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256" r:id="rId2"/>
    <p:sldId id="500" r:id="rId3"/>
    <p:sldId id="669" r:id="rId4"/>
    <p:sldId id="672" r:id="rId5"/>
    <p:sldId id="703" r:id="rId6"/>
    <p:sldId id="585" r:id="rId7"/>
    <p:sldId id="441" r:id="rId8"/>
    <p:sldId id="673" r:id="rId9"/>
    <p:sldId id="685" r:id="rId10"/>
    <p:sldId id="683" r:id="rId11"/>
    <p:sldId id="684" r:id="rId12"/>
    <p:sldId id="688" r:id="rId13"/>
    <p:sldId id="476" r:id="rId14"/>
    <p:sldId id="461" r:id="rId15"/>
    <p:sldId id="686" r:id="rId16"/>
    <p:sldId id="680" r:id="rId17"/>
    <p:sldId id="690" r:id="rId18"/>
    <p:sldId id="679" r:id="rId19"/>
    <p:sldId id="691" r:id="rId20"/>
    <p:sldId id="675" r:id="rId21"/>
    <p:sldId id="687" r:id="rId22"/>
    <p:sldId id="677" r:id="rId23"/>
    <p:sldId id="421" r:id="rId24"/>
    <p:sldId id="311" r:id="rId25"/>
    <p:sldId id="676" r:id="rId26"/>
    <p:sldId id="693" r:id="rId27"/>
    <p:sldId id="312" r:id="rId28"/>
    <p:sldId id="496" r:id="rId29"/>
    <p:sldId id="492" r:id="rId30"/>
    <p:sldId id="698" r:id="rId31"/>
    <p:sldId id="695" r:id="rId32"/>
    <p:sldId id="651" r:id="rId33"/>
    <p:sldId id="700" r:id="rId34"/>
    <p:sldId id="699" r:id="rId35"/>
    <p:sldId id="697" r:id="rId36"/>
    <p:sldId id="634" r:id="rId37"/>
    <p:sldId id="617" r:id="rId38"/>
    <p:sldId id="694" r:id="rId39"/>
    <p:sldId id="701" r:id="rId40"/>
    <p:sldId id="702" r:id="rId41"/>
    <p:sldId id="692" r:id="rId42"/>
    <p:sldId id="424" r:id="rId43"/>
    <p:sldId id="498" r:id="rId44"/>
    <p:sldId id="497" r:id="rId45"/>
    <p:sldId id="300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5D45"/>
    <a:srgbClr val="FD5E5D"/>
    <a:srgbClr val="F4A896"/>
    <a:srgbClr val="E6D2FF"/>
    <a:srgbClr val="FA7D6E"/>
    <a:srgbClr val="141115"/>
    <a:srgbClr val="FCD462"/>
    <a:srgbClr val="FFFF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48"/>
  </p:normalViewPr>
  <p:slideViewPr>
    <p:cSldViewPr snapToGrid="0">
      <p:cViewPr>
        <p:scale>
          <a:sx n="89" d="100"/>
          <a:sy n="89" d="100"/>
        </p:scale>
        <p:origin x="208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0A949D-3B3B-E947-B9C6-80E32A9FECCD}" type="datetimeFigureOut">
              <a:rPr lang="en-US" smtClean="0"/>
              <a:t>7/18/24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4E34F9-FEC2-5E47-BCF1-EA6E4AE3E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886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4E34F9-FEC2-5E47-BCF1-EA6E4AE3E30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1807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dirty="0"/>
              <a:t>Completeness calculated via Monte Carlo simulation</a:t>
            </a:r>
          </a:p>
          <a:p>
            <a:pPr>
              <a:buFontTx/>
              <a:buChar char="-"/>
            </a:pPr>
            <a:r>
              <a:rPr lang="en-US" baseline="0" dirty="0"/>
              <a:t> Distribute a “cloud” of synthetic exoplanets &amp; calculate separation &amp; magnitude</a:t>
            </a:r>
          </a:p>
          <a:p>
            <a:pPr>
              <a:buFontTx/>
              <a:buChar char="-"/>
            </a:pPr>
            <a:r>
              <a:rPr lang="en-US" baseline="0" dirty="0"/>
              <a:t> IWA &amp; OWA block some planets</a:t>
            </a:r>
          </a:p>
          <a:p>
            <a:pPr>
              <a:buFontTx/>
              <a:buChar char="-"/>
            </a:pPr>
            <a:r>
              <a:rPr lang="en-US" baseline="0" dirty="0"/>
              <a:t> Others (crescent-phase) are so faint that their exposure times are too long</a:t>
            </a:r>
          </a:p>
          <a:p>
            <a:pPr>
              <a:buFontTx/>
              <a:buChar char="-"/>
            </a:pPr>
            <a:r>
              <a:rPr lang="en-US" baseline="0" dirty="0"/>
              <a:t> Completeness is a function of exposure time!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D5AAF-4D1D-4943-BE77-C781A1C8E485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706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baseline="0" dirty="0"/>
              <a:t>- We simulate Earth-like planets around known nearby stars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Then we simulate a space telescope observing those stars</a:t>
            </a:r>
          </a:p>
          <a:p>
            <a:pPr marL="171450" indent="-171450">
              <a:buFontTx/>
              <a:buChar char="-"/>
            </a:pP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/>
              <a:t>Eta </a:t>
            </a:r>
            <a:r>
              <a:rPr lang="en-US" baseline="0" dirty="0" err="1"/>
              <a:t>Cassiopia</a:t>
            </a:r>
            <a:r>
              <a:rPr lang="en-US" baseline="0" dirty="0"/>
              <a:t>, Upsilon </a:t>
            </a:r>
            <a:r>
              <a:rPr lang="en-US" baseline="0" dirty="0" err="1"/>
              <a:t>Andromedae</a:t>
            </a:r>
            <a:r>
              <a:rPr lang="en-US" baseline="0" dirty="0"/>
              <a:t>, Iota </a:t>
            </a:r>
            <a:r>
              <a:rPr lang="en-US" baseline="0" dirty="0" err="1"/>
              <a:t>Persei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D5AAF-4D1D-4943-BE77-C781A1C8E48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712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dirty="0"/>
              <a:t>Completeness calculated via Monte Carlo simulation</a:t>
            </a:r>
          </a:p>
          <a:p>
            <a:pPr>
              <a:buFontTx/>
              <a:buChar char="-"/>
            </a:pPr>
            <a:r>
              <a:rPr lang="en-US" baseline="0" dirty="0"/>
              <a:t> Distribute a “cloud” of synthetic exoplanets &amp; calculate separation &amp; magnitude</a:t>
            </a:r>
          </a:p>
          <a:p>
            <a:pPr>
              <a:buFontTx/>
              <a:buChar char="-"/>
            </a:pPr>
            <a:r>
              <a:rPr lang="en-US" baseline="0" dirty="0"/>
              <a:t> IWA &amp; OWA block some planets</a:t>
            </a:r>
          </a:p>
          <a:p>
            <a:pPr>
              <a:buFontTx/>
              <a:buChar char="-"/>
            </a:pPr>
            <a:r>
              <a:rPr lang="en-US" baseline="0" dirty="0"/>
              <a:t> Others (crescent-phase) are so faint that their exposure times are too long</a:t>
            </a:r>
          </a:p>
          <a:p>
            <a:pPr>
              <a:buFontTx/>
              <a:buChar char="-"/>
            </a:pPr>
            <a:r>
              <a:rPr lang="en-US" baseline="0" dirty="0"/>
              <a:t> Completeness is a function of exposure time!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D5AAF-4D1D-4943-BE77-C781A1C8E48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7463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dirty="0"/>
              <a:t>Completeness calculated via Monte Carlo simulation</a:t>
            </a:r>
          </a:p>
          <a:p>
            <a:pPr>
              <a:buFontTx/>
              <a:buChar char="-"/>
            </a:pPr>
            <a:r>
              <a:rPr lang="en-US" baseline="0" dirty="0"/>
              <a:t> Distribute a “cloud” of synthetic exoplanets &amp; calculate separation &amp; magnitude</a:t>
            </a:r>
          </a:p>
          <a:p>
            <a:pPr>
              <a:buFontTx/>
              <a:buChar char="-"/>
            </a:pPr>
            <a:r>
              <a:rPr lang="en-US" baseline="0" dirty="0"/>
              <a:t> IWA &amp; OWA block some planets</a:t>
            </a:r>
          </a:p>
          <a:p>
            <a:pPr>
              <a:buFontTx/>
              <a:buChar char="-"/>
            </a:pPr>
            <a:r>
              <a:rPr lang="en-US" baseline="0" dirty="0"/>
              <a:t> Others (crescent-phase) are so faint that their exposure times are too long</a:t>
            </a:r>
          </a:p>
          <a:p>
            <a:pPr>
              <a:buFontTx/>
              <a:buChar char="-"/>
            </a:pPr>
            <a:r>
              <a:rPr lang="en-US" baseline="0" dirty="0"/>
              <a:t> Completeness is a function of exposure time!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D5AAF-4D1D-4943-BE77-C781A1C8E48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6746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dirty="0"/>
              <a:t>Completeness calculated via Monte Carlo simulation</a:t>
            </a:r>
          </a:p>
          <a:p>
            <a:pPr>
              <a:buFontTx/>
              <a:buChar char="-"/>
            </a:pPr>
            <a:r>
              <a:rPr lang="en-US" baseline="0" dirty="0"/>
              <a:t> Distribute a “cloud” of synthetic exoplanets &amp; calculate separation &amp; magnitude</a:t>
            </a:r>
          </a:p>
          <a:p>
            <a:pPr>
              <a:buFontTx/>
              <a:buChar char="-"/>
            </a:pPr>
            <a:r>
              <a:rPr lang="en-US" baseline="0" dirty="0"/>
              <a:t> IWA &amp; OWA block some planets</a:t>
            </a:r>
          </a:p>
          <a:p>
            <a:pPr>
              <a:buFontTx/>
              <a:buChar char="-"/>
            </a:pPr>
            <a:r>
              <a:rPr lang="en-US" baseline="0" dirty="0"/>
              <a:t> Others (crescent-phase) are so faint that their exposure times are too long</a:t>
            </a:r>
          </a:p>
          <a:p>
            <a:pPr>
              <a:buFontTx/>
              <a:buChar char="-"/>
            </a:pPr>
            <a:r>
              <a:rPr lang="en-US" baseline="0" dirty="0"/>
              <a:t> Completeness is a function of exposure time!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D5AAF-4D1D-4943-BE77-C781A1C8E48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384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4E34F9-FEC2-5E47-BCF1-EA6E4AE3E30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8864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dirty="0"/>
              <a:t>Completeness calculated via Monte Carlo simulation</a:t>
            </a:r>
          </a:p>
          <a:p>
            <a:pPr>
              <a:buFontTx/>
              <a:buChar char="-"/>
            </a:pPr>
            <a:r>
              <a:rPr lang="en-US" baseline="0" dirty="0"/>
              <a:t> Distribute a “cloud” of synthetic exoplanets &amp; calculate separation &amp; magnitude</a:t>
            </a:r>
          </a:p>
          <a:p>
            <a:pPr>
              <a:buFontTx/>
              <a:buChar char="-"/>
            </a:pPr>
            <a:r>
              <a:rPr lang="en-US" baseline="0" dirty="0"/>
              <a:t> IWA &amp; OWA block some planets</a:t>
            </a:r>
          </a:p>
          <a:p>
            <a:pPr>
              <a:buFontTx/>
              <a:buChar char="-"/>
            </a:pPr>
            <a:r>
              <a:rPr lang="en-US" baseline="0" dirty="0"/>
              <a:t> Others (crescent-phase) are so faint that their exposure times are too long</a:t>
            </a:r>
          </a:p>
          <a:p>
            <a:pPr>
              <a:buFontTx/>
              <a:buChar char="-"/>
            </a:pPr>
            <a:r>
              <a:rPr lang="en-US" baseline="0" dirty="0"/>
              <a:t> Completeness is a function of exposure time!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D5AAF-4D1D-4943-BE77-C781A1C8E485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9861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The less prescriptive you are, the more you can learn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Must play to the strengths of a given design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4E34F9-FEC2-5E47-BCF1-EA6E4AE3E30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0978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4E34F9-FEC2-5E47-BCF1-EA6E4AE3E30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126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72E45-F1E2-ACF0-B8E0-EB14A344DD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FFC8FD-BF3A-589A-39C4-C2CCB9E37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6A1A62-4C80-3163-C175-3B1958B12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F822A-75FC-5A41-94ED-D0CA7B8E7188}" type="datetimeFigureOut">
              <a:rPr lang="en-US" smtClean="0"/>
              <a:t>7/18/24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5B7D17-40F5-4B83-C1B0-E0D093F36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EFF62B-8DA3-D75F-9637-AE781154D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3768C-30E6-CD41-B5BA-78D3DE83A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944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431AB-3268-DC81-FFA2-2827EB7CE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6954DF-40E9-B353-BD8C-483AF644DE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746A80-5612-455C-3DDD-E3B528190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F822A-75FC-5A41-94ED-D0CA7B8E7188}" type="datetimeFigureOut">
              <a:rPr lang="en-US" smtClean="0"/>
              <a:t>7/18/24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DAB482-01FC-B153-8F65-0583CBB2D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67BED9-4FF0-C852-AD38-7AC21995D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3768C-30E6-CD41-B5BA-78D3DE83A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108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60FBA4-E1F6-CEFA-F984-50C20BFB91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B984BD-2D22-FA6D-2DA4-80FB9162BD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365B13-99CC-D1E0-10D1-A79360070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F822A-75FC-5A41-94ED-D0CA7B8E7188}" type="datetimeFigureOut">
              <a:rPr lang="en-US" smtClean="0"/>
              <a:t>7/18/24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00B35-C9BB-B8D1-A95B-73879888A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70695B-EE3E-E173-6C27-4ADF9AE91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3768C-30E6-CD41-B5BA-78D3DE83A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162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1B2D7-C1EE-F44B-90CA-0783858B6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074DB-E88F-163E-647F-3B1FBEA232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894617-4C9A-D55E-471C-20C97CEB9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F822A-75FC-5A41-94ED-D0CA7B8E7188}" type="datetimeFigureOut">
              <a:rPr lang="en-US" smtClean="0"/>
              <a:t>7/18/24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15E128-F296-DB67-A2C9-24D0021DC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B1C46F-F87C-2B7E-4365-B8E57D844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3768C-30E6-CD41-B5BA-78D3DE83A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611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9D106-E4ED-1F8C-3435-19D42DCB2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715A1D-C044-4B0F-1C3D-6E080B85EE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861977-CBE1-8D15-30A2-FCBF4BB9B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F822A-75FC-5A41-94ED-D0CA7B8E7188}" type="datetimeFigureOut">
              <a:rPr lang="en-US" smtClean="0"/>
              <a:t>7/18/24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4CB559-27B8-9A94-5EBD-A2A09BEA1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2F4F-38A3-3781-868B-38303914F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3768C-30E6-CD41-B5BA-78D3DE83A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780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0CAB0-64A5-ADD3-44E2-8065D67CD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2A9E5-FDAE-1601-54D4-19CC1056DA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537B7B-BD1F-2DC7-FAD1-B4BF5D494B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78A321-655C-5C67-FB96-81CF1881F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F822A-75FC-5A41-94ED-D0CA7B8E7188}" type="datetimeFigureOut">
              <a:rPr lang="en-US" smtClean="0"/>
              <a:t>7/18/24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3633EE-523F-2035-0D01-87EB8A072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7245E-AAF6-4B0C-09FC-743062FE9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3768C-30E6-CD41-B5BA-78D3DE83A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164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61E47-7E9B-B365-C209-6029FDB14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537E51-0703-623D-DCAF-52B6692B85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19144E-828C-BC85-982E-7C66B64213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97EFD2-953F-C4D1-7E8F-4A55840476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E77E52-BFB8-5BD5-EE39-BC3C6BD99B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0DB31F-A3EF-3073-17D4-3E1EBADB7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F822A-75FC-5A41-94ED-D0CA7B8E7188}" type="datetimeFigureOut">
              <a:rPr lang="en-US" smtClean="0"/>
              <a:t>7/18/24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148E5-4F24-8C38-126F-DDB9D6E92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D1A046-70A0-6271-6C8E-DAEC7512E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3768C-30E6-CD41-B5BA-78D3DE83A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724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BF9F8-036F-37C8-CDBF-FD0DBA1F6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D1EC5D-A2FC-004D-22DD-4CD689ABE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F822A-75FC-5A41-94ED-D0CA7B8E7188}" type="datetimeFigureOut">
              <a:rPr lang="en-US" smtClean="0"/>
              <a:t>7/18/24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3399E3-94A8-1482-EAEF-5E587FA51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154ABF-62AF-62EE-0603-B6661E87B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3768C-30E6-CD41-B5BA-78D3DE83A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119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1090A2-2E4D-EF7D-0A15-B6F4A2E5B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F822A-75FC-5A41-94ED-D0CA7B8E7188}" type="datetimeFigureOut">
              <a:rPr lang="en-US" smtClean="0"/>
              <a:t>7/18/24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2BE0F3-24F6-7958-D579-8323107C9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CCD0BF-4A08-9937-E748-884A115FB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3768C-30E6-CD41-B5BA-78D3DE83A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270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E12A5-04F5-94FD-9EE6-E49D65667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816A20-3251-127E-6E1D-B7D75053AB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F52722-7810-27B3-9920-7BB82188E3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11B679-6F11-99AE-464C-5FF0EE9B2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F822A-75FC-5A41-94ED-D0CA7B8E7188}" type="datetimeFigureOut">
              <a:rPr lang="en-US" smtClean="0"/>
              <a:t>7/18/24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C90BF0-C2EB-FA71-6FB0-AE6869390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3F8658-220F-D3AB-49F0-7143C399D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3768C-30E6-CD41-B5BA-78D3DE83A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715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58EF7-C80C-E432-E28B-DE304D69C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58CFC4-DBDC-6797-20F4-DFF160C743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941DBD-D430-0B60-F61F-52BA871A4E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FD6145-59EC-EFF5-1103-3C15F8E24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F822A-75FC-5A41-94ED-D0CA7B8E7188}" type="datetimeFigureOut">
              <a:rPr lang="en-US" smtClean="0"/>
              <a:t>7/18/24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1B1171-9510-6ED2-CF01-17E8C4F12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9423AE-E29D-2086-01A6-6897175A9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3768C-30E6-CD41-B5BA-78D3DE83A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754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28BF11-B9EB-D302-2FBF-F9DAB2E0A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B065D0-7774-8CEA-FDBB-5E5D319632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0BEACD-99A1-E11D-A70F-73E0C08025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F822A-75FC-5A41-94ED-D0CA7B8E7188}" type="datetimeFigureOut">
              <a:rPr lang="en-US" smtClean="0"/>
              <a:t>7/18/24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64E033-5155-A2DC-CBD2-1FA317406E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DFE353-6615-3D56-845D-07A1DBBAD4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03768C-30E6-CD41-B5BA-78D3DE83A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785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gif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gif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1.wdp"/><Relationship Id="rId7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20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gif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image" Target="../media/image33.png"/><Relationship Id="rId10" Type="http://schemas.openxmlformats.org/officeDocument/2006/relationships/image" Target="../media/image36.png"/><Relationship Id="rId4" Type="http://schemas.openxmlformats.org/officeDocument/2006/relationships/image" Target="../media/image32.png"/><Relationship Id="rId9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hdphoto" Target="../media/hdphoto1.wdp"/><Relationship Id="rId7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37.pn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emf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microsoft.com/office/2007/relationships/hdphoto" Target="../media/hdphoto1.wdp"/><Relationship Id="rId7" Type="http://schemas.openxmlformats.org/officeDocument/2006/relationships/image" Target="../media/image5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em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EBA15A3-767E-8CA6-C530-DEDF8A2BC8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2500" t="25000" r="12500"/>
          <a:stretch/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1708283-B1EC-4176-8EC6-E3C4FD2C7CB8}"/>
              </a:ext>
            </a:extLst>
          </p:cNvPr>
          <p:cNvSpPr txBox="1"/>
          <p:nvPr/>
        </p:nvSpPr>
        <p:spPr>
          <a:xfrm>
            <a:off x="0" y="2456993"/>
            <a:ext cx="12177486" cy="1938992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  <a:alpha val="80000"/>
                </a:schemeClr>
              </a:gs>
              <a:gs pos="0">
                <a:schemeClr val="tx2">
                  <a:alpha val="40000"/>
                </a:schemeClr>
              </a:gs>
            </a:gsLst>
            <a:lin ang="0" scaled="1"/>
            <a:tileRect/>
          </a:gradFill>
          <a:effectLst>
            <a:outerShdw blurRad="114300" dist="12700" dir="2700000" algn="tl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Helvetica" pitchFamily="2" charset="0"/>
              </a:rPr>
              <a:t>Exoplanet Yield Modeling and </a:t>
            </a:r>
          </a:p>
          <a:p>
            <a:pPr algn="ctr"/>
            <a:r>
              <a:rPr lang="en-US" sz="6000" b="1" dirty="0">
                <a:solidFill>
                  <a:schemeClr val="bg1"/>
                </a:solidFill>
                <a:latin typeface="Helvetica" pitchFamily="2" charset="0"/>
              </a:rPr>
              <a:t>Survey Optimization</a:t>
            </a:r>
            <a:endParaRPr lang="en-US" sz="6000" b="1" i="1" dirty="0">
              <a:solidFill>
                <a:schemeClr val="bg1"/>
              </a:solidFill>
              <a:latin typeface="Helvetica" pitchFamily="2" charset="0"/>
            </a:endParaRPr>
          </a:p>
        </p:txBody>
      </p:sp>
      <p:pic>
        <p:nvPicPr>
          <p:cNvPr id="2050" name="Picture 2" descr="Symbols of NASA | NASA">
            <a:extLst>
              <a:ext uri="{FF2B5EF4-FFF2-40B4-BE49-F238E27FC236}">
                <a16:creationId xmlns:a16="http://schemas.microsoft.com/office/drawing/2014/main" id="{4257E94A-1CFF-B4A0-2589-71E641EAB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743" y="4660951"/>
            <a:ext cx="1915886" cy="95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82326191-BB2D-4470-68CB-4B757AA9257F}"/>
              </a:ext>
            </a:extLst>
          </p:cNvPr>
          <p:cNvSpPr txBox="1"/>
          <p:nvPr/>
        </p:nvSpPr>
        <p:spPr>
          <a:xfrm>
            <a:off x="3526066" y="4755203"/>
            <a:ext cx="2569934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r"/>
            <a:r>
              <a:rPr lang="en-US" sz="2200" b="1" dirty="0">
                <a:solidFill>
                  <a:schemeClr val="bg1"/>
                </a:solidFill>
                <a:latin typeface="Helvetica" pitchFamily="2" charset="0"/>
              </a:rPr>
              <a:t>Christopher Stark</a:t>
            </a:r>
          </a:p>
          <a:p>
            <a:pPr algn="r"/>
            <a:r>
              <a:rPr lang="en-US" sz="2200" dirty="0">
                <a:solidFill>
                  <a:schemeClr val="bg1"/>
                </a:solidFill>
                <a:latin typeface="Helvetica" pitchFamily="2" charset="0"/>
              </a:rPr>
              <a:t>NASA GSFC</a:t>
            </a:r>
          </a:p>
        </p:txBody>
      </p:sp>
    </p:spTree>
    <p:extLst>
      <p:ext uri="{BB962C8B-B14F-4D97-AF65-F5344CB8AC3E}">
        <p14:creationId xmlns:p14="http://schemas.microsoft.com/office/powerpoint/2010/main" val="1502782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C28D5732-E06A-2F7D-87FA-0C5535F6A8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50"/>
                    </a14:imgEffect>
                  </a14:imgLayer>
                </a14:imgProps>
              </a:ext>
            </a:extLst>
          </a:blip>
          <a:srcRect l="12500" t="25000" r="12500"/>
          <a:stretch/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63" name="Donut 62"/>
          <p:cNvSpPr/>
          <p:nvPr/>
        </p:nvSpPr>
        <p:spPr>
          <a:xfrm>
            <a:off x="4307028" y="1565099"/>
            <a:ext cx="3108960" cy="3108960"/>
          </a:xfrm>
          <a:prstGeom prst="donu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grpSp>
        <p:nvGrpSpPr>
          <p:cNvPr id="2" name="Group 63"/>
          <p:cNvGrpSpPr/>
          <p:nvPr/>
        </p:nvGrpSpPr>
        <p:grpSpPr>
          <a:xfrm>
            <a:off x="4241214" y="2816635"/>
            <a:ext cx="941532" cy="584775"/>
            <a:chOff x="51833" y="2639814"/>
            <a:chExt cx="941532" cy="584775"/>
          </a:xfrm>
        </p:grpSpPr>
        <p:sp>
          <p:nvSpPr>
            <p:cNvPr id="65" name="TextBox 64"/>
            <p:cNvSpPr txBox="1"/>
            <p:nvPr/>
          </p:nvSpPr>
          <p:spPr>
            <a:xfrm>
              <a:off x="51833" y="2639814"/>
              <a:ext cx="9415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venir Book"/>
                  <a:cs typeface="Avenir Book"/>
                </a:rPr>
                <a:t>HZ</a:t>
              </a:r>
            </a:p>
          </p:txBody>
        </p:sp>
        <p:cxnSp>
          <p:nvCxnSpPr>
            <p:cNvPr id="66" name="Straight Arrow Connector 65"/>
            <p:cNvCxnSpPr/>
            <p:nvPr/>
          </p:nvCxnSpPr>
          <p:spPr>
            <a:xfrm rot="10800000">
              <a:off x="100713" y="2879419"/>
              <a:ext cx="18288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 flipV="1">
              <a:off x="719817" y="2881007"/>
              <a:ext cx="18288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69"/>
          <p:cNvGrpSpPr/>
          <p:nvPr/>
        </p:nvGrpSpPr>
        <p:grpSpPr>
          <a:xfrm>
            <a:off x="4514336" y="1617179"/>
            <a:ext cx="2698437" cy="2949624"/>
            <a:chOff x="308021" y="1055125"/>
            <a:chExt cx="2698437" cy="2949624"/>
          </a:xfrm>
        </p:grpSpPr>
        <p:grpSp>
          <p:nvGrpSpPr>
            <p:cNvPr id="4" name="Group 97"/>
            <p:cNvGrpSpPr>
              <a:grpSpLocks/>
            </p:cNvGrpSpPr>
            <p:nvPr/>
          </p:nvGrpSpPr>
          <p:grpSpPr bwMode="auto">
            <a:xfrm rot="20883079">
              <a:off x="401289" y="1055120"/>
              <a:ext cx="2574384" cy="2855578"/>
              <a:chOff x="5316982" y="3324902"/>
              <a:chExt cx="2573867" cy="2855578"/>
            </a:xfrm>
          </p:grpSpPr>
          <p:grpSp>
            <p:nvGrpSpPr>
              <p:cNvPr id="5" name="Group 73"/>
              <p:cNvGrpSpPr>
                <a:grpSpLocks/>
              </p:cNvGrpSpPr>
              <p:nvPr/>
            </p:nvGrpSpPr>
            <p:grpSpPr bwMode="auto">
              <a:xfrm>
                <a:off x="6510273" y="3324902"/>
                <a:ext cx="228768" cy="228600"/>
                <a:chOff x="6527207" y="3324902"/>
                <a:chExt cx="228768" cy="228600"/>
              </a:xfrm>
            </p:grpSpPr>
            <p:sp>
              <p:nvSpPr>
                <p:cNvPr id="219" name="Oval 71"/>
                <p:cNvSpPr>
                  <a:spLocks noChangeArrowheads="1"/>
                </p:cNvSpPr>
                <p:nvPr/>
              </p:nvSpPr>
              <p:spPr bwMode="auto">
                <a:xfrm>
                  <a:off x="6527375" y="3324902"/>
                  <a:ext cx="228600" cy="228600"/>
                </a:xfrm>
                <a:prstGeom prst="ellipse">
                  <a:avLst/>
                </a:prstGeom>
                <a:solidFill>
                  <a:srgbClr val="00B8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20" name="Moon 72"/>
                <p:cNvSpPr>
                  <a:spLocks noChangeArrowheads="1"/>
                </p:cNvSpPr>
                <p:nvPr/>
              </p:nvSpPr>
              <p:spPr bwMode="auto">
                <a:xfrm rot="5400000">
                  <a:off x="6586643" y="3268812"/>
                  <a:ext cx="109728" cy="228600"/>
                </a:xfrm>
                <a:prstGeom prst="moon">
                  <a:avLst>
                    <a:gd name="adj" fmla="val 83796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grpSp>
            <p:nvGrpSpPr>
              <p:cNvPr id="6" name="Group 74"/>
              <p:cNvGrpSpPr>
                <a:grpSpLocks/>
              </p:cNvGrpSpPr>
              <p:nvPr/>
            </p:nvGrpSpPr>
            <p:grpSpPr bwMode="auto">
              <a:xfrm rot="-7093036">
                <a:off x="5505900" y="5540185"/>
                <a:ext cx="228775" cy="228600"/>
                <a:chOff x="6587939" y="3448949"/>
                <a:chExt cx="228775" cy="228600"/>
              </a:xfrm>
            </p:grpSpPr>
            <p:sp>
              <p:nvSpPr>
                <p:cNvPr id="217" name="Oval 75"/>
                <p:cNvSpPr>
                  <a:spLocks noChangeArrowheads="1"/>
                </p:cNvSpPr>
                <p:nvPr/>
              </p:nvSpPr>
              <p:spPr bwMode="auto">
                <a:xfrm>
                  <a:off x="6588114" y="3448949"/>
                  <a:ext cx="228600" cy="228600"/>
                </a:xfrm>
                <a:prstGeom prst="ellipse">
                  <a:avLst/>
                </a:prstGeom>
                <a:solidFill>
                  <a:srgbClr val="00B8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18" name="Moon 76"/>
                <p:cNvSpPr>
                  <a:spLocks noChangeArrowheads="1"/>
                </p:cNvSpPr>
                <p:nvPr/>
              </p:nvSpPr>
              <p:spPr bwMode="auto">
                <a:xfrm rot="5400000">
                  <a:off x="6647375" y="3392870"/>
                  <a:ext cx="109728" cy="228600"/>
                </a:xfrm>
                <a:prstGeom prst="moon">
                  <a:avLst>
                    <a:gd name="adj" fmla="val 83796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grpSp>
            <p:nvGrpSpPr>
              <p:cNvPr id="7" name="Group 77"/>
              <p:cNvGrpSpPr>
                <a:grpSpLocks/>
              </p:cNvGrpSpPr>
              <p:nvPr/>
            </p:nvGrpSpPr>
            <p:grpSpPr bwMode="auto">
              <a:xfrm rot="3032151">
                <a:off x="7585965" y="3907367"/>
                <a:ext cx="228768" cy="228600"/>
                <a:chOff x="6680032" y="3543300"/>
                <a:chExt cx="228768" cy="228600"/>
              </a:xfrm>
            </p:grpSpPr>
            <p:sp>
              <p:nvSpPr>
                <p:cNvPr id="215" name="Oval 78"/>
                <p:cNvSpPr>
                  <a:spLocks noChangeArrowheads="1"/>
                </p:cNvSpPr>
                <p:nvPr/>
              </p:nvSpPr>
              <p:spPr bwMode="auto">
                <a:xfrm>
                  <a:off x="6680200" y="3543300"/>
                  <a:ext cx="228600" cy="228600"/>
                </a:xfrm>
                <a:prstGeom prst="ellipse">
                  <a:avLst/>
                </a:prstGeom>
                <a:solidFill>
                  <a:srgbClr val="00B8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16" name="Moon 79"/>
                <p:cNvSpPr>
                  <a:spLocks noChangeArrowheads="1"/>
                </p:cNvSpPr>
                <p:nvPr/>
              </p:nvSpPr>
              <p:spPr bwMode="auto">
                <a:xfrm rot="5400000">
                  <a:off x="6739468" y="3487210"/>
                  <a:ext cx="109728" cy="228600"/>
                </a:xfrm>
                <a:prstGeom prst="moon">
                  <a:avLst>
                    <a:gd name="adj" fmla="val 83796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grpSp>
            <p:nvGrpSpPr>
              <p:cNvPr id="8" name="Group 81"/>
              <p:cNvGrpSpPr>
                <a:grpSpLocks/>
              </p:cNvGrpSpPr>
              <p:nvPr/>
            </p:nvGrpSpPr>
            <p:grpSpPr bwMode="auto">
              <a:xfrm rot="-5400000">
                <a:off x="5316898" y="4720167"/>
                <a:ext cx="228768" cy="228600"/>
                <a:chOff x="6680032" y="3543300"/>
                <a:chExt cx="228768" cy="228600"/>
              </a:xfrm>
            </p:grpSpPr>
            <p:sp>
              <p:nvSpPr>
                <p:cNvPr id="213" name="Oval 82"/>
                <p:cNvSpPr>
                  <a:spLocks noChangeArrowheads="1"/>
                </p:cNvSpPr>
                <p:nvPr/>
              </p:nvSpPr>
              <p:spPr bwMode="auto">
                <a:xfrm>
                  <a:off x="6680200" y="3543300"/>
                  <a:ext cx="228600" cy="228600"/>
                </a:xfrm>
                <a:prstGeom prst="ellipse">
                  <a:avLst/>
                </a:prstGeom>
                <a:solidFill>
                  <a:srgbClr val="00B8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14" name="Moon 84"/>
                <p:cNvSpPr>
                  <a:spLocks noChangeArrowheads="1"/>
                </p:cNvSpPr>
                <p:nvPr/>
              </p:nvSpPr>
              <p:spPr bwMode="auto">
                <a:xfrm rot="5400000">
                  <a:off x="6739468" y="3487210"/>
                  <a:ext cx="109728" cy="228600"/>
                </a:xfrm>
                <a:prstGeom prst="moon">
                  <a:avLst>
                    <a:gd name="adj" fmla="val 83796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grpSp>
            <p:nvGrpSpPr>
              <p:cNvPr id="9" name="Group 85"/>
              <p:cNvGrpSpPr>
                <a:grpSpLocks/>
              </p:cNvGrpSpPr>
              <p:nvPr/>
            </p:nvGrpSpPr>
            <p:grpSpPr bwMode="auto">
              <a:xfrm rot="7340920">
                <a:off x="7509765" y="5380567"/>
                <a:ext cx="228768" cy="228600"/>
                <a:chOff x="6680032" y="3543300"/>
                <a:chExt cx="228768" cy="228600"/>
              </a:xfrm>
            </p:grpSpPr>
            <p:sp>
              <p:nvSpPr>
                <p:cNvPr id="211" name="Oval 86"/>
                <p:cNvSpPr>
                  <a:spLocks noChangeArrowheads="1"/>
                </p:cNvSpPr>
                <p:nvPr/>
              </p:nvSpPr>
              <p:spPr bwMode="auto">
                <a:xfrm>
                  <a:off x="6680200" y="3543300"/>
                  <a:ext cx="228600" cy="228600"/>
                </a:xfrm>
                <a:prstGeom prst="ellipse">
                  <a:avLst/>
                </a:prstGeom>
                <a:solidFill>
                  <a:srgbClr val="00B8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12" name="Moon 87"/>
                <p:cNvSpPr>
                  <a:spLocks noChangeArrowheads="1"/>
                </p:cNvSpPr>
                <p:nvPr/>
              </p:nvSpPr>
              <p:spPr bwMode="auto">
                <a:xfrm rot="5400000">
                  <a:off x="6739468" y="3487210"/>
                  <a:ext cx="109728" cy="228600"/>
                </a:xfrm>
                <a:prstGeom prst="moon">
                  <a:avLst>
                    <a:gd name="adj" fmla="val 83796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grpSp>
            <p:nvGrpSpPr>
              <p:cNvPr id="10" name="Group 88"/>
              <p:cNvGrpSpPr>
                <a:grpSpLocks/>
              </p:cNvGrpSpPr>
              <p:nvPr/>
            </p:nvGrpSpPr>
            <p:grpSpPr bwMode="auto">
              <a:xfrm rot="-3478088">
                <a:off x="5344540" y="4095089"/>
                <a:ext cx="228768" cy="228600"/>
                <a:chOff x="6710536" y="3626734"/>
                <a:chExt cx="228768" cy="228600"/>
              </a:xfrm>
            </p:grpSpPr>
            <p:sp>
              <p:nvSpPr>
                <p:cNvPr id="209" name="Oval 89"/>
                <p:cNvSpPr>
                  <a:spLocks noChangeArrowheads="1"/>
                </p:cNvSpPr>
                <p:nvPr/>
              </p:nvSpPr>
              <p:spPr bwMode="auto">
                <a:xfrm>
                  <a:off x="6710704" y="3626734"/>
                  <a:ext cx="228600" cy="228600"/>
                </a:xfrm>
                <a:prstGeom prst="ellipse">
                  <a:avLst/>
                </a:prstGeom>
                <a:solidFill>
                  <a:srgbClr val="00B8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10" name="Moon 90"/>
                <p:cNvSpPr>
                  <a:spLocks noChangeArrowheads="1"/>
                </p:cNvSpPr>
                <p:nvPr/>
              </p:nvSpPr>
              <p:spPr bwMode="auto">
                <a:xfrm rot="5400000">
                  <a:off x="6769972" y="3570645"/>
                  <a:ext cx="109728" cy="228600"/>
                </a:xfrm>
                <a:prstGeom prst="moon">
                  <a:avLst>
                    <a:gd name="adj" fmla="val 83796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grpSp>
            <p:nvGrpSpPr>
              <p:cNvPr id="11" name="Group 91"/>
              <p:cNvGrpSpPr>
                <a:grpSpLocks/>
              </p:cNvGrpSpPr>
              <p:nvPr/>
            </p:nvGrpSpPr>
            <p:grpSpPr bwMode="auto">
              <a:xfrm rot="5202747">
                <a:off x="7662165" y="4728633"/>
                <a:ext cx="228768" cy="228600"/>
                <a:chOff x="6680032" y="3543300"/>
                <a:chExt cx="228768" cy="228600"/>
              </a:xfrm>
            </p:grpSpPr>
            <p:sp>
              <p:nvSpPr>
                <p:cNvPr id="207" name="Oval 92"/>
                <p:cNvSpPr>
                  <a:spLocks noChangeArrowheads="1"/>
                </p:cNvSpPr>
                <p:nvPr/>
              </p:nvSpPr>
              <p:spPr bwMode="auto">
                <a:xfrm>
                  <a:off x="6680200" y="3543300"/>
                  <a:ext cx="228600" cy="228600"/>
                </a:xfrm>
                <a:prstGeom prst="ellipse">
                  <a:avLst/>
                </a:prstGeom>
                <a:solidFill>
                  <a:srgbClr val="00B8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08" name="Moon 93"/>
                <p:cNvSpPr>
                  <a:spLocks noChangeArrowheads="1"/>
                </p:cNvSpPr>
                <p:nvPr/>
              </p:nvSpPr>
              <p:spPr bwMode="auto">
                <a:xfrm rot="5400000">
                  <a:off x="6739468" y="3487210"/>
                  <a:ext cx="109728" cy="228600"/>
                </a:xfrm>
                <a:prstGeom prst="moon">
                  <a:avLst>
                    <a:gd name="adj" fmla="val 83796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grpSp>
            <p:nvGrpSpPr>
              <p:cNvPr id="12" name="Group 94"/>
              <p:cNvGrpSpPr>
                <a:grpSpLocks/>
              </p:cNvGrpSpPr>
              <p:nvPr/>
            </p:nvGrpSpPr>
            <p:grpSpPr bwMode="auto">
              <a:xfrm rot="10442389">
                <a:off x="6505364" y="5951880"/>
                <a:ext cx="228767" cy="228600"/>
                <a:chOff x="6964169" y="3645495"/>
                <a:chExt cx="228767" cy="228600"/>
              </a:xfrm>
            </p:grpSpPr>
            <p:sp>
              <p:nvSpPr>
                <p:cNvPr id="205" name="Oval 95"/>
                <p:cNvSpPr>
                  <a:spLocks noChangeArrowheads="1"/>
                </p:cNvSpPr>
                <p:nvPr/>
              </p:nvSpPr>
              <p:spPr bwMode="auto">
                <a:xfrm>
                  <a:off x="6964336" y="3645495"/>
                  <a:ext cx="228600" cy="228600"/>
                </a:xfrm>
                <a:prstGeom prst="ellipse">
                  <a:avLst/>
                </a:prstGeom>
                <a:solidFill>
                  <a:srgbClr val="00B8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06" name="Moon 96"/>
                <p:cNvSpPr>
                  <a:spLocks noChangeArrowheads="1"/>
                </p:cNvSpPr>
                <p:nvPr/>
              </p:nvSpPr>
              <p:spPr bwMode="auto">
                <a:xfrm rot="5400000">
                  <a:off x="7023605" y="3589405"/>
                  <a:ext cx="109728" cy="228600"/>
                </a:xfrm>
                <a:prstGeom prst="moon">
                  <a:avLst>
                    <a:gd name="adj" fmla="val 83796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</p:grpSp>
        <p:grpSp>
          <p:nvGrpSpPr>
            <p:cNvPr id="13" name="Group 97"/>
            <p:cNvGrpSpPr>
              <a:grpSpLocks/>
            </p:cNvGrpSpPr>
            <p:nvPr/>
          </p:nvGrpSpPr>
          <p:grpSpPr bwMode="auto">
            <a:xfrm rot="3865459" flipH="1">
              <a:off x="308626" y="1306907"/>
              <a:ext cx="2697231" cy="2698435"/>
              <a:chOff x="5257715" y="3543300"/>
              <a:chExt cx="2696688" cy="2698435"/>
            </a:xfrm>
          </p:grpSpPr>
          <p:grpSp>
            <p:nvGrpSpPr>
              <p:cNvPr id="14" name="Group 73"/>
              <p:cNvGrpSpPr>
                <a:grpSpLocks/>
              </p:cNvGrpSpPr>
              <p:nvPr/>
            </p:nvGrpSpPr>
            <p:grpSpPr bwMode="auto">
              <a:xfrm>
                <a:off x="6663098" y="3543300"/>
                <a:ext cx="228768" cy="228600"/>
                <a:chOff x="6680032" y="3543300"/>
                <a:chExt cx="228768" cy="228600"/>
              </a:xfrm>
            </p:grpSpPr>
            <p:sp>
              <p:nvSpPr>
                <p:cNvPr id="195" name="Oval 71"/>
                <p:cNvSpPr>
                  <a:spLocks noChangeArrowheads="1"/>
                </p:cNvSpPr>
                <p:nvPr/>
              </p:nvSpPr>
              <p:spPr bwMode="auto">
                <a:xfrm>
                  <a:off x="6680200" y="3543300"/>
                  <a:ext cx="228600" cy="228600"/>
                </a:xfrm>
                <a:prstGeom prst="ellipse">
                  <a:avLst/>
                </a:prstGeom>
                <a:solidFill>
                  <a:srgbClr val="00B8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96" name="Moon 72"/>
                <p:cNvSpPr>
                  <a:spLocks noChangeArrowheads="1"/>
                </p:cNvSpPr>
                <p:nvPr/>
              </p:nvSpPr>
              <p:spPr bwMode="auto">
                <a:xfrm rot="5400000">
                  <a:off x="6739468" y="3487210"/>
                  <a:ext cx="109728" cy="228600"/>
                </a:xfrm>
                <a:prstGeom prst="moon">
                  <a:avLst>
                    <a:gd name="adj" fmla="val 83796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grpSp>
            <p:nvGrpSpPr>
              <p:cNvPr id="15" name="Group 74"/>
              <p:cNvGrpSpPr>
                <a:grpSpLocks/>
              </p:cNvGrpSpPr>
              <p:nvPr/>
            </p:nvGrpSpPr>
            <p:grpSpPr bwMode="auto">
              <a:xfrm rot="-7093036">
                <a:off x="5545498" y="5414433"/>
                <a:ext cx="228768" cy="228600"/>
                <a:chOff x="6680032" y="3543300"/>
                <a:chExt cx="228768" cy="228600"/>
              </a:xfrm>
            </p:grpSpPr>
            <p:sp>
              <p:nvSpPr>
                <p:cNvPr id="193" name="Oval 75"/>
                <p:cNvSpPr>
                  <a:spLocks noChangeArrowheads="1"/>
                </p:cNvSpPr>
                <p:nvPr/>
              </p:nvSpPr>
              <p:spPr bwMode="auto">
                <a:xfrm>
                  <a:off x="6680200" y="3543300"/>
                  <a:ext cx="228600" cy="228600"/>
                </a:xfrm>
                <a:prstGeom prst="ellipse">
                  <a:avLst/>
                </a:prstGeom>
                <a:solidFill>
                  <a:srgbClr val="00B8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94" name="Moon 76"/>
                <p:cNvSpPr>
                  <a:spLocks noChangeArrowheads="1"/>
                </p:cNvSpPr>
                <p:nvPr/>
              </p:nvSpPr>
              <p:spPr bwMode="auto">
                <a:xfrm rot="5400000">
                  <a:off x="6739468" y="3487210"/>
                  <a:ext cx="109728" cy="228600"/>
                </a:xfrm>
                <a:prstGeom prst="moon">
                  <a:avLst>
                    <a:gd name="adj" fmla="val 83796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grpSp>
            <p:nvGrpSpPr>
              <p:cNvPr id="16" name="Group 77"/>
              <p:cNvGrpSpPr>
                <a:grpSpLocks/>
              </p:cNvGrpSpPr>
              <p:nvPr/>
            </p:nvGrpSpPr>
            <p:grpSpPr bwMode="auto">
              <a:xfrm rot="3032151">
                <a:off x="7585965" y="3907367"/>
                <a:ext cx="228768" cy="228600"/>
                <a:chOff x="6680032" y="3543300"/>
                <a:chExt cx="228768" cy="228600"/>
              </a:xfrm>
            </p:grpSpPr>
            <p:sp>
              <p:nvSpPr>
                <p:cNvPr id="191" name="Oval 78"/>
                <p:cNvSpPr>
                  <a:spLocks noChangeArrowheads="1"/>
                </p:cNvSpPr>
                <p:nvPr/>
              </p:nvSpPr>
              <p:spPr bwMode="auto">
                <a:xfrm>
                  <a:off x="6680200" y="3543300"/>
                  <a:ext cx="228600" cy="228600"/>
                </a:xfrm>
                <a:prstGeom prst="ellipse">
                  <a:avLst/>
                </a:prstGeom>
                <a:solidFill>
                  <a:srgbClr val="00B8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92" name="Moon 79"/>
                <p:cNvSpPr>
                  <a:spLocks noChangeArrowheads="1"/>
                </p:cNvSpPr>
                <p:nvPr/>
              </p:nvSpPr>
              <p:spPr bwMode="auto">
                <a:xfrm rot="5400000">
                  <a:off x="6739468" y="3487210"/>
                  <a:ext cx="109728" cy="228600"/>
                </a:xfrm>
                <a:prstGeom prst="moon">
                  <a:avLst>
                    <a:gd name="adj" fmla="val 83796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grpSp>
            <p:nvGrpSpPr>
              <p:cNvPr id="17" name="Group 81"/>
              <p:cNvGrpSpPr>
                <a:grpSpLocks/>
              </p:cNvGrpSpPr>
              <p:nvPr/>
            </p:nvGrpSpPr>
            <p:grpSpPr bwMode="auto">
              <a:xfrm rot="-5400000">
                <a:off x="5316898" y="4720167"/>
                <a:ext cx="228768" cy="228600"/>
                <a:chOff x="6680032" y="3543300"/>
                <a:chExt cx="228768" cy="228600"/>
              </a:xfrm>
            </p:grpSpPr>
            <p:sp>
              <p:nvSpPr>
                <p:cNvPr id="189" name="Oval 82"/>
                <p:cNvSpPr>
                  <a:spLocks noChangeArrowheads="1"/>
                </p:cNvSpPr>
                <p:nvPr/>
              </p:nvSpPr>
              <p:spPr bwMode="auto">
                <a:xfrm>
                  <a:off x="6680200" y="3543300"/>
                  <a:ext cx="228600" cy="228600"/>
                </a:xfrm>
                <a:prstGeom prst="ellipse">
                  <a:avLst/>
                </a:prstGeom>
                <a:solidFill>
                  <a:srgbClr val="00B8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90" name="Moon 84"/>
                <p:cNvSpPr>
                  <a:spLocks noChangeArrowheads="1"/>
                </p:cNvSpPr>
                <p:nvPr/>
              </p:nvSpPr>
              <p:spPr bwMode="auto">
                <a:xfrm rot="5400000">
                  <a:off x="6739468" y="3487210"/>
                  <a:ext cx="109728" cy="228600"/>
                </a:xfrm>
                <a:prstGeom prst="moon">
                  <a:avLst>
                    <a:gd name="adj" fmla="val 83796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grpSp>
            <p:nvGrpSpPr>
              <p:cNvPr id="18" name="Group 85"/>
              <p:cNvGrpSpPr>
                <a:grpSpLocks/>
              </p:cNvGrpSpPr>
              <p:nvPr/>
            </p:nvGrpSpPr>
            <p:grpSpPr bwMode="auto">
              <a:xfrm rot="7340920">
                <a:off x="7725720" y="5371057"/>
                <a:ext cx="228766" cy="228600"/>
                <a:chOff x="6556445" y="3365943"/>
                <a:chExt cx="228766" cy="228600"/>
              </a:xfrm>
            </p:grpSpPr>
            <p:sp>
              <p:nvSpPr>
                <p:cNvPr id="187" name="Oval 86"/>
                <p:cNvSpPr>
                  <a:spLocks noChangeArrowheads="1"/>
                </p:cNvSpPr>
                <p:nvPr/>
              </p:nvSpPr>
              <p:spPr bwMode="auto">
                <a:xfrm>
                  <a:off x="6556611" y="3365943"/>
                  <a:ext cx="228600" cy="228600"/>
                </a:xfrm>
                <a:prstGeom prst="ellipse">
                  <a:avLst/>
                </a:prstGeom>
                <a:solidFill>
                  <a:srgbClr val="00B8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88" name="Moon 87"/>
                <p:cNvSpPr>
                  <a:spLocks noChangeArrowheads="1"/>
                </p:cNvSpPr>
                <p:nvPr/>
              </p:nvSpPr>
              <p:spPr bwMode="auto">
                <a:xfrm rot="5400000">
                  <a:off x="6615881" y="3309853"/>
                  <a:ext cx="109728" cy="228600"/>
                </a:xfrm>
                <a:prstGeom prst="moon">
                  <a:avLst>
                    <a:gd name="adj" fmla="val 83796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grpSp>
            <p:nvGrpSpPr>
              <p:cNvPr id="19" name="Group 88"/>
              <p:cNvGrpSpPr>
                <a:grpSpLocks/>
              </p:cNvGrpSpPr>
              <p:nvPr/>
            </p:nvGrpSpPr>
            <p:grpSpPr bwMode="auto">
              <a:xfrm rot="-3478088">
                <a:off x="5257631" y="4076700"/>
                <a:ext cx="228768" cy="228600"/>
                <a:chOff x="6680032" y="3543300"/>
                <a:chExt cx="228768" cy="228600"/>
              </a:xfrm>
            </p:grpSpPr>
            <p:sp>
              <p:nvSpPr>
                <p:cNvPr id="185" name="Oval 89"/>
                <p:cNvSpPr>
                  <a:spLocks noChangeArrowheads="1"/>
                </p:cNvSpPr>
                <p:nvPr/>
              </p:nvSpPr>
              <p:spPr bwMode="auto">
                <a:xfrm>
                  <a:off x="6680200" y="3543300"/>
                  <a:ext cx="228600" cy="228600"/>
                </a:xfrm>
                <a:prstGeom prst="ellipse">
                  <a:avLst/>
                </a:prstGeom>
                <a:solidFill>
                  <a:srgbClr val="00B8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86" name="Moon 90"/>
                <p:cNvSpPr>
                  <a:spLocks noChangeArrowheads="1"/>
                </p:cNvSpPr>
                <p:nvPr/>
              </p:nvSpPr>
              <p:spPr bwMode="auto">
                <a:xfrm rot="5400000">
                  <a:off x="6739468" y="3487210"/>
                  <a:ext cx="109728" cy="228600"/>
                </a:xfrm>
                <a:prstGeom prst="moon">
                  <a:avLst>
                    <a:gd name="adj" fmla="val 83796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grpSp>
            <p:nvGrpSpPr>
              <p:cNvPr id="20" name="Group 91"/>
              <p:cNvGrpSpPr>
                <a:grpSpLocks/>
              </p:cNvGrpSpPr>
              <p:nvPr/>
            </p:nvGrpSpPr>
            <p:grpSpPr bwMode="auto">
              <a:xfrm rot="5202747">
                <a:off x="7662165" y="4728633"/>
                <a:ext cx="228768" cy="228600"/>
                <a:chOff x="6680032" y="3543300"/>
                <a:chExt cx="228768" cy="228600"/>
              </a:xfrm>
            </p:grpSpPr>
            <p:sp>
              <p:nvSpPr>
                <p:cNvPr id="183" name="Oval 92"/>
                <p:cNvSpPr>
                  <a:spLocks noChangeArrowheads="1"/>
                </p:cNvSpPr>
                <p:nvPr/>
              </p:nvSpPr>
              <p:spPr bwMode="auto">
                <a:xfrm>
                  <a:off x="6680200" y="3543300"/>
                  <a:ext cx="228600" cy="228600"/>
                </a:xfrm>
                <a:prstGeom prst="ellipse">
                  <a:avLst/>
                </a:prstGeom>
                <a:solidFill>
                  <a:srgbClr val="00B8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84" name="Moon 93"/>
                <p:cNvSpPr>
                  <a:spLocks noChangeArrowheads="1"/>
                </p:cNvSpPr>
                <p:nvPr/>
              </p:nvSpPr>
              <p:spPr bwMode="auto">
                <a:xfrm rot="5400000">
                  <a:off x="6739468" y="3487210"/>
                  <a:ext cx="109728" cy="228600"/>
                </a:xfrm>
                <a:prstGeom prst="moon">
                  <a:avLst>
                    <a:gd name="adj" fmla="val 83796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grpSp>
            <p:nvGrpSpPr>
              <p:cNvPr id="21" name="Group 94"/>
              <p:cNvGrpSpPr>
                <a:grpSpLocks/>
              </p:cNvGrpSpPr>
              <p:nvPr/>
            </p:nvGrpSpPr>
            <p:grpSpPr bwMode="auto">
              <a:xfrm rot="10442389">
                <a:off x="6492278" y="6013135"/>
                <a:ext cx="228768" cy="228600"/>
                <a:chOff x="6983522" y="3585964"/>
                <a:chExt cx="228768" cy="228600"/>
              </a:xfrm>
            </p:grpSpPr>
            <p:sp>
              <p:nvSpPr>
                <p:cNvPr id="181" name="Oval 95"/>
                <p:cNvSpPr>
                  <a:spLocks noChangeArrowheads="1"/>
                </p:cNvSpPr>
                <p:nvPr/>
              </p:nvSpPr>
              <p:spPr bwMode="auto">
                <a:xfrm>
                  <a:off x="6983690" y="3585964"/>
                  <a:ext cx="228600" cy="228600"/>
                </a:xfrm>
                <a:prstGeom prst="ellipse">
                  <a:avLst/>
                </a:prstGeom>
                <a:solidFill>
                  <a:srgbClr val="00B8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82" name="Moon 96"/>
                <p:cNvSpPr>
                  <a:spLocks noChangeArrowheads="1"/>
                </p:cNvSpPr>
                <p:nvPr/>
              </p:nvSpPr>
              <p:spPr bwMode="auto">
                <a:xfrm rot="5400000">
                  <a:off x="7042958" y="3529875"/>
                  <a:ext cx="109728" cy="228600"/>
                </a:xfrm>
                <a:prstGeom prst="moon">
                  <a:avLst>
                    <a:gd name="adj" fmla="val 83796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</p:grpSp>
      </p:grpSp>
      <p:sp>
        <p:nvSpPr>
          <p:cNvPr id="221" name="5-Point Star 220"/>
          <p:cNvSpPr/>
          <p:nvPr/>
        </p:nvSpPr>
        <p:spPr>
          <a:xfrm>
            <a:off x="5718673" y="2986932"/>
            <a:ext cx="274320" cy="274320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8" name="Slide Number Placeholder 6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174F0-2F1A-DE45-A105-6A20AE444E28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88" name="Text Box 3"/>
          <p:cNvSpPr txBox="1">
            <a:spLocks noChangeArrowheads="1"/>
          </p:cNvSpPr>
          <p:nvPr/>
        </p:nvSpPr>
        <p:spPr bwMode="auto">
          <a:xfrm>
            <a:off x="1899881" y="4925337"/>
            <a:ext cx="8534400" cy="1366521"/>
          </a:xfrm>
          <a:prstGeom prst="rect">
            <a:avLst/>
          </a:prstGeom>
          <a:solidFill>
            <a:srgbClr val="000000">
              <a:alpha val="55000"/>
            </a:srgbClr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</a:bodyPr>
          <a:lstStyle/>
          <a:p>
            <a:pPr marL="341305" lvl="1" indent="-341305">
              <a:spcAft>
                <a:spcPts val="1200"/>
              </a:spcAft>
              <a:buClr>
                <a:srgbClr val="D7D801"/>
              </a:buClr>
              <a:buFont typeface="Arial" pitchFamily="-107" charset="0"/>
              <a:buChar char="•"/>
              <a:tabLst>
                <a:tab pos="341305" algn="l"/>
                <a:tab pos="798493" algn="l"/>
                <a:tab pos="1255682" algn="l"/>
                <a:tab pos="1712871" algn="l"/>
                <a:tab pos="2170059" algn="l"/>
                <a:tab pos="2627248" algn="l"/>
                <a:tab pos="3084436" algn="l"/>
                <a:tab pos="3541625" algn="l"/>
                <a:tab pos="3998813" algn="l"/>
                <a:tab pos="4456002" algn="l"/>
                <a:tab pos="4913191" algn="l"/>
                <a:tab pos="5370379" algn="l"/>
                <a:tab pos="5827568" algn="l"/>
                <a:tab pos="6284756" algn="l"/>
                <a:tab pos="6741945" algn="l"/>
                <a:tab pos="7199133" algn="l"/>
                <a:tab pos="7656322" algn="l"/>
                <a:tab pos="8113510" algn="l"/>
                <a:tab pos="8570699" algn="l"/>
                <a:tab pos="9027888" algn="l"/>
                <a:tab pos="9485076" algn="l"/>
              </a:tabLst>
            </a:pPr>
            <a:r>
              <a:rPr lang="en-US" sz="2000" dirty="0">
                <a:solidFill>
                  <a:schemeClr val="bg1"/>
                </a:solidFill>
                <a:latin typeface="Avenir Book" pitchFamily="-107" charset="0"/>
                <a:ea typeface="Avenir Book" pitchFamily="-107" charset="0"/>
                <a:cs typeface="Avenir Book" pitchFamily="-107" charset="0"/>
              </a:rPr>
              <a:t>Completeness, C = the chance of observing a given planet around a given star if that planet exists (Brown 2004)</a:t>
            </a:r>
          </a:p>
          <a:p>
            <a:pPr marL="341305" lvl="1" indent="-341305">
              <a:spcAft>
                <a:spcPts val="1200"/>
              </a:spcAft>
              <a:buClr>
                <a:srgbClr val="D7D801"/>
              </a:buClr>
              <a:buFont typeface="Arial" pitchFamily="-107" charset="0"/>
              <a:buChar char="•"/>
              <a:tabLst>
                <a:tab pos="341305" algn="l"/>
                <a:tab pos="798493" algn="l"/>
                <a:tab pos="1255682" algn="l"/>
                <a:tab pos="1712871" algn="l"/>
                <a:tab pos="2170059" algn="l"/>
                <a:tab pos="2627248" algn="l"/>
                <a:tab pos="3084436" algn="l"/>
                <a:tab pos="3541625" algn="l"/>
                <a:tab pos="3998813" algn="l"/>
                <a:tab pos="4456002" algn="l"/>
                <a:tab pos="4913191" algn="l"/>
                <a:tab pos="5370379" algn="l"/>
                <a:tab pos="5827568" algn="l"/>
                <a:tab pos="6284756" algn="l"/>
                <a:tab pos="6741945" algn="l"/>
                <a:tab pos="7199133" algn="l"/>
                <a:tab pos="7656322" algn="l"/>
                <a:tab pos="8113510" algn="l"/>
                <a:tab pos="8570699" algn="l"/>
                <a:tab pos="9027888" algn="l"/>
                <a:tab pos="9485076" algn="l"/>
              </a:tabLst>
            </a:pPr>
            <a:r>
              <a:rPr lang="en-US" sz="2000" dirty="0">
                <a:solidFill>
                  <a:schemeClr val="bg1"/>
                </a:solidFill>
                <a:latin typeface="Avenir Book" pitchFamily="-107" charset="0"/>
                <a:ea typeface="Avenir Book" pitchFamily="-107" charset="0"/>
                <a:cs typeface="Avenir Book" pitchFamily="-107" charset="0"/>
              </a:rPr>
              <a:t>Calculated via a large number of synthetic planets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C086B3D-4790-F241-907F-80EE2A544A59}"/>
              </a:ext>
            </a:extLst>
          </p:cNvPr>
          <p:cNvSpPr txBox="1"/>
          <p:nvPr/>
        </p:nvSpPr>
        <p:spPr>
          <a:xfrm>
            <a:off x="0" y="88206"/>
            <a:ext cx="12192000" cy="707886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  <a:alpha val="80000"/>
                </a:schemeClr>
              </a:gs>
              <a:gs pos="0">
                <a:schemeClr val="tx2">
                  <a:alpha val="40000"/>
                </a:schemeClr>
              </a:gs>
            </a:gsLst>
            <a:lin ang="0" scaled="1"/>
            <a:tileRect/>
          </a:gradFill>
          <a:effectLst>
            <a:outerShdw blurRad="114300" dist="12700" dir="2700000" algn="tl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chemeClr val="bg1"/>
                </a:solidFill>
                <a:latin typeface="Avenir Heavy"/>
                <a:cs typeface="Avenir Heavy"/>
              </a:rPr>
              <a:t>Completeness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E1A9AB1-48C7-D4D9-5376-A2FCF9013567}"/>
              </a:ext>
            </a:extLst>
          </p:cNvPr>
          <p:cNvSpPr txBox="1"/>
          <p:nvPr/>
        </p:nvSpPr>
        <p:spPr>
          <a:xfrm>
            <a:off x="7997665" y="2366633"/>
            <a:ext cx="384140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spcAft>
                <a:spcPts val="1200"/>
              </a:spcAft>
              <a:buClr>
                <a:srgbClr val="D7D801"/>
              </a:buClr>
              <a:tabLst>
                <a:tab pos="341305" algn="l"/>
                <a:tab pos="798493" algn="l"/>
                <a:tab pos="1255682" algn="l"/>
                <a:tab pos="1712871" algn="l"/>
                <a:tab pos="2170059" algn="l"/>
                <a:tab pos="2627248" algn="l"/>
                <a:tab pos="3084436" algn="l"/>
                <a:tab pos="3541625" algn="l"/>
                <a:tab pos="3998813" algn="l"/>
                <a:tab pos="4456002" algn="l"/>
                <a:tab pos="4913191" algn="l"/>
                <a:tab pos="5370379" algn="l"/>
                <a:tab pos="5827568" algn="l"/>
                <a:tab pos="6284756" algn="l"/>
                <a:tab pos="6741945" algn="l"/>
                <a:tab pos="7199133" algn="l"/>
                <a:tab pos="7656322" algn="l"/>
                <a:tab pos="8113510" algn="l"/>
                <a:tab pos="8570699" algn="l"/>
                <a:tab pos="9027888" algn="l"/>
                <a:tab pos="9485076" algn="l"/>
              </a:tabLst>
            </a:pPr>
            <a:r>
              <a:rPr lang="en-US" sz="2400" b="1" dirty="0">
                <a:solidFill>
                  <a:schemeClr val="bg1"/>
                </a:solidFill>
                <a:latin typeface="Helvetica" pitchFamily="2" charset="0"/>
                <a:ea typeface="Avenir Book" pitchFamily="-107" charset="0"/>
                <a:cs typeface="Avenir Book" pitchFamily="-107" charset="0"/>
              </a:rPr>
              <a:t>Calculate projected separation and </a:t>
            </a:r>
            <a:r>
              <a:rPr lang="en-US" sz="2400" b="1" dirty="0" err="1">
                <a:solidFill>
                  <a:schemeClr val="bg1"/>
                </a:solidFill>
                <a:latin typeface="Symbol" pitchFamily="2" charset="2"/>
                <a:ea typeface="Avenir Book" pitchFamily="-107" charset="0"/>
                <a:cs typeface="Avenir Book" pitchFamily="-107" charset="0"/>
              </a:rPr>
              <a:t>D</a:t>
            </a:r>
            <a:r>
              <a:rPr lang="en-US" sz="2400" b="1" dirty="0" err="1">
                <a:solidFill>
                  <a:schemeClr val="bg1"/>
                </a:solidFill>
                <a:latin typeface="Helvetica" pitchFamily="2" charset="0"/>
                <a:ea typeface="Avenir Book" pitchFamily="-107" charset="0"/>
                <a:cs typeface="Avenir Book" pitchFamily="-107" charset="0"/>
              </a:rPr>
              <a:t>mag</a:t>
            </a:r>
            <a:r>
              <a:rPr lang="en-US" sz="2400" b="1" dirty="0">
                <a:solidFill>
                  <a:schemeClr val="bg1"/>
                </a:solidFill>
                <a:latin typeface="Helvetica" pitchFamily="2" charset="0"/>
                <a:ea typeface="Avenir Book" pitchFamily="-107" charset="0"/>
                <a:cs typeface="Avenir Book" pitchFamily="-107" charset="0"/>
              </a:rPr>
              <a:t> (i.e., contrast) for every synthetic planet</a:t>
            </a:r>
          </a:p>
        </p:txBody>
      </p:sp>
    </p:spTree>
    <p:extLst>
      <p:ext uri="{BB962C8B-B14F-4D97-AF65-F5344CB8AC3E}">
        <p14:creationId xmlns:p14="http://schemas.microsoft.com/office/powerpoint/2010/main" val="38164681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EBA15A3-767E-8CA6-C530-DEDF8A2BC8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</a:extLst>
          </a:blip>
          <a:srcRect l="12500" t="25000" r="12500"/>
          <a:stretch/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037C04-9550-CC77-6583-13A91DA7E3E9}"/>
              </a:ext>
            </a:extLst>
          </p:cNvPr>
          <p:cNvSpPr txBox="1"/>
          <p:nvPr/>
        </p:nvSpPr>
        <p:spPr>
          <a:xfrm>
            <a:off x="0" y="88205"/>
            <a:ext cx="12090400" cy="707886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  <a:alpha val="80000"/>
                </a:schemeClr>
              </a:gs>
              <a:gs pos="0">
                <a:schemeClr val="tx2">
                  <a:alpha val="40000"/>
                </a:schemeClr>
              </a:gs>
            </a:gsLst>
            <a:lin ang="0" scaled="1"/>
            <a:tileRect/>
          </a:gradFill>
          <a:effectLst>
            <a:outerShdw blurRad="114300" dist="12700" dir="2700000" algn="tl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chemeClr val="bg1"/>
                </a:solidFill>
                <a:latin typeface="Helvetica" pitchFamily="2" charset="0"/>
              </a:rPr>
              <a:t>Completeness: The Bird Diagram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0FC335D-79BB-2800-8060-5CB307A1E8E2}"/>
              </a:ext>
            </a:extLst>
          </p:cNvPr>
          <p:cNvGrpSpPr/>
          <p:nvPr/>
        </p:nvGrpSpPr>
        <p:grpSpPr>
          <a:xfrm>
            <a:off x="1769832" y="884296"/>
            <a:ext cx="10426392" cy="5908984"/>
            <a:chOff x="-603321" y="1284073"/>
            <a:chExt cx="10426392" cy="5908984"/>
          </a:xfrm>
        </p:grpSpPr>
        <p:pic>
          <p:nvPicPr>
            <p:cNvPr id="5" name="Picture 4" descr="Diagram&#10;&#10;Description automatically generated">
              <a:extLst>
                <a:ext uri="{FF2B5EF4-FFF2-40B4-BE49-F238E27FC236}">
                  <a16:creationId xmlns:a16="http://schemas.microsoft.com/office/drawing/2014/main" id="{01CF84DC-26FA-A6AA-C9DA-706203E85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603321" y="1284073"/>
              <a:ext cx="5921643" cy="587881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257A432-314C-1591-268D-9688F5299D9C}"/>
                </a:ext>
              </a:extLst>
            </p:cNvPr>
            <p:cNvSpPr txBox="1"/>
            <p:nvPr/>
          </p:nvSpPr>
          <p:spPr>
            <a:xfrm>
              <a:off x="5318322" y="5992728"/>
              <a:ext cx="450474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Helvetica" pitchFamily="2" charset="0"/>
                </a:rPr>
                <a:t>“Single-Visit Photometric and Observational Completeness”</a:t>
              </a:r>
            </a:p>
            <a:p>
              <a:r>
                <a:rPr lang="en-US" sz="2400" dirty="0">
                  <a:solidFill>
                    <a:schemeClr val="bg1"/>
                  </a:solidFill>
                  <a:latin typeface="Helvetica" pitchFamily="2" charset="0"/>
                </a:rPr>
                <a:t>Brown (2005)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8C0BD8C-A09F-1650-2825-6AC04C50BA92}"/>
              </a:ext>
            </a:extLst>
          </p:cNvPr>
          <p:cNvGrpSpPr/>
          <p:nvPr/>
        </p:nvGrpSpPr>
        <p:grpSpPr>
          <a:xfrm>
            <a:off x="2704289" y="1303506"/>
            <a:ext cx="4338537" cy="4747098"/>
            <a:chOff x="2704289" y="1303506"/>
            <a:chExt cx="4338537" cy="474709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2C30DA5-17D4-48DB-5043-DC808B2E2C98}"/>
                </a:ext>
              </a:extLst>
            </p:cNvPr>
            <p:cNvSpPr/>
            <p:nvPr/>
          </p:nvSpPr>
          <p:spPr>
            <a:xfrm>
              <a:off x="2704289" y="1303506"/>
              <a:ext cx="4338537" cy="4747098"/>
            </a:xfrm>
            <a:prstGeom prst="rect">
              <a:avLst/>
            </a:prstGeom>
            <a:solidFill>
              <a:schemeClr val="bg2">
                <a:lumMod val="50000"/>
                <a:alpha val="89737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 descr="Diagram&#10;&#10;Description automatically generated">
              <a:extLst>
                <a:ext uri="{FF2B5EF4-FFF2-40B4-BE49-F238E27FC236}">
                  <a16:creationId xmlns:a16="http://schemas.microsoft.com/office/drawing/2014/main" id="{F6F651A2-0139-246B-6B09-94EAA1CB7B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0530" t="64714" r="19697" b="12120"/>
            <a:stretch/>
          </p:blipFill>
          <p:spPr>
            <a:xfrm>
              <a:off x="3577702" y="4688731"/>
              <a:ext cx="2947381" cy="1361864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D1D9F85-1E6A-8856-D52A-EB3CD12E1D44}"/>
              </a:ext>
            </a:extLst>
          </p:cNvPr>
          <p:cNvGrpSpPr/>
          <p:nvPr/>
        </p:nvGrpSpPr>
        <p:grpSpPr>
          <a:xfrm>
            <a:off x="3138016" y="1303506"/>
            <a:ext cx="461665" cy="4747098"/>
            <a:chOff x="3138016" y="1303506"/>
            <a:chExt cx="461665" cy="474709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CA2D080-677D-FFD9-0167-0D66E6B590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73477" y="1303506"/>
              <a:ext cx="0" cy="474709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BF00D92-C93A-6CA8-9672-3125D61C4738}"/>
                </a:ext>
              </a:extLst>
            </p:cNvPr>
            <p:cNvSpPr txBox="1"/>
            <p:nvPr/>
          </p:nvSpPr>
          <p:spPr>
            <a:xfrm rot="16200000">
              <a:off x="1972517" y="2619542"/>
              <a:ext cx="27926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Helvetica" pitchFamily="2" charset="0"/>
                </a:rPr>
                <a:t>Projected “IWA”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B3A1540-8535-5687-9928-BBE0600EB074}"/>
              </a:ext>
            </a:extLst>
          </p:cNvPr>
          <p:cNvGrpSpPr/>
          <p:nvPr/>
        </p:nvGrpSpPr>
        <p:grpSpPr>
          <a:xfrm>
            <a:off x="6525083" y="1220092"/>
            <a:ext cx="499589" cy="4830512"/>
            <a:chOff x="6525083" y="1220092"/>
            <a:chExt cx="499589" cy="4830512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F6DBDA9-99D1-45B7-A983-727328D2147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25083" y="1303506"/>
              <a:ext cx="2177" cy="474709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6A2F3A9-068C-022E-077D-78338CB19F43}"/>
                </a:ext>
              </a:extLst>
            </p:cNvPr>
            <p:cNvSpPr txBox="1"/>
            <p:nvPr/>
          </p:nvSpPr>
          <p:spPr>
            <a:xfrm rot="16200000">
              <a:off x="5280533" y="2502566"/>
              <a:ext cx="30266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Helvetica" pitchFamily="2" charset="0"/>
                </a:rPr>
                <a:t>Projected “OWA”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3C486BD-7A93-43D8-BA37-1B785C1EAC20}"/>
              </a:ext>
            </a:extLst>
          </p:cNvPr>
          <p:cNvGrpSpPr/>
          <p:nvPr/>
        </p:nvGrpSpPr>
        <p:grpSpPr>
          <a:xfrm>
            <a:off x="2704289" y="4253107"/>
            <a:ext cx="4338537" cy="461665"/>
            <a:chOff x="2704289" y="4253107"/>
            <a:chExt cx="4338537" cy="461665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0C80EF1-5521-7E6D-ABC9-ED36CC4926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04289" y="4688731"/>
              <a:ext cx="4338537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D7375B6-99D1-4F6D-9ABC-07F85F3D405E}"/>
                </a:ext>
              </a:extLst>
            </p:cNvPr>
            <p:cNvSpPr txBox="1"/>
            <p:nvPr/>
          </p:nvSpPr>
          <p:spPr>
            <a:xfrm>
              <a:off x="4168608" y="4253107"/>
              <a:ext cx="18951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Helvetica" pitchFamily="2" charset="0"/>
                </a:rPr>
                <a:t>Obs. Depth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AE3E085-2F71-5F3C-3A59-342EE917C5C7}"/>
              </a:ext>
            </a:extLst>
          </p:cNvPr>
          <p:cNvGrpSpPr/>
          <p:nvPr/>
        </p:nvGrpSpPr>
        <p:grpSpPr>
          <a:xfrm>
            <a:off x="5839326" y="3562722"/>
            <a:ext cx="5902151" cy="1806941"/>
            <a:chOff x="5839326" y="3562722"/>
            <a:chExt cx="5902151" cy="180694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5994281-CEEE-86F5-CA46-5158272EAEFC}"/>
                </a:ext>
              </a:extLst>
            </p:cNvPr>
            <p:cNvSpPr txBox="1"/>
            <p:nvPr/>
          </p:nvSpPr>
          <p:spPr>
            <a:xfrm>
              <a:off x="8851822" y="3562722"/>
              <a:ext cx="2889655" cy="1211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Helvetica" pitchFamily="2" charset="0"/>
                </a:rPr>
                <a:t>Completeness = fraction of PDF that is observable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DE903A75-E849-16CB-AAA6-16C46C7B9547}"/>
                </a:ext>
              </a:extLst>
            </p:cNvPr>
            <p:cNvCxnSpPr/>
            <p:nvPr/>
          </p:nvCxnSpPr>
          <p:spPr>
            <a:xfrm flipH="1">
              <a:off x="5839326" y="4282721"/>
              <a:ext cx="2786606" cy="108694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7275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EBA15A3-767E-8CA6-C530-DEDF8A2BC8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</a:extLst>
          </a:blip>
          <a:srcRect l="12500" t="25000" r="12500"/>
          <a:stretch/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037C04-9550-CC77-6583-13A91DA7E3E9}"/>
              </a:ext>
            </a:extLst>
          </p:cNvPr>
          <p:cNvSpPr txBox="1"/>
          <p:nvPr/>
        </p:nvSpPr>
        <p:spPr>
          <a:xfrm>
            <a:off x="0" y="88205"/>
            <a:ext cx="12090400" cy="707886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  <a:alpha val="80000"/>
                </a:schemeClr>
              </a:gs>
              <a:gs pos="0">
                <a:schemeClr val="tx2">
                  <a:alpha val="40000"/>
                </a:schemeClr>
              </a:gs>
            </a:gsLst>
            <a:lin ang="0" scaled="1"/>
            <a:tileRect/>
          </a:gradFill>
          <a:effectLst>
            <a:outerShdw blurRad="114300" dist="12700" dir="2700000" algn="tl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chemeClr val="bg1"/>
                </a:solidFill>
                <a:latin typeface="Helvetica" pitchFamily="2" charset="0"/>
              </a:rPr>
              <a:t>Completeness: The Bird Diagram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0FC335D-79BB-2800-8060-5CB307A1E8E2}"/>
              </a:ext>
            </a:extLst>
          </p:cNvPr>
          <p:cNvGrpSpPr/>
          <p:nvPr/>
        </p:nvGrpSpPr>
        <p:grpSpPr>
          <a:xfrm>
            <a:off x="1769832" y="884296"/>
            <a:ext cx="10426392" cy="5908984"/>
            <a:chOff x="-603321" y="1284073"/>
            <a:chExt cx="10426392" cy="5908984"/>
          </a:xfrm>
        </p:grpSpPr>
        <p:pic>
          <p:nvPicPr>
            <p:cNvPr id="5" name="Picture 4" descr="Diagram&#10;&#10;Description automatically generated">
              <a:extLst>
                <a:ext uri="{FF2B5EF4-FFF2-40B4-BE49-F238E27FC236}">
                  <a16:creationId xmlns:a16="http://schemas.microsoft.com/office/drawing/2014/main" id="{01CF84DC-26FA-A6AA-C9DA-706203E85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603321" y="1284073"/>
              <a:ext cx="5921643" cy="587881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257A432-314C-1591-268D-9688F5299D9C}"/>
                </a:ext>
              </a:extLst>
            </p:cNvPr>
            <p:cNvSpPr txBox="1"/>
            <p:nvPr/>
          </p:nvSpPr>
          <p:spPr>
            <a:xfrm>
              <a:off x="5318322" y="5992728"/>
              <a:ext cx="450474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Helvetica" pitchFamily="2" charset="0"/>
                </a:rPr>
                <a:t>“Single-Visit Photometric and Observational Completeness”</a:t>
              </a:r>
            </a:p>
            <a:p>
              <a:r>
                <a:rPr lang="en-US" sz="2400" dirty="0">
                  <a:solidFill>
                    <a:schemeClr val="bg1"/>
                  </a:solidFill>
                  <a:latin typeface="Helvetica" pitchFamily="2" charset="0"/>
                </a:rPr>
                <a:t>Brown (2005)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8C0BD8C-A09F-1650-2825-6AC04C50BA92}"/>
              </a:ext>
            </a:extLst>
          </p:cNvPr>
          <p:cNvGrpSpPr/>
          <p:nvPr/>
        </p:nvGrpSpPr>
        <p:grpSpPr>
          <a:xfrm>
            <a:off x="2704289" y="1303506"/>
            <a:ext cx="4338537" cy="4747098"/>
            <a:chOff x="2704289" y="1303506"/>
            <a:chExt cx="4338537" cy="474709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2C30DA5-17D4-48DB-5043-DC808B2E2C98}"/>
                </a:ext>
              </a:extLst>
            </p:cNvPr>
            <p:cNvSpPr/>
            <p:nvPr/>
          </p:nvSpPr>
          <p:spPr>
            <a:xfrm>
              <a:off x="2704289" y="1303506"/>
              <a:ext cx="4338537" cy="4747098"/>
            </a:xfrm>
            <a:prstGeom prst="rect">
              <a:avLst/>
            </a:prstGeom>
            <a:solidFill>
              <a:schemeClr val="bg2">
                <a:lumMod val="50000"/>
                <a:alpha val="89737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 descr="Diagram&#10;&#10;Description automatically generated">
              <a:extLst>
                <a:ext uri="{FF2B5EF4-FFF2-40B4-BE49-F238E27FC236}">
                  <a16:creationId xmlns:a16="http://schemas.microsoft.com/office/drawing/2014/main" id="{F6F651A2-0139-246B-6B09-94EAA1CB7B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0530" t="64714" r="19697" b="12120"/>
            <a:stretch/>
          </p:blipFill>
          <p:spPr>
            <a:xfrm>
              <a:off x="3577702" y="4688731"/>
              <a:ext cx="2947381" cy="1361864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D1D9F85-1E6A-8856-D52A-EB3CD12E1D44}"/>
              </a:ext>
            </a:extLst>
          </p:cNvPr>
          <p:cNvGrpSpPr/>
          <p:nvPr/>
        </p:nvGrpSpPr>
        <p:grpSpPr>
          <a:xfrm>
            <a:off x="3138016" y="1303505"/>
            <a:ext cx="461665" cy="4747099"/>
            <a:chOff x="3138016" y="1303505"/>
            <a:chExt cx="461665" cy="4747099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CA2D080-677D-FFD9-0167-0D66E6B590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73477" y="1303506"/>
              <a:ext cx="0" cy="474709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BF00D92-C93A-6CA8-9672-3125D61C4738}"/>
                </a:ext>
              </a:extLst>
            </p:cNvPr>
            <p:cNvSpPr txBox="1"/>
            <p:nvPr/>
          </p:nvSpPr>
          <p:spPr>
            <a:xfrm rot="16200000">
              <a:off x="1894052" y="2547469"/>
              <a:ext cx="29495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Helvetica" pitchFamily="2" charset="0"/>
                </a:rPr>
                <a:t>Projected “IWA”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B3A1540-8535-5687-9928-BBE0600EB074}"/>
              </a:ext>
            </a:extLst>
          </p:cNvPr>
          <p:cNvGrpSpPr/>
          <p:nvPr/>
        </p:nvGrpSpPr>
        <p:grpSpPr>
          <a:xfrm>
            <a:off x="6525083" y="1303493"/>
            <a:ext cx="499590" cy="4747111"/>
            <a:chOff x="6525083" y="1303493"/>
            <a:chExt cx="499590" cy="4747111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F6DBDA9-99D1-45B7-A983-727328D2147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25083" y="1303506"/>
              <a:ext cx="2177" cy="474709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6A2F3A9-068C-022E-077D-78338CB19F43}"/>
                </a:ext>
              </a:extLst>
            </p:cNvPr>
            <p:cNvSpPr txBox="1"/>
            <p:nvPr/>
          </p:nvSpPr>
          <p:spPr>
            <a:xfrm rot="16200000">
              <a:off x="5319043" y="2547458"/>
              <a:ext cx="29495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Helvetica" pitchFamily="2" charset="0"/>
                </a:rPr>
                <a:t>Projected “OWA”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3C486BD-7A93-43D8-BA37-1B785C1EAC20}"/>
              </a:ext>
            </a:extLst>
          </p:cNvPr>
          <p:cNvGrpSpPr/>
          <p:nvPr/>
        </p:nvGrpSpPr>
        <p:grpSpPr>
          <a:xfrm>
            <a:off x="2704289" y="4253107"/>
            <a:ext cx="4338537" cy="461665"/>
            <a:chOff x="2704289" y="4253107"/>
            <a:chExt cx="4338537" cy="461665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0C80EF1-5521-7E6D-ABC9-ED36CC4926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04289" y="4688731"/>
              <a:ext cx="4338537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D7375B6-99D1-4F6D-9ABC-07F85F3D405E}"/>
                </a:ext>
              </a:extLst>
            </p:cNvPr>
            <p:cNvSpPr txBox="1"/>
            <p:nvPr/>
          </p:nvSpPr>
          <p:spPr>
            <a:xfrm>
              <a:off x="4168608" y="4253107"/>
              <a:ext cx="18951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Helvetica" pitchFamily="2" charset="0"/>
                </a:rPr>
                <a:t>Obs. Depth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3D2F1A2-6B6C-CCF0-01E0-F8C82EE16BC1}"/>
              </a:ext>
            </a:extLst>
          </p:cNvPr>
          <p:cNvSpPr txBox="1"/>
          <p:nvPr/>
        </p:nvSpPr>
        <p:spPr>
          <a:xfrm>
            <a:off x="7831803" y="1156948"/>
            <a:ext cx="431573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Helvetica" pitchFamily="2" charset="0"/>
              </a:rPr>
              <a:t>Treatment in (</a:t>
            </a:r>
            <a:r>
              <a:rPr lang="en-US" sz="2400" b="1" dirty="0" err="1">
                <a:solidFill>
                  <a:schemeClr val="bg1"/>
                </a:solidFill>
                <a:latin typeface="Helvetica" pitchFamily="2" charset="0"/>
              </a:rPr>
              <a:t>sep</a:t>
            </a:r>
            <a:r>
              <a:rPr lang="en-US" sz="2400" b="1" dirty="0">
                <a:solidFill>
                  <a:schemeClr val="bg1"/>
                </a:solidFill>
                <a:latin typeface="Helvetica" pitchFamily="2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Symbol" pitchFamily="2" charset="2"/>
              </a:rPr>
              <a:t>D</a:t>
            </a:r>
            <a:r>
              <a:rPr lang="en-US" sz="2400" b="1" dirty="0" err="1">
                <a:solidFill>
                  <a:schemeClr val="bg1"/>
                </a:solidFill>
                <a:latin typeface="Helvetica" pitchFamily="2" charset="0"/>
              </a:rPr>
              <a:t>mag</a:t>
            </a:r>
            <a:r>
              <a:rPr lang="en-US" sz="2400" b="1" dirty="0">
                <a:solidFill>
                  <a:schemeClr val="bg1"/>
                </a:solidFill>
                <a:latin typeface="Helvetica" pitchFamily="2" charset="0"/>
              </a:rPr>
              <a:t>) space:</a:t>
            </a:r>
          </a:p>
          <a:p>
            <a:endParaRPr lang="en-US" sz="2400" dirty="0">
              <a:solidFill>
                <a:schemeClr val="bg1"/>
              </a:solidFill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Helvetica" pitchFamily="2" charset="0"/>
              </a:rPr>
              <a:t>Realistic coronagraph performance would have more complex </a:t>
            </a:r>
            <a:r>
              <a:rPr lang="en-US" sz="2400" dirty="0" err="1">
                <a:solidFill>
                  <a:schemeClr val="bg1"/>
                </a:solidFill>
                <a:latin typeface="Symbol" pitchFamily="2" charset="2"/>
              </a:rPr>
              <a:t>D</a:t>
            </a:r>
            <a:r>
              <a:rPr lang="en-US" sz="2400" dirty="0" err="1">
                <a:solidFill>
                  <a:schemeClr val="bg1"/>
                </a:solidFill>
                <a:latin typeface="Helvetica" pitchFamily="2" charset="0"/>
              </a:rPr>
              <a:t>mag</a:t>
            </a:r>
            <a:r>
              <a:rPr lang="en-US" sz="2400" dirty="0">
                <a:solidFill>
                  <a:schemeClr val="bg1"/>
                </a:solidFill>
                <a:latin typeface="Helvetica" pitchFamily="2" charset="0"/>
              </a:rPr>
              <a:t>(</a:t>
            </a:r>
            <a:r>
              <a:rPr lang="en-US" sz="2400" dirty="0" err="1">
                <a:solidFill>
                  <a:schemeClr val="bg1"/>
                </a:solidFill>
                <a:latin typeface="Helvetica" pitchFamily="2" charset="0"/>
              </a:rPr>
              <a:t>sep</a:t>
            </a:r>
            <a:r>
              <a:rPr lang="en-US" sz="2400" dirty="0">
                <a:solidFill>
                  <a:schemeClr val="bg1"/>
                </a:solidFill>
                <a:latin typeface="Helvetica" pitchFamily="2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Helvetica" pitchFamily="2" charset="0"/>
              </a:rPr>
              <a:t>Assumes radial coronagraph performance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Helvetica" pitchFamily="2" charset="0"/>
              </a:rPr>
              <a:t>Requires translating exposure time into </a:t>
            </a:r>
            <a:r>
              <a:rPr lang="en-US" sz="2400" dirty="0" err="1">
                <a:solidFill>
                  <a:schemeClr val="bg1"/>
                </a:solidFill>
                <a:latin typeface="Symbol" pitchFamily="2" charset="2"/>
              </a:rPr>
              <a:t>D</a:t>
            </a:r>
            <a:r>
              <a:rPr lang="en-US" sz="2400" dirty="0" err="1">
                <a:solidFill>
                  <a:schemeClr val="bg1"/>
                </a:solidFill>
                <a:latin typeface="Helvetica" pitchFamily="2" charset="0"/>
              </a:rPr>
              <a:t>mag</a:t>
            </a:r>
            <a:r>
              <a:rPr lang="en-US" sz="2400" dirty="0">
                <a:solidFill>
                  <a:schemeClr val="bg1"/>
                </a:solidFill>
                <a:latin typeface="Helvetica" pitchFamily="2" charset="0"/>
              </a:rPr>
              <a:t>(</a:t>
            </a:r>
            <a:r>
              <a:rPr lang="en-US" sz="2400" dirty="0" err="1">
                <a:solidFill>
                  <a:schemeClr val="bg1"/>
                </a:solidFill>
                <a:latin typeface="Helvetica" pitchFamily="2" charset="0"/>
              </a:rPr>
              <a:t>sep</a:t>
            </a:r>
            <a:r>
              <a:rPr lang="en-US" sz="2400" dirty="0">
                <a:solidFill>
                  <a:schemeClr val="bg1"/>
                </a:solidFill>
                <a:latin typeface="Helvetica" pitchFamily="2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891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C28D5732-E06A-2F7D-87FA-0C5535F6A8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50"/>
                    </a14:imgEffect>
                  </a14:imgLayer>
                </a14:imgProps>
              </a:ext>
            </a:extLst>
          </a:blip>
          <a:srcRect l="12500" t="25000" r="12500"/>
          <a:stretch/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63" name="Donut 62"/>
          <p:cNvSpPr/>
          <p:nvPr/>
        </p:nvSpPr>
        <p:spPr>
          <a:xfrm>
            <a:off x="1641647" y="1565099"/>
            <a:ext cx="3108960" cy="3108960"/>
          </a:xfrm>
          <a:prstGeom prst="donu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grpSp>
        <p:nvGrpSpPr>
          <p:cNvPr id="2" name="Group 63"/>
          <p:cNvGrpSpPr/>
          <p:nvPr/>
        </p:nvGrpSpPr>
        <p:grpSpPr>
          <a:xfrm>
            <a:off x="1624713" y="2816635"/>
            <a:ext cx="838017" cy="584775"/>
            <a:chOff x="100713" y="2639814"/>
            <a:chExt cx="838017" cy="584775"/>
          </a:xfrm>
        </p:grpSpPr>
        <p:sp>
          <p:nvSpPr>
            <p:cNvPr id="65" name="TextBox 64"/>
            <p:cNvSpPr txBox="1"/>
            <p:nvPr/>
          </p:nvSpPr>
          <p:spPr>
            <a:xfrm>
              <a:off x="154098" y="2639814"/>
              <a:ext cx="7846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venir Book"/>
                  <a:cs typeface="Avenir Book"/>
                </a:rPr>
                <a:t>HZ</a:t>
              </a:r>
            </a:p>
          </p:txBody>
        </p:sp>
        <p:cxnSp>
          <p:nvCxnSpPr>
            <p:cNvPr id="66" name="Straight Arrow Connector 65"/>
            <p:cNvCxnSpPr/>
            <p:nvPr/>
          </p:nvCxnSpPr>
          <p:spPr>
            <a:xfrm rot="10800000">
              <a:off x="100713" y="2879419"/>
              <a:ext cx="18288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 flipV="1">
              <a:off x="719817" y="2881007"/>
              <a:ext cx="18288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69"/>
          <p:cNvGrpSpPr/>
          <p:nvPr/>
        </p:nvGrpSpPr>
        <p:grpSpPr>
          <a:xfrm>
            <a:off x="1848955" y="1617179"/>
            <a:ext cx="2698437" cy="2949624"/>
            <a:chOff x="308021" y="1055125"/>
            <a:chExt cx="2698437" cy="2949624"/>
          </a:xfrm>
        </p:grpSpPr>
        <p:grpSp>
          <p:nvGrpSpPr>
            <p:cNvPr id="4" name="Group 97"/>
            <p:cNvGrpSpPr>
              <a:grpSpLocks/>
            </p:cNvGrpSpPr>
            <p:nvPr/>
          </p:nvGrpSpPr>
          <p:grpSpPr bwMode="auto">
            <a:xfrm rot="20883079">
              <a:off x="401289" y="1055120"/>
              <a:ext cx="2574384" cy="2855578"/>
              <a:chOff x="5316982" y="3324902"/>
              <a:chExt cx="2573867" cy="2855578"/>
            </a:xfrm>
          </p:grpSpPr>
          <p:grpSp>
            <p:nvGrpSpPr>
              <p:cNvPr id="5" name="Group 73"/>
              <p:cNvGrpSpPr>
                <a:grpSpLocks/>
              </p:cNvGrpSpPr>
              <p:nvPr/>
            </p:nvGrpSpPr>
            <p:grpSpPr bwMode="auto">
              <a:xfrm>
                <a:off x="6510273" y="3324902"/>
                <a:ext cx="228768" cy="228600"/>
                <a:chOff x="6527207" y="3324902"/>
                <a:chExt cx="228768" cy="228600"/>
              </a:xfrm>
            </p:grpSpPr>
            <p:sp>
              <p:nvSpPr>
                <p:cNvPr id="219" name="Oval 71"/>
                <p:cNvSpPr>
                  <a:spLocks noChangeArrowheads="1"/>
                </p:cNvSpPr>
                <p:nvPr/>
              </p:nvSpPr>
              <p:spPr bwMode="auto">
                <a:xfrm>
                  <a:off x="6527375" y="3324902"/>
                  <a:ext cx="228600" cy="228600"/>
                </a:xfrm>
                <a:prstGeom prst="ellipse">
                  <a:avLst/>
                </a:prstGeom>
                <a:solidFill>
                  <a:srgbClr val="00B8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20" name="Moon 72"/>
                <p:cNvSpPr>
                  <a:spLocks noChangeArrowheads="1"/>
                </p:cNvSpPr>
                <p:nvPr/>
              </p:nvSpPr>
              <p:spPr bwMode="auto">
                <a:xfrm rot="5400000">
                  <a:off x="6586643" y="3268812"/>
                  <a:ext cx="109728" cy="228600"/>
                </a:xfrm>
                <a:prstGeom prst="moon">
                  <a:avLst>
                    <a:gd name="adj" fmla="val 83796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grpSp>
            <p:nvGrpSpPr>
              <p:cNvPr id="6" name="Group 74"/>
              <p:cNvGrpSpPr>
                <a:grpSpLocks/>
              </p:cNvGrpSpPr>
              <p:nvPr/>
            </p:nvGrpSpPr>
            <p:grpSpPr bwMode="auto">
              <a:xfrm rot="-7093036">
                <a:off x="5505900" y="5540185"/>
                <a:ext cx="228775" cy="228600"/>
                <a:chOff x="6587939" y="3448949"/>
                <a:chExt cx="228775" cy="228600"/>
              </a:xfrm>
            </p:grpSpPr>
            <p:sp>
              <p:nvSpPr>
                <p:cNvPr id="217" name="Oval 75"/>
                <p:cNvSpPr>
                  <a:spLocks noChangeArrowheads="1"/>
                </p:cNvSpPr>
                <p:nvPr/>
              </p:nvSpPr>
              <p:spPr bwMode="auto">
                <a:xfrm>
                  <a:off x="6588114" y="3448949"/>
                  <a:ext cx="228600" cy="228600"/>
                </a:xfrm>
                <a:prstGeom prst="ellipse">
                  <a:avLst/>
                </a:prstGeom>
                <a:solidFill>
                  <a:srgbClr val="00B8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18" name="Moon 76"/>
                <p:cNvSpPr>
                  <a:spLocks noChangeArrowheads="1"/>
                </p:cNvSpPr>
                <p:nvPr/>
              </p:nvSpPr>
              <p:spPr bwMode="auto">
                <a:xfrm rot="5400000">
                  <a:off x="6647375" y="3392870"/>
                  <a:ext cx="109728" cy="228600"/>
                </a:xfrm>
                <a:prstGeom prst="moon">
                  <a:avLst>
                    <a:gd name="adj" fmla="val 83796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grpSp>
            <p:nvGrpSpPr>
              <p:cNvPr id="7" name="Group 77"/>
              <p:cNvGrpSpPr>
                <a:grpSpLocks/>
              </p:cNvGrpSpPr>
              <p:nvPr/>
            </p:nvGrpSpPr>
            <p:grpSpPr bwMode="auto">
              <a:xfrm rot="3032151">
                <a:off x="7585965" y="3907367"/>
                <a:ext cx="228768" cy="228600"/>
                <a:chOff x="6680032" y="3543300"/>
                <a:chExt cx="228768" cy="228600"/>
              </a:xfrm>
            </p:grpSpPr>
            <p:sp>
              <p:nvSpPr>
                <p:cNvPr id="215" name="Oval 78"/>
                <p:cNvSpPr>
                  <a:spLocks noChangeArrowheads="1"/>
                </p:cNvSpPr>
                <p:nvPr/>
              </p:nvSpPr>
              <p:spPr bwMode="auto">
                <a:xfrm>
                  <a:off x="6680200" y="3543300"/>
                  <a:ext cx="228600" cy="228600"/>
                </a:xfrm>
                <a:prstGeom prst="ellipse">
                  <a:avLst/>
                </a:prstGeom>
                <a:solidFill>
                  <a:srgbClr val="00B8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16" name="Moon 79"/>
                <p:cNvSpPr>
                  <a:spLocks noChangeArrowheads="1"/>
                </p:cNvSpPr>
                <p:nvPr/>
              </p:nvSpPr>
              <p:spPr bwMode="auto">
                <a:xfrm rot="5400000">
                  <a:off x="6739468" y="3487210"/>
                  <a:ext cx="109728" cy="228600"/>
                </a:xfrm>
                <a:prstGeom prst="moon">
                  <a:avLst>
                    <a:gd name="adj" fmla="val 83796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grpSp>
            <p:nvGrpSpPr>
              <p:cNvPr id="8" name="Group 81"/>
              <p:cNvGrpSpPr>
                <a:grpSpLocks/>
              </p:cNvGrpSpPr>
              <p:nvPr/>
            </p:nvGrpSpPr>
            <p:grpSpPr bwMode="auto">
              <a:xfrm rot="-5400000">
                <a:off x="5316898" y="4720167"/>
                <a:ext cx="228768" cy="228600"/>
                <a:chOff x="6680032" y="3543300"/>
                <a:chExt cx="228768" cy="228600"/>
              </a:xfrm>
            </p:grpSpPr>
            <p:sp>
              <p:nvSpPr>
                <p:cNvPr id="213" name="Oval 82"/>
                <p:cNvSpPr>
                  <a:spLocks noChangeArrowheads="1"/>
                </p:cNvSpPr>
                <p:nvPr/>
              </p:nvSpPr>
              <p:spPr bwMode="auto">
                <a:xfrm>
                  <a:off x="6680200" y="3543300"/>
                  <a:ext cx="228600" cy="228600"/>
                </a:xfrm>
                <a:prstGeom prst="ellipse">
                  <a:avLst/>
                </a:prstGeom>
                <a:solidFill>
                  <a:srgbClr val="00B8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14" name="Moon 84"/>
                <p:cNvSpPr>
                  <a:spLocks noChangeArrowheads="1"/>
                </p:cNvSpPr>
                <p:nvPr/>
              </p:nvSpPr>
              <p:spPr bwMode="auto">
                <a:xfrm rot="5400000">
                  <a:off x="6739468" y="3487210"/>
                  <a:ext cx="109728" cy="228600"/>
                </a:xfrm>
                <a:prstGeom prst="moon">
                  <a:avLst>
                    <a:gd name="adj" fmla="val 83796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grpSp>
            <p:nvGrpSpPr>
              <p:cNvPr id="9" name="Group 85"/>
              <p:cNvGrpSpPr>
                <a:grpSpLocks/>
              </p:cNvGrpSpPr>
              <p:nvPr/>
            </p:nvGrpSpPr>
            <p:grpSpPr bwMode="auto">
              <a:xfrm rot="7340920">
                <a:off x="7509765" y="5380567"/>
                <a:ext cx="228768" cy="228600"/>
                <a:chOff x="6680032" y="3543300"/>
                <a:chExt cx="228768" cy="228600"/>
              </a:xfrm>
            </p:grpSpPr>
            <p:sp>
              <p:nvSpPr>
                <p:cNvPr id="211" name="Oval 86"/>
                <p:cNvSpPr>
                  <a:spLocks noChangeArrowheads="1"/>
                </p:cNvSpPr>
                <p:nvPr/>
              </p:nvSpPr>
              <p:spPr bwMode="auto">
                <a:xfrm>
                  <a:off x="6680200" y="3543300"/>
                  <a:ext cx="228600" cy="228600"/>
                </a:xfrm>
                <a:prstGeom prst="ellipse">
                  <a:avLst/>
                </a:prstGeom>
                <a:solidFill>
                  <a:srgbClr val="00B8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12" name="Moon 87"/>
                <p:cNvSpPr>
                  <a:spLocks noChangeArrowheads="1"/>
                </p:cNvSpPr>
                <p:nvPr/>
              </p:nvSpPr>
              <p:spPr bwMode="auto">
                <a:xfrm rot="5400000">
                  <a:off x="6739468" y="3487210"/>
                  <a:ext cx="109728" cy="228600"/>
                </a:xfrm>
                <a:prstGeom prst="moon">
                  <a:avLst>
                    <a:gd name="adj" fmla="val 83796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grpSp>
            <p:nvGrpSpPr>
              <p:cNvPr id="10" name="Group 88"/>
              <p:cNvGrpSpPr>
                <a:grpSpLocks/>
              </p:cNvGrpSpPr>
              <p:nvPr/>
            </p:nvGrpSpPr>
            <p:grpSpPr bwMode="auto">
              <a:xfrm rot="-3478088">
                <a:off x="5344540" y="4095089"/>
                <a:ext cx="228768" cy="228600"/>
                <a:chOff x="6710536" y="3626734"/>
                <a:chExt cx="228768" cy="228600"/>
              </a:xfrm>
            </p:grpSpPr>
            <p:sp>
              <p:nvSpPr>
                <p:cNvPr id="209" name="Oval 89"/>
                <p:cNvSpPr>
                  <a:spLocks noChangeArrowheads="1"/>
                </p:cNvSpPr>
                <p:nvPr/>
              </p:nvSpPr>
              <p:spPr bwMode="auto">
                <a:xfrm>
                  <a:off x="6710704" y="3626734"/>
                  <a:ext cx="228600" cy="228600"/>
                </a:xfrm>
                <a:prstGeom prst="ellipse">
                  <a:avLst/>
                </a:prstGeom>
                <a:solidFill>
                  <a:srgbClr val="00B8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10" name="Moon 90"/>
                <p:cNvSpPr>
                  <a:spLocks noChangeArrowheads="1"/>
                </p:cNvSpPr>
                <p:nvPr/>
              </p:nvSpPr>
              <p:spPr bwMode="auto">
                <a:xfrm rot="5400000">
                  <a:off x="6769972" y="3570645"/>
                  <a:ext cx="109728" cy="228600"/>
                </a:xfrm>
                <a:prstGeom prst="moon">
                  <a:avLst>
                    <a:gd name="adj" fmla="val 83796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grpSp>
            <p:nvGrpSpPr>
              <p:cNvPr id="11" name="Group 91"/>
              <p:cNvGrpSpPr>
                <a:grpSpLocks/>
              </p:cNvGrpSpPr>
              <p:nvPr/>
            </p:nvGrpSpPr>
            <p:grpSpPr bwMode="auto">
              <a:xfrm rot="5202747">
                <a:off x="7662165" y="4728633"/>
                <a:ext cx="228768" cy="228600"/>
                <a:chOff x="6680032" y="3543300"/>
                <a:chExt cx="228768" cy="228600"/>
              </a:xfrm>
            </p:grpSpPr>
            <p:sp>
              <p:nvSpPr>
                <p:cNvPr id="207" name="Oval 92"/>
                <p:cNvSpPr>
                  <a:spLocks noChangeArrowheads="1"/>
                </p:cNvSpPr>
                <p:nvPr/>
              </p:nvSpPr>
              <p:spPr bwMode="auto">
                <a:xfrm>
                  <a:off x="6680200" y="3543300"/>
                  <a:ext cx="228600" cy="228600"/>
                </a:xfrm>
                <a:prstGeom prst="ellipse">
                  <a:avLst/>
                </a:prstGeom>
                <a:solidFill>
                  <a:srgbClr val="00B8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08" name="Moon 93"/>
                <p:cNvSpPr>
                  <a:spLocks noChangeArrowheads="1"/>
                </p:cNvSpPr>
                <p:nvPr/>
              </p:nvSpPr>
              <p:spPr bwMode="auto">
                <a:xfrm rot="5400000">
                  <a:off x="6739468" y="3487210"/>
                  <a:ext cx="109728" cy="228600"/>
                </a:xfrm>
                <a:prstGeom prst="moon">
                  <a:avLst>
                    <a:gd name="adj" fmla="val 83796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grpSp>
            <p:nvGrpSpPr>
              <p:cNvPr id="12" name="Group 94"/>
              <p:cNvGrpSpPr>
                <a:grpSpLocks/>
              </p:cNvGrpSpPr>
              <p:nvPr/>
            </p:nvGrpSpPr>
            <p:grpSpPr bwMode="auto">
              <a:xfrm rot="10442389">
                <a:off x="6505364" y="5951880"/>
                <a:ext cx="228767" cy="228600"/>
                <a:chOff x="6964169" y="3645495"/>
                <a:chExt cx="228767" cy="228600"/>
              </a:xfrm>
            </p:grpSpPr>
            <p:sp>
              <p:nvSpPr>
                <p:cNvPr id="205" name="Oval 95"/>
                <p:cNvSpPr>
                  <a:spLocks noChangeArrowheads="1"/>
                </p:cNvSpPr>
                <p:nvPr/>
              </p:nvSpPr>
              <p:spPr bwMode="auto">
                <a:xfrm>
                  <a:off x="6964336" y="3645495"/>
                  <a:ext cx="228600" cy="228600"/>
                </a:xfrm>
                <a:prstGeom prst="ellipse">
                  <a:avLst/>
                </a:prstGeom>
                <a:solidFill>
                  <a:srgbClr val="00B8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06" name="Moon 96"/>
                <p:cNvSpPr>
                  <a:spLocks noChangeArrowheads="1"/>
                </p:cNvSpPr>
                <p:nvPr/>
              </p:nvSpPr>
              <p:spPr bwMode="auto">
                <a:xfrm rot="5400000">
                  <a:off x="7023605" y="3589405"/>
                  <a:ext cx="109728" cy="228600"/>
                </a:xfrm>
                <a:prstGeom prst="moon">
                  <a:avLst>
                    <a:gd name="adj" fmla="val 83796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</p:grpSp>
        <p:grpSp>
          <p:nvGrpSpPr>
            <p:cNvPr id="13" name="Group 97"/>
            <p:cNvGrpSpPr>
              <a:grpSpLocks/>
            </p:cNvGrpSpPr>
            <p:nvPr/>
          </p:nvGrpSpPr>
          <p:grpSpPr bwMode="auto">
            <a:xfrm rot="3865459" flipH="1">
              <a:off x="308626" y="1306907"/>
              <a:ext cx="2697231" cy="2698435"/>
              <a:chOff x="5257715" y="3543300"/>
              <a:chExt cx="2696688" cy="2698435"/>
            </a:xfrm>
          </p:grpSpPr>
          <p:grpSp>
            <p:nvGrpSpPr>
              <p:cNvPr id="14" name="Group 73"/>
              <p:cNvGrpSpPr>
                <a:grpSpLocks/>
              </p:cNvGrpSpPr>
              <p:nvPr/>
            </p:nvGrpSpPr>
            <p:grpSpPr bwMode="auto">
              <a:xfrm>
                <a:off x="6663098" y="3543300"/>
                <a:ext cx="228768" cy="228600"/>
                <a:chOff x="6680032" y="3543300"/>
                <a:chExt cx="228768" cy="228600"/>
              </a:xfrm>
            </p:grpSpPr>
            <p:sp>
              <p:nvSpPr>
                <p:cNvPr id="195" name="Oval 71"/>
                <p:cNvSpPr>
                  <a:spLocks noChangeArrowheads="1"/>
                </p:cNvSpPr>
                <p:nvPr/>
              </p:nvSpPr>
              <p:spPr bwMode="auto">
                <a:xfrm>
                  <a:off x="6680200" y="3543300"/>
                  <a:ext cx="228600" cy="228600"/>
                </a:xfrm>
                <a:prstGeom prst="ellipse">
                  <a:avLst/>
                </a:prstGeom>
                <a:solidFill>
                  <a:srgbClr val="00B8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96" name="Moon 72"/>
                <p:cNvSpPr>
                  <a:spLocks noChangeArrowheads="1"/>
                </p:cNvSpPr>
                <p:nvPr/>
              </p:nvSpPr>
              <p:spPr bwMode="auto">
                <a:xfrm rot="5400000">
                  <a:off x="6739468" y="3487210"/>
                  <a:ext cx="109728" cy="228600"/>
                </a:xfrm>
                <a:prstGeom prst="moon">
                  <a:avLst>
                    <a:gd name="adj" fmla="val 83796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grpSp>
            <p:nvGrpSpPr>
              <p:cNvPr id="15" name="Group 74"/>
              <p:cNvGrpSpPr>
                <a:grpSpLocks/>
              </p:cNvGrpSpPr>
              <p:nvPr/>
            </p:nvGrpSpPr>
            <p:grpSpPr bwMode="auto">
              <a:xfrm rot="-7093036">
                <a:off x="5545498" y="5414433"/>
                <a:ext cx="228768" cy="228600"/>
                <a:chOff x="6680032" y="3543300"/>
                <a:chExt cx="228768" cy="228600"/>
              </a:xfrm>
            </p:grpSpPr>
            <p:sp>
              <p:nvSpPr>
                <p:cNvPr id="193" name="Oval 75"/>
                <p:cNvSpPr>
                  <a:spLocks noChangeArrowheads="1"/>
                </p:cNvSpPr>
                <p:nvPr/>
              </p:nvSpPr>
              <p:spPr bwMode="auto">
                <a:xfrm>
                  <a:off x="6680200" y="3543300"/>
                  <a:ext cx="228600" cy="228600"/>
                </a:xfrm>
                <a:prstGeom prst="ellipse">
                  <a:avLst/>
                </a:prstGeom>
                <a:solidFill>
                  <a:srgbClr val="00B8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94" name="Moon 76"/>
                <p:cNvSpPr>
                  <a:spLocks noChangeArrowheads="1"/>
                </p:cNvSpPr>
                <p:nvPr/>
              </p:nvSpPr>
              <p:spPr bwMode="auto">
                <a:xfrm rot="5400000">
                  <a:off x="6739468" y="3487210"/>
                  <a:ext cx="109728" cy="228600"/>
                </a:xfrm>
                <a:prstGeom prst="moon">
                  <a:avLst>
                    <a:gd name="adj" fmla="val 83796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grpSp>
            <p:nvGrpSpPr>
              <p:cNvPr id="16" name="Group 77"/>
              <p:cNvGrpSpPr>
                <a:grpSpLocks/>
              </p:cNvGrpSpPr>
              <p:nvPr/>
            </p:nvGrpSpPr>
            <p:grpSpPr bwMode="auto">
              <a:xfrm rot="3032151">
                <a:off x="7585965" y="3907367"/>
                <a:ext cx="228768" cy="228600"/>
                <a:chOff x="6680032" y="3543300"/>
                <a:chExt cx="228768" cy="228600"/>
              </a:xfrm>
            </p:grpSpPr>
            <p:sp>
              <p:nvSpPr>
                <p:cNvPr id="191" name="Oval 78"/>
                <p:cNvSpPr>
                  <a:spLocks noChangeArrowheads="1"/>
                </p:cNvSpPr>
                <p:nvPr/>
              </p:nvSpPr>
              <p:spPr bwMode="auto">
                <a:xfrm>
                  <a:off x="6680200" y="3543300"/>
                  <a:ext cx="228600" cy="228600"/>
                </a:xfrm>
                <a:prstGeom prst="ellipse">
                  <a:avLst/>
                </a:prstGeom>
                <a:solidFill>
                  <a:srgbClr val="00B8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92" name="Moon 79"/>
                <p:cNvSpPr>
                  <a:spLocks noChangeArrowheads="1"/>
                </p:cNvSpPr>
                <p:nvPr/>
              </p:nvSpPr>
              <p:spPr bwMode="auto">
                <a:xfrm rot="5400000">
                  <a:off x="6739468" y="3487210"/>
                  <a:ext cx="109728" cy="228600"/>
                </a:xfrm>
                <a:prstGeom prst="moon">
                  <a:avLst>
                    <a:gd name="adj" fmla="val 83796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grpSp>
            <p:nvGrpSpPr>
              <p:cNvPr id="17" name="Group 81"/>
              <p:cNvGrpSpPr>
                <a:grpSpLocks/>
              </p:cNvGrpSpPr>
              <p:nvPr/>
            </p:nvGrpSpPr>
            <p:grpSpPr bwMode="auto">
              <a:xfrm rot="-5400000">
                <a:off x="5316898" y="4720167"/>
                <a:ext cx="228768" cy="228600"/>
                <a:chOff x="6680032" y="3543300"/>
                <a:chExt cx="228768" cy="228600"/>
              </a:xfrm>
            </p:grpSpPr>
            <p:sp>
              <p:nvSpPr>
                <p:cNvPr id="189" name="Oval 82"/>
                <p:cNvSpPr>
                  <a:spLocks noChangeArrowheads="1"/>
                </p:cNvSpPr>
                <p:nvPr/>
              </p:nvSpPr>
              <p:spPr bwMode="auto">
                <a:xfrm>
                  <a:off x="6680200" y="3543300"/>
                  <a:ext cx="228600" cy="228600"/>
                </a:xfrm>
                <a:prstGeom prst="ellipse">
                  <a:avLst/>
                </a:prstGeom>
                <a:solidFill>
                  <a:srgbClr val="00B8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90" name="Moon 84"/>
                <p:cNvSpPr>
                  <a:spLocks noChangeArrowheads="1"/>
                </p:cNvSpPr>
                <p:nvPr/>
              </p:nvSpPr>
              <p:spPr bwMode="auto">
                <a:xfrm rot="5400000">
                  <a:off x="6739468" y="3487210"/>
                  <a:ext cx="109728" cy="228600"/>
                </a:xfrm>
                <a:prstGeom prst="moon">
                  <a:avLst>
                    <a:gd name="adj" fmla="val 83796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grpSp>
            <p:nvGrpSpPr>
              <p:cNvPr id="18" name="Group 85"/>
              <p:cNvGrpSpPr>
                <a:grpSpLocks/>
              </p:cNvGrpSpPr>
              <p:nvPr/>
            </p:nvGrpSpPr>
            <p:grpSpPr bwMode="auto">
              <a:xfrm rot="7340920">
                <a:off x="7725720" y="5371057"/>
                <a:ext cx="228766" cy="228600"/>
                <a:chOff x="6556445" y="3365943"/>
                <a:chExt cx="228766" cy="228600"/>
              </a:xfrm>
            </p:grpSpPr>
            <p:sp>
              <p:nvSpPr>
                <p:cNvPr id="187" name="Oval 86"/>
                <p:cNvSpPr>
                  <a:spLocks noChangeArrowheads="1"/>
                </p:cNvSpPr>
                <p:nvPr/>
              </p:nvSpPr>
              <p:spPr bwMode="auto">
                <a:xfrm>
                  <a:off x="6556611" y="3365943"/>
                  <a:ext cx="228600" cy="228600"/>
                </a:xfrm>
                <a:prstGeom prst="ellipse">
                  <a:avLst/>
                </a:prstGeom>
                <a:solidFill>
                  <a:srgbClr val="00B8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88" name="Moon 87"/>
                <p:cNvSpPr>
                  <a:spLocks noChangeArrowheads="1"/>
                </p:cNvSpPr>
                <p:nvPr/>
              </p:nvSpPr>
              <p:spPr bwMode="auto">
                <a:xfrm rot="5400000">
                  <a:off x="6615881" y="3309853"/>
                  <a:ext cx="109728" cy="228600"/>
                </a:xfrm>
                <a:prstGeom prst="moon">
                  <a:avLst>
                    <a:gd name="adj" fmla="val 83796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grpSp>
            <p:nvGrpSpPr>
              <p:cNvPr id="19" name="Group 88"/>
              <p:cNvGrpSpPr>
                <a:grpSpLocks/>
              </p:cNvGrpSpPr>
              <p:nvPr/>
            </p:nvGrpSpPr>
            <p:grpSpPr bwMode="auto">
              <a:xfrm rot="-3478088">
                <a:off x="5257631" y="4076700"/>
                <a:ext cx="228768" cy="228600"/>
                <a:chOff x="6680032" y="3543300"/>
                <a:chExt cx="228768" cy="228600"/>
              </a:xfrm>
            </p:grpSpPr>
            <p:sp>
              <p:nvSpPr>
                <p:cNvPr id="185" name="Oval 89"/>
                <p:cNvSpPr>
                  <a:spLocks noChangeArrowheads="1"/>
                </p:cNvSpPr>
                <p:nvPr/>
              </p:nvSpPr>
              <p:spPr bwMode="auto">
                <a:xfrm>
                  <a:off x="6680200" y="3543300"/>
                  <a:ext cx="228600" cy="228600"/>
                </a:xfrm>
                <a:prstGeom prst="ellipse">
                  <a:avLst/>
                </a:prstGeom>
                <a:solidFill>
                  <a:srgbClr val="00B8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86" name="Moon 90"/>
                <p:cNvSpPr>
                  <a:spLocks noChangeArrowheads="1"/>
                </p:cNvSpPr>
                <p:nvPr/>
              </p:nvSpPr>
              <p:spPr bwMode="auto">
                <a:xfrm rot="5400000">
                  <a:off x="6739468" y="3487210"/>
                  <a:ext cx="109728" cy="228600"/>
                </a:xfrm>
                <a:prstGeom prst="moon">
                  <a:avLst>
                    <a:gd name="adj" fmla="val 83796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grpSp>
            <p:nvGrpSpPr>
              <p:cNvPr id="20" name="Group 91"/>
              <p:cNvGrpSpPr>
                <a:grpSpLocks/>
              </p:cNvGrpSpPr>
              <p:nvPr/>
            </p:nvGrpSpPr>
            <p:grpSpPr bwMode="auto">
              <a:xfrm rot="5202747">
                <a:off x="7662165" y="4728633"/>
                <a:ext cx="228768" cy="228600"/>
                <a:chOff x="6680032" y="3543300"/>
                <a:chExt cx="228768" cy="228600"/>
              </a:xfrm>
            </p:grpSpPr>
            <p:sp>
              <p:nvSpPr>
                <p:cNvPr id="183" name="Oval 92"/>
                <p:cNvSpPr>
                  <a:spLocks noChangeArrowheads="1"/>
                </p:cNvSpPr>
                <p:nvPr/>
              </p:nvSpPr>
              <p:spPr bwMode="auto">
                <a:xfrm>
                  <a:off x="6680200" y="3543300"/>
                  <a:ext cx="228600" cy="228600"/>
                </a:xfrm>
                <a:prstGeom prst="ellipse">
                  <a:avLst/>
                </a:prstGeom>
                <a:solidFill>
                  <a:srgbClr val="00B8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84" name="Moon 93"/>
                <p:cNvSpPr>
                  <a:spLocks noChangeArrowheads="1"/>
                </p:cNvSpPr>
                <p:nvPr/>
              </p:nvSpPr>
              <p:spPr bwMode="auto">
                <a:xfrm rot="5400000">
                  <a:off x="6739468" y="3487210"/>
                  <a:ext cx="109728" cy="228600"/>
                </a:xfrm>
                <a:prstGeom prst="moon">
                  <a:avLst>
                    <a:gd name="adj" fmla="val 83796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grpSp>
            <p:nvGrpSpPr>
              <p:cNvPr id="21" name="Group 94"/>
              <p:cNvGrpSpPr>
                <a:grpSpLocks/>
              </p:cNvGrpSpPr>
              <p:nvPr/>
            </p:nvGrpSpPr>
            <p:grpSpPr bwMode="auto">
              <a:xfrm rot="10442389">
                <a:off x="6492278" y="6013135"/>
                <a:ext cx="228768" cy="228600"/>
                <a:chOff x="6983522" y="3585964"/>
                <a:chExt cx="228768" cy="228600"/>
              </a:xfrm>
            </p:grpSpPr>
            <p:sp>
              <p:nvSpPr>
                <p:cNvPr id="181" name="Oval 95"/>
                <p:cNvSpPr>
                  <a:spLocks noChangeArrowheads="1"/>
                </p:cNvSpPr>
                <p:nvPr/>
              </p:nvSpPr>
              <p:spPr bwMode="auto">
                <a:xfrm>
                  <a:off x="6983690" y="3585964"/>
                  <a:ext cx="228600" cy="228600"/>
                </a:xfrm>
                <a:prstGeom prst="ellipse">
                  <a:avLst/>
                </a:prstGeom>
                <a:solidFill>
                  <a:srgbClr val="00B8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82" name="Moon 96"/>
                <p:cNvSpPr>
                  <a:spLocks noChangeArrowheads="1"/>
                </p:cNvSpPr>
                <p:nvPr/>
              </p:nvSpPr>
              <p:spPr bwMode="auto">
                <a:xfrm rot="5400000">
                  <a:off x="7042958" y="3529875"/>
                  <a:ext cx="109728" cy="228600"/>
                </a:xfrm>
                <a:prstGeom prst="moon">
                  <a:avLst>
                    <a:gd name="adj" fmla="val 83796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</p:grpSp>
      </p:grpSp>
      <p:sp>
        <p:nvSpPr>
          <p:cNvPr id="221" name="5-Point Star 220"/>
          <p:cNvSpPr/>
          <p:nvPr/>
        </p:nvSpPr>
        <p:spPr>
          <a:xfrm>
            <a:off x="3053292" y="2986932"/>
            <a:ext cx="274320" cy="274320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8" name="Slide Number Placeholder 6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174F0-2F1A-DE45-A105-6A20AE444E28}" type="slidenum">
              <a:rPr lang="en-US" smtClean="0"/>
              <a:pPr/>
              <a:t>13</a:t>
            </a:fld>
            <a:endParaRPr lang="en-US"/>
          </a:p>
        </p:txBody>
      </p:sp>
      <p:grpSp>
        <p:nvGrpSpPr>
          <p:cNvPr id="23" name="Group 74"/>
          <p:cNvGrpSpPr/>
          <p:nvPr/>
        </p:nvGrpSpPr>
        <p:grpSpPr>
          <a:xfrm>
            <a:off x="1616694" y="892140"/>
            <a:ext cx="3350113" cy="3858793"/>
            <a:chOff x="92693" y="698385"/>
            <a:chExt cx="3350113" cy="3858794"/>
          </a:xfrm>
        </p:grpSpPr>
        <p:grpSp>
          <p:nvGrpSpPr>
            <p:cNvPr id="24" name="Group 147"/>
            <p:cNvGrpSpPr/>
            <p:nvPr/>
          </p:nvGrpSpPr>
          <p:grpSpPr>
            <a:xfrm flipH="1">
              <a:off x="150966" y="1265339"/>
              <a:ext cx="3291840" cy="3291840"/>
              <a:chOff x="5194300" y="1597660"/>
              <a:chExt cx="3291840" cy="3291840"/>
            </a:xfrm>
          </p:grpSpPr>
          <p:sp>
            <p:nvSpPr>
              <p:cNvPr id="86" name="Block Arc 85"/>
              <p:cNvSpPr>
                <a:spLocks noChangeAspect="1"/>
              </p:cNvSpPr>
              <p:nvPr/>
            </p:nvSpPr>
            <p:spPr>
              <a:xfrm rot="16200000">
                <a:off x="5194300" y="1597660"/>
                <a:ext cx="3291840" cy="3291840"/>
              </a:xfrm>
              <a:prstGeom prst="blockArc">
                <a:avLst>
                  <a:gd name="adj1" fmla="val 11904324"/>
                  <a:gd name="adj2" fmla="val 20643276"/>
                  <a:gd name="adj3" fmla="val 29778"/>
                </a:avLst>
              </a:prstGeom>
              <a:solidFill>
                <a:schemeClr val="tx1">
                  <a:alpha val="67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schemeClr val="tx1"/>
                  </a:solidFill>
                  <a:latin typeface="Avenir Book"/>
                  <a:cs typeface="Avenir Book"/>
                </a:endParaRP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5521159" y="1868464"/>
                <a:ext cx="1028699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Avenir Book"/>
                    <a:cs typeface="Avenir Book"/>
                  </a:rPr>
                  <a:t>Too faint</a:t>
                </a:r>
              </a:p>
            </p:txBody>
          </p:sp>
        </p:grpSp>
        <p:grpSp>
          <p:nvGrpSpPr>
            <p:cNvPr id="25" name="Group 148"/>
            <p:cNvGrpSpPr/>
            <p:nvPr/>
          </p:nvGrpSpPr>
          <p:grpSpPr>
            <a:xfrm flipH="1">
              <a:off x="92693" y="698385"/>
              <a:ext cx="3291840" cy="3651208"/>
              <a:chOff x="5465989" y="1156746"/>
              <a:chExt cx="3291840" cy="3651208"/>
            </a:xfrm>
          </p:grpSpPr>
          <p:grpSp>
            <p:nvGrpSpPr>
              <p:cNvPr id="26" name="Group 144"/>
              <p:cNvGrpSpPr/>
              <p:nvPr/>
            </p:nvGrpSpPr>
            <p:grpSpPr>
              <a:xfrm rot="21228567">
                <a:off x="5465989" y="1516114"/>
                <a:ext cx="3291840" cy="3291840"/>
                <a:chOff x="5318609" y="928517"/>
                <a:chExt cx="3291840" cy="3291840"/>
              </a:xfrm>
            </p:grpSpPr>
            <p:cxnSp>
              <p:nvCxnSpPr>
                <p:cNvPr id="84" name="Straight Arrow Connector 83"/>
                <p:cNvCxnSpPr/>
                <p:nvPr/>
              </p:nvCxnSpPr>
              <p:spPr>
                <a:xfrm rot="10800000" flipV="1">
                  <a:off x="6350000" y="952500"/>
                  <a:ext cx="349250" cy="101600"/>
                </a:xfrm>
                <a:prstGeom prst="straightConnector1">
                  <a:avLst/>
                </a:prstGeom>
                <a:ln w="76200">
                  <a:solidFill>
                    <a:srgbClr val="FF0000"/>
                  </a:solidFill>
                  <a:tailEnd type="triangl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5" name="Arc 84"/>
                <p:cNvSpPr/>
                <p:nvPr/>
              </p:nvSpPr>
              <p:spPr>
                <a:xfrm rot="21026260">
                  <a:off x="5318609" y="928517"/>
                  <a:ext cx="3291840" cy="3291840"/>
                </a:xfrm>
                <a:prstGeom prst="arc">
                  <a:avLst>
                    <a:gd name="adj1" fmla="val 16200000"/>
                    <a:gd name="adj2" fmla="val 17652537"/>
                  </a:avLst>
                </a:prstGeom>
                <a:ln w="76200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>
                    <a:latin typeface="Avenir Book"/>
                    <a:cs typeface="Avenir Book"/>
                  </a:endParaRPr>
                </a:p>
              </p:txBody>
            </p:sp>
          </p:grpSp>
          <p:sp>
            <p:nvSpPr>
              <p:cNvPr id="83" name="TextBox 82"/>
              <p:cNvSpPr txBox="1"/>
              <p:nvPr/>
            </p:nvSpPr>
            <p:spPr>
              <a:xfrm rot="21246931">
                <a:off x="7060462" y="1156746"/>
                <a:ext cx="1028699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400" b="1" i="1" dirty="0" err="1">
                    <a:solidFill>
                      <a:srgbClr val="FF0000"/>
                    </a:solidFill>
                    <a:latin typeface="Symbol" charset="2"/>
                    <a:cs typeface="Symbol" charset="2"/>
                  </a:rPr>
                  <a:t>t</a:t>
                </a:r>
                <a:endParaRPr lang="en-US" sz="3400" b="1" baseline="-25000" dirty="0">
                  <a:solidFill>
                    <a:srgbClr val="FF0000"/>
                  </a:solidFill>
                  <a:latin typeface="Avenir Book"/>
                  <a:cs typeface="Avenir Book"/>
                </a:endParaRPr>
              </a:p>
            </p:txBody>
          </p:sp>
        </p:grpSp>
      </p:grpSp>
      <p:sp>
        <p:nvSpPr>
          <p:cNvPr id="88" name="Text Box 3"/>
          <p:cNvSpPr txBox="1">
            <a:spLocks noChangeArrowheads="1"/>
          </p:cNvSpPr>
          <p:nvPr/>
        </p:nvSpPr>
        <p:spPr bwMode="auto">
          <a:xfrm>
            <a:off x="1899881" y="4925337"/>
            <a:ext cx="8534400" cy="1775051"/>
          </a:xfrm>
          <a:prstGeom prst="rect">
            <a:avLst/>
          </a:prstGeom>
          <a:solidFill>
            <a:srgbClr val="000000">
              <a:alpha val="55000"/>
            </a:srgbClr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</a:bodyPr>
          <a:lstStyle/>
          <a:p>
            <a:pPr marL="341305" lvl="1" indent="-341305">
              <a:spcAft>
                <a:spcPts val="1200"/>
              </a:spcAft>
              <a:buClr>
                <a:srgbClr val="D7D801"/>
              </a:buClr>
              <a:buFont typeface="Arial" pitchFamily="-107" charset="0"/>
              <a:buChar char="•"/>
              <a:tabLst>
                <a:tab pos="341305" algn="l"/>
                <a:tab pos="798493" algn="l"/>
                <a:tab pos="1255682" algn="l"/>
                <a:tab pos="1712871" algn="l"/>
                <a:tab pos="2170059" algn="l"/>
                <a:tab pos="2627248" algn="l"/>
                <a:tab pos="3084436" algn="l"/>
                <a:tab pos="3541625" algn="l"/>
                <a:tab pos="3998813" algn="l"/>
                <a:tab pos="4456002" algn="l"/>
                <a:tab pos="4913191" algn="l"/>
                <a:tab pos="5370379" algn="l"/>
                <a:tab pos="5827568" algn="l"/>
                <a:tab pos="6284756" algn="l"/>
                <a:tab pos="6741945" algn="l"/>
                <a:tab pos="7199133" algn="l"/>
                <a:tab pos="7656322" algn="l"/>
                <a:tab pos="8113510" algn="l"/>
                <a:tab pos="8570699" algn="l"/>
                <a:tab pos="9027888" algn="l"/>
                <a:tab pos="9485076" algn="l"/>
              </a:tabLst>
            </a:pPr>
            <a:r>
              <a:rPr lang="en-US" sz="2000" dirty="0">
                <a:solidFill>
                  <a:schemeClr val="bg1"/>
                </a:solidFill>
                <a:latin typeface="Avenir Book" pitchFamily="-107" charset="0"/>
                <a:ea typeface="Avenir Book" pitchFamily="-107" charset="0"/>
                <a:cs typeface="Avenir Book" pitchFamily="-107" charset="0"/>
              </a:rPr>
              <a:t>Completeness, C = the chance of observing a given planet around a given star if that planet exists (Brown 2004)</a:t>
            </a:r>
          </a:p>
          <a:p>
            <a:pPr marL="341305" lvl="1" indent="-341305">
              <a:spcAft>
                <a:spcPts val="1200"/>
              </a:spcAft>
              <a:buClr>
                <a:srgbClr val="D7D801"/>
              </a:buClr>
              <a:buFont typeface="Arial" pitchFamily="-107" charset="0"/>
              <a:buChar char="•"/>
              <a:tabLst>
                <a:tab pos="341305" algn="l"/>
                <a:tab pos="798493" algn="l"/>
                <a:tab pos="1255682" algn="l"/>
                <a:tab pos="1712871" algn="l"/>
                <a:tab pos="2170059" algn="l"/>
                <a:tab pos="2627248" algn="l"/>
                <a:tab pos="3084436" algn="l"/>
                <a:tab pos="3541625" algn="l"/>
                <a:tab pos="3998813" algn="l"/>
                <a:tab pos="4456002" algn="l"/>
                <a:tab pos="4913191" algn="l"/>
                <a:tab pos="5370379" algn="l"/>
                <a:tab pos="5827568" algn="l"/>
                <a:tab pos="6284756" algn="l"/>
                <a:tab pos="6741945" algn="l"/>
                <a:tab pos="7199133" algn="l"/>
                <a:tab pos="7656322" algn="l"/>
                <a:tab pos="8113510" algn="l"/>
                <a:tab pos="8570699" algn="l"/>
                <a:tab pos="9027888" algn="l"/>
                <a:tab pos="9485076" algn="l"/>
              </a:tabLst>
            </a:pPr>
            <a:r>
              <a:rPr lang="en-US" sz="2000" dirty="0">
                <a:solidFill>
                  <a:schemeClr val="bg1"/>
                </a:solidFill>
                <a:latin typeface="Avenir Book" pitchFamily="-107" charset="0"/>
                <a:ea typeface="Avenir Book" pitchFamily="-107" charset="0"/>
                <a:cs typeface="Avenir Book" pitchFamily="-107" charset="0"/>
              </a:rPr>
              <a:t>Yield = </a:t>
            </a:r>
            <a:r>
              <a:rPr lang="en-US" sz="2000" i="1" dirty="0" err="1">
                <a:solidFill>
                  <a:schemeClr val="bg1"/>
                </a:solidFill>
                <a:latin typeface="Symbol" charset="2"/>
                <a:ea typeface="Avenir Book" pitchFamily="-107" charset="0"/>
                <a:cs typeface="Symbol" charset="2"/>
              </a:rPr>
              <a:t>h</a:t>
            </a:r>
            <a:r>
              <a:rPr lang="en-US" sz="2000" baseline="-25000" dirty="0" err="1">
                <a:solidFill>
                  <a:schemeClr val="bg1"/>
                </a:solidFill>
                <a:latin typeface="Times New Roman"/>
                <a:ea typeface="Avenir Book" pitchFamily="-107" charset="0"/>
                <a:cs typeface="Times New Roman"/>
              </a:rPr>
              <a:t>Earth</a:t>
            </a:r>
            <a:r>
              <a:rPr lang="en-US" sz="2000" baseline="-25000" dirty="0">
                <a:solidFill>
                  <a:schemeClr val="bg1"/>
                </a:solidFill>
                <a:latin typeface="Times New Roman"/>
                <a:ea typeface="Avenir Book" pitchFamily="-107" charset="0"/>
                <a:cs typeface="Times New Roman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Symbol" charset="2"/>
                <a:ea typeface="Avenir Book" pitchFamily="-107" charset="0"/>
                <a:cs typeface="Symbol" charset="2"/>
              </a:rPr>
              <a:t>S</a:t>
            </a:r>
            <a:r>
              <a:rPr lang="en-US" sz="1000" dirty="0">
                <a:solidFill>
                  <a:schemeClr val="bg1"/>
                </a:solidFill>
                <a:latin typeface="Symbol" charset="2"/>
                <a:ea typeface="Avenir Book" pitchFamily="-107" charset="0"/>
                <a:cs typeface="Symbol" charset="2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Avenir Book" pitchFamily="-107" charset="0"/>
                <a:ea typeface="Avenir Book" pitchFamily="-107" charset="0"/>
                <a:cs typeface="Avenir Book" pitchFamily="-107" charset="0"/>
              </a:rPr>
              <a:t>C</a:t>
            </a:r>
          </a:p>
          <a:p>
            <a:pPr marL="341305" lvl="1" indent="-341305">
              <a:spcAft>
                <a:spcPts val="1200"/>
              </a:spcAft>
              <a:buClr>
                <a:srgbClr val="D7D801"/>
              </a:buClr>
              <a:buFont typeface="Arial" pitchFamily="-107" charset="0"/>
              <a:buChar char="•"/>
              <a:tabLst>
                <a:tab pos="341305" algn="l"/>
                <a:tab pos="798493" algn="l"/>
                <a:tab pos="1255682" algn="l"/>
                <a:tab pos="1712871" algn="l"/>
                <a:tab pos="2170059" algn="l"/>
                <a:tab pos="2627248" algn="l"/>
                <a:tab pos="3084436" algn="l"/>
                <a:tab pos="3541625" algn="l"/>
                <a:tab pos="3998813" algn="l"/>
                <a:tab pos="4456002" algn="l"/>
                <a:tab pos="4913191" algn="l"/>
                <a:tab pos="5370379" algn="l"/>
                <a:tab pos="5827568" algn="l"/>
                <a:tab pos="6284756" algn="l"/>
                <a:tab pos="6741945" algn="l"/>
                <a:tab pos="7199133" algn="l"/>
                <a:tab pos="7656322" algn="l"/>
                <a:tab pos="8113510" algn="l"/>
                <a:tab pos="8570699" algn="l"/>
                <a:tab pos="9027888" algn="l"/>
                <a:tab pos="9485076" algn="l"/>
              </a:tabLst>
            </a:pPr>
            <a:r>
              <a:rPr lang="en-US" sz="2000" dirty="0">
                <a:solidFill>
                  <a:schemeClr val="bg1"/>
                </a:solidFill>
                <a:latin typeface="Avenir Book" pitchFamily="-107" charset="0"/>
                <a:ea typeface="Avenir Book" pitchFamily="-107" charset="0"/>
                <a:cs typeface="Avenir Book" pitchFamily="-107" charset="0"/>
              </a:rPr>
              <a:t>Calculated using a large number of synthetic planets</a:t>
            </a:r>
          </a:p>
          <a:p>
            <a:pPr marL="341305" lvl="1" indent="-341305">
              <a:spcAft>
                <a:spcPts val="1800"/>
              </a:spcAft>
              <a:buClr>
                <a:srgbClr val="D7D801"/>
              </a:buClr>
              <a:buFont typeface="Arial" pitchFamily="-107" charset="0"/>
              <a:buChar char="•"/>
              <a:tabLst>
                <a:tab pos="341305" algn="l"/>
                <a:tab pos="798493" algn="l"/>
                <a:tab pos="1255682" algn="l"/>
                <a:tab pos="1712871" algn="l"/>
                <a:tab pos="2170059" algn="l"/>
                <a:tab pos="2627248" algn="l"/>
                <a:tab pos="3084436" algn="l"/>
                <a:tab pos="3541625" algn="l"/>
                <a:tab pos="3998813" algn="l"/>
                <a:tab pos="4456002" algn="l"/>
                <a:tab pos="4913191" algn="l"/>
                <a:tab pos="5370379" algn="l"/>
                <a:tab pos="5827568" algn="l"/>
                <a:tab pos="6284756" algn="l"/>
                <a:tab pos="6741945" algn="l"/>
                <a:tab pos="7199133" algn="l"/>
                <a:tab pos="7656322" algn="l"/>
                <a:tab pos="8113510" algn="l"/>
                <a:tab pos="8570699" algn="l"/>
                <a:tab pos="9027888" algn="l"/>
                <a:tab pos="9485076" algn="l"/>
              </a:tabLst>
            </a:pPr>
            <a:endParaRPr lang="en-US" sz="2000" dirty="0">
              <a:solidFill>
                <a:schemeClr val="bg1"/>
              </a:solidFill>
              <a:latin typeface="Avenir Book" pitchFamily="-107" charset="0"/>
              <a:ea typeface="Avenir Book" pitchFamily="-107" charset="0"/>
              <a:cs typeface="Avenir Book" pitchFamily="-107" charset="0"/>
            </a:endParaRPr>
          </a:p>
          <a:p>
            <a:pPr marL="341305" lvl="1" indent="-341305">
              <a:spcAft>
                <a:spcPts val="1800"/>
              </a:spcAft>
              <a:buClr>
                <a:srgbClr val="D7D801"/>
              </a:buClr>
              <a:buFont typeface="Arial" pitchFamily="-107" charset="0"/>
              <a:buChar char="•"/>
              <a:tabLst>
                <a:tab pos="341305" algn="l"/>
                <a:tab pos="798493" algn="l"/>
                <a:tab pos="1255682" algn="l"/>
                <a:tab pos="1712871" algn="l"/>
                <a:tab pos="2170059" algn="l"/>
                <a:tab pos="2627248" algn="l"/>
                <a:tab pos="3084436" algn="l"/>
                <a:tab pos="3541625" algn="l"/>
                <a:tab pos="3998813" algn="l"/>
                <a:tab pos="4456002" algn="l"/>
                <a:tab pos="4913191" algn="l"/>
                <a:tab pos="5370379" algn="l"/>
                <a:tab pos="5827568" algn="l"/>
                <a:tab pos="6284756" algn="l"/>
                <a:tab pos="6741945" algn="l"/>
                <a:tab pos="7199133" algn="l"/>
                <a:tab pos="7656322" algn="l"/>
                <a:tab pos="8113510" algn="l"/>
                <a:tab pos="8570699" algn="l"/>
                <a:tab pos="9027888" algn="l"/>
                <a:tab pos="9485076" algn="l"/>
              </a:tabLst>
            </a:pPr>
            <a:endParaRPr lang="en-US" sz="2000" dirty="0">
              <a:solidFill>
                <a:schemeClr val="bg1"/>
              </a:solidFill>
              <a:latin typeface="Avenir Book" pitchFamily="-107" charset="0"/>
              <a:ea typeface="Avenir Book" pitchFamily="-107" charset="0"/>
              <a:cs typeface="Avenir Book" pitchFamily="-107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C086B3D-4790-F241-907F-80EE2A544A59}"/>
              </a:ext>
            </a:extLst>
          </p:cNvPr>
          <p:cNvSpPr txBox="1"/>
          <p:nvPr/>
        </p:nvSpPr>
        <p:spPr>
          <a:xfrm>
            <a:off x="0" y="88206"/>
            <a:ext cx="12192000" cy="707886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  <a:alpha val="80000"/>
                </a:schemeClr>
              </a:gs>
              <a:gs pos="0">
                <a:schemeClr val="tx2">
                  <a:alpha val="40000"/>
                </a:schemeClr>
              </a:gs>
            </a:gsLst>
            <a:lin ang="0" scaled="1"/>
            <a:tileRect/>
          </a:gradFill>
          <a:effectLst>
            <a:outerShdw blurRad="114300" dist="12700" dir="2700000" algn="tl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chemeClr val="bg1"/>
                </a:solidFill>
                <a:latin typeface="Avenir Heavy"/>
                <a:cs typeface="Avenir Heavy"/>
              </a:rPr>
              <a:t>Alternative: (</a:t>
            </a:r>
            <a:r>
              <a:rPr lang="en-US" sz="4000" b="1" dirty="0" err="1">
                <a:solidFill>
                  <a:schemeClr val="bg1"/>
                </a:solidFill>
                <a:latin typeface="Avenir Heavy"/>
                <a:cs typeface="Avenir Heavy"/>
              </a:rPr>
              <a:t>sep</a:t>
            </a:r>
            <a:r>
              <a:rPr lang="en-US" sz="4000" b="1" dirty="0">
                <a:solidFill>
                  <a:schemeClr val="bg1"/>
                </a:solidFill>
                <a:latin typeface="Avenir Heavy"/>
                <a:cs typeface="Avenir Heavy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latin typeface="Symbol" pitchFamily="2" charset="2"/>
                <a:cs typeface="Avenir Heavy"/>
              </a:rPr>
              <a:t>D</a:t>
            </a:r>
            <a:r>
              <a:rPr lang="en-US" sz="4000" b="1" dirty="0" err="1">
                <a:solidFill>
                  <a:schemeClr val="bg1"/>
                </a:solidFill>
                <a:latin typeface="Avenir Heavy"/>
                <a:cs typeface="Avenir Heavy"/>
              </a:rPr>
              <a:t>mag</a:t>
            </a:r>
            <a:r>
              <a:rPr lang="en-US" sz="4000" b="1" dirty="0">
                <a:solidFill>
                  <a:schemeClr val="bg1"/>
                </a:solidFill>
                <a:latin typeface="Avenir Heavy"/>
                <a:cs typeface="Avenir Heavy"/>
              </a:rPr>
              <a:t>) -&gt; </a:t>
            </a:r>
            <a:r>
              <a:rPr lang="en-US" sz="4000" b="1" dirty="0">
                <a:solidFill>
                  <a:schemeClr val="bg1"/>
                </a:solidFill>
                <a:latin typeface="Symbol" pitchFamily="2" charset="2"/>
                <a:cs typeface="Avenir Heavy"/>
              </a:rPr>
              <a:t>t</a:t>
            </a:r>
            <a:endParaRPr lang="en-US" sz="4000" b="1" dirty="0">
              <a:solidFill>
                <a:schemeClr val="bg1"/>
              </a:solidFill>
              <a:latin typeface="Avenir Heavy"/>
              <a:cs typeface="Avenir Heavy"/>
            </a:endParaRPr>
          </a:p>
        </p:txBody>
      </p:sp>
      <p:grpSp>
        <p:nvGrpSpPr>
          <p:cNvPr id="22" name="Group 8"/>
          <p:cNvGrpSpPr/>
          <p:nvPr/>
        </p:nvGrpSpPr>
        <p:grpSpPr>
          <a:xfrm>
            <a:off x="1416780" y="2668932"/>
            <a:ext cx="7116485" cy="914401"/>
            <a:chOff x="1407487" y="3630801"/>
            <a:chExt cx="7734926" cy="914400"/>
          </a:xfrm>
        </p:grpSpPr>
        <p:sp>
          <p:nvSpPr>
            <p:cNvPr id="226" name="Rectangle 225"/>
            <p:cNvSpPr/>
            <p:nvPr/>
          </p:nvSpPr>
          <p:spPr>
            <a:xfrm>
              <a:off x="1407487" y="3630801"/>
              <a:ext cx="7734926" cy="914400"/>
            </a:xfrm>
            <a:prstGeom prst="rect">
              <a:avLst/>
            </a:prstGeom>
            <a:solidFill>
              <a:schemeClr val="tx1">
                <a:alpha val="67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Avenir Book"/>
                <a:cs typeface="Avenir Book"/>
              </a:endParaRPr>
            </a:p>
          </p:txBody>
        </p:sp>
        <p:sp>
          <p:nvSpPr>
            <p:cNvPr id="227" name="TextBox 226"/>
            <p:cNvSpPr txBox="1"/>
            <p:nvPr/>
          </p:nvSpPr>
          <p:spPr>
            <a:xfrm>
              <a:off x="4211621" y="3825500"/>
              <a:ext cx="45267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Avenir Book"/>
                  <a:cs typeface="Avenir Book"/>
                </a:rPr>
                <a:t>“IWA”</a:t>
              </a:r>
            </a:p>
          </p:txBody>
        </p:sp>
      </p:grpSp>
      <p:pic>
        <p:nvPicPr>
          <p:cNvPr id="78" name="Picture 77" descr="Screen Shot 2017-04-19 at 11.48.34 PM.gif">
            <a:extLst>
              <a:ext uri="{FF2B5EF4-FFF2-40B4-BE49-F238E27FC236}">
                <a16:creationId xmlns:a16="http://schemas.microsoft.com/office/drawing/2014/main" id="{FE27510E-2C7C-D741-9A78-1E1B1295EC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7928" flipH="1">
            <a:off x="7386481" y="2343213"/>
            <a:ext cx="2746563" cy="121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832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A679F214-B81F-EC71-612D-4E2FEA1ACE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50"/>
                    </a14:imgEffect>
                  </a14:imgLayer>
                </a14:imgProps>
              </a:ext>
            </a:extLst>
          </a:blip>
          <a:srcRect l="12500" t="25000" r="12500"/>
          <a:stretch/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63" name="Donut 62"/>
          <p:cNvSpPr/>
          <p:nvPr/>
        </p:nvSpPr>
        <p:spPr>
          <a:xfrm>
            <a:off x="1641647" y="1717499"/>
            <a:ext cx="3108960" cy="3108960"/>
          </a:xfrm>
          <a:prstGeom prst="donu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grpSp>
        <p:nvGrpSpPr>
          <p:cNvPr id="2" name="Group 63"/>
          <p:cNvGrpSpPr/>
          <p:nvPr/>
        </p:nvGrpSpPr>
        <p:grpSpPr>
          <a:xfrm>
            <a:off x="1608940" y="2969034"/>
            <a:ext cx="843154" cy="584775"/>
            <a:chOff x="84940" y="2639814"/>
            <a:chExt cx="843154" cy="584775"/>
          </a:xfrm>
        </p:grpSpPr>
        <p:sp>
          <p:nvSpPr>
            <p:cNvPr id="65" name="TextBox 64"/>
            <p:cNvSpPr txBox="1"/>
            <p:nvPr/>
          </p:nvSpPr>
          <p:spPr>
            <a:xfrm>
              <a:off x="84940" y="2639814"/>
              <a:ext cx="8431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venir Book"/>
                  <a:cs typeface="Avenir Book"/>
                </a:rPr>
                <a:t>HZ</a:t>
              </a:r>
            </a:p>
          </p:txBody>
        </p:sp>
        <p:cxnSp>
          <p:nvCxnSpPr>
            <p:cNvPr id="66" name="Straight Arrow Connector 65"/>
            <p:cNvCxnSpPr/>
            <p:nvPr/>
          </p:nvCxnSpPr>
          <p:spPr>
            <a:xfrm rot="10800000">
              <a:off x="100713" y="2879419"/>
              <a:ext cx="18288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 flipV="1">
              <a:off x="719817" y="2881007"/>
              <a:ext cx="18288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69"/>
          <p:cNvGrpSpPr/>
          <p:nvPr/>
        </p:nvGrpSpPr>
        <p:grpSpPr>
          <a:xfrm>
            <a:off x="1848955" y="1769577"/>
            <a:ext cx="2698437" cy="2949624"/>
            <a:chOff x="308021" y="1055125"/>
            <a:chExt cx="2698437" cy="2949624"/>
          </a:xfrm>
        </p:grpSpPr>
        <p:grpSp>
          <p:nvGrpSpPr>
            <p:cNvPr id="4" name="Group 97"/>
            <p:cNvGrpSpPr>
              <a:grpSpLocks/>
            </p:cNvGrpSpPr>
            <p:nvPr/>
          </p:nvGrpSpPr>
          <p:grpSpPr bwMode="auto">
            <a:xfrm rot="20883079">
              <a:off x="401289" y="1055120"/>
              <a:ext cx="2574384" cy="2855578"/>
              <a:chOff x="5316982" y="3324902"/>
              <a:chExt cx="2573867" cy="2855578"/>
            </a:xfrm>
          </p:grpSpPr>
          <p:grpSp>
            <p:nvGrpSpPr>
              <p:cNvPr id="5" name="Group 73"/>
              <p:cNvGrpSpPr>
                <a:grpSpLocks/>
              </p:cNvGrpSpPr>
              <p:nvPr/>
            </p:nvGrpSpPr>
            <p:grpSpPr bwMode="auto">
              <a:xfrm>
                <a:off x="6510273" y="3324902"/>
                <a:ext cx="228768" cy="228600"/>
                <a:chOff x="6527207" y="3324902"/>
                <a:chExt cx="228768" cy="228600"/>
              </a:xfrm>
            </p:grpSpPr>
            <p:sp>
              <p:nvSpPr>
                <p:cNvPr id="219" name="Oval 71"/>
                <p:cNvSpPr>
                  <a:spLocks noChangeArrowheads="1"/>
                </p:cNvSpPr>
                <p:nvPr/>
              </p:nvSpPr>
              <p:spPr bwMode="auto">
                <a:xfrm>
                  <a:off x="6527375" y="3324902"/>
                  <a:ext cx="228600" cy="228600"/>
                </a:xfrm>
                <a:prstGeom prst="ellipse">
                  <a:avLst/>
                </a:prstGeom>
                <a:solidFill>
                  <a:srgbClr val="00B8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20" name="Moon 72"/>
                <p:cNvSpPr>
                  <a:spLocks noChangeArrowheads="1"/>
                </p:cNvSpPr>
                <p:nvPr/>
              </p:nvSpPr>
              <p:spPr bwMode="auto">
                <a:xfrm rot="5400000">
                  <a:off x="6586643" y="3268812"/>
                  <a:ext cx="109728" cy="228600"/>
                </a:xfrm>
                <a:prstGeom prst="moon">
                  <a:avLst>
                    <a:gd name="adj" fmla="val 83796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grpSp>
            <p:nvGrpSpPr>
              <p:cNvPr id="6" name="Group 74"/>
              <p:cNvGrpSpPr>
                <a:grpSpLocks/>
              </p:cNvGrpSpPr>
              <p:nvPr/>
            </p:nvGrpSpPr>
            <p:grpSpPr bwMode="auto">
              <a:xfrm rot="-7093036">
                <a:off x="5505900" y="5540185"/>
                <a:ext cx="228775" cy="228600"/>
                <a:chOff x="6587939" y="3448949"/>
                <a:chExt cx="228775" cy="228600"/>
              </a:xfrm>
            </p:grpSpPr>
            <p:sp>
              <p:nvSpPr>
                <p:cNvPr id="217" name="Oval 75"/>
                <p:cNvSpPr>
                  <a:spLocks noChangeArrowheads="1"/>
                </p:cNvSpPr>
                <p:nvPr/>
              </p:nvSpPr>
              <p:spPr bwMode="auto">
                <a:xfrm>
                  <a:off x="6588114" y="3448949"/>
                  <a:ext cx="228600" cy="228600"/>
                </a:xfrm>
                <a:prstGeom prst="ellipse">
                  <a:avLst/>
                </a:prstGeom>
                <a:solidFill>
                  <a:srgbClr val="00B8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18" name="Moon 76"/>
                <p:cNvSpPr>
                  <a:spLocks noChangeArrowheads="1"/>
                </p:cNvSpPr>
                <p:nvPr/>
              </p:nvSpPr>
              <p:spPr bwMode="auto">
                <a:xfrm rot="5400000">
                  <a:off x="6647375" y="3392870"/>
                  <a:ext cx="109728" cy="228600"/>
                </a:xfrm>
                <a:prstGeom prst="moon">
                  <a:avLst>
                    <a:gd name="adj" fmla="val 83796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grpSp>
            <p:nvGrpSpPr>
              <p:cNvPr id="7" name="Group 77"/>
              <p:cNvGrpSpPr>
                <a:grpSpLocks/>
              </p:cNvGrpSpPr>
              <p:nvPr/>
            </p:nvGrpSpPr>
            <p:grpSpPr bwMode="auto">
              <a:xfrm rot="3032151">
                <a:off x="7585965" y="3907367"/>
                <a:ext cx="228768" cy="228600"/>
                <a:chOff x="6680032" y="3543300"/>
                <a:chExt cx="228768" cy="228600"/>
              </a:xfrm>
            </p:grpSpPr>
            <p:sp>
              <p:nvSpPr>
                <p:cNvPr id="215" name="Oval 78"/>
                <p:cNvSpPr>
                  <a:spLocks noChangeArrowheads="1"/>
                </p:cNvSpPr>
                <p:nvPr/>
              </p:nvSpPr>
              <p:spPr bwMode="auto">
                <a:xfrm>
                  <a:off x="6680200" y="3543300"/>
                  <a:ext cx="228600" cy="228600"/>
                </a:xfrm>
                <a:prstGeom prst="ellipse">
                  <a:avLst/>
                </a:prstGeom>
                <a:solidFill>
                  <a:srgbClr val="00B8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16" name="Moon 79"/>
                <p:cNvSpPr>
                  <a:spLocks noChangeArrowheads="1"/>
                </p:cNvSpPr>
                <p:nvPr/>
              </p:nvSpPr>
              <p:spPr bwMode="auto">
                <a:xfrm rot="5400000">
                  <a:off x="6739468" y="3487210"/>
                  <a:ext cx="109728" cy="228600"/>
                </a:xfrm>
                <a:prstGeom prst="moon">
                  <a:avLst>
                    <a:gd name="adj" fmla="val 83796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grpSp>
            <p:nvGrpSpPr>
              <p:cNvPr id="8" name="Group 81"/>
              <p:cNvGrpSpPr>
                <a:grpSpLocks/>
              </p:cNvGrpSpPr>
              <p:nvPr/>
            </p:nvGrpSpPr>
            <p:grpSpPr bwMode="auto">
              <a:xfrm rot="-5400000">
                <a:off x="5316898" y="4720167"/>
                <a:ext cx="228768" cy="228600"/>
                <a:chOff x="6680032" y="3543300"/>
                <a:chExt cx="228768" cy="228600"/>
              </a:xfrm>
            </p:grpSpPr>
            <p:sp>
              <p:nvSpPr>
                <p:cNvPr id="213" name="Oval 82"/>
                <p:cNvSpPr>
                  <a:spLocks noChangeArrowheads="1"/>
                </p:cNvSpPr>
                <p:nvPr/>
              </p:nvSpPr>
              <p:spPr bwMode="auto">
                <a:xfrm>
                  <a:off x="6680200" y="3543300"/>
                  <a:ext cx="228600" cy="228600"/>
                </a:xfrm>
                <a:prstGeom prst="ellipse">
                  <a:avLst/>
                </a:prstGeom>
                <a:solidFill>
                  <a:srgbClr val="00B8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14" name="Moon 84"/>
                <p:cNvSpPr>
                  <a:spLocks noChangeArrowheads="1"/>
                </p:cNvSpPr>
                <p:nvPr/>
              </p:nvSpPr>
              <p:spPr bwMode="auto">
                <a:xfrm rot="5400000">
                  <a:off x="6739468" y="3487210"/>
                  <a:ext cx="109728" cy="228600"/>
                </a:xfrm>
                <a:prstGeom prst="moon">
                  <a:avLst>
                    <a:gd name="adj" fmla="val 83796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grpSp>
            <p:nvGrpSpPr>
              <p:cNvPr id="9" name="Group 85"/>
              <p:cNvGrpSpPr>
                <a:grpSpLocks/>
              </p:cNvGrpSpPr>
              <p:nvPr/>
            </p:nvGrpSpPr>
            <p:grpSpPr bwMode="auto">
              <a:xfrm rot="7340920">
                <a:off x="7509765" y="5380567"/>
                <a:ext cx="228768" cy="228600"/>
                <a:chOff x="6680032" y="3543300"/>
                <a:chExt cx="228768" cy="228600"/>
              </a:xfrm>
            </p:grpSpPr>
            <p:sp>
              <p:nvSpPr>
                <p:cNvPr id="211" name="Oval 86"/>
                <p:cNvSpPr>
                  <a:spLocks noChangeArrowheads="1"/>
                </p:cNvSpPr>
                <p:nvPr/>
              </p:nvSpPr>
              <p:spPr bwMode="auto">
                <a:xfrm>
                  <a:off x="6680200" y="3543300"/>
                  <a:ext cx="228600" cy="228600"/>
                </a:xfrm>
                <a:prstGeom prst="ellipse">
                  <a:avLst/>
                </a:prstGeom>
                <a:solidFill>
                  <a:srgbClr val="00B8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12" name="Moon 87"/>
                <p:cNvSpPr>
                  <a:spLocks noChangeArrowheads="1"/>
                </p:cNvSpPr>
                <p:nvPr/>
              </p:nvSpPr>
              <p:spPr bwMode="auto">
                <a:xfrm rot="5400000">
                  <a:off x="6739468" y="3487210"/>
                  <a:ext cx="109728" cy="228600"/>
                </a:xfrm>
                <a:prstGeom prst="moon">
                  <a:avLst>
                    <a:gd name="adj" fmla="val 83796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grpSp>
            <p:nvGrpSpPr>
              <p:cNvPr id="10" name="Group 88"/>
              <p:cNvGrpSpPr>
                <a:grpSpLocks/>
              </p:cNvGrpSpPr>
              <p:nvPr/>
            </p:nvGrpSpPr>
            <p:grpSpPr bwMode="auto">
              <a:xfrm rot="-3478088">
                <a:off x="5344540" y="4095089"/>
                <a:ext cx="228768" cy="228600"/>
                <a:chOff x="6710536" y="3626734"/>
                <a:chExt cx="228768" cy="228600"/>
              </a:xfrm>
            </p:grpSpPr>
            <p:sp>
              <p:nvSpPr>
                <p:cNvPr id="209" name="Oval 89"/>
                <p:cNvSpPr>
                  <a:spLocks noChangeArrowheads="1"/>
                </p:cNvSpPr>
                <p:nvPr/>
              </p:nvSpPr>
              <p:spPr bwMode="auto">
                <a:xfrm>
                  <a:off x="6710704" y="3626734"/>
                  <a:ext cx="228600" cy="228600"/>
                </a:xfrm>
                <a:prstGeom prst="ellipse">
                  <a:avLst/>
                </a:prstGeom>
                <a:solidFill>
                  <a:srgbClr val="00B8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10" name="Moon 90"/>
                <p:cNvSpPr>
                  <a:spLocks noChangeArrowheads="1"/>
                </p:cNvSpPr>
                <p:nvPr/>
              </p:nvSpPr>
              <p:spPr bwMode="auto">
                <a:xfrm rot="5400000">
                  <a:off x="6769972" y="3570645"/>
                  <a:ext cx="109728" cy="228600"/>
                </a:xfrm>
                <a:prstGeom prst="moon">
                  <a:avLst>
                    <a:gd name="adj" fmla="val 83796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grpSp>
            <p:nvGrpSpPr>
              <p:cNvPr id="11" name="Group 91"/>
              <p:cNvGrpSpPr>
                <a:grpSpLocks/>
              </p:cNvGrpSpPr>
              <p:nvPr/>
            </p:nvGrpSpPr>
            <p:grpSpPr bwMode="auto">
              <a:xfrm rot="5202747">
                <a:off x="7662165" y="4728633"/>
                <a:ext cx="228768" cy="228600"/>
                <a:chOff x="6680032" y="3543300"/>
                <a:chExt cx="228768" cy="228600"/>
              </a:xfrm>
            </p:grpSpPr>
            <p:sp>
              <p:nvSpPr>
                <p:cNvPr id="207" name="Oval 92"/>
                <p:cNvSpPr>
                  <a:spLocks noChangeArrowheads="1"/>
                </p:cNvSpPr>
                <p:nvPr/>
              </p:nvSpPr>
              <p:spPr bwMode="auto">
                <a:xfrm>
                  <a:off x="6680200" y="3543300"/>
                  <a:ext cx="228600" cy="228600"/>
                </a:xfrm>
                <a:prstGeom prst="ellipse">
                  <a:avLst/>
                </a:prstGeom>
                <a:solidFill>
                  <a:srgbClr val="00B8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08" name="Moon 93"/>
                <p:cNvSpPr>
                  <a:spLocks noChangeArrowheads="1"/>
                </p:cNvSpPr>
                <p:nvPr/>
              </p:nvSpPr>
              <p:spPr bwMode="auto">
                <a:xfrm rot="5400000">
                  <a:off x="6739468" y="3487210"/>
                  <a:ext cx="109728" cy="228600"/>
                </a:xfrm>
                <a:prstGeom prst="moon">
                  <a:avLst>
                    <a:gd name="adj" fmla="val 83796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grpSp>
            <p:nvGrpSpPr>
              <p:cNvPr id="12" name="Group 94"/>
              <p:cNvGrpSpPr>
                <a:grpSpLocks/>
              </p:cNvGrpSpPr>
              <p:nvPr/>
            </p:nvGrpSpPr>
            <p:grpSpPr bwMode="auto">
              <a:xfrm rot="10442389">
                <a:off x="6505364" y="5951880"/>
                <a:ext cx="228767" cy="228600"/>
                <a:chOff x="6964169" y="3645495"/>
                <a:chExt cx="228767" cy="228600"/>
              </a:xfrm>
            </p:grpSpPr>
            <p:sp>
              <p:nvSpPr>
                <p:cNvPr id="205" name="Oval 95"/>
                <p:cNvSpPr>
                  <a:spLocks noChangeArrowheads="1"/>
                </p:cNvSpPr>
                <p:nvPr/>
              </p:nvSpPr>
              <p:spPr bwMode="auto">
                <a:xfrm>
                  <a:off x="6964336" y="3645495"/>
                  <a:ext cx="228600" cy="228600"/>
                </a:xfrm>
                <a:prstGeom prst="ellipse">
                  <a:avLst/>
                </a:prstGeom>
                <a:solidFill>
                  <a:srgbClr val="00B8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06" name="Moon 96"/>
                <p:cNvSpPr>
                  <a:spLocks noChangeArrowheads="1"/>
                </p:cNvSpPr>
                <p:nvPr/>
              </p:nvSpPr>
              <p:spPr bwMode="auto">
                <a:xfrm rot="5400000">
                  <a:off x="7023605" y="3589405"/>
                  <a:ext cx="109728" cy="228600"/>
                </a:xfrm>
                <a:prstGeom prst="moon">
                  <a:avLst>
                    <a:gd name="adj" fmla="val 83796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</p:grpSp>
        <p:grpSp>
          <p:nvGrpSpPr>
            <p:cNvPr id="13" name="Group 97"/>
            <p:cNvGrpSpPr>
              <a:grpSpLocks/>
            </p:cNvGrpSpPr>
            <p:nvPr/>
          </p:nvGrpSpPr>
          <p:grpSpPr bwMode="auto">
            <a:xfrm rot="3865459" flipH="1">
              <a:off x="308626" y="1306907"/>
              <a:ext cx="2697231" cy="2698435"/>
              <a:chOff x="5257715" y="3543300"/>
              <a:chExt cx="2696688" cy="2698435"/>
            </a:xfrm>
          </p:grpSpPr>
          <p:grpSp>
            <p:nvGrpSpPr>
              <p:cNvPr id="14" name="Group 73"/>
              <p:cNvGrpSpPr>
                <a:grpSpLocks/>
              </p:cNvGrpSpPr>
              <p:nvPr/>
            </p:nvGrpSpPr>
            <p:grpSpPr bwMode="auto">
              <a:xfrm>
                <a:off x="6663098" y="3543300"/>
                <a:ext cx="228768" cy="228600"/>
                <a:chOff x="6680032" y="3543300"/>
                <a:chExt cx="228768" cy="228600"/>
              </a:xfrm>
            </p:grpSpPr>
            <p:sp>
              <p:nvSpPr>
                <p:cNvPr id="195" name="Oval 71"/>
                <p:cNvSpPr>
                  <a:spLocks noChangeArrowheads="1"/>
                </p:cNvSpPr>
                <p:nvPr/>
              </p:nvSpPr>
              <p:spPr bwMode="auto">
                <a:xfrm>
                  <a:off x="6680200" y="3543300"/>
                  <a:ext cx="228600" cy="228600"/>
                </a:xfrm>
                <a:prstGeom prst="ellipse">
                  <a:avLst/>
                </a:prstGeom>
                <a:solidFill>
                  <a:srgbClr val="00B8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96" name="Moon 72"/>
                <p:cNvSpPr>
                  <a:spLocks noChangeArrowheads="1"/>
                </p:cNvSpPr>
                <p:nvPr/>
              </p:nvSpPr>
              <p:spPr bwMode="auto">
                <a:xfrm rot="5400000">
                  <a:off x="6739468" y="3487210"/>
                  <a:ext cx="109728" cy="228600"/>
                </a:xfrm>
                <a:prstGeom prst="moon">
                  <a:avLst>
                    <a:gd name="adj" fmla="val 83796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grpSp>
            <p:nvGrpSpPr>
              <p:cNvPr id="15" name="Group 74"/>
              <p:cNvGrpSpPr>
                <a:grpSpLocks/>
              </p:cNvGrpSpPr>
              <p:nvPr/>
            </p:nvGrpSpPr>
            <p:grpSpPr bwMode="auto">
              <a:xfrm rot="-7093036">
                <a:off x="5545498" y="5414433"/>
                <a:ext cx="228768" cy="228600"/>
                <a:chOff x="6680032" y="3543300"/>
                <a:chExt cx="228768" cy="228600"/>
              </a:xfrm>
            </p:grpSpPr>
            <p:sp>
              <p:nvSpPr>
                <p:cNvPr id="193" name="Oval 75"/>
                <p:cNvSpPr>
                  <a:spLocks noChangeArrowheads="1"/>
                </p:cNvSpPr>
                <p:nvPr/>
              </p:nvSpPr>
              <p:spPr bwMode="auto">
                <a:xfrm>
                  <a:off x="6680200" y="3543300"/>
                  <a:ext cx="228600" cy="228600"/>
                </a:xfrm>
                <a:prstGeom prst="ellipse">
                  <a:avLst/>
                </a:prstGeom>
                <a:solidFill>
                  <a:srgbClr val="00B8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94" name="Moon 76"/>
                <p:cNvSpPr>
                  <a:spLocks noChangeArrowheads="1"/>
                </p:cNvSpPr>
                <p:nvPr/>
              </p:nvSpPr>
              <p:spPr bwMode="auto">
                <a:xfrm rot="5400000">
                  <a:off x="6739468" y="3487210"/>
                  <a:ext cx="109728" cy="228600"/>
                </a:xfrm>
                <a:prstGeom prst="moon">
                  <a:avLst>
                    <a:gd name="adj" fmla="val 83796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grpSp>
            <p:nvGrpSpPr>
              <p:cNvPr id="16" name="Group 77"/>
              <p:cNvGrpSpPr>
                <a:grpSpLocks/>
              </p:cNvGrpSpPr>
              <p:nvPr/>
            </p:nvGrpSpPr>
            <p:grpSpPr bwMode="auto">
              <a:xfrm rot="3032151">
                <a:off x="7585965" y="3907367"/>
                <a:ext cx="228768" cy="228600"/>
                <a:chOff x="6680032" y="3543300"/>
                <a:chExt cx="228768" cy="228600"/>
              </a:xfrm>
            </p:grpSpPr>
            <p:sp>
              <p:nvSpPr>
                <p:cNvPr id="191" name="Oval 78"/>
                <p:cNvSpPr>
                  <a:spLocks noChangeArrowheads="1"/>
                </p:cNvSpPr>
                <p:nvPr/>
              </p:nvSpPr>
              <p:spPr bwMode="auto">
                <a:xfrm>
                  <a:off x="6680200" y="3543300"/>
                  <a:ext cx="228600" cy="228600"/>
                </a:xfrm>
                <a:prstGeom prst="ellipse">
                  <a:avLst/>
                </a:prstGeom>
                <a:solidFill>
                  <a:srgbClr val="00B8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92" name="Moon 79"/>
                <p:cNvSpPr>
                  <a:spLocks noChangeArrowheads="1"/>
                </p:cNvSpPr>
                <p:nvPr/>
              </p:nvSpPr>
              <p:spPr bwMode="auto">
                <a:xfrm rot="5400000">
                  <a:off x="6739468" y="3487210"/>
                  <a:ext cx="109728" cy="228600"/>
                </a:xfrm>
                <a:prstGeom prst="moon">
                  <a:avLst>
                    <a:gd name="adj" fmla="val 83796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grpSp>
            <p:nvGrpSpPr>
              <p:cNvPr id="17" name="Group 81"/>
              <p:cNvGrpSpPr>
                <a:grpSpLocks/>
              </p:cNvGrpSpPr>
              <p:nvPr/>
            </p:nvGrpSpPr>
            <p:grpSpPr bwMode="auto">
              <a:xfrm rot="-5400000">
                <a:off x="5316898" y="4720167"/>
                <a:ext cx="228768" cy="228600"/>
                <a:chOff x="6680032" y="3543300"/>
                <a:chExt cx="228768" cy="228600"/>
              </a:xfrm>
            </p:grpSpPr>
            <p:sp>
              <p:nvSpPr>
                <p:cNvPr id="189" name="Oval 82"/>
                <p:cNvSpPr>
                  <a:spLocks noChangeArrowheads="1"/>
                </p:cNvSpPr>
                <p:nvPr/>
              </p:nvSpPr>
              <p:spPr bwMode="auto">
                <a:xfrm>
                  <a:off x="6680200" y="3543300"/>
                  <a:ext cx="228600" cy="228600"/>
                </a:xfrm>
                <a:prstGeom prst="ellipse">
                  <a:avLst/>
                </a:prstGeom>
                <a:solidFill>
                  <a:srgbClr val="00B8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90" name="Moon 84"/>
                <p:cNvSpPr>
                  <a:spLocks noChangeArrowheads="1"/>
                </p:cNvSpPr>
                <p:nvPr/>
              </p:nvSpPr>
              <p:spPr bwMode="auto">
                <a:xfrm rot="5400000">
                  <a:off x="6739468" y="3487210"/>
                  <a:ext cx="109728" cy="228600"/>
                </a:xfrm>
                <a:prstGeom prst="moon">
                  <a:avLst>
                    <a:gd name="adj" fmla="val 83796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grpSp>
            <p:nvGrpSpPr>
              <p:cNvPr id="18" name="Group 85"/>
              <p:cNvGrpSpPr>
                <a:grpSpLocks/>
              </p:cNvGrpSpPr>
              <p:nvPr/>
            </p:nvGrpSpPr>
            <p:grpSpPr bwMode="auto">
              <a:xfrm rot="7340920">
                <a:off x="7725720" y="5371057"/>
                <a:ext cx="228766" cy="228600"/>
                <a:chOff x="6556445" y="3365943"/>
                <a:chExt cx="228766" cy="228600"/>
              </a:xfrm>
            </p:grpSpPr>
            <p:sp>
              <p:nvSpPr>
                <p:cNvPr id="187" name="Oval 86"/>
                <p:cNvSpPr>
                  <a:spLocks noChangeArrowheads="1"/>
                </p:cNvSpPr>
                <p:nvPr/>
              </p:nvSpPr>
              <p:spPr bwMode="auto">
                <a:xfrm>
                  <a:off x="6556611" y="3365943"/>
                  <a:ext cx="228600" cy="228600"/>
                </a:xfrm>
                <a:prstGeom prst="ellipse">
                  <a:avLst/>
                </a:prstGeom>
                <a:solidFill>
                  <a:srgbClr val="00B8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88" name="Moon 87"/>
                <p:cNvSpPr>
                  <a:spLocks noChangeArrowheads="1"/>
                </p:cNvSpPr>
                <p:nvPr/>
              </p:nvSpPr>
              <p:spPr bwMode="auto">
                <a:xfrm rot="5400000">
                  <a:off x="6615881" y="3309853"/>
                  <a:ext cx="109728" cy="228600"/>
                </a:xfrm>
                <a:prstGeom prst="moon">
                  <a:avLst>
                    <a:gd name="adj" fmla="val 83796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grpSp>
            <p:nvGrpSpPr>
              <p:cNvPr id="19" name="Group 88"/>
              <p:cNvGrpSpPr>
                <a:grpSpLocks/>
              </p:cNvGrpSpPr>
              <p:nvPr/>
            </p:nvGrpSpPr>
            <p:grpSpPr bwMode="auto">
              <a:xfrm rot="-3478088">
                <a:off x="5257631" y="4076700"/>
                <a:ext cx="228768" cy="228600"/>
                <a:chOff x="6680032" y="3543300"/>
                <a:chExt cx="228768" cy="228600"/>
              </a:xfrm>
            </p:grpSpPr>
            <p:sp>
              <p:nvSpPr>
                <p:cNvPr id="185" name="Oval 89"/>
                <p:cNvSpPr>
                  <a:spLocks noChangeArrowheads="1"/>
                </p:cNvSpPr>
                <p:nvPr/>
              </p:nvSpPr>
              <p:spPr bwMode="auto">
                <a:xfrm>
                  <a:off x="6680200" y="3543300"/>
                  <a:ext cx="228600" cy="228600"/>
                </a:xfrm>
                <a:prstGeom prst="ellipse">
                  <a:avLst/>
                </a:prstGeom>
                <a:solidFill>
                  <a:srgbClr val="00B8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86" name="Moon 90"/>
                <p:cNvSpPr>
                  <a:spLocks noChangeArrowheads="1"/>
                </p:cNvSpPr>
                <p:nvPr/>
              </p:nvSpPr>
              <p:spPr bwMode="auto">
                <a:xfrm rot="5400000">
                  <a:off x="6739468" y="3487210"/>
                  <a:ext cx="109728" cy="228600"/>
                </a:xfrm>
                <a:prstGeom prst="moon">
                  <a:avLst>
                    <a:gd name="adj" fmla="val 83796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grpSp>
            <p:nvGrpSpPr>
              <p:cNvPr id="20" name="Group 91"/>
              <p:cNvGrpSpPr>
                <a:grpSpLocks/>
              </p:cNvGrpSpPr>
              <p:nvPr/>
            </p:nvGrpSpPr>
            <p:grpSpPr bwMode="auto">
              <a:xfrm rot="5202747">
                <a:off x="7662165" y="4728633"/>
                <a:ext cx="228768" cy="228600"/>
                <a:chOff x="6680032" y="3543300"/>
                <a:chExt cx="228768" cy="228600"/>
              </a:xfrm>
            </p:grpSpPr>
            <p:sp>
              <p:nvSpPr>
                <p:cNvPr id="183" name="Oval 92"/>
                <p:cNvSpPr>
                  <a:spLocks noChangeArrowheads="1"/>
                </p:cNvSpPr>
                <p:nvPr/>
              </p:nvSpPr>
              <p:spPr bwMode="auto">
                <a:xfrm>
                  <a:off x="6680200" y="3543300"/>
                  <a:ext cx="228600" cy="228600"/>
                </a:xfrm>
                <a:prstGeom prst="ellipse">
                  <a:avLst/>
                </a:prstGeom>
                <a:solidFill>
                  <a:srgbClr val="00B8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84" name="Moon 93"/>
                <p:cNvSpPr>
                  <a:spLocks noChangeArrowheads="1"/>
                </p:cNvSpPr>
                <p:nvPr/>
              </p:nvSpPr>
              <p:spPr bwMode="auto">
                <a:xfrm rot="5400000">
                  <a:off x="6739468" y="3487210"/>
                  <a:ext cx="109728" cy="228600"/>
                </a:xfrm>
                <a:prstGeom prst="moon">
                  <a:avLst>
                    <a:gd name="adj" fmla="val 83796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grpSp>
            <p:nvGrpSpPr>
              <p:cNvPr id="21" name="Group 94"/>
              <p:cNvGrpSpPr>
                <a:grpSpLocks/>
              </p:cNvGrpSpPr>
              <p:nvPr/>
            </p:nvGrpSpPr>
            <p:grpSpPr bwMode="auto">
              <a:xfrm rot="10442389">
                <a:off x="6492278" y="6013135"/>
                <a:ext cx="228768" cy="228600"/>
                <a:chOff x="6983522" y="3585964"/>
                <a:chExt cx="228768" cy="228600"/>
              </a:xfrm>
            </p:grpSpPr>
            <p:sp>
              <p:nvSpPr>
                <p:cNvPr id="181" name="Oval 95"/>
                <p:cNvSpPr>
                  <a:spLocks noChangeArrowheads="1"/>
                </p:cNvSpPr>
                <p:nvPr/>
              </p:nvSpPr>
              <p:spPr bwMode="auto">
                <a:xfrm>
                  <a:off x="6983690" y="3585964"/>
                  <a:ext cx="228600" cy="228600"/>
                </a:xfrm>
                <a:prstGeom prst="ellipse">
                  <a:avLst/>
                </a:prstGeom>
                <a:solidFill>
                  <a:srgbClr val="00B8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82" name="Moon 96"/>
                <p:cNvSpPr>
                  <a:spLocks noChangeArrowheads="1"/>
                </p:cNvSpPr>
                <p:nvPr/>
              </p:nvSpPr>
              <p:spPr bwMode="auto">
                <a:xfrm rot="5400000">
                  <a:off x="7042958" y="3529875"/>
                  <a:ext cx="109728" cy="228600"/>
                </a:xfrm>
                <a:prstGeom prst="moon">
                  <a:avLst>
                    <a:gd name="adj" fmla="val 83796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</p:grpSp>
      </p:grpSp>
      <p:sp>
        <p:nvSpPr>
          <p:cNvPr id="221" name="5-Point Star 220"/>
          <p:cNvSpPr/>
          <p:nvPr/>
        </p:nvSpPr>
        <p:spPr>
          <a:xfrm>
            <a:off x="3053292" y="3139331"/>
            <a:ext cx="274320" cy="274320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8" name="Slide Number Placeholder 6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174F0-2F1A-DE45-A105-6A20AE444E28}" type="slidenum">
              <a:rPr lang="en-US" smtClean="0"/>
              <a:pPr/>
              <a:t>14</a:t>
            </a:fld>
            <a:endParaRPr lang="en-US"/>
          </a:p>
        </p:txBody>
      </p:sp>
      <p:grpSp>
        <p:nvGrpSpPr>
          <p:cNvPr id="23" name="Group 74"/>
          <p:cNvGrpSpPr/>
          <p:nvPr/>
        </p:nvGrpSpPr>
        <p:grpSpPr>
          <a:xfrm>
            <a:off x="1616694" y="1044538"/>
            <a:ext cx="3350113" cy="3858793"/>
            <a:chOff x="92693" y="698385"/>
            <a:chExt cx="3350113" cy="3858794"/>
          </a:xfrm>
        </p:grpSpPr>
        <p:grpSp>
          <p:nvGrpSpPr>
            <p:cNvPr id="24" name="Group 147"/>
            <p:cNvGrpSpPr/>
            <p:nvPr/>
          </p:nvGrpSpPr>
          <p:grpSpPr>
            <a:xfrm flipH="1">
              <a:off x="150966" y="1265339"/>
              <a:ext cx="3291840" cy="3291840"/>
              <a:chOff x="5194300" y="1597660"/>
              <a:chExt cx="3291840" cy="3291840"/>
            </a:xfrm>
          </p:grpSpPr>
          <p:sp>
            <p:nvSpPr>
              <p:cNvPr id="86" name="Block Arc 85"/>
              <p:cNvSpPr>
                <a:spLocks noChangeAspect="1"/>
              </p:cNvSpPr>
              <p:nvPr/>
            </p:nvSpPr>
            <p:spPr>
              <a:xfrm rot="16200000">
                <a:off x="5194300" y="1597660"/>
                <a:ext cx="3291840" cy="3291840"/>
              </a:xfrm>
              <a:prstGeom prst="blockArc">
                <a:avLst>
                  <a:gd name="adj1" fmla="val 11904324"/>
                  <a:gd name="adj2" fmla="val 20643276"/>
                  <a:gd name="adj3" fmla="val 29778"/>
                </a:avLst>
              </a:prstGeom>
              <a:solidFill>
                <a:schemeClr val="tx1">
                  <a:alpha val="67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schemeClr val="tx1"/>
                  </a:solidFill>
                  <a:latin typeface="Avenir Book"/>
                  <a:cs typeface="Avenir Book"/>
                </a:endParaRP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5537201" y="1932632"/>
                <a:ext cx="1028699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Avenir Book"/>
                    <a:cs typeface="Avenir Book"/>
                  </a:rPr>
                  <a:t>Too faint</a:t>
                </a:r>
              </a:p>
            </p:txBody>
          </p:sp>
        </p:grpSp>
        <p:grpSp>
          <p:nvGrpSpPr>
            <p:cNvPr id="25" name="Group 148"/>
            <p:cNvGrpSpPr/>
            <p:nvPr/>
          </p:nvGrpSpPr>
          <p:grpSpPr>
            <a:xfrm flipH="1">
              <a:off x="92693" y="698385"/>
              <a:ext cx="3291840" cy="3651208"/>
              <a:chOff x="5465989" y="1156746"/>
              <a:chExt cx="3291840" cy="3651208"/>
            </a:xfrm>
          </p:grpSpPr>
          <p:grpSp>
            <p:nvGrpSpPr>
              <p:cNvPr id="26" name="Group 144"/>
              <p:cNvGrpSpPr/>
              <p:nvPr/>
            </p:nvGrpSpPr>
            <p:grpSpPr>
              <a:xfrm rot="21228567">
                <a:off x="5465989" y="1516114"/>
                <a:ext cx="3291840" cy="3291840"/>
                <a:chOff x="5318609" y="928517"/>
                <a:chExt cx="3291840" cy="3291840"/>
              </a:xfrm>
            </p:grpSpPr>
            <p:cxnSp>
              <p:nvCxnSpPr>
                <p:cNvPr id="84" name="Straight Arrow Connector 83"/>
                <p:cNvCxnSpPr/>
                <p:nvPr/>
              </p:nvCxnSpPr>
              <p:spPr>
                <a:xfrm rot="10800000" flipV="1">
                  <a:off x="6350000" y="952500"/>
                  <a:ext cx="349250" cy="101600"/>
                </a:xfrm>
                <a:prstGeom prst="straightConnector1">
                  <a:avLst/>
                </a:prstGeom>
                <a:ln w="76200">
                  <a:solidFill>
                    <a:srgbClr val="FF0000"/>
                  </a:solidFill>
                  <a:tailEnd type="triangl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5" name="Arc 84"/>
                <p:cNvSpPr/>
                <p:nvPr/>
              </p:nvSpPr>
              <p:spPr>
                <a:xfrm rot="21026260">
                  <a:off x="5318609" y="928517"/>
                  <a:ext cx="3291840" cy="3291840"/>
                </a:xfrm>
                <a:prstGeom prst="arc">
                  <a:avLst>
                    <a:gd name="adj1" fmla="val 16200000"/>
                    <a:gd name="adj2" fmla="val 17652537"/>
                  </a:avLst>
                </a:prstGeom>
                <a:ln w="76200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>
                    <a:latin typeface="Avenir Book"/>
                    <a:cs typeface="Avenir Book"/>
                  </a:endParaRPr>
                </a:p>
              </p:txBody>
            </p:sp>
          </p:grpSp>
          <p:sp>
            <p:nvSpPr>
              <p:cNvPr id="83" name="TextBox 82"/>
              <p:cNvSpPr txBox="1"/>
              <p:nvPr/>
            </p:nvSpPr>
            <p:spPr>
              <a:xfrm rot="21246931">
                <a:off x="7060462" y="1156746"/>
                <a:ext cx="1028699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400" b="1" i="1" dirty="0" err="1">
                    <a:solidFill>
                      <a:srgbClr val="FF0000"/>
                    </a:solidFill>
                    <a:latin typeface="Symbol" charset="2"/>
                    <a:cs typeface="Symbol" charset="2"/>
                  </a:rPr>
                  <a:t>t</a:t>
                </a:r>
                <a:endParaRPr lang="en-US" sz="3400" b="1" baseline="-25000" dirty="0">
                  <a:solidFill>
                    <a:srgbClr val="FF0000"/>
                  </a:solidFill>
                  <a:latin typeface="Avenir Book"/>
                  <a:cs typeface="Avenir Book"/>
                </a:endParaRPr>
              </a:p>
            </p:txBody>
          </p:sp>
        </p:grpSp>
      </p:grpSp>
      <p:sp>
        <p:nvSpPr>
          <p:cNvPr id="88" name="Text Box 3"/>
          <p:cNvSpPr txBox="1">
            <a:spLocks noChangeArrowheads="1"/>
          </p:cNvSpPr>
          <p:nvPr/>
        </p:nvSpPr>
        <p:spPr bwMode="auto">
          <a:xfrm>
            <a:off x="1899881" y="5846984"/>
            <a:ext cx="8534400" cy="446163"/>
          </a:xfrm>
          <a:prstGeom prst="rect">
            <a:avLst/>
          </a:prstGeom>
          <a:solidFill>
            <a:srgbClr val="000000">
              <a:alpha val="55000"/>
            </a:srgbClr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</a:bodyPr>
          <a:lstStyle/>
          <a:p>
            <a:pPr marL="0" lvl="1" algn="ctr">
              <a:buClr>
                <a:srgbClr val="D7D801"/>
              </a:buClr>
              <a:tabLst>
                <a:tab pos="341305" algn="l"/>
                <a:tab pos="798493" algn="l"/>
                <a:tab pos="1255682" algn="l"/>
                <a:tab pos="1712871" algn="l"/>
                <a:tab pos="2170059" algn="l"/>
                <a:tab pos="2627248" algn="l"/>
                <a:tab pos="3084436" algn="l"/>
                <a:tab pos="3541625" algn="l"/>
                <a:tab pos="3998813" algn="l"/>
                <a:tab pos="4456002" algn="l"/>
                <a:tab pos="4913191" algn="l"/>
                <a:tab pos="5370379" algn="l"/>
                <a:tab pos="5827568" algn="l"/>
                <a:tab pos="6284756" algn="l"/>
                <a:tab pos="6741945" algn="l"/>
                <a:tab pos="7199133" algn="l"/>
                <a:tab pos="7656322" algn="l"/>
                <a:tab pos="8113510" algn="l"/>
                <a:tab pos="8570699" algn="l"/>
                <a:tab pos="9027888" algn="l"/>
                <a:tab pos="9485076" algn="l"/>
              </a:tabLst>
            </a:pPr>
            <a:r>
              <a:rPr lang="en-US" sz="2000" dirty="0">
                <a:solidFill>
                  <a:schemeClr val="bg1"/>
                </a:solidFill>
                <a:latin typeface="Avenir Book" pitchFamily="-107" charset="0"/>
                <a:ea typeface="Avenir Book" pitchFamily="-107" charset="0"/>
                <a:cs typeface="Avenir Book" pitchFamily="-107" charset="0"/>
              </a:rPr>
              <a:t>Revisiting same star multiple times can increase total completeness</a:t>
            </a:r>
          </a:p>
          <a:p>
            <a:pPr marL="341305" lvl="1" indent="-341305">
              <a:spcAft>
                <a:spcPts val="1800"/>
              </a:spcAft>
              <a:buClr>
                <a:srgbClr val="D7D801"/>
              </a:buClr>
              <a:buFont typeface="Arial" pitchFamily="-107" charset="0"/>
              <a:buChar char="•"/>
              <a:tabLst>
                <a:tab pos="341305" algn="l"/>
                <a:tab pos="798493" algn="l"/>
                <a:tab pos="1255682" algn="l"/>
                <a:tab pos="1712871" algn="l"/>
                <a:tab pos="2170059" algn="l"/>
                <a:tab pos="2627248" algn="l"/>
                <a:tab pos="3084436" algn="l"/>
                <a:tab pos="3541625" algn="l"/>
                <a:tab pos="3998813" algn="l"/>
                <a:tab pos="4456002" algn="l"/>
                <a:tab pos="4913191" algn="l"/>
                <a:tab pos="5370379" algn="l"/>
                <a:tab pos="5827568" algn="l"/>
                <a:tab pos="6284756" algn="l"/>
                <a:tab pos="6741945" algn="l"/>
                <a:tab pos="7199133" algn="l"/>
                <a:tab pos="7656322" algn="l"/>
                <a:tab pos="8113510" algn="l"/>
                <a:tab pos="8570699" algn="l"/>
                <a:tab pos="9027888" algn="l"/>
                <a:tab pos="9485076" algn="l"/>
              </a:tabLst>
            </a:pPr>
            <a:endParaRPr lang="en-US" sz="2000" dirty="0">
              <a:solidFill>
                <a:schemeClr val="bg1"/>
              </a:solidFill>
              <a:latin typeface="Avenir Book" pitchFamily="-107" charset="0"/>
              <a:ea typeface="Avenir Book" pitchFamily="-107" charset="0"/>
              <a:cs typeface="Avenir Book" pitchFamily="-107" charset="0"/>
            </a:endParaRPr>
          </a:p>
          <a:p>
            <a:pPr marL="341305" lvl="1" indent="-341305">
              <a:spcAft>
                <a:spcPts val="1800"/>
              </a:spcAft>
              <a:buClr>
                <a:srgbClr val="D7D801"/>
              </a:buClr>
              <a:buFont typeface="Arial" pitchFamily="-107" charset="0"/>
              <a:buChar char="•"/>
              <a:tabLst>
                <a:tab pos="341305" algn="l"/>
                <a:tab pos="798493" algn="l"/>
                <a:tab pos="1255682" algn="l"/>
                <a:tab pos="1712871" algn="l"/>
                <a:tab pos="2170059" algn="l"/>
                <a:tab pos="2627248" algn="l"/>
                <a:tab pos="3084436" algn="l"/>
                <a:tab pos="3541625" algn="l"/>
                <a:tab pos="3998813" algn="l"/>
                <a:tab pos="4456002" algn="l"/>
                <a:tab pos="4913191" algn="l"/>
                <a:tab pos="5370379" algn="l"/>
                <a:tab pos="5827568" algn="l"/>
                <a:tab pos="6284756" algn="l"/>
                <a:tab pos="6741945" algn="l"/>
                <a:tab pos="7199133" algn="l"/>
                <a:tab pos="7656322" algn="l"/>
                <a:tab pos="8113510" algn="l"/>
                <a:tab pos="8570699" algn="l"/>
                <a:tab pos="9027888" algn="l"/>
                <a:tab pos="9485076" algn="l"/>
              </a:tabLst>
            </a:pPr>
            <a:endParaRPr lang="en-US" sz="2000" dirty="0">
              <a:solidFill>
                <a:schemeClr val="bg1"/>
              </a:solidFill>
              <a:latin typeface="Avenir Book" pitchFamily="-107" charset="0"/>
              <a:ea typeface="Avenir Book" pitchFamily="-107" charset="0"/>
              <a:cs typeface="Avenir Book" pitchFamily="-107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CB6E113-4F28-544F-8047-C6E8196458D7}"/>
              </a:ext>
            </a:extLst>
          </p:cNvPr>
          <p:cNvSpPr txBox="1"/>
          <p:nvPr/>
        </p:nvSpPr>
        <p:spPr>
          <a:xfrm>
            <a:off x="0" y="88205"/>
            <a:ext cx="12192000" cy="677108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  <a:alpha val="80000"/>
                </a:schemeClr>
              </a:gs>
              <a:gs pos="0">
                <a:schemeClr val="tx2">
                  <a:alpha val="40000"/>
                </a:schemeClr>
              </a:gs>
            </a:gsLst>
            <a:lin ang="0" scaled="1"/>
            <a:tileRect/>
          </a:gradFill>
          <a:effectLst>
            <a:outerShdw blurRad="114300" dist="12700" dir="2700000" algn="tl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3800" b="1" dirty="0">
                <a:solidFill>
                  <a:schemeClr val="bg1"/>
                </a:solidFill>
                <a:latin typeface="Avenir Heavy"/>
                <a:cs typeface="Avenir Heavy"/>
              </a:rPr>
              <a:t>Revisit Completeness</a:t>
            </a:r>
          </a:p>
        </p:txBody>
      </p:sp>
      <p:grpSp>
        <p:nvGrpSpPr>
          <p:cNvPr id="22" name="Group 8"/>
          <p:cNvGrpSpPr/>
          <p:nvPr/>
        </p:nvGrpSpPr>
        <p:grpSpPr>
          <a:xfrm>
            <a:off x="1416780" y="2821328"/>
            <a:ext cx="7116484" cy="914400"/>
            <a:chOff x="1407487" y="3630801"/>
            <a:chExt cx="7734926" cy="914400"/>
          </a:xfrm>
        </p:grpSpPr>
        <p:sp>
          <p:nvSpPr>
            <p:cNvPr id="226" name="Rectangle 225"/>
            <p:cNvSpPr/>
            <p:nvPr/>
          </p:nvSpPr>
          <p:spPr>
            <a:xfrm>
              <a:off x="1407487" y="3630801"/>
              <a:ext cx="7734926" cy="914400"/>
            </a:xfrm>
            <a:prstGeom prst="rect">
              <a:avLst/>
            </a:prstGeom>
            <a:solidFill>
              <a:schemeClr val="tx1">
                <a:alpha val="67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Avenir Book"/>
                <a:cs typeface="Avenir Book"/>
              </a:endParaRPr>
            </a:p>
          </p:txBody>
        </p:sp>
        <p:sp>
          <p:nvSpPr>
            <p:cNvPr id="227" name="TextBox 226"/>
            <p:cNvSpPr txBox="1"/>
            <p:nvPr/>
          </p:nvSpPr>
          <p:spPr>
            <a:xfrm>
              <a:off x="3968218" y="3825500"/>
              <a:ext cx="49604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Avenir Book"/>
                  <a:cs typeface="Avenir Book"/>
                </a:rPr>
                <a:t>“IWA”</a:t>
              </a:r>
            </a:p>
          </p:txBody>
        </p:sp>
      </p:grpSp>
      <p:pic>
        <p:nvPicPr>
          <p:cNvPr id="78" name="Picture 77" descr="Screen Shot 2017-04-19 at 11.48.34 PM.gif">
            <a:extLst>
              <a:ext uri="{FF2B5EF4-FFF2-40B4-BE49-F238E27FC236}">
                <a16:creationId xmlns:a16="http://schemas.microsoft.com/office/drawing/2014/main" id="{5BCCF1B0-9740-BA4F-829C-960B331715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7928" flipH="1">
            <a:off x="7376880" y="2574357"/>
            <a:ext cx="2746563" cy="121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53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EBA15A3-767E-8CA6-C530-DEDF8A2BC8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</a:extLst>
          </a:blip>
          <a:srcRect l="12500" t="25000" r="12500"/>
          <a:stretch/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037C04-9550-CC77-6583-13A91DA7E3E9}"/>
              </a:ext>
            </a:extLst>
          </p:cNvPr>
          <p:cNvSpPr txBox="1"/>
          <p:nvPr/>
        </p:nvSpPr>
        <p:spPr>
          <a:xfrm>
            <a:off x="21390" y="2574731"/>
            <a:ext cx="12090400" cy="1169551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  <a:alpha val="80000"/>
                </a:schemeClr>
              </a:gs>
              <a:gs pos="0">
                <a:schemeClr val="tx2">
                  <a:alpha val="40000"/>
                </a:schemeClr>
              </a:gs>
            </a:gsLst>
            <a:lin ang="0" scaled="1"/>
            <a:tileRect/>
          </a:gradFill>
          <a:effectLst>
            <a:outerShdw blurRad="114300" dist="12700" dir="2700000" algn="tl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7000" b="1" dirty="0">
                <a:solidFill>
                  <a:schemeClr val="bg1"/>
                </a:solidFill>
                <a:latin typeface="Helvetica" pitchFamily="2" charset="0"/>
              </a:rPr>
              <a:t>Exposure Time Calculation</a:t>
            </a:r>
          </a:p>
        </p:txBody>
      </p:sp>
    </p:spTree>
    <p:extLst>
      <p:ext uri="{BB962C8B-B14F-4D97-AF65-F5344CB8AC3E}">
        <p14:creationId xmlns:p14="http://schemas.microsoft.com/office/powerpoint/2010/main" val="33254482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EBA15A3-767E-8CA6-C530-DEDF8A2BC8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</a:extLst>
          </a:blip>
          <a:srcRect l="12500" t="25000" r="12500"/>
          <a:stretch/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037C04-9550-CC77-6583-13A91DA7E3E9}"/>
              </a:ext>
            </a:extLst>
          </p:cNvPr>
          <p:cNvSpPr txBox="1"/>
          <p:nvPr/>
        </p:nvSpPr>
        <p:spPr>
          <a:xfrm>
            <a:off x="0" y="88205"/>
            <a:ext cx="12090400" cy="707886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  <a:alpha val="80000"/>
                </a:schemeClr>
              </a:gs>
              <a:gs pos="0">
                <a:schemeClr val="tx2">
                  <a:alpha val="40000"/>
                </a:schemeClr>
              </a:gs>
            </a:gsLst>
            <a:lin ang="0" scaled="1"/>
            <a:tileRect/>
          </a:gradFill>
          <a:effectLst>
            <a:outerShdw blurRad="114300" dist="12700" dir="2700000" algn="tl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chemeClr val="bg1"/>
                </a:solidFill>
                <a:latin typeface="Helvetica" pitchFamily="2" charset="0"/>
              </a:rPr>
              <a:t>Exposure time</a:t>
            </a:r>
          </a:p>
        </p:txBody>
      </p:sp>
      <p:pic>
        <p:nvPicPr>
          <p:cNvPr id="50" name="Picture 49" descr="Screen Shot 2017-10-10 at 8.08.13 PM.png">
            <a:extLst>
              <a:ext uri="{FF2B5EF4-FFF2-40B4-BE49-F238E27FC236}">
                <a16:creationId xmlns:a16="http://schemas.microsoft.com/office/drawing/2014/main" id="{08E4A9A7-90D5-BA98-D9AA-9FD9100DAE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19" y="1150187"/>
            <a:ext cx="5244295" cy="5233369"/>
          </a:xfrm>
          <a:prstGeom prst="rect">
            <a:avLst/>
          </a:prstGeom>
          <a:ln>
            <a:solidFill>
              <a:srgbClr val="FFFF00"/>
            </a:solidFill>
          </a:ln>
          <a:effectLst/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3FB8773D-89A5-19DA-D7EB-45E0E20CB4D9}"/>
              </a:ext>
            </a:extLst>
          </p:cNvPr>
          <p:cNvSpPr/>
          <p:nvPr/>
        </p:nvSpPr>
        <p:spPr>
          <a:xfrm>
            <a:off x="3197321" y="2891493"/>
            <a:ext cx="731520" cy="73152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F8D13EE-A0D9-80AE-4C76-3B5D2144CA06}"/>
              </a:ext>
            </a:extLst>
          </p:cNvPr>
          <p:cNvSpPr txBox="1"/>
          <p:nvPr/>
        </p:nvSpPr>
        <p:spPr>
          <a:xfrm>
            <a:off x="6416843" y="1491919"/>
            <a:ext cx="52442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Helvetica" pitchFamily="2" charset="0"/>
              </a:rPr>
              <a:t>We will assume:</a:t>
            </a:r>
          </a:p>
          <a:p>
            <a:endParaRPr lang="en-US" sz="2400" b="1" dirty="0">
              <a:solidFill>
                <a:schemeClr val="bg1"/>
              </a:solidFill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Helvetica" pitchFamily="2" charset="0"/>
              </a:rPr>
              <a:t>Aperture photometry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Helvetica" pitchFamily="2" charset="0"/>
              </a:rPr>
              <a:t>We are able to empirically subtract or model all noise 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Helvetica" pitchFamily="2" charset="0"/>
              </a:rPr>
              <a:t>Poisson noise ~ sqrt(expected counts)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BC51825-58C4-1ACC-09EE-1104D5DFCC03}"/>
              </a:ext>
            </a:extLst>
          </p:cNvPr>
          <p:cNvSpPr txBox="1"/>
          <p:nvPr/>
        </p:nvSpPr>
        <p:spPr>
          <a:xfrm>
            <a:off x="6422599" y="1532807"/>
            <a:ext cx="524429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Helvetica" pitchFamily="2" charset="0"/>
              </a:rPr>
              <a:t>Signal = total planet counts within photometric aperture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Helvetica" pitchFamily="2" charset="0"/>
              </a:rPr>
              <a:t>Noise = sqrt(total counts in photometric aperture)</a:t>
            </a:r>
          </a:p>
        </p:txBody>
      </p:sp>
    </p:spTree>
    <p:extLst>
      <p:ext uri="{BB962C8B-B14F-4D97-AF65-F5344CB8AC3E}">
        <p14:creationId xmlns:p14="http://schemas.microsoft.com/office/powerpoint/2010/main" val="367665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EBA15A3-767E-8CA6-C530-DEDF8A2BC8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</a:extLst>
          </a:blip>
          <a:srcRect l="12500" t="25000" r="12500"/>
          <a:stretch/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037C04-9550-CC77-6583-13A91DA7E3E9}"/>
              </a:ext>
            </a:extLst>
          </p:cNvPr>
          <p:cNvSpPr txBox="1"/>
          <p:nvPr/>
        </p:nvSpPr>
        <p:spPr>
          <a:xfrm>
            <a:off x="0" y="88205"/>
            <a:ext cx="12090400" cy="707886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  <a:alpha val="80000"/>
                </a:schemeClr>
              </a:gs>
              <a:gs pos="0">
                <a:schemeClr val="tx2">
                  <a:alpha val="40000"/>
                </a:schemeClr>
              </a:gs>
            </a:gsLst>
            <a:lin ang="0" scaled="1"/>
            <a:tileRect/>
          </a:gradFill>
          <a:effectLst>
            <a:outerShdw blurRad="114300" dist="12700" dir="2700000" algn="tl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chemeClr val="bg1"/>
                </a:solidFill>
                <a:latin typeface="Helvetica" pitchFamily="2" charset="0"/>
              </a:rPr>
              <a:t>Exposure time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C66C78D-3A1A-1870-3CCB-D043BCFC1B70}"/>
              </a:ext>
            </a:extLst>
          </p:cNvPr>
          <p:cNvGrpSpPr/>
          <p:nvPr/>
        </p:nvGrpSpPr>
        <p:grpSpPr>
          <a:xfrm>
            <a:off x="7313912" y="1479526"/>
            <a:ext cx="3541486" cy="1217417"/>
            <a:chOff x="1" y="3549317"/>
            <a:chExt cx="3541486" cy="1217417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20D2C7E-1F0A-548D-41E4-7B1757CFBCC3}"/>
                </a:ext>
              </a:extLst>
            </p:cNvPr>
            <p:cNvSpPr/>
            <p:nvPr/>
          </p:nvSpPr>
          <p:spPr>
            <a:xfrm>
              <a:off x="1" y="3549317"/>
              <a:ext cx="3541486" cy="12174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CE2662E-C412-0F26-C8EE-8DC723230B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1315" t="52878" r="23449"/>
            <a:stretch/>
          </p:blipFill>
          <p:spPr>
            <a:xfrm>
              <a:off x="1817179" y="3625876"/>
              <a:ext cx="632638" cy="56711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EC961A6-D939-165B-1C57-5C90978727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240" t="44549" r="91678" b="36234"/>
            <a:stretch/>
          </p:blipFill>
          <p:spPr>
            <a:xfrm>
              <a:off x="2485032" y="3749316"/>
              <a:ext cx="211015" cy="23127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E4AB908-599F-0183-E84F-3CD744B776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9149" t="48488" r="6129" b="46764"/>
            <a:stretch/>
          </p:blipFill>
          <p:spPr>
            <a:xfrm>
              <a:off x="1433345" y="4044781"/>
              <a:ext cx="1857128" cy="5714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C3E2CA9-D44C-10FA-34C1-4E88587C05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8960" t="14251" r="26536" b="49343"/>
            <a:stretch/>
          </p:blipFill>
          <p:spPr>
            <a:xfrm>
              <a:off x="1540298" y="4187816"/>
              <a:ext cx="1017563" cy="43815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B9DDC2B-1FF6-0D80-1C83-C9B5B6D9D5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8436" t="14251" r="6319" b="49343"/>
            <a:stretch/>
          </p:blipFill>
          <p:spPr>
            <a:xfrm>
              <a:off x="2517105" y="4180419"/>
              <a:ext cx="633091" cy="43815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DAAD3AC-C269-206A-2685-8CC4C04B38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240" t="44549" r="91678" b="36234"/>
            <a:stretch/>
          </p:blipFill>
          <p:spPr>
            <a:xfrm>
              <a:off x="3249900" y="4308265"/>
              <a:ext cx="211015" cy="231274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ABE8B2E-E1ED-9093-064C-7054CB6F1D32}"/>
                </a:ext>
              </a:extLst>
            </p:cNvPr>
            <p:cNvSpPr txBox="1"/>
            <p:nvPr/>
          </p:nvSpPr>
          <p:spPr>
            <a:xfrm>
              <a:off x="1271555" y="4080217"/>
              <a:ext cx="260687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3600" dirty="0"/>
                <a:t>√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A5FC06F-6681-6FC0-CD6C-3320DBEE9245}"/>
                </a:ext>
              </a:extLst>
            </p:cNvPr>
            <p:cNvCxnSpPr/>
            <p:nvPr/>
          </p:nvCxnSpPr>
          <p:spPr>
            <a:xfrm flipV="1">
              <a:off x="1445386" y="4196927"/>
              <a:ext cx="1953104" cy="766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6D9ACB5-4826-91DB-4324-683A3367BC24}"/>
                </a:ext>
              </a:extLst>
            </p:cNvPr>
            <p:cNvSpPr txBox="1"/>
            <p:nvPr/>
          </p:nvSpPr>
          <p:spPr>
            <a:xfrm>
              <a:off x="1388602" y="4120694"/>
              <a:ext cx="198589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9A81A3A-63A2-F46E-382B-F3AF56F1D887}"/>
                </a:ext>
              </a:extLst>
            </p:cNvPr>
            <p:cNvSpPr txBox="1"/>
            <p:nvPr/>
          </p:nvSpPr>
          <p:spPr>
            <a:xfrm>
              <a:off x="3048995" y="4120694"/>
              <a:ext cx="198589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818CD47-2B48-8713-1207-AAFE7FA9B7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8850" r="61764"/>
            <a:stretch/>
          </p:blipFill>
          <p:spPr>
            <a:xfrm>
              <a:off x="58365" y="3563218"/>
              <a:ext cx="805033" cy="1203516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38CB8BA-A640-FF08-D061-1D8B3F20DE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865" r="82611"/>
            <a:stretch/>
          </p:blipFill>
          <p:spPr>
            <a:xfrm>
              <a:off x="853462" y="3549317"/>
              <a:ext cx="312461" cy="1203516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42F119F-EFA6-59E3-825E-F60502EB059D}"/>
              </a:ext>
            </a:extLst>
          </p:cNvPr>
          <p:cNvGrpSpPr/>
          <p:nvPr/>
        </p:nvGrpSpPr>
        <p:grpSpPr>
          <a:xfrm>
            <a:off x="6984168" y="2878447"/>
            <a:ext cx="4152591" cy="1203516"/>
            <a:chOff x="167494" y="2944231"/>
            <a:chExt cx="4152591" cy="120351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7505DC0-44F8-933A-2764-30BE4E2D1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7494" y="2944231"/>
              <a:ext cx="4152591" cy="1203516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1E48A03-D9A7-63F6-865D-619C4B3F2D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7595" r="5716" b="50190"/>
            <a:stretch/>
          </p:blipFill>
          <p:spPr>
            <a:xfrm>
              <a:off x="3138476" y="2953856"/>
              <a:ext cx="693019" cy="599470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9335507-833B-A9D6-A06C-A9A68B28E804}"/>
                </a:ext>
              </a:extLst>
            </p:cNvPr>
            <p:cNvSpPr/>
            <p:nvPr/>
          </p:nvSpPr>
          <p:spPr>
            <a:xfrm>
              <a:off x="3818574" y="3137836"/>
              <a:ext cx="213331" cy="4081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45874DA-0C4D-A4CE-D779-825A2BE1D14A}"/>
              </a:ext>
            </a:extLst>
          </p:cNvPr>
          <p:cNvGrpSpPr/>
          <p:nvPr/>
        </p:nvGrpSpPr>
        <p:grpSpPr>
          <a:xfrm>
            <a:off x="6622916" y="5315791"/>
            <a:ext cx="5016348" cy="1317096"/>
            <a:chOff x="182521" y="4600877"/>
            <a:chExt cx="5016348" cy="1317096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01E87669-8BFF-0813-C1CC-5683125A295B}"/>
                </a:ext>
              </a:extLst>
            </p:cNvPr>
            <p:cNvSpPr/>
            <p:nvPr/>
          </p:nvSpPr>
          <p:spPr>
            <a:xfrm>
              <a:off x="182521" y="4600877"/>
              <a:ext cx="5016347" cy="13170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736D458B-6CBD-A4BA-53A2-9F452296E416}"/>
                </a:ext>
              </a:extLst>
            </p:cNvPr>
            <p:cNvGrpSpPr/>
            <p:nvPr/>
          </p:nvGrpSpPr>
          <p:grpSpPr>
            <a:xfrm>
              <a:off x="182521" y="4674570"/>
              <a:ext cx="5016348" cy="1238155"/>
              <a:chOff x="4019704" y="1643253"/>
              <a:chExt cx="5016348" cy="1238155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55E9D3B2-B25B-7725-A136-ACE0A55B04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19704" y="1643253"/>
                <a:ext cx="4152591" cy="1203516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C6902B94-8E04-3C53-E9B9-29138441F8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61316" t="52878" r="19722"/>
              <a:stretch/>
            </p:blipFill>
            <p:spPr>
              <a:xfrm>
                <a:off x="6026149" y="2279650"/>
                <a:ext cx="787401" cy="567119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3BA9AB19-D0AA-19CD-97E9-43B636968C8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93887"/>
              <a:stretch/>
            </p:blipFill>
            <p:spPr>
              <a:xfrm>
                <a:off x="8782207" y="1677892"/>
                <a:ext cx="253845" cy="1203516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0B0ACABA-5AFD-A459-2881-649F6BCBC7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61316" t="52878" r="19722"/>
              <a:stretch/>
            </p:blipFill>
            <p:spPr>
              <a:xfrm>
                <a:off x="7994806" y="2282540"/>
                <a:ext cx="787401" cy="567119"/>
              </a:xfrm>
              <a:prstGeom prst="rect">
                <a:avLst/>
              </a:prstGeom>
            </p:spPr>
          </p:pic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BD90C2D4-73C4-12CD-3E42-73B6A748BDB8}"/>
                  </a:ext>
                </a:extLst>
              </p:cNvPr>
              <p:cNvSpPr/>
              <p:nvPr/>
            </p:nvSpPr>
            <p:spPr>
              <a:xfrm>
                <a:off x="7896917" y="1854200"/>
                <a:ext cx="720033" cy="4254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FAFF80E6-AD66-4EE4-BB4A-DD02F7DDCD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49771" t="49976" r="6238" b="46224"/>
              <a:stretch/>
            </p:blipFill>
            <p:spPr>
              <a:xfrm>
                <a:off x="7064454" y="2244726"/>
                <a:ext cx="1826786" cy="45719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460D282E-B1BE-5558-84C4-2C50B46E21F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8347" t="30718" r="58716" b="32876"/>
              <a:stretch/>
            </p:blipFill>
            <p:spPr>
              <a:xfrm>
                <a:off x="7090626" y="2279650"/>
                <a:ext cx="952501" cy="438151"/>
              </a:xfrm>
              <a:prstGeom prst="rect">
                <a:avLst/>
              </a:prstGeom>
            </p:spPr>
          </p:pic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90860AA2-B946-FDBA-35F5-48F3FE381568}"/>
                  </a:ext>
                </a:extLst>
              </p:cNvPr>
              <p:cNvSpPr/>
              <p:nvPr/>
            </p:nvSpPr>
            <p:spPr>
              <a:xfrm>
                <a:off x="6813550" y="2323171"/>
                <a:ext cx="277076" cy="356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BA5C5F75-C4FC-BFF1-3DC9-B4324D63ED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54437" y="2501591"/>
                <a:ext cx="18288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BBCAB00C-C341-9873-58A9-82A65FBC58F9}"/>
                  </a:ext>
                </a:extLst>
              </p:cNvPr>
              <p:cNvSpPr/>
              <p:nvPr/>
            </p:nvSpPr>
            <p:spPr>
              <a:xfrm>
                <a:off x="8512235" y="2501591"/>
                <a:ext cx="259462" cy="34517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2904E45D-C590-B394-9873-498A966E35A2}"/>
                  </a:ext>
                </a:extLst>
              </p:cNvPr>
              <p:cNvSpPr txBox="1"/>
              <p:nvPr/>
            </p:nvSpPr>
            <p:spPr>
              <a:xfrm>
                <a:off x="8431622" y="2377184"/>
                <a:ext cx="35618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nf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50" name="Picture 49" descr="Screen Shot 2017-10-10 at 8.08.13 PM.png">
            <a:extLst>
              <a:ext uri="{FF2B5EF4-FFF2-40B4-BE49-F238E27FC236}">
                <a16:creationId xmlns:a16="http://schemas.microsoft.com/office/drawing/2014/main" id="{08E4A9A7-90D5-BA98-D9AA-9FD9100DAE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19" y="1150187"/>
            <a:ext cx="5244295" cy="5233369"/>
          </a:xfrm>
          <a:prstGeom prst="rect">
            <a:avLst/>
          </a:prstGeom>
          <a:ln>
            <a:solidFill>
              <a:srgbClr val="FFFF00"/>
            </a:solidFill>
          </a:ln>
          <a:effectLst/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3FB8773D-89A5-19DA-D7EB-45E0E20CB4D9}"/>
              </a:ext>
            </a:extLst>
          </p:cNvPr>
          <p:cNvSpPr/>
          <p:nvPr/>
        </p:nvSpPr>
        <p:spPr>
          <a:xfrm>
            <a:off x="3197321" y="2891493"/>
            <a:ext cx="731520" cy="73152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D5E370-7A92-E933-7357-04BB42F15B8F}"/>
              </a:ext>
            </a:extLst>
          </p:cNvPr>
          <p:cNvSpPr txBox="1"/>
          <p:nvPr/>
        </p:nvSpPr>
        <p:spPr>
          <a:xfrm>
            <a:off x="5933108" y="4475749"/>
            <a:ext cx="62535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Helvetica" pitchFamily="2" charset="0"/>
              </a:rPr>
              <a:t>Adding a systematic noise floor, and a factor of 2 for empirical background subtraction...</a:t>
            </a:r>
          </a:p>
        </p:txBody>
      </p:sp>
    </p:spTree>
    <p:extLst>
      <p:ext uri="{BB962C8B-B14F-4D97-AF65-F5344CB8AC3E}">
        <p14:creationId xmlns:p14="http://schemas.microsoft.com/office/powerpoint/2010/main" val="45984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EBA15A3-767E-8CA6-C530-DEDF8A2BC8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50"/>
                    </a14:imgEffect>
                  </a14:imgLayer>
                </a14:imgProps>
              </a:ext>
            </a:extLst>
          </a:blip>
          <a:srcRect l="12500" t="25000" r="12500"/>
          <a:stretch/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037C04-9550-CC77-6583-13A91DA7E3E9}"/>
              </a:ext>
            </a:extLst>
          </p:cNvPr>
          <p:cNvSpPr txBox="1"/>
          <p:nvPr/>
        </p:nvSpPr>
        <p:spPr>
          <a:xfrm>
            <a:off x="0" y="88205"/>
            <a:ext cx="12090400" cy="707886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  <a:alpha val="80000"/>
                </a:schemeClr>
              </a:gs>
              <a:gs pos="0">
                <a:schemeClr val="tx2">
                  <a:alpha val="40000"/>
                </a:schemeClr>
              </a:gs>
            </a:gsLst>
            <a:lin ang="0" scaled="1"/>
            <a:tileRect/>
          </a:gradFill>
          <a:effectLst>
            <a:outerShdw blurRad="114300" dist="12700" dir="2700000" algn="tl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chemeClr val="bg1"/>
                </a:solidFill>
                <a:latin typeface="Helvetica" pitchFamily="2" charset="0"/>
              </a:rPr>
              <a:t>Exposure time: Background Sources</a:t>
            </a:r>
          </a:p>
        </p:txBody>
      </p:sp>
      <p:pic>
        <p:nvPicPr>
          <p:cNvPr id="43" name="Picture 42" descr="Screen Shot 2017-10-10 at 8.07.06 PM.png">
            <a:extLst>
              <a:ext uri="{FF2B5EF4-FFF2-40B4-BE49-F238E27FC236}">
                <a16:creationId xmlns:a16="http://schemas.microsoft.com/office/drawing/2014/main" id="{5FA8089E-4793-4856-FC08-4E153D647E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456" y="2409725"/>
            <a:ext cx="2944897" cy="2926080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27EB110-4332-E793-79CC-59670805EE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2211" y="2409725"/>
            <a:ext cx="2937830" cy="292608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14E25E4D-2945-05E6-F447-97ADDC3A6E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434" y="2409725"/>
            <a:ext cx="2926080" cy="292608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8BC02315-6B9B-BA83-81D3-640603E7D943}"/>
              </a:ext>
            </a:extLst>
          </p:cNvPr>
          <p:cNvSpPr txBox="1"/>
          <p:nvPr/>
        </p:nvSpPr>
        <p:spPr>
          <a:xfrm>
            <a:off x="161288" y="1344087"/>
            <a:ext cx="2678168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chemeClr val="bg1"/>
                </a:solidFill>
                <a:latin typeface="Helvetica" pitchFamily="2" charset="0"/>
              </a:rPr>
              <a:t>Unsupressed</a:t>
            </a:r>
            <a:r>
              <a:rPr lang="en-US" sz="3000" b="1" dirty="0">
                <a:solidFill>
                  <a:schemeClr val="bg1"/>
                </a:solidFill>
                <a:latin typeface="Helvetica" pitchFamily="2" charset="0"/>
              </a:rPr>
              <a:t> starlight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3A48C0A-B250-769F-09FC-A43EDA169E36}"/>
              </a:ext>
            </a:extLst>
          </p:cNvPr>
          <p:cNvSpPr txBox="1"/>
          <p:nvPr/>
        </p:nvSpPr>
        <p:spPr>
          <a:xfrm>
            <a:off x="6772744" y="1386869"/>
            <a:ext cx="1925797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Helvetica" pitchFamily="2" charset="0"/>
              </a:rPr>
              <a:t>Zodiacal light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7E66F66-79F6-C743-D210-4C2F5CA019BB}"/>
              </a:ext>
            </a:extLst>
          </p:cNvPr>
          <p:cNvSpPr txBox="1"/>
          <p:nvPr/>
        </p:nvSpPr>
        <p:spPr>
          <a:xfrm>
            <a:off x="3400459" y="1402888"/>
            <a:ext cx="2421214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Helvetica" pitchFamily="2" charset="0"/>
              </a:rPr>
              <a:t>Exozodiacal light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2A4C048-084D-2AEE-0F23-B5EBF402F2AD}"/>
              </a:ext>
            </a:extLst>
          </p:cNvPr>
          <p:cNvSpPr txBox="1"/>
          <p:nvPr/>
        </p:nvSpPr>
        <p:spPr>
          <a:xfrm>
            <a:off x="9718145" y="1402887"/>
            <a:ext cx="1925797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Helvetica" pitchFamily="2" charset="0"/>
              </a:rPr>
              <a:t>Detector noise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B8B190AF-FCE8-AF7D-F8DF-12476D58D8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9200215" y="2403850"/>
            <a:ext cx="2937830" cy="292608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760785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EBA15A3-767E-8CA6-C530-DEDF8A2BC8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</a:extLst>
          </a:blip>
          <a:srcRect l="12500" t="25000" r="12500"/>
          <a:stretch/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FB03EB96-1747-C222-A9C7-57B728CB25E8}"/>
              </a:ext>
            </a:extLst>
          </p:cNvPr>
          <p:cNvSpPr/>
          <p:nvPr/>
        </p:nvSpPr>
        <p:spPr>
          <a:xfrm>
            <a:off x="603115" y="988399"/>
            <a:ext cx="10700425" cy="5717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037C04-9550-CC77-6583-13A91DA7E3E9}"/>
              </a:ext>
            </a:extLst>
          </p:cNvPr>
          <p:cNvSpPr txBox="1"/>
          <p:nvPr/>
        </p:nvSpPr>
        <p:spPr>
          <a:xfrm>
            <a:off x="0" y="88205"/>
            <a:ext cx="12090400" cy="707886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  <a:alpha val="80000"/>
                </a:schemeClr>
              </a:gs>
              <a:gs pos="0">
                <a:schemeClr val="tx2">
                  <a:alpha val="40000"/>
                </a:schemeClr>
              </a:gs>
            </a:gsLst>
            <a:lin ang="0" scaled="1"/>
            <a:tileRect/>
          </a:gradFill>
          <a:effectLst>
            <a:outerShdw blurRad="114300" dist="12700" dir="2700000" algn="tl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chemeClr val="bg1"/>
                </a:solidFill>
                <a:latin typeface="Helvetica" pitchFamily="2" charset="0"/>
              </a:rPr>
              <a:t>Exposure time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86E075F-2EFE-7B14-9A50-EE06431C67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9118" y="2729480"/>
            <a:ext cx="5006057" cy="5265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04243EE-FEA8-A881-5BE1-4AA0C89992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0419" y="4584994"/>
            <a:ext cx="5406544" cy="5971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1E55C2-B0FC-44F9-7BEB-971201C73D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8665" y="5077905"/>
            <a:ext cx="4057459" cy="5441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54D2D38-EF1B-8FF9-D4DF-6E8D9203EF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7648" y="5539581"/>
            <a:ext cx="4649671" cy="5762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F8B7C95-FD37-D93C-ED01-8F3C0A39D2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5939" y="3738733"/>
            <a:ext cx="7196664" cy="6794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6B70EEE-682B-9985-3797-B703CA470C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38394" y="6074041"/>
            <a:ext cx="7040977" cy="63216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B95E85B-9A53-528D-137A-99B1A7169B14}"/>
              </a:ext>
            </a:extLst>
          </p:cNvPr>
          <p:cNvGrpSpPr/>
          <p:nvPr/>
        </p:nvGrpSpPr>
        <p:grpSpPr>
          <a:xfrm>
            <a:off x="3587826" y="988399"/>
            <a:ext cx="5016348" cy="1317096"/>
            <a:chOff x="182521" y="4600877"/>
            <a:chExt cx="5016348" cy="1317096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E161CFF-D50F-05A5-2B36-DC5AB3C41741}"/>
                </a:ext>
              </a:extLst>
            </p:cNvPr>
            <p:cNvSpPr/>
            <p:nvPr/>
          </p:nvSpPr>
          <p:spPr>
            <a:xfrm>
              <a:off x="182521" y="4600877"/>
              <a:ext cx="5016347" cy="13170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2344926-1FB9-9B3C-5D88-39FE0E5B1DC9}"/>
                </a:ext>
              </a:extLst>
            </p:cNvPr>
            <p:cNvGrpSpPr/>
            <p:nvPr/>
          </p:nvGrpSpPr>
          <p:grpSpPr>
            <a:xfrm>
              <a:off x="182521" y="4674570"/>
              <a:ext cx="5016348" cy="1238155"/>
              <a:chOff x="4019704" y="1643253"/>
              <a:chExt cx="5016348" cy="1238155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15CEE0B0-3EB1-E5C6-14D8-2EF25622CA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019704" y="1643253"/>
                <a:ext cx="4152591" cy="1203516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A2842D68-34F1-D20A-A18A-F12B1147A8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61316" t="52878" r="19722"/>
              <a:stretch/>
            </p:blipFill>
            <p:spPr>
              <a:xfrm>
                <a:off x="6026149" y="2279650"/>
                <a:ext cx="787401" cy="567119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369E2E94-232D-F6A1-55EA-B8ED6480D5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93887"/>
              <a:stretch/>
            </p:blipFill>
            <p:spPr>
              <a:xfrm>
                <a:off x="8782207" y="1677892"/>
                <a:ext cx="253845" cy="1203516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C718BE81-00F6-4130-8A92-E8BF50CDB1A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61316" t="52878" r="19722"/>
              <a:stretch/>
            </p:blipFill>
            <p:spPr>
              <a:xfrm>
                <a:off x="7994806" y="2282540"/>
                <a:ext cx="787401" cy="567119"/>
              </a:xfrm>
              <a:prstGeom prst="rect">
                <a:avLst/>
              </a:prstGeom>
            </p:spPr>
          </p:pic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4E701419-A71B-5D73-34F9-8AC4EADAF30D}"/>
                  </a:ext>
                </a:extLst>
              </p:cNvPr>
              <p:cNvSpPr/>
              <p:nvPr/>
            </p:nvSpPr>
            <p:spPr>
              <a:xfrm>
                <a:off x="7896917" y="1854200"/>
                <a:ext cx="720033" cy="4254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EC24F4F-E7D6-E814-4B9E-FAF54DF84F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49771" t="49976" r="6238" b="46224"/>
              <a:stretch/>
            </p:blipFill>
            <p:spPr>
              <a:xfrm>
                <a:off x="7064454" y="2244726"/>
                <a:ext cx="1826786" cy="45719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C096E354-7BE6-FB1C-70A8-18A698B3A9D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18347" t="30718" r="58716" b="32876"/>
              <a:stretch/>
            </p:blipFill>
            <p:spPr>
              <a:xfrm>
                <a:off x="7090626" y="2279650"/>
                <a:ext cx="952501" cy="438151"/>
              </a:xfrm>
              <a:prstGeom prst="rect">
                <a:avLst/>
              </a:prstGeom>
            </p:spPr>
          </p:pic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3CD0763B-8C10-A764-2B44-77AFA431D81A}"/>
                  </a:ext>
                </a:extLst>
              </p:cNvPr>
              <p:cNvSpPr/>
              <p:nvPr/>
            </p:nvSpPr>
            <p:spPr>
              <a:xfrm>
                <a:off x="6813550" y="2323171"/>
                <a:ext cx="277076" cy="356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42887500-D4D4-97AE-3130-E819BE8001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54437" y="2501591"/>
                <a:ext cx="18288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CC5778A-A1B6-EAD0-A225-0E1C00809837}"/>
                  </a:ext>
                </a:extLst>
              </p:cNvPr>
              <p:cNvSpPr/>
              <p:nvPr/>
            </p:nvSpPr>
            <p:spPr>
              <a:xfrm>
                <a:off x="8512235" y="2501591"/>
                <a:ext cx="259462" cy="34517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C842633-422F-B7FB-B170-FCC51F60A940}"/>
                  </a:ext>
                </a:extLst>
              </p:cNvPr>
              <p:cNvSpPr txBox="1"/>
              <p:nvPr/>
            </p:nvSpPr>
            <p:spPr>
              <a:xfrm>
                <a:off x="8431622" y="2377184"/>
                <a:ext cx="35618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nf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42485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EBA15A3-767E-8CA6-C530-DEDF8A2BC8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</a:extLst>
          </a:blip>
          <a:srcRect l="12500" t="25000" r="12500"/>
          <a:stretch/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1708283-B1EC-4176-8EC6-E3C4FD2C7CB8}"/>
              </a:ext>
            </a:extLst>
          </p:cNvPr>
          <p:cNvSpPr txBox="1"/>
          <p:nvPr/>
        </p:nvSpPr>
        <p:spPr>
          <a:xfrm>
            <a:off x="0" y="88205"/>
            <a:ext cx="13443284" cy="584775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  <a:alpha val="80000"/>
                </a:schemeClr>
              </a:gs>
              <a:gs pos="0">
                <a:schemeClr val="tx2">
                  <a:alpha val="40000"/>
                </a:schemeClr>
              </a:gs>
            </a:gsLst>
            <a:lin ang="0" scaled="1"/>
            <a:tileRect/>
          </a:gradFill>
          <a:effectLst>
            <a:outerShdw blurRad="114300" dist="12700" dir="2700000" algn="tl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chemeClr val="bg1"/>
                </a:solidFill>
                <a:latin typeface="Helvetica" pitchFamily="2" charset="0"/>
              </a:rPr>
              <a:t>Exoplanet “yields” started with TPF...                                       .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D688C88-5DC5-46B7-1290-786FE81379FC}"/>
              </a:ext>
            </a:extLst>
          </p:cNvPr>
          <p:cNvGrpSpPr/>
          <p:nvPr/>
        </p:nvGrpSpPr>
        <p:grpSpPr>
          <a:xfrm>
            <a:off x="996309" y="2891771"/>
            <a:ext cx="3850011" cy="3999194"/>
            <a:chOff x="93339" y="2065863"/>
            <a:chExt cx="3850011" cy="3999194"/>
          </a:xfrm>
        </p:grpSpPr>
        <p:pic>
          <p:nvPicPr>
            <p:cNvPr id="13" name="Picture 12" descr="Diagram&#10;&#10;Description automatically generated">
              <a:extLst>
                <a:ext uri="{FF2B5EF4-FFF2-40B4-BE49-F238E27FC236}">
                  <a16:creationId xmlns:a16="http://schemas.microsoft.com/office/drawing/2014/main" id="{069661BE-ADA8-4852-FE3F-280CBCAFC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4166" y="2065863"/>
              <a:ext cx="3759184" cy="373199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BBDD622-0EE0-DD0D-7B9B-E6F0E6BF148C}"/>
                </a:ext>
              </a:extLst>
            </p:cNvPr>
            <p:cNvSpPr txBox="1"/>
            <p:nvPr/>
          </p:nvSpPr>
          <p:spPr>
            <a:xfrm>
              <a:off x="93339" y="5788058"/>
              <a:ext cx="110479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Helvetica" pitchFamily="2" charset="0"/>
                </a:rPr>
                <a:t>Brown (2005)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3530D9D-543E-E339-57CA-3010857C2A04}"/>
              </a:ext>
            </a:extLst>
          </p:cNvPr>
          <p:cNvGrpSpPr/>
          <p:nvPr/>
        </p:nvGrpSpPr>
        <p:grpSpPr>
          <a:xfrm>
            <a:off x="5532120" y="3380614"/>
            <a:ext cx="5746609" cy="3008755"/>
            <a:chOff x="3388138" y="2584450"/>
            <a:chExt cx="5406612" cy="2774408"/>
          </a:xfrm>
        </p:grpSpPr>
        <p:pic>
          <p:nvPicPr>
            <p:cNvPr id="3" name="Picture 2" descr="A black text on a white background&#10;&#10;Description automatically generated with low confidence">
              <a:extLst>
                <a:ext uri="{FF2B5EF4-FFF2-40B4-BE49-F238E27FC236}">
                  <a16:creationId xmlns:a16="http://schemas.microsoft.com/office/drawing/2014/main" id="{2D8F4449-A6FF-7C5E-C5BA-CF24B9FB47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72" r="1037"/>
            <a:stretch/>
          </p:blipFill>
          <p:spPr>
            <a:xfrm>
              <a:off x="3388138" y="2584450"/>
              <a:ext cx="5406612" cy="1689100"/>
            </a:xfrm>
            <a:prstGeom prst="rect">
              <a:avLst/>
            </a:prstGeom>
          </p:spPr>
        </p:pic>
        <p:pic>
          <p:nvPicPr>
            <p:cNvPr id="5" name="Picture 4" descr="A black text on a white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81F6E0D4-5A23-8D58-1936-CE494E4C0B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682" t="7260"/>
            <a:stretch/>
          </p:blipFill>
          <p:spPr>
            <a:xfrm>
              <a:off x="3388138" y="4216399"/>
              <a:ext cx="5406612" cy="1142459"/>
            </a:xfrm>
            <a:prstGeom prst="rect">
              <a:avLst/>
            </a:prstGeom>
          </p:spPr>
        </p:pic>
      </p:grpSp>
      <p:pic>
        <p:nvPicPr>
          <p:cNvPr id="9" name="Picture 8" descr="A close-up of a card&#10;&#10;Description automatically generated with medium confidence">
            <a:extLst>
              <a:ext uri="{FF2B5EF4-FFF2-40B4-BE49-F238E27FC236}">
                <a16:creationId xmlns:a16="http://schemas.microsoft.com/office/drawing/2014/main" id="{5D311302-963B-E37E-55B8-F8475071DF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1099" y="849100"/>
            <a:ext cx="7772400" cy="19152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6D5EB3A-DF11-0EF1-D2E0-3CD4D447A55B}"/>
              </a:ext>
            </a:extLst>
          </p:cNvPr>
          <p:cNvSpPr txBox="1"/>
          <p:nvPr/>
        </p:nvSpPr>
        <p:spPr>
          <a:xfrm>
            <a:off x="8797775" y="88081"/>
            <a:ext cx="62380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elvetica" pitchFamily="2" charset="0"/>
              </a:rPr>
              <a:t>out of necessity.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2423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EBA15A3-767E-8CA6-C530-DEDF8A2BC8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</a:extLst>
          </a:blip>
          <a:srcRect l="12500" t="25000" r="12500"/>
          <a:stretch/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037C04-9550-CC77-6583-13A91DA7E3E9}"/>
              </a:ext>
            </a:extLst>
          </p:cNvPr>
          <p:cNvSpPr txBox="1"/>
          <p:nvPr/>
        </p:nvSpPr>
        <p:spPr>
          <a:xfrm>
            <a:off x="0" y="88205"/>
            <a:ext cx="12090400" cy="707886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  <a:alpha val="80000"/>
                </a:schemeClr>
              </a:gs>
              <a:gs pos="0">
                <a:schemeClr val="tx2">
                  <a:alpha val="40000"/>
                </a:schemeClr>
              </a:gs>
            </a:gsLst>
            <a:lin ang="0" scaled="1"/>
            <a:tileRect/>
          </a:gradFill>
          <a:effectLst>
            <a:outerShdw blurRad="114300" dist="12700" dir="2700000" algn="tl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chemeClr val="bg1"/>
                </a:solidFill>
                <a:latin typeface="Helvetica" pitchFamily="2" charset="0"/>
              </a:rPr>
              <a:t>Exposure time calculators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08ABB5-19C2-DC9D-65A1-10B9A2C0FEE2}"/>
              </a:ext>
            </a:extLst>
          </p:cNvPr>
          <p:cNvSpPr txBox="1"/>
          <p:nvPr/>
        </p:nvSpPr>
        <p:spPr>
          <a:xfrm>
            <a:off x="4041254" y="1674292"/>
            <a:ext cx="775780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Helvetica" pitchFamily="2" charset="0"/>
              </a:rPr>
              <a:t>https://</a:t>
            </a:r>
            <a:r>
              <a:rPr lang="en-US" sz="3000" dirty="0" err="1">
                <a:solidFill>
                  <a:schemeClr val="bg1"/>
                </a:solidFill>
                <a:latin typeface="Helvetica" pitchFamily="2" charset="0"/>
              </a:rPr>
              <a:t>github.com</a:t>
            </a:r>
            <a:r>
              <a:rPr lang="en-US" sz="3000" dirty="0">
                <a:solidFill>
                  <a:schemeClr val="bg1"/>
                </a:solidFill>
                <a:latin typeface="Helvetica" pitchFamily="2" charset="0"/>
              </a:rPr>
              <a:t>/</a:t>
            </a:r>
            <a:r>
              <a:rPr lang="en-US" sz="3000" dirty="0" err="1">
                <a:solidFill>
                  <a:schemeClr val="bg1"/>
                </a:solidFill>
                <a:latin typeface="Helvetica" pitchFamily="2" charset="0"/>
              </a:rPr>
              <a:t>dsavransky</a:t>
            </a:r>
            <a:r>
              <a:rPr lang="en-US" sz="3000" dirty="0">
                <a:solidFill>
                  <a:schemeClr val="bg1"/>
                </a:solidFill>
                <a:latin typeface="Helvetica" pitchFamily="2" charset="0"/>
              </a:rPr>
              <a:t>/EXOSIMS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B54631-F485-5F88-C5A6-6D16292E38EC}"/>
              </a:ext>
            </a:extLst>
          </p:cNvPr>
          <p:cNvSpPr txBox="1"/>
          <p:nvPr/>
        </p:nvSpPr>
        <p:spPr>
          <a:xfrm>
            <a:off x="1241087" y="1708010"/>
            <a:ext cx="264997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Helvetica" pitchFamily="2" charset="0"/>
              </a:rPr>
              <a:t>EXOSIMS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FCF181-B4B8-7B5A-AAE7-2FD49181453D}"/>
              </a:ext>
            </a:extLst>
          </p:cNvPr>
          <p:cNvSpPr txBox="1"/>
          <p:nvPr/>
        </p:nvSpPr>
        <p:spPr>
          <a:xfrm>
            <a:off x="4076922" y="2955101"/>
            <a:ext cx="775780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Helvetica" pitchFamily="2" charset="0"/>
              </a:rPr>
              <a:t>https://</a:t>
            </a:r>
            <a:r>
              <a:rPr lang="en-US" sz="3000" dirty="0" err="1">
                <a:solidFill>
                  <a:schemeClr val="bg1"/>
                </a:solidFill>
                <a:latin typeface="Helvetica" pitchFamily="2" charset="0"/>
              </a:rPr>
              <a:t>github.com</a:t>
            </a:r>
            <a:r>
              <a:rPr lang="en-US" sz="3000" dirty="0">
                <a:solidFill>
                  <a:schemeClr val="bg1"/>
                </a:solidFill>
                <a:latin typeface="Helvetica" pitchFamily="2" charset="0"/>
              </a:rPr>
              <a:t>/</a:t>
            </a:r>
            <a:r>
              <a:rPr lang="en-US" sz="3000" dirty="0" err="1">
                <a:solidFill>
                  <a:schemeClr val="bg1"/>
                </a:solidFill>
                <a:latin typeface="Helvetica" pitchFamily="2" charset="0"/>
              </a:rPr>
              <a:t>chen</a:t>
            </a:r>
            <a:r>
              <a:rPr lang="en-US" sz="3000" dirty="0">
                <a:solidFill>
                  <a:schemeClr val="bg1"/>
                </a:solidFill>
                <a:latin typeface="Helvetica" pitchFamily="2" charset="0"/>
              </a:rPr>
              <a:t>-pin/</a:t>
            </a:r>
            <a:r>
              <a:rPr lang="en-US" sz="3000" dirty="0" err="1">
                <a:solidFill>
                  <a:schemeClr val="bg1"/>
                </a:solidFill>
                <a:latin typeface="Helvetica" pitchFamily="2" charset="0"/>
              </a:rPr>
              <a:t>ebs</a:t>
            </a:r>
            <a:endParaRPr lang="en-US" sz="30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88919C-F207-C3DB-F954-23A03EFD6095}"/>
              </a:ext>
            </a:extLst>
          </p:cNvPr>
          <p:cNvSpPr txBox="1"/>
          <p:nvPr/>
        </p:nvSpPr>
        <p:spPr>
          <a:xfrm>
            <a:off x="1276755" y="2988819"/>
            <a:ext cx="264997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Helvetica" pitchFamily="2" charset="0"/>
              </a:rPr>
              <a:t>EBS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3B9250-00DD-A06D-73E2-CB5400C32D50}"/>
              </a:ext>
            </a:extLst>
          </p:cNvPr>
          <p:cNvSpPr txBox="1"/>
          <p:nvPr/>
        </p:nvSpPr>
        <p:spPr>
          <a:xfrm>
            <a:off x="4073681" y="4255362"/>
            <a:ext cx="775780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 err="1">
                <a:solidFill>
                  <a:schemeClr val="bg1"/>
                </a:solidFill>
                <a:latin typeface="Helvetica" pitchFamily="2" charset="0"/>
              </a:rPr>
              <a:t>www.starkspace.com</a:t>
            </a:r>
            <a:endParaRPr lang="en-US" sz="30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993B63-CF56-E861-11A5-110A6589F531}"/>
              </a:ext>
            </a:extLst>
          </p:cNvPr>
          <p:cNvSpPr txBox="1"/>
          <p:nvPr/>
        </p:nvSpPr>
        <p:spPr>
          <a:xfrm>
            <a:off x="1273514" y="4289080"/>
            <a:ext cx="264997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Helvetica" pitchFamily="2" charset="0"/>
              </a:rPr>
              <a:t>AYO ETC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A7BA5D-5912-DCBA-45A2-5D9908756E83}"/>
              </a:ext>
            </a:extLst>
          </p:cNvPr>
          <p:cNvSpPr txBox="1"/>
          <p:nvPr/>
        </p:nvSpPr>
        <p:spPr>
          <a:xfrm>
            <a:off x="4070435" y="4757956"/>
            <a:ext cx="775780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Helvetica" pitchFamily="2" charset="0"/>
              </a:rPr>
              <a:t>(IDL + C; Python + C coming soon)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D7BBD2-FBEA-3FCD-80B2-3244A792D48A}"/>
              </a:ext>
            </a:extLst>
          </p:cNvPr>
          <p:cNvSpPr txBox="1"/>
          <p:nvPr/>
        </p:nvSpPr>
        <p:spPr>
          <a:xfrm>
            <a:off x="4028282" y="3431752"/>
            <a:ext cx="775780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Helvetica" pitchFamily="2" charset="0"/>
              </a:rPr>
              <a:t>(Python)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96048E-F6D3-3EAA-0B08-6293E4242036}"/>
              </a:ext>
            </a:extLst>
          </p:cNvPr>
          <p:cNvSpPr txBox="1"/>
          <p:nvPr/>
        </p:nvSpPr>
        <p:spPr>
          <a:xfrm>
            <a:off x="4028281" y="2166671"/>
            <a:ext cx="775780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Helvetica" pitchFamily="2" charset="0"/>
              </a:rPr>
              <a:t>(Python)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106A14-62D2-9444-B89D-43C81ED81CD0}"/>
              </a:ext>
            </a:extLst>
          </p:cNvPr>
          <p:cNvSpPr txBox="1"/>
          <p:nvPr/>
        </p:nvSpPr>
        <p:spPr>
          <a:xfrm>
            <a:off x="369651" y="5863664"/>
            <a:ext cx="114650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Helvetica" pitchFamily="2" charset="0"/>
              </a:rPr>
              <a:t>All ETCs cross-model validated</a:t>
            </a:r>
            <a:r>
              <a:rPr lang="en-US" sz="2400" dirty="0">
                <a:solidFill>
                  <a:schemeClr val="bg1"/>
                </a:solidFill>
                <a:latin typeface="Helvetica" pitchFamily="2" charset="0"/>
              </a:rPr>
              <a:t> via Exoplanet Science Yield sub-Working Group, Coronagraph Design Survey, and Coronagraph Technology Roadmap</a:t>
            </a:r>
          </a:p>
        </p:txBody>
      </p:sp>
    </p:spTree>
    <p:extLst>
      <p:ext uri="{BB962C8B-B14F-4D97-AF65-F5344CB8AC3E}">
        <p14:creationId xmlns:p14="http://schemas.microsoft.com/office/powerpoint/2010/main" val="1834147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EBA15A3-767E-8CA6-C530-DEDF8A2BC8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</a:extLst>
          </a:blip>
          <a:srcRect l="12500" t="25000" r="12500"/>
          <a:stretch/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037C04-9550-CC77-6583-13A91DA7E3E9}"/>
              </a:ext>
            </a:extLst>
          </p:cNvPr>
          <p:cNvSpPr txBox="1"/>
          <p:nvPr/>
        </p:nvSpPr>
        <p:spPr>
          <a:xfrm>
            <a:off x="21390" y="1917007"/>
            <a:ext cx="12090400" cy="3323987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  <a:alpha val="80000"/>
                </a:schemeClr>
              </a:gs>
              <a:gs pos="0">
                <a:schemeClr val="tx2">
                  <a:alpha val="40000"/>
                </a:schemeClr>
              </a:gs>
            </a:gsLst>
            <a:lin ang="0" scaled="1"/>
            <a:tileRect/>
          </a:gradFill>
          <a:effectLst>
            <a:outerShdw blurRad="114300" dist="12700" dir="2700000" algn="tl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7000" b="1" dirty="0">
                <a:solidFill>
                  <a:schemeClr val="bg1"/>
                </a:solidFill>
                <a:latin typeface="Helvetica" pitchFamily="2" charset="0"/>
              </a:rPr>
              <a:t>Combining Completeness and Exposure Time:</a:t>
            </a:r>
          </a:p>
          <a:p>
            <a:pPr algn="r"/>
            <a:r>
              <a:rPr lang="en-US" sz="7000" b="1" dirty="0">
                <a:solidFill>
                  <a:schemeClr val="bg1"/>
                </a:solidFill>
                <a:latin typeface="Helvetica" pitchFamily="2" charset="0"/>
              </a:rPr>
              <a:t>Observation Optimization</a:t>
            </a:r>
          </a:p>
        </p:txBody>
      </p:sp>
    </p:spTree>
    <p:extLst>
      <p:ext uri="{BB962C8B-B14F-4D97-AF65-F5344CB8AC3E}">
        <p14:creationId xmlns:p14="http://schemas.microsoft.com/office/powerpoint/2010/main" val="24661551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C28D5732-E06A-2F7D-87FA-0C5535F6A8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50"/>
                    </a14:imgEffect>
                  </a14:imgLayer>
                </a14:imgProps>
              </a:ext>
            </a:extLst>
          </a:blip>
          <a:srcRect l="12500" t="25000" r="12500"/>
          <a:stretch/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63" name="Donut 62"/>
          <p:cNvSpPr/>
          <p:nvPr/>
        </p:nvSpPr>
        <p:spPr>
          <a:xfrm>
            <a:off x="1641647" y="1565099"/>
            <a:ext cx="3108960" cy="3108960"/>
          </a:xfrm>
          <a:prstGeom prst="donu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grpSp>
        <p:nvGrpSpPr>
          <p:cNvPr id="2" name="Group 63"/>
          <p:cNvGrpSpPr/>
          <p:nvPr/>
        </p:nvGrpSpPr>
        <p:grpSpPr>
          <a:xfrm>
            <a:off x="1624713" y="2816635"/>
            <a:ext cx="801984" cy="584775"/>
            <a:chOff x="100713" y="2639814"/>
            <a:chExt cx="801984" cy="584775"/>
          </a:xfrm>
        </p:grpSpPr>
        <p:sp>
          <p:nvSpPr>
            <p:cNvPr id="65" name="TextBox 64"/>
            <p:cNvSpPr txBox="1"/>
            <p:nvPr/>
          </p:nvSpPr>
          <p:spPr>
            <a:xfrm>
              <a:off x="149108" y="2639814"/>
              <a:ext cx="7094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venir Book"/>
                  <a:cs typeface="Avenir Book"/>
                </a:rPr>
                <a:t>HZ</a:t>
              </a:r>
            </a:p>
          </p:txBody>
        </p:sp>
        <p:cxnSp>
          <p:nvCxnSpPr>
            <p:cNvPr id="66" name="Straight Arrow Connector 65"/>
            <p:cNvCxnSpPr/>
            <p:nvPr/>
          </p:nvCxnSpPr>
          <p:spPr>
            <a:xfrm rot="10800000">
              <a:off x="100713" y="2879419"/>
              <a:ext cx="18288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 flipV="1">
              <a:off x="719817" y="2881007"/>
              <a:ext cx="18288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69"/>
          <p:cNvGrpSpPr/>
          <p:nvPr/>
        </p:nvGrpSpPr>
        <p:grpSpPr>
          <a:xfrm>
            <a:off x="1848955" y="1617179"/>
            <a:ext cx="2698437" cy="2949624"/>
            <a:chOff x="308021" y="1055125"/>
            <a:chExt cx="2698437" cy="2949624"/>
          </a:xfrm>
        </p:grpSpPr>
        <p:grpSp>
          <p:nvGrpSpPr>
            <p:cNvPr id="4" name="Group 97"/>
            <p:cNvGrpSpPr>
              <a:grpSpLocks/>
            </p:cNvGrpSpPr>
            <p:nvPr/>
          </p:nvGrpSpPr>
          <p:grpSpPr bwMode="auto">
            <a:xfrm rot="20883079">
              <a:off x="401289" y="1055120"/>
              <a:ext cx="2574384" cy="2855578"/>
              <a:chOff x="5316982" y="3324902"/>
              <a:chExt cx="2573867" cy="2855578"/>
            </a:xfrm>
          </p:grpSpPr>
          <p:grpSp>
            <p:nvGrpSpPr>
              <p:cNvPr id="5" name="Group 73"/>
              <p:cNvGrpSpPr>
                <a:grpSpLocks/>
              </p:cNvGrpSpPr>
              <p:nvPr/>
            </p:nvGrpSpPr>
            <p:grpSpPr bwMode="auto">
              <a:xfrm>
                <a:off x="6510273" y="3324902"/>
                <a:ext cx="228768" cy="228600"/>
                <a:chOff x="6527207" y="3324902"/>
                <a:chExt cx="228768" cy="228600"/>
              </a:xfrm>
            </p:grpSpPr>
            <p:sp>
              <p:nvSpPr>
                <p:cNvPr id="219" name="Oval 71"/>
                <p:cNvSpPr>
                  <a:spLocks noChangeArrowheads="1"/>
                </p:cNvSpPr>
                <p:nvPr/>
              </p:nvSpPr>
              <p:spPr bwMode="auto">
                <a:xfrm>
                  <a:off x="6527375" y="3324902"/>
                  <a:ext cx="228600" cy="228600"/>
                </a:xfrm>
                <a:prstGeom prst="ellipse">
                  <a:avLst/>
                </a:prstGeom>
                <a:solidFill>
                  <a:srgbClr val="00B8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20" name="Moon 72"/>
                <p:cNvSpPr>
                  <a:spLocks noChangeArrowheads="1"/>
                </p:cNvSpPr>
                <p:nvPr/>
              </p:nvSpPr>
              <p:spPr bwMode="auto">
                <a:xfrm rot="5400000">
                  <a:off x="6586643" y="3268812"/>
                  <a:ext cx="109728" cy="228600"/>
                </a:xfrm>
                <a:prstGeom prst="moon">
                  <a:avLst>
                    <a:gd name="adj" fmla="val 83796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grpSp>
            <p:nvGrpSpPr>
              <p:cNvPr id="6" name="Group 74"/>
              <p:cNvGrpSpPr>
                <a:grpSpLocks/>
              </p:cNvGrpSpPr>
              <p:nvPr/>
            </p:nvGrpSpPr>
            <p:grpSpPr bwMode="auto">
              <a:xfrm rot="-7093036">
                <a:off x="5505900" y="5540185"/>
                <a:ext cx="228775" cy="228600"/>
                <a:chOff x="6587939" y="3448949"/>
                <a:chExt cx="228775" cy="228600"/>
              </a:xfrm>
            </p:grpSpPr>
            <p:sp>
              <p:nvSpPr>
                <p:cNvPr id="217" name="Oval 75"/>
                <p:cNvSpPr>
                  <a:spLocks noChangeArrowheads="1"/>
                </p:cNvSpPr>
                <p:nvPr/>
              </p:nvSpPr>
              <p:spPr bwMode="auto">
                <a:xfrm>
                  <a:off x="6588114" y="3448949"/>
                  <a:ext cx="228600" cy="228600"/>
                </a:xfrm>
                <a:prstGeom prst="ellipse">
                  <a:avLst/>
                </a:prstGeom>
                <a:solidFill>
                  <a:srgbClr val="00B8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18" name="Moon 76"/>
                <p:cNvSpPr>
                  <a:spLocks noChangeArrowheads="1"/>
                </p:cNvSpPr>
                <p:nvPr/>
              </p:nvSpPr>
              <p:spPr bwMode="auto">
                <a:xfrm rot="5400000">
                  <a:off x="6647375" y="3392870"/>
                  <a:ext cx="109728" cy="228600"/>
                </a:xfrm>
                <a:prstGeom prst="moon">
                  <a:avLst>
                    <a:gd name="adj" fmla="val 83796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grpSp>
            <p:nvGrpSpPr>
              <p:cNvPr id="7" name="Group 77"/>
              <p:cNvGrpSpPr>
                <a:grpSpLocks/>
              </p:cNvGrpSpPr>
              <p:nvPr/>
            </p:nvGrpSpPr>
            <p:grpSpPr bwMode="auto">
              <a:xfrm rot="3032151">
                <a:off x="7585965" y="3907367"/>
                <a:ext cx="228768" cy="228600"/>
                <a:chOff x="6680032" y="3543300"/>
                <a:chExt cx="228768" cy="228600"/>
              </a:xfrm>
            </p:grpSpPr>
            <p:sp>
              <p:nvSpPr>
                <p:cNvPr id="215" name="Oval 78"/>
                <p:cNvSpPr>
                  <a:spLocks noChangeArrowheads="1"/>
                </p:cNvSpPr>
                <p:nvPr/>
              </p:nvSpPr>
              <p:spPr bwMode="auto">
                <a:xfrm>
                  <a:off x="6680200" y="3543300"/>
                  <a:ext cx="228600" cy="228600"/>
                </a:xfrm>
                <a:prstGeom prst="ellipse">
                  <a:avLst/>
                </a:prstGeom>
                <a:solidFill>
                  <a:srgbClr val="00B8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16" name="Moon 79"/>
                <p:cNvSpPr>
                  <a:spLocks noChangeArrowheads="1"/>
                </p:cNvSpPr>
                <p:nvPr/>
              </p:nvSpPr>
              <p:spPr bwMode="auto">
                <a:xfrm rot="5400000">
                  <a:off x="6739468" y="3487210"/>
                  <a:ext cx="109728" cy="228600"/>
                </a:xfrm>
                <a:prstGeom prst="moon">
                  <a:avLst>
                    <a:gd name="adj" fmla="val 83796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grpSp>
            <p:nvGrpSpPr>
              <p:cNvPr id="8" name="Group 81"/>
              <p:cNvGrpSpPr>
                <a:grpSpLocks/>
              </p:cNvGrpSpPr>
              <p:nvPr/>
            </p:nvGrpSpPr>
            <p:grpSpPr bwMode="auto">
              <a:xfrm rot="-5400000">
                <a:off x="5316898" y="4720167"/>
                <a:ext cx="228768" cy="228600"/>
                <a:chOff x="6680032" y="3543300"/>
                <a:chExt cx="228768" cy="228600"/>
              </a:xfrm>
            </p:grpSpPr>
            <p:sp>
              <p:nvSpPr>
                <p:cNvPr id="213" name="Oval 82"/>
                <p:cNvSpPr>
                  <a:spLocks noChangeArrowheads="1"/>
                </p:cNvSpPr>
                <p:nvPr/>
              </p:nvSpPr>
              <p:spPr bwMode="auto">
                <a:xfrm>
                  <a:off x="6680200" y="3543300"/>
                  <a:ext cx="228600" cy="228600"/>
                </a:xfrm>
                <a:prstGeom prst="ellipse">
                  <a:avLst/>
                </a:prstGeom>
                <a:solidFill>
                  <a:srgbClr val="00B8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14" name="Moon 84"/>
                <p:cNvSpPr>
                  <a:spLocks noChangeArrowheads="1"/>
                </p:cNvSpPr>
                <p:nvPr/>
              </p:nvSpPr>
              <p:spPr bwMode="auto">
                <a:xfrm rot="5400000">
                  <a:off x="6739468" y="3487210"/>
                  <a:ext cx="109728" cy="228600"/>
                </a:xfrm>
                <a:prstGeom prst="moon">
                  <a:avLst>
                    <a:gd name="adj" fmla="val 83796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grpSp>
            <p:nvGrpSpPr>
              <p:cNvPr id="9" name="Group 85"/>
              <p:cNvGrpSpPr>
                <a:grpSpLocks/>
              </p:cNvGrpSpPr>
              <p:nvPr/>
            </p:nvGrpSpPr>
            <p:grpSpPr bwMode="auto">
              <a:xfrm rot="7340920">
                <a:off x="7509765" y="5380567"/>
                <a:ext cx="228768" cy="228600"/>
                <a:chOff x="6680032" y="3543300"/>
                <a:chExt cx="228768" cy="228600"/>
              </a:xfrm>
            </p:grpSpPr>
            <p:sp>
              <p:nvSpPr>
                <p:cNvPr id="211" name="Oval 86"/>
                <p:cNvSpPr>
                  <a:spLocks noChangeArrowheads="1"/>
                </p:cNvSpPr>
                <p:nvPr/>
              </p:nvSpPr>
              <p:spPr bwMode="auto">
                <a:xfrm>
                  <a:off x="6680200" y="3543300"/>
                  <a:ext cx="228600" cy="228600"/>
                </a:xfrm>
                <a:prstGeom prst="ellipse">
                  <a:avLst/>
                </a:prstGeom>
                <a:solidFill>
                  <a:srgbClr val="00B8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12" name="Moon 87"/>
                <p:cNvSpPr>
                  <a:spLocks noChangeArrowheads="1"/>
                </p:cNvSpPr>
                <p:nvPr/>
              </p:nvSpPr>
              <p:spPr bwMode="auto">
                <a:xfrm rot="5400000">
                  <a:off x="6739468" y="3487210"/>
                  <a:ext cx="109728" cy="228600"/>
                </a:xfrm>
                <a:prstGeom prst="moon">
                  <a:avLst>
                    <a:gd name="adj" fmla="val 83796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grpSp>
            <p:nvGrpSpPr>
              <p:cNvPr id="10" name="Group 88"/>
              <p:cNvGrpSpPr>
                <a:grpSpLocks/>
              </p:cNvGrpSpPr>
              <p:nvPr/>
            </p:nvGrpSpPr>
            <p:grpSpPr bwMode="auto">
              <a:xfrm rot="-3478088">
                <a:off x="5344540" y="4095089"/>
                <a:ext cx="228768" cy="228600"/>
                <a:chOff x="6710536" y="3626734"/>
                <a:chExt cx="228768" cy="228600"/>
              </a:xfrm>
            </p:grpSpPr>
            <p:sp>
              <p:nvSpPr>
                <p:cNvPr id="209" name="Oval 89"/>
                <p:cNvSpPr>
                  <a:spLocks noChangeArrowheads="1"/>
                </p:cNvSpPr>
                <p:nvPr/>
              </p:nvSpPr>
              <p:spPr bwMode="auto">
                <a:xfrm>
                  <a:off x="6710704" y="3626734"/>
                  <a:ext cx="228600" cy="228600"/>
                </a:xfrm>
                <a:prstGeom prst="ellipse">
                  <a:avLst/>
                </a:prstGeom>
                <a:solidFill>
                  <a:srgbClr val="00B8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10" name="Moon 90"/>
                <p:cNvSpPr>
                  <a:spLocks noChangeArrowheads="1"/>
                </p:cNvSpPr>
                <p:nvPr/>
              </p:nvSpPr>
              <p:spPr bwMode="auto">
                <a:xfrm rot="5400000">
                  <a:off x="6769972" y="3570645"/>
                  <a:ext cx="109728" cy="228600"/>
                </a:xfrm>
                <a:prstGeom prst="moon">
                  <a:avLst>
                    <a:gd name="adj" fmla="val 83796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grpSp>
            <p:nvGrpSpPr>
              <p:cNvPr id="11" name="Group 91"/>
              <p:cNvGrpSpPr>
                <a:grpSpLocks/>
              </p:cNvGrpSpPr>
              <p:nvPr/>
            </p:nvGrpSpPr>
            <p:grpSpPr bwMode="auto">
              <a:xfrm rot="5202747">
                <a:off x="7662165" y="4728633"/>
                <a:ext cx="228768" cy="228600"/>
                <a:chOff x="6680032" y="3543300"/>
                <a:chExt cx="228768" cy="228600"/>
              </a:xfrm>
            </p:grpSpPr>
            <p:sp>
              <p:nvSpPr>
                <p:cNvPr id="207" name="Oval 92"/>
                <p:cNvSpPr>
                  <a:spLocks noChangeArrowheads="1"/>
                </p:cNvSpPr>
                <p:nvPr/>
              </p:nvSpPr>
              <p:spPr bwMode="auto">
                <a:xfrm>
                  <a:off x="6680200" y="3543300"/>
                  <a:ext cx="228600" cy="228600"/>
                </a:xfrm>
                <a:prstGeom prst="ellipse">
                  <a:avLst/>
                </a:prstGeom>
                <a:solidFill>
                  <a:srgbClr val="00B8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08" name="Moon 93"/>
                <p:cNvSpPr>
                  <a:spLocks noChangeArrowheads="1"/>
                </p:cNvSpPr>
                <p:nvPr/>
              </p:nvSpPr>
              <p:spPr bwMode="auto">
                <a:xfrm rot="5400000">
                  <a:off x="6739468" y="3487210"/>
                  <a:ext cx="109728" cy="228600"/>
                </a:xfrm>
                <a:prstGeom prst="moon">
                  <a:avLst>
                    <a:gd name="adj" fmla="val 83796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grpSp>
            <p:nvGrpSpPr>
              <p:cNvPr id="12" name="Group 94"/>
              <p:cNvGrpSpPr>
                <a:grpSpLocks/>
              </p:cNvGrpSpPr>
              <p:nvPr/>
            </p:nvGrpSpPr>
            <p:grpSpPr bwMode="auto">
              <a:xfrm rot="10442389">
                <a:off x="6505364" y="5951880"/>
                <a:ext cx="228767" cy="228600"/>
                <a:chOff x="6964169" y="3645495"/>
                <a:chExt cx="228767" cy="228600"/>
              </a:xfrm>
            </p:grpSpPr>
            <p:sp>
              <p:nvSpPr>
                <p:cNvPr id="205" name="Oval 95"/>
                <p:cNvSpPr>
                  <a:spLocks noChangeArrowheads="1"/>
                </p:cNvSpPr>
                <p:nvPr/>
              </p:nvSpPr>
              <p:spPr bwMode="auto">
                <a:xfrm>
                  <a:off x="6964336" y="3645495"/>
                  <a:ext cx="228600" cy="228600"/>
                </a:xfrm>
                <a:prstGeom prst="ellipse">
                  <a:avLst/>
                </a:prstGeom>
                <a:solidFill>
                  <a:srgbClr val="00B8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06" name="Moon 96"/>
                <p:cNvSpPr>
                  <a:spLocks noChangeArrowheads="1"/>
                </p:cNvSpPr>
                <p:nvPr/>
              </p:nvSpPr>
              <p:spPr bwMode="auto">
                <a:xfrm rot="5400000">
                  <a:off x="7023605" y="3589405"/>
                  <a:ext cx="109728" cy="228600"/>
                </a:xfrm>
                <a:prstGeom prst="moon">
                  <a:avLst>
                    <a:gd name="adj" fmla="val 83796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</p:grpSp>
        <p:grpSp>
          <p:nvGrpSpPr>
            <p:cNvPr id="13" name="Group 97"/>
            <p:cNvGrpSpPr>
              <a:grpSpLocks/>
            </p:cNvGrpSpPr>
            <p:nvPr/>
          </p:nvGrpSpPr>
          <p:grpSpPr bwMode="auto">
            <a:xfrm rot="3865459" flipH="1">
              <a:off x="308626" y="1306907"/>
              <a:ext cx="2697231" cy="2698435"/>
              <a:chOff x="5257715" y="3543300"/>
              <a:chExt cx="2696688" cy="2698435"/>
            </a:xfrm>
          </p:grpSpPr>
          <p:grpSp>
            <p:nvGrpSpPr>
              <p:cNvPr id="14" name="Group 73"/>
              <p:cNvGrpSpPr>
                <a:grpSpLocks/>
              </p:cNvGrpSpPr>
              <p:nvPr/>
            </p:nvGrpSpPr>
            <p:grpSpPr bwMode="auto">
              <a:xfrm>
                <a:off x="6663098" y="3543300"/>
                <a:ext cx="228768" cy="228600"/>
                <a:chOff x="6680032" y="3543300"/>
                <a:chExt cx="228768" cy="228600"/>
              </a:xfrm>
            </p:grpSpPr>
            <p:sp>
              <p:nvSpPr>
                <p:cNvPr id="195" name="Oval 71"/>
                <p:cNvSpPr>
                  <a:spLocks noChangeArrowheads="1"/>
                </p:cNvSpPr>
                <p:nvPr/>
              </p:nvSpPr>
              <p:spPr bwMode="auto">
                <a:xfrm>
                  <a:off x="6680200" y="3543300"/>
                  <a:ext cx="228600" cy="228600"/>
                </a:xfrm>
                <a:prstGeom prst="ellipse">
                  <a:avLst/>
                </a:prstGeom>
                <a:solidFill>
                  <a:srgbClr val="00B8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96" name="Moon 72"/>
                <p:cNvSpPr>
                  <a:spLocks noChangeArrowheads="1"/>
                </p:cNvSpPr>
                <p:nvPr/>
              </p:nvSpPr>
              <p:spPr bwMode="auto">
                <a:xfrm rot="5400000">
                  <a:off x="6739468" y="3487210"/>
                  <a:ext cx="109728" cy="228600"/>
                </a:xfrm>
                <a:prstGeom prst="moon">
                  <a:avLst>
                    <a:gd name="adj" fmla="val 83796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grpSp>
            <p:nvGrpSpPr>
              <p:cNvPr id="15" name="Group 74"/>
              <p:cNvGrpSpPr>
                <a:grpSpLocks/>
              </p:cNvGrpSpPr>
              <p:nvPr/>
            </p:nvGrpSpPr>
            <p:grpSpPr bwMode="auto">
              <a:xfrm rot="-7093036">
                <a:off x="5545498" y="5414433"/>
                <a:ext cx="228768" cy="228600"/>
                <a:chOff x="6680032" y="3543300"/>
                <a:chExt cx="228768" cy="228600"/>
              </a:xfrm>
            </p:grpSpPr>
            <p:sp>
              <p:nvSpPr>
                <p:cNvPr id="193" name="Oval 75"/>
                <p:cNvSpPr>
                  <a:spLocks noChangeArrowheads="1"/>
                </p:cNvSpPr>
                <p:nvPr/>
              </p:nvSpPr>
              <p:spPr bwMode="auto">
                <a:xfrm>
                  <a:off x="6680200" y="3543300"/>
                  <a:ext cx="228600" cy="228600"/>
                </a:xfrm>
                <a:prstGeom prst="ellipse">
                  <a:avLst/>
                </a:prstGeom>
                <a:solidFill>
                  <a:srgbClr val="00B8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94" name="Moon 76"/>
                <p:cNvSpPr>
                  <a:spLocks noChangeArrowheads="1"/>
                </p:cNvSpPr>
                <p:nvPr/>
              </p:nvSpPr>
              <p:spPr bwMode="auto">
                <a:xfrm rot="5400000">
                  <a:off x="6739468" y="3487210"/>
                  <a:ext cx="109728" cy="228600"/>
                </a:xfrm>
                <a:prstGeom prst="moon">
                  <a:avLst>
                    <a:gd name="adj" fmla="val 83796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grpSp>
            <p:nvGrpSpPr>
              <p:cNvPr id="16" name="Group 77"/>
              <p:cNvGrpSpPr>
                <a:grpSpLocks/>
              </p:cNvGrpSpPr>
              <p:nvPr/>
            </p:nvGrpSpPr>
            <p:grpSpPr bwMode="auto">
              <a:xfrm rot="3032151">
                <a:off x="7585965" y="3907367"/>
                <a:ext cx="228768" cy="228600"/>
                <a:chOff x="6680032" y="3543300"/>
                <a:chExt cx="228768" cy="228600"/>
              </a:xfrm>
            </p:grpSpPr>
            <p:sp>
              <p:nvSpPr>
                <p:cNvPr id="191" name="Oval 78"/>
                <p:cNvSpPr>
                  <a:spLocks noChangeArrowheads="1"/>
                </p:cNvSpPr>
                <p:nvPr/>
              </p:nvSpPr>
              <p:spPr bwMode="auto">
                <a:xfrm>
                  <a:off x="6680200" y="3543300"/>
                  <a:ext cx="228600" cy="228600"/>
                </a:xfrm>
                <a:prstGeom prst="ellipse">
                  <a:avLst/>
                </a:prstGeom>
                <a:solidFill>
                  <a:srgbClr val="00B8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92" name="Moon 79"/>
                <p:cNvSpPr>
                  <a:spLocks noChangeArrowheads="1"/>
                </p:cNvSpPr>
                <p:nvPr/>
              </p:nvSpPr>
              <p:spPr bwMode="auto">
                <a:xfrm rot="5400000">
                  <a:off x="6739468" y="3487210"/>
                  <a:ext cx="109728" cy="228600"/>
                </a:xfrm>
                <a:prstGeom prst="moon">
                  <a:avLst>
                    <a:gd name="adj" fmla="val 83796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grpSp>
            <p:nvGrpSpPr>
              <p:cNvPr id="17" name="Group 81"/>
              <p:cNvGrpSpPr>
                <a:grpSpLocks/>
              </p:cNvGrpSpPr>
              <p:nvPr/>
            </p:nvGrpSpPr>
            <p:grpSpPr bwMode="auto">
              <a:xfrm rot="-5400000">
                <a:off x="5316898" y="4720167"/>
                <a:ext cx="228768" cy="228600"/>
                <a:chOff x="6680032" y="3543300"/>
                <a:chExt cx="228768" cy="228600"/>
              </a:xfrm>
            </p:grpSpPr>
            <p:sp>
              <p:nvSpPr>
                <p:cNvPr id="189" name="Oval 82"/>
                <p:cNvSpPr>
                  <a:spLocks noChangeArrowheads="1"/>
                </p:cNvSpPr>
                <p:nvPr/>
              </p:nvSpPr>
              <p:spPr bwMode="auto">
                <a:xfrm>
                  <a:off x="6680200" y="3543300"/>
                  <a:ext cx="228600" cy="228600"/>
                </a:xfrm>
                <a:prstGeom prst="ellipse">
                  <a:avLst/>
                </a:prstGeom>
                <a:solidFill>
                  <a:srgbClr val="00B8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90" name="Moon 84"/>
                <p:cNvSpPr>
                  <a:spLocks noChangeArrowheads="1"/>
                </p:cNvSpPr>
                <p:nvPr/>
              </p:nvSpPr>
              <p:spPr bwMode="auto">
                <a:xfrm rot="5400000">
                  <a:off x="6739468" y="3487210"/>
                  <a:ext cx="109728" cy="228600"/>
                </a:xfrm>
                <a:prstGeom prst="moon">
                  <a:avLst>
                    <a:gd name="adj" fmla="val 83796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grpSp>
            <p:nvGrpSpPr>
              <p:cNvPr id="18" name="Group 85"/>
              <p:cNvGrpSpPr>
                <a:grpSpLocks/>
              </p:cNvGrpSpPr>
              <p:nvPr/>
            </p:nvGrpSpPr>
            <p:grpSpPr bwMode="auto">
              <a:xfrm rot="7340920">
                <a:off x="7725720" y="5371057"/>
                <a:ext cx="228766" cy="228600"/>
                <a:chOff x="6556445" y="3365943"/>
                <a:chExt cx="228766" cy="228600"/>
              </a:xfrm>
            </p:grpSpPr>
            <p:sp>
              <p:nvSpPr>
                <p:cNvPr id="187" name="Oval 86"/>
                <p:cNvSpPr>
                  <a:spLocks noChangeArrowheads="1"/>
                </p:cNvSpPr>
                <p:nvPr/>
              </p:nvSpPr>
              <p:spPr bwMode="auto">
                <a:xfrm>
                  <a:off x="6556611" y="3365943"/>
                  <a:ext cx="228600" cy="228600"/>
                </a:xfrm>
                <a:prstGeom prst="ellipse">
                  <a:avLst/>
                </a:prstGeom>
                <a:solidFill>
                  <a:srgbClr val="00B8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88" name="Moon 87"/>
                <p:cNvSpPr>
                  <a:spLocks noChangeArrowheads="1"/>
                </p:cNvSpPr>
                <p:nvPr/>
              </p:nvSpPr>
              <p:spPr bwMode="auto">
                <a:xfrm rot="5400000">
                  <a:off x="6615881" y="3309853"/>
                  <a:ext cx="109728" cy="228600"/>
                </a:xfrm>
                <a:prstGeom prst="moon">
                  <a:avLst>
                    <a:gd name="adj" fmla="val 83796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grpSp>
            <p:nvGrpSpPr>
              <p:cNvPr id="19" name="Group 88"/>
              <p:cNvGrpSpPr>
                <a:grpSpLocks/>
              </p:cNvGrpSpPr>
              <p:nvPr/>
            </p:nvGrpSpPr>
            <p:grpSpPr bwMode="auto">
              <a:xfrm rot="-3478088">
                <a:off x="5257631" y="4076700"/>
                <a:ext cx="228768" cy="228600"/>
                <a:chOff x="6680032" y="3543300"/>
                <a:chExt cx="228768" cy="228600"/>
              </a:xfrm>
            </p:grpSpPr>
            <p:sp>
              <p:nvSpPr>
                <p:cNvPr id="185" name="Oval 89"/>
                <p:cNvSpPr>
                  <a:spLocks noChangeArrowheads="1"/>
                </p:cNvSpPr>
                <p:nvPr/>
              </p:nvSpPr>
              <p:spPr bwMode="auto">
                <a:xfrm>
                  <a:off x="6680200" y="3543300"/>
                  <a:ext cx="228600" cy="228600"/>
                </a:xfrm>
                <a:prstGeom prst="ellipse">
                  <a:avLst/>
                </a:prstGeom>
                <a:solidFill>
                  <a:srgbClr val="00B8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86" name="Moon 90"/>
                <p:cNvSpPr>
                  <a:spLocks noChangeArrowheads="1"/>
                </p:cNvSpPr>
                <p:nvPr/>
              </p:nvSpPr>
              <p:spPr bwMode="auto">
                <a:xfrm rot="5400000">
                  <a:off x="6739468" y="3487210"/>
                  <a:ext cx="109728" cy="228600"/>
                </a:xfrm>
                <a:prstGeom prst="moon">
                  <a:avLst>
                    <a:gd name="adj" fmla="val 83796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grpSp>
            <p:nvGrpSpPr>
              <p:cNvPr id="20" name="Group 91"/>
              <p:cNvGrpSpPr>
                <a:grpSpLocks/>
              </p:cNvGrpSpPr>
              <p:nvPr/>
            </p:nvGrpSpPr>
            <p:grpSpPr bwMode="auto">
              <a:xfrm rot="5202747">
                <a:off x="7662165" y="4728633"/>
                <a:ext cx="228768" cy="228600"/>
                <a:chOff x="6680032" y="3543300"/>
                <a:chExt cx="228768" cy="228600"/>
              </a:xfrm>
            </p:grpSpPr>
            <p:sp>
              <p:nvSpPr>
                <p:cNvPr id="183" name="Oval 92"/>
                <p:cNvSpPr>
                  <a:spLocks noChangeArrowheads="1"/>
                </p:cNvSpPr>
                <p:nvPr/>
              </p:nvSpPr>
              <p:spPr bwMode="auto">
                <a:xfrm>
                  <a:off x="6680200" y="3543300"/>
                  <a:ext cx="228600" cy="228600"/>
                </a:xfrm>
                <a:prstGeom prst="ellipse">
                  <a:avLst/>
                </a:prstGeom>
                <a:solidFill>
                  <a:srgbClr val="00B8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84" name="Moon 93"/>
                <p:cNvSpPr>
                  <a:spLocks noChangeArrowheads="1"/>
                </p:cNvSpPr>
                <p:nvPr/>
              </p:nvSpPr>
              <p:spPr bwMode="auto">
                <a:xfrm rot="5400000">
                  <a:off x="6739468" y="3487210"/>
                  <a:ext cx="109728" cy="228600"/>
                </a:xfrm>
                <a:prstGeom prst="moon">
                  <a:avLst>
                    <a:gd name="adj" fmla="val 83796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grpSp>
            <p:nvGrpSpPr>
              <p:cNvPr id="21" name="Group 94"/>
              <p:cNvGrpSpPr>
                <a:grpSpLocks/>
              </p:cNvGrpSpPr>
              <p:nvPr/>
            </p:nvGrpSpPr>
            <p:grpSpPr bwMode="auto">
              <a:xfrm rot="10442389">
                <a:off x="6492278" y="6013135"/>
                <a:ext cx="228768" cy="228600"/>
                <a:chOff x="6983522" y="3585964"/>
                <a:chExt cx="228768" cy="228600"/>
              </a:xfrm>
            </p:grpSpPr>
            <p:sp>
              <p:nvSpPr>
                <p:cNvPr id="181" name="Oval 95"/>
                <p:cNvSpPr>
                  <a:spLocks noChangeArrowheads="1"/>
                </p:cNvSpPr>
                <p:nvPr/>
              </p:nvSpPr>
              <p:spPr bwMode="auto">
                <a:xfrm>
                  <a:off x="6983690" y="3585964"/>
                  <a:ext cx="228600" cy="228600"/>
                </a:xfrm>
                <a:prstGeom prst="ellipse">
                  <a:avLst/>
                </a:prstGeom>
                <a:solidFill>
                  <a:srgbClr val="00B8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82" name="Moon 96"/>
                <p:cNvSpPr>
                  <a:spLocks noChangeArrowheads="1"/>
                </p:cNvSpPr>
                <p:nvPr/>
              </p:nvSpPr>
              <p:spPr bwMode="auto">
                <a:xfrm rot="5400000">
                  <a:off x="7042958" y="3529875"/>
                  <a:ext cx="109728" cy="228600"/>
                </a:xfrm>
                <a:prstGeom prst="moon">
                  <a:avLst>
                    <a:gd name="adj" fmla="val 83796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</p:grpSp>
      </p:grpSp>
      <p:sp>
        <p:nvSpPr>
          <p:cNvPr id="221" name="5-Point Star 220"/>
          <p:cNvSpPr/>
          <p:nvPr/>
        </p:nvSpPr>
        <p:spPr>
          <a:xfrm>
            <a:off x="3053292" y="2986932"/>
            <a:ext cx="274320" cy="274320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22" name="Group 8"/>
          <p:cNvGrpSpPr/>
          <p:nvPr/>
        </p:nvGrpSpPr>
        <p:grpSpPr>
          <a:xfrm>
            <a:off x="1416780" y="2668932"/>
            <a:ext cx="7116485" cy="914401"/>
            <a:chOff x="1407487" y="3630801"/>
            <a:chExt cx="7734926" cy="914400"/>
          </a:xfrm>
        </p:grpSpPr>
        <p:sp>
          <p:nvSpPr>
            <p:cNvPr id="226" name="Rectangle 225"/>
            <p:cNvSpPr/>
            <p:nvPr/>
          </p:nvSpPr>
          <p:spPr>
            <a:xfrm>
              <a:off x="1407487" y="3630801"/>
              <a:ext cx="7734926" cy="914400"/>
            </a:xfrm>
            <a:prstGeom prst="rect">
              <a:avLst/>
            </a:prstGeom>
            <a:solidFill>
              <a:schemeClr val="tx1">
                <a:alpha val="67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Avenir Book"/>
                <a:cs typeface="Avenir Book"/>
              </a:endParaRPr>
            </a:p>
          </p:txBody>
        </p:sp>
        <p:sp>
          <p:nvSpPr>
            <p:cNvPr id="227" name="TextBox 226"/>
            <p:cNvSpPr txBox="1"/>
            <p:nvPr/>
          </p:nvSpPr>
          <p:spPr>
            <a:xfrm>
              <a:off x="5893308" y="3825500"/>
              <a:ext cx="12445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Avenir Book"/>
                  <a:cs typeface="Avenir Book"/>
                </a:rPr>
                <a:t>IWA</a:t>
              </a:r>
            </a:p>
          </p:txBody>
        </p:sp>
      </p:grpSp>
      <p:sp>
        <p:nvSpPr>
          <p:cNvPr id="68" name="Slide Number Placeholder 6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174F0-2F1A-DE45-A105-6A20AE444E28}" type="slidenum">
              <a:rPr lang="en-US" smtClean="0"/>
              <a:pPr/>
              <a:t>22</a:t>
            </a:fld>
            <a:endParaRPr lang="en-US"/>
          </a:p>
        </p:txBody>
      </p:sp>
      <p:grpSp>
        <p:nvGrpSpPr>
          <p:cNvPr id="23" name="Group 74"/>
          <p:cNvGrpSpPr/>
          <p:nvPr/>
        </p:nvGrpSpPr>
        <p:grpSpPr>
          <a:xfrm>
            <a:off x="1616694" y="892140"/>
            <a:ext cx="3350113" cy="3858793"/>
            <a:chOff x="92693" y="698385"/>
            <a:chExt cx="3350113" cy="3858794"/>
          </a:xfrm>
        </p:grpSpPr>
        <p:grpSp>
          <p:nvGrpSpPr>
            <p:cNvPr id="24" name="Group 147"/>
            <p:cNvGrpSpPr/>
            <p:nvPr/>
          </p:nvGrpSpPr>
          <p:grpSpPr>
            <a:xfrm flipH="1">
              <a:off x="150966" y="1265339"/>
              <a:ext cx="3291840" cy="3291840"/>
              <a:chOff x="5194300" y="1597660"/>
              <a:chExt cx="3291840" cy="3291840"/>
            </a:xfrm>
          </p:grpSpPr>
          <p:sp>
            <p:nvSpPr>
              <p:cNvPr id="86" name="Block Arc 85"/>
              <p:cNvSpPr>
                <a:spLocks noChangeAspect="1"/>
              </p:cNvSpPr>
              <p:nvPr/>
            </p:nvSpPr>
            <p:spPr>
              <a:xfrm rot="16200000">
                <a:off x="5194300" y="1597660"/>
                <a:ext cx="3291840" cy="3291840"/>
              </a:xfrm>
              <a:prstGeom prst="blockArc">
                <a:avLst>
                  <a:gd name="adj1" fmla="val 11904324"/>
                  <a:gd name="adj2" fmla="val 20643276"/>
                  <a:gd name="adj3" fmla="val 29778"/>
                </a:avLst>
              </a:prstGeom>
              <a:solidFill>
                <a:schemeClr val="tx1">
                  <a:alpha val="67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schemeClr val="tx1"/>
                  </a:solidFill>
                  <a:latin typeface="Avenir Book"/>
                  <a:cs typeface="Avenir Book"/>
                </a:endParaRP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5537201" y="1932632"/>
                <a:ext cx="1028699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Avenir Book"/>
                    <a:cs typeface="Avenir Book"/>
                  </a:rPr>
                  <a:t>Too faint</a:t>
                </a:r>
              </a:p>
            </p:txBody>
          </p:sp>
        </p:grpSp>
        <p:grpSp>
          <p:nvGrpSpPr>
            <p:cNvPr id="25" name="Group 148"/>
            <p:cNvGrpSpPr/>
            <p:nvPr/>
          </p:nvGrpSpPr>
          <p:grpSpPr>
            <a:xfrm flipH="1">
              <a:off x="92693" y="698385"/>
              <a:ext cx="3291840" cy="3651208"/>
              <a:chOff x="5465989" y="1156746"/>
              <a:chExt cx="3291840" cy="3651208"/>
            </a:xfrm>
          </p:grpSpPr>
          <p:grpSp>
            <p:nvGrpSpPr>
              <p:cNvPr id="26" name="Group 144"/>
              <p:cNvGrpSpPr/>
              <p:nvPr/>
            </p:nvGrpSpPr>
            <p:grpSpPr>
              <a:xfrm rot="21228567">
                <a:off x="5465989" y="1516114"/>
                <a:ext cx="3291840" cy="3291840"/>
                <a:chOff x="5318609" y="928517"/>
                <a:chExt cx="3291840" cy="3291840"/>
              </a:xfrm>
            </p:grpSpPr>
            <p:cxnSp>
              <p:nvCxnSpPr>
                <p:cNvPr id="84" name="Straight Arrow Connector 83"/>
                <p:cNvCxnSpPr/>
                <p:nvPr/>
              </p:nvCxnSpPr>
              <p:spPr>
                <a:xfrm rot="10800000" flipV="1">
                  <a:off x="6350000" y="952500"/>
                  <a:ext cx="349250" cy="101600"/>
                </a:xfrm>
                <a:prstGeom prst="straightConnector1">
                  <a:avLst/>
                </a:prstGeom>
                <a:ln w="76200">
                  <a:solidFill>
                    <a:srgbClr val="FF0000"/>
                  </a:solidFill>
                  <a:tailEnd type="triangl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5" name="Arc 84"/>
                <p:cNvSpPr/>
                <p:nvPr/>
              </p:nvSpPr>
              <p:spPr>
                <a:xfrm rot="21026260">
                  <a:off x="5318609" y="928517"/>
                  <a:ext cx="3291840" cy="3291840"/>
                </a:xfrm>
                <a:prstGeom prst="arc">
                  <a:avLst>
                    <a:gd name="adj1" fmla="val 16200000"/>
                    <a:gd name="adj2" fmla="val 17652537"/>
                  </a:avLst>
                </a:prstGeom>
                <a:ln w="76200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>
                    <a:latin typeface="Avenir Book"/>
                    <a:cs typeface="Avenir Book"/>
                  </a:endParaRPr>
                </a:p>
              </p:txBody>
            </p:sp>
          </p:grpSp>
          <p:sp>
            <p:nvSpPr>
              <p:cNvPr id="83" name="TextBox 82"/>
              <p:cNvSpPr txBox="1"/>
              <p:nvPr/>
            </p:nvSpPr>
            <p:spPr>
              <a:xfrm rot="21246931">
                <a:off x="7060462" y="1156746"/>
                <a:ext cx="1028699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400" b="1" i="1" dirty="0" err="1">
                    <a:solidFill>
                      <a:srgbClr val="FF0000"/>
                    </a:solidFill>
                    <a:latin typeface="Symbol" charset="2"/>
                    <a:cs typeface="Symbol" charset="2"/>
                  </a:rPr>
                  <a:t>t</a:t>
                </a:r>
                <a:endParaRPr lang="en-US" sz="3400" b="1" baseline="-25000" dirty="0">
                  <a:solidFill>
                    <a:srgbClr val="FF0000"/>
                  </a:solidFill>
                  <a:latin typeface="Avenir Book"/>
                  <a:cs typeface="Avenir Book"/>
                </a:endParaRPr>
              </a:p>
            </p:txBody>
          </p:sp>
        </p:grpSp>
      </p:grpSp>
      <p:sp>
        <p:nvSpPr>
          <p:cNvPr id="88" name="Text Box 3"/>
          <p:cNvSpPr txBox="1">
            <a:spLocks noChangeArrowheads="1"/>
          </p:cNvSpPr>
          <p:nvPr/>
        </p:nvSpPr>
        <p:spPr bwMode="auto">
          <a:xfrm>
            <a:off x="1899881" y="4925337"/>
            <a:ext cx="8534400" cy="1775051"/>
          </a:xfrm>
          <a:prstGeom prst="rect">
            <a:avLst/>
          </a:prstGeom>
          <a:solidFill>
            <a:srgbClr val="000000">
              <a:alpha val="55000"/>
            </a:srgbClr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</a:bodyPr>
          <a:lstStyle/>
          <a:p>
            <a:pPr marL="341305" lvl="1" indent="-341305">
              <a:spcAft>
                <a:spcPts val="1200"/>
              </a:spcAft>
              <a:buClr>
                <a:srgbClr val="D7D801"/>
              </a:buClr>
              <a:buFont typeface="Arial" pitchFamily="-107" charset="0"/>
              <a:buChar char="•"/>
              <a:tabLst>
                <a:tab pos="341305" algn="l"/>
                <a:tab pos="798493" algn="l"/>
                <a:tab pos="1255682" algn="l"/>
                <a:tab pos="1712871" algn="l"/>
                <a:tab pos="2170059" algn="l"/>
                <a:tab pos="2627248" algn="l"/>
                <a:tab pos="3084436" algn="l"/>
                <a:tab pos="3541625" algn="l"/>
                <a:tab pos="3998813" algn="l"/>
                <a:tab pos="4456002" algn="l"/>
                <a:tab pos="4913191" algn="l"/>
                <a:tab pos="5370379" algn="l"/>
                <a:tab pos="5827568" algn="l"/>
                <a:tab pos="6284756" algn="l"/>
                <a:tab pos="6741945" algn="l"/>
                <a:tab pos="7199133" algn="l"/>
                <a:tab pos="7656322" algn="l"/>
                <a:tab pos="8113510" algn="l"/>
                <a:tab pos="8570699" algn="l"/>
                <a:tab pos="9027888" algn="l"/>
                <a:tab pos="9485076" algn="l"/>
              </a:tabLst>
            </a:pPr>
            <a:r>
              <a:rPr lang="en-US" sz="2000" dirty="0">
                <a:solidFill>
                  <a:schemeClr val="bg1"/>
                </a:solidFill>
                <a:latin typeface="Avenir Book" pitchFamily="-107" charset="0"/>
                <a:ea typeface="Avenir Book" pitchFamily="-107" charset="0"/>
                <a:cs typeface="Avenir Book" pitchFamily="-107" charset="0"/>
              </a:rPr>
              <a:t>Completeness, C = the chance of observing a given planet around a given star if that planet exists (Brown 2004)</a:t>
            </a:r>
          </a:p>
          <a:p>
            <a:pPr marL="341305" lvl="1" indent="-341305">
              <a:spcAft>
                <a:spcPts val="1200"/>
              </a:spcAft>
              <a:buClr>
                <a:srgbClr val="D7D801"/>
              </a:buClr>
              <a:buFont typeface="Arial" pitchFamily="-107" charset="0"/>
              <a:buChar char="•"/>
              <a:tabLst>
                <a:tab pos="341305" algn="l"/>
                <a:tab pos="798493" algn="l"/>
                <a:tab pos="1255682" algn="l"/>
                <a:tab pos="1712871" algn="l"/>
                <a:tab pos="2170059" algn="l"/>
                <a:tab pos="2627248" algn="l"/>
                <a:tab pos="3084436" algn="l"/>
                <a:tab pos="3541625" algn="l"/>
                <a:tab pos="3998813" algn="l"/>
                <a:tab pos="4456002" algn="l"/>
                <a:tab pos="4913191" algn="l"/>
                <a:tab pos="5370379" algn="l"/>
                <a:tab pos="5827568" algn="l"/>
                <a:tab pos="6284756" algn="l"/>
                <a:tab pos="6741945" algn="l"/>
                <a:tab pos="7199133" algn="l"/>
                <a:tab pos="7656322" algn="l"/>
                <a:tab pos="8113510" algn="l"/>
                <a:tab pos="8570699" algn="l"/>
                <a:tab pos="9027888" algn="l"/>
                <a:tab pos="9485076" algn="l"/>
              </a:tabLst>
            </a:pPr>
            <a:r>
              <a:rPr lang="en-US" sz="2000" dirty="0">
                <a:solidFill>
                  <a:schemeClr val="bg1"/>
                </a:solidFill>
                <a:latin typeface="Avenir Book" pitchFamily="-107" charset="0"/>
                <a:ea typeface="Avenir Book" pitchFamily="-107" charset="0"/>
                <a:cs typeface="Avenir Book" pitchFamily="-107" charset="0"/>
              </a:rPr>
              <a:t>Yield = </a:t>
            </a:r>
            <a:r>
              <a:rPr lang="en-US" sz="2000" i="1" dirty="0" err="1">
                <a:solidFill>
                  <a:schemeClr val="bg1"/>
                </a:solidFill>
                <a:latin typeface="Symbol" charset="2"/>
                <a:ea typeface="Avenir Book" pitchFamily="-107" charset="0"/>
                <a:cs typeface="Symbol" charset="2"/>
              </a:rPr>
              <a:t>h</a:t>
            </a:r>
            <a:r>
              <a:rPr lang="en-US" sz="2000" baseline="-25000" dirty="0" err="1">
                <a:solidFill>
                  <a:schemeClr val="bg1"/>
                </a:solidFill>
                <a:latin typeface="Times New Roman"/>
                <a:ea typeface="Avenir Book" pitchFamily="-107" charset="0"/>
                <a:cs typeface="Times New Roman"/>
              </a:rPr>
              <a:t>Earth</a:t>
            </a:r>
            <a:r>
              <a:rPr lang="en-US" sz="2000" baseline="-25000" dirty="0">
                <a:solidFill>
                  <a:schemeClr val="bg1"/>
                </a:solidFill>
                <a:latin typeface="Times New Roman"/>
                <a:ea typeface="Avenir Book" pitchFamily="-107" charset="0"/>
                <a:cs typeface="Times New Roman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Symbol" charset="2"/>
                <a:ea typeface="Avenir Book" pitchFamily="-107" charset="0"/>
                <a:cs typeface="Symbol" charset="2"/>
              </a:rPr>
              <a:t>S</a:t>
            </a:r>
            <a:r>
              <a:rPr lang="en-US" sz="1000" dirty="0">
                <a:solidFill>
                  <a:schemeClr val="bg1"/>
                </a:solidFill>
                <a:latin typeface="Symbol" charset="2"/>
                <a:ea typeface="Avenir Book" pitchFamily="-107" charset="0"/>
                <a:cs typeface="Symbol" charset="2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Avenir Book" pitchFamily="-107" charset="0"/>
                <a:ea typeface="Avenir Book" pitchFamily="-107" charset="0"/>
                <a:cs typeface="Avenir Book" pitchFamily="-107" charset="0"/>
              </a:rPr>
              <a:t>C</a:t>
            </a:r>
          </a:p>
          <a:p>
            <a:pPr marL="341305" lvl="1" indent="-341305">
              <a:spcAft>
                <a:spcPts val="1200"/>
              </a:spcAft>
              <a:buClr>
                <a:srgbClr val="D7D801"/>
              </a:buClr>
              <a:buFont typeface="Arial" pitchFamily="-107" charset="0"/>
              <a:buChar char="•"/>
              <a:tabLst>
                <a:tab pos="341305" algn="l"/>
                <a:tab pos="798493" algn="l"/>
                <a:tab pos="1255682" algn="l"/>
                <a:tab pos="1712871" algn="l"/>
                <a:tab pos="2170059" algn="l"/>
                <a:tab pos="2627248" algn="l"/>
                <a:tab pos="3084436" algn="l"/>
                <a:tab pos="3541625" algn="l"/>
                <a:tab pos="3998813" algn="l"/>
                <a:tab pos="4456002" algn="l"/>
                <a:tab pos="4913191" algn="l"/>
                <a:tab pos="5370379" algn="l"/>
                <a:tab pos="5827568" algn="l"/>
                <a:tab pos="6284756" algn="l"/>
                <a:tab pos="6741945" algn="l"/>
                <a:tab pos="7199133" algn="l"/>
                <a:tab pos="7656322" algn="l"/>
                <a:tab pos="8113510" algn="l"/>
                <a:tab pos="8570699" algn="l"/>
                <a:tab pos="9027888" algn="l"/>
                <a:tab pos="9485076" algn="l"/>
              </a:tabLst>
            </a:pPr>
            <a:r>
              <a:rPr lang="en-US" sz="2000" dirty="0">
                <a:solidFill>
                  <a:schemeClr val="bg1"/>
                </a:solidFill>
                <a:latin typeface="Avenir Book" pitchFamily="-107" charset="0"/>
                <a:ea typeface="Avenir Book" pitchFamily="-107" charset="0"/>
                <a:cs typeface="Avenir Book" pitchFamily="-107" charset="0"/>
              </a:rPr>
              <a:t>Calculated using a large number of synthetic planets</a:t>
            </a:r>
          </a:p>
          <a:p>
            <a:pPr marL="341305" lvl="1" indent="-341305">
              <a:spcAft>
                <a:spcPts val="1800"/>
              </a:spcAft>
              <a:buClr>
                <a:srgbClr val="D7D801"/>
              </a:buClr>
              <a:buFont typeface="Arial" pitchFamily="-107" charset="0"/>
              <a:buChar char="•"/>
              <a:tabLst>
                <a:tab pos="341305" algn="l"/>
                <a:tab pos="798493" algn="l"/>
                <a:tab pos="1255682" algn="l"/>
                <a:tab pos="1712871" algn="l"/>
                <a:tab pos="2170059" algn="l"/>
                <a:tab pos="2627248" algn="l"/>
                <a:tab pos="3084436" algn="l"/>
                <a:tab pos="3541625" algn="l"/>
                <a:tab pos="3998813" algn="l"/>
                <a:tab pos="4456002" algn="l"/>
                <a:tab pos="4913191" algn="l"/>
                <a:tab pos="5370379" algn="l"/>
                <a:tab pos="5827568" algn="l"/>
                <a:tab pos="6284756" algn="l"/>
                <a:tab pos="6741945" algn="l"/>
                <a:tab pos="7199133" algn="l"/>
                <a:tab pos="7656322" algn="l"/>
                <a:tab pos="8113510" algn="l"/>
                <a:tab pos="8570699" algn="l"/>
                <a:tab pos="9027888" algn="l"/>
                <a:tab pos="9485076" algn="l"/>
              </a:tabLst>
            </a:pPr>
            <a:endParaRPr lang="en-US" sz="2000" dirty="0">
              <a:solidFill>
                <a:schemeClr val="bg1"/>
              </a:solidFill>
              <a:latin typeface="Avenir Book" pitchFamily="-107" charset="0"/>
              <a:ea typeface="Avenir Book" pitchFamily="-107" charset="0"/>
              <a:cs typeface="Avenir Book" pitchFamily="-107" charset="0"/>
            </a:endParaRPr>
          </a:p>
          <a:p>
            <a:pPr marL="341305" lvl="1" indent="-341305">
              <a:spcAft>
                <a:spcPts val="1800"/>
              </a:spcAft>
              <a:buClr>
                <a:srgbClr val="D7D801"/>
              </a:buClr>
              <a:buFont typeface="Arial" pitchFamily="-107" charset="0"/>
              <a:buChar char="•"/>
              <a:tabLst>
                <a:tab pos="341305" algn="l"/>
                <a:tab pos="798493" algn="l"/>
                <a:tab pos="1255682" algn="l"/>
                <a:tab pos="1712871" algn="l"/>
                <a:tab pos="2170059" algn="l"/>
                <a:tab pos="2627248" algn="l"/>
                <a:tab pos="3084436" algn="l"/>
                <a:tab pos="3541625" algn="l"/>
                <a:tab pos="3998813" algn="l"/>
                <a:tab pos="4456002" algn="l"/>
                <a:tab pos="4913191" algn="l"/>
                <a:tab pos="5370379" algn="l"/>
                <a:tab pos="5827568" algn="l"/>
                <a:tab pos="6284756" algn="l"/>
                <a:tab pos="6741945" algn="l"/>
                <a:tab pos="7199133" algn="l"/>
                <a:tab pos="7656322" algn="l"/>
                <a:tab pos="8113510" algn="l"/>
                <a:tab pos="8570699" algn="l"/>
                <a:tab pos="9027888" algn="l"/>
                <a:tab pos="9485076" algn="l"/>
              </a:tabLst>
            </a:pPr>
            <a:endParaRPr lang="en-US" sz="2000" dirty="0">
              <a:solidFill>
                <a:schemeClr val="bg1"/>
              </a:solidFill>
              <a:latin typeface="Avenir Book" pitchFamily="-107" charset="0"/>
              <a:ea typeface="Avenir Book" pitchFamily="-107" charset="0"/>
              <a:cs typeface="Avenir Book" pitchFamily="-107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C086B3D-4790-F241-907F-80EE2A544A59}"/>
              </a:ext>
            </a:extLst>
          </p:cNvPr>
          <p:cNvSpPr txBox="1"/>
          <p:nvPr/>
        </p:nvSpPr>
        <p:spPr>
          <a:xfrm>
            <a:off x="0" y="88206"/>
            <a:ext cx="12192000" cy="707886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  <a:alpha val="80000"/>
                </a:schemeClr>
              </a:gs>
              <a:gs pos="0">
                <a:schemeClr val="tx2">
                  <a:alpha val="40000"/>
                </a:schemeClr>
              </a:gs>
            </a:gsLst>
            <a:lin ang="0" scaled="1"/>
            <a:tileRect/>
          </a:gradFill>
          <a:effectLst>
            <a:outerShdw blurRad="114300" dist="12700" dir="2700000" algn="tl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chemeClr val="bg1"/>
                </a:solidFill>
                <a:latin typeface="Avenir Heavy"/>
                <a:cs typeface="Avenir Heavy"/>
              </a:rPr>
              <a:t>Exoplanet yield &amp; completeness</a:t>
            </a:r>
          </a:p>
        </p:txBody>
      </p:sp>
      <p:pic>
        <p:nvPicPr>
          <p:cNvPr id="78" name="Picture 77" descr="Screen Shot 2017-04-19 at 11.48.34 PM.gif">
            <a:extLst>
              <a:ext uri="{FF2B5EF4-FFF2-40B4-BE49-F238E27FC236}">
                <a16:creationId xmlns:a16="http://schemas.microsoft.com/office/drawing/2014/main" id="{FE27510E-2C7C-D741-9A78-1E1B1295EC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7928" flipH="1">
            <a:off x="7386481" y="2343213"/>
            <a:ext cx="2746563" cy="121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478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945650-3B32-83F8-38F2-4D904798D4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</a:extLst>
          </a:blip>
          <a:srcRect l="12500" t="25000" r="12500"/>
          <a:stretch/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rcRect l="2856" b="51511"/>
          <a:stretch>
            <a:fillRect/>
          </a:stretch>
        </p:blipFill>
        <p:spPr>
          <a:xfrm>
            <a:off x="2484323" y="853518"/>
            <a:ext cx="7223354" cy="520354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174F0-2F1A-DE45-A105-6A20AE444E28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1378857" y="6129855"/>
            <a:ext cx="9534071" cy="577106"/>
          </a:xfrm>
          <a:prstGeom prst="rect">
            <a:avLst/>
          </a:prstGeom>
          <a:solidFill>
            <a:srgbClr val="000000">
              <a:alpha val="55000"/>
            </a:srgbClr>
          </a:solidFill>
          <a:ln w="9525">
            <a:noFill/>
            <a:round/>
            <a:headEnd/>
            <a:tailEnd/>
          </a:ln>
        </p:spPr>
        <p:txBody>
          <a:bodyPr lIns="91440" tIns="46800" rIns="91440" bIns="46800">
            <a:prstTxWarp prst="textNoShape">
              <a:avLst/>
            </a:prstTxWarp>
          </a:bodyPr>
          <a:lstStyle/>
          <a:p>
            <a:pPr marL="0" lvl="1" indent="1588" algn="ctr">
              <a:spcAft>
                <a:spcPts val="1200"/>
              </a:spcAft>
              <a:buClr>
                <a:srgbClr val="CCFFCC"/>
              </a:buClr>
              <a:tabLst>
                <a:tab pos="798493" algn="l"/>
                <a:tab pos="1255682" algn="l"/>
                <a:tab pos="1712871" algn="l"/>
                <a:tab pos="2170059" algn="l"/>
                <a:tab pos="2627248" algn="l"/>
                <a:tab pos="3084436" algn="l"/>
                <a:tab pos="3541625" algn="l"/>
                <a:tab pos="3998813" algn="l"/>
                <a:tab pos="4456002" algn="l"/>
                <a:tab pos="4913191" algn="l"/>
                <a:tab pos="5370379" algn="l"/>
                <a:tab pos="5827568" algn="l"/>
                <a:tab pos="6284756" algn="l"/>
                <a:tab pos="6741945" algn="l"/>
                <a:tab pos="7199133" algn="l"/>
                <a:tab pos="7656322" algn="l"/>
                <a:tab pos="8113510" algn="l"/>
                <a:tab pos="8570699" algn="l"/>
                <a:tab pos="9027888" algn="l"/>
                <a:tab pos="9485076" algn="l"/>
              </a:tabLst>
            </a:pPr>
            <a:r>
              <a:rPr lang="en-US" sz="2200" dirty="0">
                <a:solidFill>
                  <a:schemeClr val="bg1"/>
                </a:solidFill>
                <a:latin typeface="Avenir Book" pitchFamily="-107" charset="0"/>
                <a:ea typeface="Avenir Book" pitchFamily="-107" charset="0"/>
                <a:cs typeface="Avenir Book" pitchFamily="-107" charset="0"/>
              </a:rPr>
              <a:t>Optimally distributing exposure time can potentially double yield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95522F-3CE6-5548-AEE2-D2B40A80FAE1}"/>
              </a:ext>
            </a:extLst>
          </p:cNvPr>
          <p:cNvSpPr txBox="1"/>
          <p:nvPr/>
        </p:nvSpPr>
        <p:spPr>
          <a:xfrm>
            <a:off x="0" y="88205"/>
            <a:ext cx="12192000" cy="677108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  <a:alpha val="80000"/>
                </a:schemeClr>
              </a:gs>
              <a:gs pos="0">
                <a:schemeClr val="tx2">
                  <a:alpha val="40000"/>
                </a:schemeClr>
              </a:gs>
            </a:gsLst>
            <a:lin ang="0" scaled="1"/>
            <a:tileRect/>
          </a:gradFill>
          <a:effectLst>
            <a:outerShdw blurRad="114300" dist="12700" dir="2700000" algn="tl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3800" b="1" dirty="0">
                <a:solidFill>
                  <a:schemeClr val="bg1"/>
                </a:solidFill>
                <a:latin typeface="Avenir Heavy"/>
                <a:cs typeface="Avenir Heavy"/>
              </a:rPr>
              <a:t>Maximizing yield by optimizing observations</a:t>
            </a:r>
          </a:p>
        </p:txBody>
      </p:sp>
    </p:spTree>
    <p:extLst>
      <p:ext uri="{BB962C8B-B14F-4D97-AF65-F5344CB8AC3E}">
        <p14:creationId xmlns:p14="http://schemas.microsoft.com/office/powerpoint/2010/main" val="26872297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EBA15A3-767E-8CA6-C530-DEDF8A2BC8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</a:extLst>
          </a:blip>
          <a:srcRect l="12500" t="25000" r="12500"/>
          <a:stretch/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1708283-B1EC-4176-8EC6-E3C4FD2C7CB8}"/>
              </a:ext>
            </a:extLst>
          </p:cNvPr>
          <p:cNvSpPr txBox="1"/>
          <p:nvPr/>
        </p:nvSpPr>
        <p:spPr>
          <a:xfrm>
            <a:off x="0" y="88205"/>
            <a:ext cx="12090400" cy="584775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  <a:alpha val="80000"/>
                </a:schemeClr>
              </a:gs>
              <a:gs pos="0">
                <a:schemeClr val="tx2">
                  <a:alpha val="40000"/>
                </a:schemeClr>
              </a:gs>
            </a:gsLst>
            <a:lin ang="0" scaled="1"/>
            <a:tileRect/>
          </a:gradFill>
          <a:effectLst>
            <a:outerShdw blurRad="114300" dist="12700" dir="2700000" algn="tl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chemeClr val="bg1"/>
                </a:solidFill>
                <a:latin typeface="Helvetica" pitchFamily="2" charset="0"/>
              </a:rPr>
              <a:t>20 years of optimization progress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85A0848-FAE4-BB76-E417-F2A0852934AB}"/>
              </a:ext>
            </a:extLst>
          </p:cNvPr>
          <p:cNvGrpSpPr/>
          <p:nvPr/>
        </p:nvGrpSpPr>
        <p:grpSpPr>
          <a:xfrm>
            <a:off x="6352674" y="737148"/>
            <a:ext cx="6206540" cy="3084530"/>
            <a:chOff x="3227972" y="2222448"/>
            <a:chExt cx="5211951" cy="2818161"/>
          </a:xfrm>
        </p:grpSpPr>
        <p:pic>
          <p:nvPicPr>
            <p:cNvPr id="16" name="Picture 15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E70E0320-5C0C-4677-392A-0135E8AD65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68117"/>
            <a:stretch/>
          </p:blipFill>
          <p:spPr>
            <a:xfrm>
              <a:off x="3227972" y="2222448"/>
              <a:ext cx="4753747" cy="1415972"/>
            </a:xfrm>
            <a:prstGeom prst="rect">
              <a:avLst/>
            </a:prstGeom>
          </p:spPr>
        </p:pic>
        <p:pic>
          <p:nvPicPr>
            <p:cNvPr id="17" name="Picture 16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38FFE095-F0FE-0146-000A-9C2D9B6DB0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14" t="74336" r="-214" b="-6219"/>
            <a:stretch/>
          </p:blipFill>
          <p:spPr>
            <a:xfrm>
              <a:off x="3227972" y="3624637"/>
              <a:ext cx="4753747" cy="1415972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095D802-534F-DCAB-E822-BE97F0D70989}"/>
                </a:ext>
              </a:extLst>
            </p:cNvPr>
            <p:cNvSpPr txBox="1"/>
            <p:nvPr/>
          </p:nvSpPr>
          <p:spPr>
            <a:xfrm>
              <a:off x="6166544" y="4719353"/>
              <a:ext cx="22733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Helvetica" pitchFamily="2" charset="0"/>
                </a:rPr>
                <a:t>Hunyadi, Lo, &amp; </a:t>
              </a:r>
              <a:r>
                <a:rPr lang="en-US" sz="1200" dirty="0" err="1">
                  <a:solidFill>
                    <a:schemeClr val="bg1"/>
                  </a:solidFill>
                  <a:latin typeface="Helvetica" pitchFamily="2" charset="0"/>
                </a:rPr>
                <a:t>Shaklan</a:t>
              </a:r>
              <a:r>
                <a:rPr lang="en-US" sz="1200" dirty="0">
                  <a:solidFill>
                    <a:schemeClr val="bg1"/>
                  </a:solidFill>
                  <a:latin typeface="Helvetica" pitchFamily="2" charset="0"/>
                </a:rPr>
                <a:t> (2007)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D3CD146-EDB9-C254-2128-8379FF2E5634}"/>
              </a:ext>
            </a:extLst>
          </p:cNvPr>
          <p:cNvGrpSpPr/>
          <p:nvPr/>
        </p:nvGrpSpPr>
        <p:grpSpPr>
          <a:xfrm>
            <a:off x="50871" y="3862765"/>
            <a:ext cx="3104749" cy="2792866"/>
            <a:chOff x="7846478" y="811637"/>
            <a:chExt cx="3429509" cy="2967946"/>
          </a:xfrm>
        </p:grpSpPr>
        <p:pic>
          <p:nvPicPr>
            <p:cNvPr id="21" name="Picture 20" descr="Chart, line chart&#10;&#10;Description automatically generated">
              <a:extLst>
                <a:ext uri="{FF2B5EF4-FFF2-40B4-BE49-F238E27FC236}">
                  <a16:creationId xmlns:a16="http://schemas.microsoft.com/office/drawing/2014/main" id="{68303491-DED0-9B69-F180-98A27C595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46478" y="811637"/>
              <a:ext cx="3429509" cy="2705502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BD2CEA1-9A32-B638-F17D-41C863E2736D}"/>
                </a:ext>
              </a:extLst>
            </p:cNvPr>
            <p:cNvSpPr txBox="1"/>
            <p:nvPr/>
          </p:nvSpPr>
          <p:spPr>
            <a:xfrm>
              <a:off x="9142346" y="3502584"/>
              <a:ext cx="20441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>
                  <a:solidFill>
                    <a:schemeClr val="bg1"/>
                  </a:solidFill>
                  <a:latin typeface="Helvetica" pitchFamily="2" charset="0"/>
                </a:rPr>
                <a:t>Savransky</a:t>
              </a:r>
              <a:r>
                <a:rPr lang="en-US" sz="1200" dirty="0">
                  <a:solidFill>
                    <a:schemeClr val="bg1"/>
                  </a:solidFill>
                  <a:latin typeface="Helvetica" pitchFamily="2" charset="0"/>
                </a:rPr>
                <a:t> &amp; </a:t>
              </a:r>
              <a:r>
                <a:rPr lang="en-US" sz="1200" dirty="0" err="1">
                  <a:solidFill>
                    <a:schemeClr val="bg1"/>
                  </a:solidFill>
                  <a:latin typeface="Helvetica" pitchFamily="2" charset="0"/>
                </a:rPr>
                <a:t>Kasdin</a:t>
              </a:r>
              <a:r>
                <a:rPr lang="en-US" sz="1200" dirty="0">
                  <a:solidFill>
                    <a:schemeClr val="bg1"/>
                  </a:solidFill>
                  <a:latin typeface="Helvetica" pitchFamily="2" charset="0"/>
                </a:rPr>
                <a:t> (2008)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FE3A558-33FE-929B-6974-E6A857D6D862}"/>
              </a:ext>
            </a:extLst>
          </p:cNvPr>
          <p:cNvGrpSpPr/>
          <p:nvPr/>
        </p:nvGrpSpPr>
        <p:grpSpPr>
          <a:xfrm>
            <a:off x="5996662" y="3848977"/>
            <a:ext cx="3285043" cy="3041107"/>
            <a:chOff x="7196786" y="3802975"/>
            <a:chExt cx="3429509" cy="3041107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64B71C65-7282-FF08-9B73-3BCC3B359BE9}"/>
                </a:ext>
              </a:extLst>
            </p:cNvPr>
            <p:cNvGrpSpPr/>
            <p:nvPr/>
          </p:nvGrpSpPr>
          <p:grpSpPr>
            <a:xfrm>
              <a:off x="7196786" y="3802975"/>
              <a:ext cx="3429509" cy="3041107"/>
              <a:chOff x="8308646" y="3779583"/>
              <a:chExt cx="3429509" cy="3041107"/>
            </a:xfrm>
          </p:grpSpPr>
          <p:pic>
            <p:nvPicPr>
              <p:cNvPr id="25" name="Picture 24" descr="Chart, line chart&#10;&#10;Description automatically generated">
                <a:extLst>
                  <a:ext uri="{FF2B5EF4-FFF2-40B4-BE49-F238E27FC236}">
                    <a16:creationId xmlns:a16="http://schemas.microsoft.com/office/drawing/2014/main" id="{4134686B-F759-D3C1-D239-13FC95DA97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308646" y="3779583"/>
                <a:ext cx="3429509" cy="2797512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A85A1E4-30C2-5CE3-8718-9AAD0409D963}"/>
                  </a:ext>
                </a:extLst>
              </p:cNvPr>
              <p:cNvSpPr txBox="1"/>
              <p:nvPr/>
            </p:nvSpPr>
            <p:spPr>
              <a:xfrm>
                <a:off x="10148427" y="6543691"/>
                <a:ext cx="156645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  <a:latin typeface="Helvetica" pitchFamily="2" charset="0"/>
                  </a:rPr>
                  <a:t>Morgan et al. (2021)</a:t>
                </a:r>
              </a:p>
            </p:txBody>
          </p:sp>
        </p:grpSp>
        <p:pic>
          <p:nvPicPr>
            <p:cNvPr id="27" name="Picture 26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848AD31F-C207-963D-6C8D-ECFBFD632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61311" y="3978207"/>
              <a:ext cx="1050229" cy="464703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33E247E-5BE2-7F34-31C0-5B303E3A2888}"/>
              </a:ext>
            </a:extLst>
          </p:cNvPr>
          <p:cNvGrpSpPr/>
          <p:nvPr/>
        </p:nvGrpSpPr>
        <p:grpSpPr>
          <a:xfrm>
            <a:off x="371711" y="730788"/>
            <a:ext cx="5522249" cy="3120046"/>
            <a:chOff x="371711" y="730788"/>
            <a:chExt cx="5522249" cy="312004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0201F8-D368-AC54-11A3-F20C350BA16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71711" y="730788"/>
              <a:ext cx="5438623" cy="2847502"/>
              <a:chOff x="3388138" y="2584450"/>
              <a:chExt cx="5406612" cy="2774408"/>
            </a:xfrm>
          </p:grpSpPr>
          <p:pic>
            <p:nvPicPr>
              <p:cNvPr id="4" name="Picture 3" descr="A black text on a white background&#10;&#10;Description automatically generated with low confidence">
                <a:extLst>
                  <a:ext uri="{FF2B5EF4-FFF2-40B4-BE49-F238E27FC236}">
                    <a16:creationId xmlns:a16="http://schemas.microsoft.com/office/drawing/2014/main" id="{CF0357B6-BA61-3B15-8F9B-67AFD4363C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872" r="1037"/>
              <a:stretch/>
            </p:blipFill>
            <p:spPr>
              <a:xfrm>
                <a:off x="3388138" y="2584450"/>
                <a:ext cx="5406612" cy="1689100"/>
              </a:xfrm>
              <a:prstGeom prst="rect">
                <a:avLst/>
              </a:prstGeom>
            </p:spPr>
          </p:pic>
          <p:pic>
            <p:nvPicPr>
              <p:cNvPr id="5" name="Picture 4" descr="A black text on a white background&#10;&#10;Description automatically generated with medium confidence">
                <a:extLst>
                  <a:ext uri="{FF2B5EF4-FFF2-40B4-BE49-F238E27FC236}">
                    <a16:creationId xmlns:a16="http://schemas.microsoft.com/office/drawing/2014/main" id="{8FADB6A3-1591-B340-1FFB-F02925770F5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1682" t="7260"/>
              <a:stretch/>
            </p:blipFill>
            <p:spPr>
              <a:xfrm>
                <a:off x="3388138" y="4216399"/>
                <a:ext cx="5406612" cy="1142459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AF1F3E-DBF6-45C0-C2CA-31CA3BFF1C40}"/>
                </a:ext>
              </a:extLst>
            </p:cNvPr>
            <p:cNvSpPr txBox="1"/>
            <p:nvPr/>
          </p:nvSpPr>
          <p:spPr>
            <a:xfrm>
              <a:off x="4789170" y="3573835"/>
              <a:ext cx="110479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Helvetica" pitchFamily="2" charset="0"/>
                </a:rPr>
                <a:t>Brown (2005)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840A66C-FE5E-1335-29F0-810187BA9332}"/>
              </a:ext>
            </a:extLst>
          </p:cNvPr>
          <p:cNvGrpSpPr/>
          <p:nvPr/>
        </p:nvGrpSpPr>
        <p:grpSpPr>
          <a:xfrm>
            <a:off x="3257512" y="3848105"/>
            <a:ext cx="2661359" cy="2986414"/>
            <a:chOff x="4746561" y="3863591"/>
            <a:chExt cx="2661359" cy="2986414"/>
          </a:xfrm>
        </p:grpSpPr>
        <p:pic>
          <p:nvPicPr>
            <p:cNvPr id="8" name="Picture 7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8F918D07-C581-99AD-3E1A-62388F4B0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746561" y="3863591"/>
              <a:ext cx="2645317" cy="272734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3DDAC72-52F9-543C-FE06-BC76C11D37C8}"/>
                </a:ext>
              </a:extLst>
            </p:cNvPr>
            <p:cNvSpPr txBox="1"/>
            <p:nvPr/>
          </p:nvSpPr>
          <p:spPr>
            <a:xfrm>
              <a:off x="5472775" y="6573006"/>
              <a:ext cx="19351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Helvetica" pitchFamily="2" charset="0"/>
                </a:rPr>
                <a:t>Stark et al. (2014 &amp; 2015)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72C6B05-AE23-15EE-8A8A-D0780A59A914}"/>
              </a:ext>
            </a:extLst>
          </p:cNvPr>
          <p:cNvGrpSpPr/>
          <p:nvPr/>
        </p:nvGrpSpPr>
        <p:grpSpPr>
          <a:xfrm>
            <a:off x="9404454" y="3856937"/>
            <a:ext cx="2732476" cy="2992181"/>
            <a:chOff x="9404454" y="3856937"/>
            <a:chExt cx="2732476" cy="2992181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D63A862-D018-F316-50C9-AD6EBB4F1E9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04454" y="3856937"/>
              <a:ext cx="2666371" cy="2731187"/>
              <a:chOff x="7416158" y="4143037"/>
              <a:chExt cx="3190851" cy="3268416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617989B-2D0A-AC55-BBA1-B3B8971D9E2F}"/>
                  </a:ext>
                </a:extLst>
              </p:cNvPr>
              <p:cNvSpPr/>
              <p:nvPr/>
            </p:nvSpPr>
            <p:spPr>
              <a:xfrm>
                <a:off x="7416158" y="4143037"/>
                <a:ext cx="3190851" cy="32684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432414A-28AE-CE20-767E-F3163C6C33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736" t="46481" r="60649" b="495"/>
              <a:stretch/>
            </p:blipFill>
            <p:spPr>
              <a:xfrm>
                <a:off x="7416159" y="4363281"/>
                <a:ext cx="3001440" cy="3048172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E2D28A0F-4C14-7612-5BBE-422B034D10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69671" t="1116" b="53799"/>
              <a:stretch/>
            </p:blipFill>
            <p:spPr>
              <a:xfrm>
                <a:off x="8138432" y="4345679"/>
                <a:ext cx="2357317" cy="2591756"/>
              </a:xfrm>
              <a:prstGeom prst="rect">
                <a:avLst/>
              </a:prstGeom>
            </p:spPr>
          </p:pic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6677667-8F69-DC57-AA0B-84BDCFD53E26}"/>
                </a:ext>
              </a:extLst>
            </p:cNvPr>
            <p:cNvSpPr txBox="1"/>
            <p:nvPr/>
          </p:nvSpPr>
          <p:spPr>
            <a:xfrm>
              <a:off x="10730776" y="6572119"/>
              <a:ext cx="14061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Helvetica" pitchFamily="2" charset="0"/>
                </a:rPr>
                <a:t>Stark et al. (2024)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4844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EBA15A3-767E-8CA6-C530-DEDF8A2BC8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</a:extLst>
          </a:blip>
          <a:srcRect l="12500" t="25000" r="12500"/>
          <a:stretch/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037C04-9550-CC77-6583-13A91DA7E3E9}"/>
              </a:ext>
            </a:extLst>
          </p:cNvPr>
          <p:cNvSpPr txBox="1"/>
          <p:nvPr/>
        </p:nvSpPr>
        <p:spPr>
          <a:xfrm>
            <a:off x="0" y="88205"/>
            <a:ext cx="12090400" cy="707886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  <a:alpha val="80000"/>
                </a:schemeClr>
              </a:gs>
              <a:gs pos="0">
                <a:schemeClr val="tx2">
                  <a:alpha val="40000"/>
                </a:schemeClr>
              </a:gs>
            </a:gsLst>
            <a:lin ang="0" scaled="1"/>
            <a:tileRect/>
          </a:gradFill>
          <a:effectLst>
            <a:outerShdw blurRad="114300" dist="12700" dir="2700000" algn="tl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chemeClr val="bg1"/>
                </a:solidFill>
                <a:latin typeface="Helvetica" pitchFamily="2" charset="0"/>
              </a:rPr>
              <a:t>Two methods for calculating yield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5CE6C6-A08F-D87E-AB47-DD83BFA773C6}"/>
              </a:ext>
            </a:extLst>
          </p:cNvPr>
          <p:cNvSpPr txBox="1"/>
          <p:nvPr/>
        </p:nvSpPr>
        <p:spPr>
          <a:xfrm>
            <a:off x="9781251" y="6470662"/>
            <a:ext cx="2514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Slide credit: D. Savransky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FD6532-0E9A-6FF6-6231-8CF1F8A9FDB5}"/>
              </a:ext>
            </a:extLst>
          </p:cNvPr>
          <p:cNvSpPr txBox="1"/>
          <p:nvPr/>
        </p:nvSpPr>
        <p:spPr>
          <a:xfrm>
            <a:off x="653143" y="1197431"/>
            <a:ext cx="454323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Helvetica" pitchFamily="2" charset="0"/>
              </a:rPr>
              <a:t>Summed Completeness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144F7E-4868-C717-26A8-6EA672958B5E}"/>
              </a:ext>
            </a:extLst>
          </p:cNvPr>
          <p:cNvSpPr txBox="1"/>
          <p:nvPr/>
        </p:nvSpPr>
        <p:spPr>
          <a:xfrm>
            <a:off x="7253793" y="1197431"/>
            <a:ext cx="394851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Helvetica" pitchFamily="2" charset="0"/>
              </a:rPr>
              <a:t>Mission Monte Carlo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3B017F-313D-E219-84BD-98011C8FC0F0}"/>
              </a:ext>
            </a:extLst>
          </p:cNvPr>
          <p:cNvSpPr txBox="1"/>
          <p:nvPr/>
        </p:nvSpPr>
        <p:spPr>
          <a:xfrm>
            <a:off x="274254" y="2080199"/>
            <a:ext cx="549517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Helvetica" pitchFamily="2" charset="0"/>
              </a:rPr>
              <a:t>Pro: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bg1"/>
                </a:solidFill>
                <a:latin typeface="Helvetica" pitchFamily="2" charset="0"/>
              </a:rPr>
              <a:t>Relatively straightforward to compute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bg1"/>
                </a:solidFill>
                <a:latin typeface="Helvetica" pitchFamily="2" charset="0"/>
              </a:rPr>
              <a:t>Allows for easier optimization</a:t>
            </a:r>
          </a:p>
          <a:p>
            <a:endParaRPr lang="en-US" sz="3000" b="1" dirty="0">
              <a:solidFill>
                <a:schemeClr val="bg1"/>
              </a:solidFill>
              <a:latin typeface="Helvetica" pitchFamily="2" charset="0"/>
            </a:endParaRPr>
          </a:p>
          <a:p>
            <a:r>
              <a:rPr lang="en-US" sz="3000" b="1" dirty="0">
                <a:solidFill>
                  <a:schemeClr val="bg1"/>
                </a:solidFill>
                <a:latin typeface="Helvetica" pitchFamily="2" charset="0"/>
              </a:rPr>
              <a:t>Cons: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bg1"/>
                </a:solidFill>
                <a:latin typeface="Helvetica" pitchFamily="2" charset="0"/>
              </a:rPr>
              <a:t>Ignores </a:t>
            </a:r>
            <a:r>
              <a:rPr lang="en-US" sz="3000" b="1" dirty="0" err="1">
                <a:solidFill>
                  <a:schemeClr val="bg1"/>
                </a:solidFill>
                <a:latin typeface="Helvetica" pitchFamily="2" charset="0"/>
              </a:rPr>
              <a:t>schedulability</a:t>
            </a:r>
            <a:endParaRPr lang="en-US" sz="3000" b="1" dirty="0">
              <a:solidFill>
                <a:schemeClr val="bg1"/>
              </a:solidFill>
              <a:latin typeface="Helvetica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bg1"/>
                </a:solidFill>
                <a:latin typeface="Helvetica" pitchFamily="2" charset="0"/>
              </a:rPr>
              <a:t>Yield uncertainties harder to estimate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7DF2D3-8B06-4E11-002F-444C4C2D5E28}"/>
              </a:ext>
            </a:extLst>
          </p:cNvPr>
          <p:cNvSpPr txBox="1"/>
          <p:nvPr/>
        </p:nvSpPr>
        <p:spPr>
          <a:xfrm>
            <a:off x="6797074" y="2000366"/>
            <a:ext cx="549517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Helvetica" pitchFamily="2" charset="0"/>
              </a:rPr>
              <a:t>Pro: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bg1"/>
                </a:solidFill>
                <a:latin typeface="Helvetica" pitchFamily="2" charset="0"/>
              </a:rPr>
              <a:t>Produces yield uncertainties easily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bg1"/>
                </a:solidFill>
                <a:latin typeface="Helvetica" pitchFamily="2" charset="0"/>
              </a:rPr>
              <a:t>Includes scheduling complexities</a:t>
            </a:r>
          </a:p>
          <a:p>
            <a:endParaRPr lang="en-US" sz="3000" b="1" dirty="0">
              <a:solidFill>
                <a:schemeClr val="bg1"/>
              </a:solidFill>
              <a:latin typeface="Helvetica" pitchFamily="2" charset="0"/>
            </a:endParaRPr>
          </a:p>
          <a:p>
            <a:r>
              <a:rPr lang="en-US" sz="3000" b="1" dirty="0">
                <a:solidFill>
                  <a:schemeClr val="bg1"/>
                </a:solidFill>
                <a:latin typeface="Helvetica" pitchFamily="2" charset="0"/>
              </a:rPr>
              <a:t>Cons: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bg1"/>
                </a:solidFill>
                <a:latin typeface="Helvetica" pitchFamily="2" charset="0"/>
              </a:rPr>
              <a:t>Computationally costly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bg1"/>
                </a:solidFill>
                <a:latin typeface="Helvetica" pitchFamily="2" charset="0"/>
              </a:rPr>
              <a:t>Decision making strategy critical</a:t>
            </a:r>
          </a:p>
        </p:txBody>
      </p:sp>
    </p:spTree>
    <p:extLst>
      <p:ext uri="{BB962C8B-B14F-4D97-AF65-F5344CB8AC3E}">
        <p14:creationId xmlns:p14="http://schemas.microsoft.com/office/powerpoint/2010/main" val="18576133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EBA15A3-767E-8CA6-C530-DEDF8A2BC8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</a:extLst>
          </a:blip>
          <a:srcRect l="12500" t="25000" r="12500"/>
          <a:stretch/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1708283-B1EC-4176-8EC6-E3C4FD2C7CB8}"/>
              </a:ext>
            </a:extLst>
          </p:cNvPr>
          <p:cNvSpPr txBox="1"/>
          <p:nvPr/>
        </p:nvSpPr>
        <p:spPr>
          <a:xfrm>
            <a:off x="0" y="2844224"/>
            <a:ext cx="12090400" cy="1169551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  <a:alpha val="80000"/>
                </a:schemeClr>
              </a:gs>
              <a:gs pos="0">
                <a:schemeClr val="tx2">
                  <a:alpha val="40000"/>
                </a:schemeClr>
              </a:gs>
            </a:gsLst>
            <a:lin ang="0" scaled="1"/>
            <a:tileRect/>
          </a:gradFill>
          <a:effectLst>
            <a:outerShdw blurRad="114300" dist="12700" dir="2700000" algn="tl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7000" b="1" dirty="0">
                <a:solidFill>
                  <a:schemeClr val="bg1"/>
                </a:solidFill>
                <a:latin typeface="Helvetica" pitchFamily="2" charset="0"/>
              </a:rPr>
              <a:t>Lessons Learned</a:t>
            </a:r>
          </a:p>
        </p:txBody>
      </p:sp>
    </p:spTree>
    <p:extLst>
      <p:ext uri="{BB962C8B-B14F-4D97-AF65-F5344CB8AC3E}">
        <p14:creationId xmlns:p14="http://schemas.microsoft.com/office/powerpoint/2010/main" val="24281388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EBA15A3-767E-8CA6-C530-DEDF8A2BC8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</a:extLst>
          </a:blip>
          <a:srcRect l="12500" t="25000" r="12500"/>
          <a:stretch/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1708283-B1EC-4176-8EC6-E3C4FD2C7CB8}"/>
              </a:ext>
            </a:extLst>
          </p:cNvPr>
          <p:cNvSpPr txBox="1"/>
          <p:nvPr/>
        </p:nvSpPr>
        <p:spPr>
          <a:xfrm>
            <a:off x="0" y="88205"/>
            <a:ext cx="12090400" cy="584775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  <a:alpha val="80000"/>
                </a:schemeClr>
              </a:gs>
              <a:gs pos="0">
                <a:schemeClr val="tx2">
                  <a:alpha val="40000"/>
                </a:schemeClr>
              </a:gs>
            </a:gsLst>
            <a:lin ang="0" scaled="1"/>
            <a:tileRect/>
          </a:gradFill>
          <a:effectLst>
            <a:outerShdw blurRad="114300" dist="12700" dir="2700000" algn="tl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chemeClr val="bg1"/>
                </a:solidFill>
                <a:latin typeface="Helvetica" pitchFamily="2" charset="0"/>
              </a:rPr>
              <a:t>Lesson: Yield is Most Sensitive to D</a:t>
            </a:r>
          </a:p>
        </p:txBody>
      </p:sp>
      <p:pic>
        <p:nvPicPr>
          <p:cNvPr id="4" name="Picture 3" descr="Chart, diagram, line chart&#10;&#10;Description automatically generated">
            <a:extLst>
              <a:ext uri="{FF2B5EF4-FFF2-40B4-BE49-F238E27FC236}">
                <a16:creationId xmlns:a16="http://schemas.microsoft.com/office/drawing/2014/main" id="{05C13E99-1C69-045D-5EA7-3864F4FA0B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6134" y="1493658"/>
            <a:ext cx="9572996" cy="4849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7065A9-E185-5301-0B16-4040F01146BA}"/>
              </a:ext>
            </a:extLst>
          </p:cNvPr>
          <p:cNvSpPr txBox="1"/>
          <p:nvPr/>
        </p:nvSpPr>
        <p:spPr>
          <a:xfrm>
            <a:off x="10734411" y="6323568"/>
            <a:ext cx="1406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Stark et al. (2015)</a:t>
            </a: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C91D8D75-A9C2-2434-11A3-FA8EA1BEDC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t="3148" r="50000"/>
          <a:stretch/>
        </p:blipFill>
        <p:spPr>
          <a:xfrm>
            <a:off x="125214" y="1491565"/>
            <a:ext cx="2390919" cy="2426832"/>
          </a:xfrm>
          <a:prstGeom prst="rect">
            <a:avLst/>
          </a:prstGeom>
        </p:spPr>
      </p:pic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7D8F27E1-5F0E-0328-30FA-A5CF6E501A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l="50000" t="3148"/>
          <a:stretch/>
        </p:blipFill>
        <p:spPr>
          <a:xfrm>
            <a:off x="125214" y="3917351"/>
            <a:ext cx="2390919" cy="242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9850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EBA15A3-767E-8CA6-C530-DEDF8A2BC8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</a:extLst>
          </a:blip>
          <a:srcRect l="12500" t="25000" r="12500"/>
          <a:stretch/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1708283-B1EC-4176-8EC6-E3C4FD2C7CB8}"/>
              </a:ext>
            </a:extLst>
          </p:cNvPr>
          <p:cNvSpPr txBox="1"/>
          <p:nvPr/>
        </p:nvSpPr>
        <p:spPr>
          <a:xfrm>
            <a:off x="0" y="88205"/>
            <a:ext cx="12090400" cy="584775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  <a:alpha val="80000"/>
                </a:schemeClr>
              </a:gs>
              <a:gs pos="0">
                <a:schemeClr val="tx2">
                  <a:alpha val="40000"/>
                </a:schemeClr>
              </a:gs>
            </a:gsLst>
            <a:lin ang="0" scaled="1"/>
            <a:tileRect/>
          </a:gradFill>
          <a:effectLst>
            <a:outerShdw blurRad="114300" dist="12700" dir="2700000" algn="tl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chemeClr val="bg1"/>
                </a:solidFill>
                <a:latin typeface="Helvetica" pitchFamily="2" charset="0"/>
              </a:rPr>
              <a:t>Lesson: Yield sensitivities are correlated</a:t>
            </a:r>
          </a:p>
        </p:txBody>
      </p:sp>
      <p:pic>
        <p:nvPicPr>
          <p:cNvPr id="4" name="Picture 3" descr="A group of graphs showing different angles&#10;&#10;Description automatically generated">
            <a:extLst>
              <a:ext uri="{FF2B5EF4-FFF2-40B4-BE49-F238E27FC236}">
                <a16:creationId xmlns:a16="http://schemas.microsoft.com/office/drawing/2014/main" id="{92FA8368-97D3-1181-C956-9F14FA3400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63" t="3795" r="8263" b="2970"/>
          <a:stretch/>
        </p:blipFill>
        <p:spPr>
          <a:xfrm>
            <a:off x="1643076" y="1695748"/>
            <a:ext cx="8372650" cy="47903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86DCB8-B9E1-8FB1-DF3E-7944EEF77592}"/>
              </a:ext>
            </a:extLst>
          </p:cNvPr>
          <p:cNvSpPr txBox="1"/>
          <p:nvPr/>
        </p:nvSpPr>
        <p:spPr>
          <a:xfrm>
            <a:off x="533066" y="1185043"/>
            <a:ext cx="10592669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n w="3175" cmpd="sng">
                  <a:noFill/>
                </a:ln>
                <a:solidFill>
                  <a:schemeClr val="bg1"/>
                </a:solidFill>
                <a:latin typeface="Helvetica" pitchFamily="2" charset="0"/>
                <a:cs typeface="Avenir Black"/>
              </a:rPr>
              <a:t>E.g., IWA &amp; contrast joint-sensitivity depends on </a:t>
            </a:r>
            <a:r>
              <a:rPr lang="en-US" sz="2400" b="1" dirty="0">
                <a:ln w="3175" cmpd="sng">
                  <a:noFill/>
                </a:ln>
                <a:solidFill>
                  <a:schemeClr val="bg1"/>
                </a:solidFill>
                <a:latin typeface="Symbol" pitchFamily="2" charset="2"/>
                <a:cs typeface="Avenir Black"/>
              </a:rPr>
              <a:t>l</a:t>
            </a:r>
            <a:r>
              <a:rPr lang="en-US" sz="2400" b="1" dirty="0">
                <a:ln w="3175" cmpd="sng">
                  <a:noFill/>
                </a:ln>
                <a:solidFill>
                  <a:schemeClr val="bg1"/>
                </a:solidFill>
                <a:latin typeface="Helvetica" pitchFamily="2" charset="0"/>
                <a:cs typeface="Avenir Black"/>
              </a:rPr>
              <a:t> and </a:t>
            </a:r>
            <a:r>
              <a:rPr lang="en-US" sz="2400" b="1" i="1" dirty="0">
                <a:ln w="3175" cmpd="sng">
                  <a:noFill/>
                </a:ln>
                <a:solidFill>
                  <a:schemeClr val="bg1"/>
                </a:solidFill>
                <a:latin typeface="Helvetica" pitchFamily="2" charset="0"/>
                <a:cs typeface="Avenir Black"/>
              </a:rPr>
              <a:t>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37916A-DB03-DC6B-A463-AE336E34DE18}"/>
              </a:ext>
            </a:extLst>
          </p:cNvPr>
          <p:cNvSpPr txBox="1"/>
          <p:nvPr/>
        </p:nvSpPr>
        <p:spPr>
          <a:xfrm>
            <a:off x="5879089" y="6535179"/>
            <a:ext cx="4212837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Helvetica" pitchFamily="2" charset="0"/>
                <a:cs typeface="Avenir Book"/>
              </a:rPr>
              <a:t>Morgan (2024)</a:t>
            </a:r>
          </a:p>
        </p:txBody>
      </p:sp>
    </p:spTree>
    <p:extLst>
      <p:ext uri="{BB962C8B-B14F-4D97-AF65-F5344CB8AC3E}">
        <p14:creationId xmlns:p14="http://schemas.microsoft.com/office/powerpoint/2010/main" val="31608056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9B9B247-0C7C-E35A-F483-6688650681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</a:extLst>
          </a:blip>
          <a:srcRect l="12500" t="25000" r="12500"/>
          <a:stretch/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570574" y="897467"/>
            <a:ext cx="2921503" cy="585607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9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9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extBox 5"/>
          <p:cNvSpPr txBox="1"/>
          <p:nvPr/>
        </p:nvSpPr>
        <p:spPr>
          <a:xfrm>
            <a:off x="1532467" y="1065776"/>
            <a:ext cx="30056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FFFF"/>
                </a:solidFill>
                <a:latin typeface="Avenir Book"/>
                <a:cs typeface="Avenir Book"/>
              </a:rPr>
              <a:t>Larger photon bucket</a:t>
            </a:r>
          </a:p>
        </p:txBody>
      </p:sp>
      <p:pic>
        <p:nvPicPr>
          <p:cNvPr id="2" name="Picture 1" descr="25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768" y="2641923"/>
            <a:ext cx="2779835" cy="1947332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7657769" y="897467"/>
            <a:ext cx="2921503" cy="585607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9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9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7" name="Picture 26" descr="Earth_Western_Hemisphere_transparent_backgroun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175" y="3486875"/>
            <a:ext cx="558800" cy="558800"/>
          </a:xfrm>
          <a:prstGeom prst="rect">
            <a:avLst/>
          </a:prstGeom>
        </p:spPr>
      </p:pic>
      <p:sp>
        <p:nvSpPr>
          <p:cNvPr id="28" name="5-Point Star 27"/>
          <p:cNvSpPr>
            <a:spLocks noChangeAspect="1"/>
          </p:cNvSpPr>
          <p:nvPr/>
        </p:nvSpPr>
        <p:spPr>
          <a:xfrm>
            <a:off x="8892789" y="3486875"/>
            <a:ext cx="548640" cy="548640"/>
          </a:xfrm>
          <a:prstGeom prst="star5">
            <a:avLst/>
          </a:prstGeom>
          <a:solidFill>
            <a:srgbClr val="FFFF00"/>
          </a:solidFill>
          <a:ln>
            <a:solidFill>
              <a:srgbClr val="CED20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extBox 8"/>
          <p:cNvSpPr txBox="1"/>
          <p:nvPr/>
        </p:nvSpPr>
        <p:spPr>
          <a:xfrm>
            <a:off x="7720641" y="1066288"/>
            <a:ext cx="28118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FFFF"/>
                </a:solidFill>
                <a:latin typeface="Avenir Book"/>
                <a:cs typeface="Avenir Book"/>
              </a:rPr>
              <a:t>Smaller IWA </a:t>
            </a:r>
          </a:p>
          <a:p>
            <a:pPr algn="ctr"/>
            <a:r>
              <a:rPr lang="en-US" sz="3000" b="1" dirty="0">
                <a:solidFill>
                  <a:srgbClr val="FFFFFF"/>
                </a:solidFill>
                <a:latin typeface="Avenir Book"/>
                <a:cs typeface="Avenir Book"/>
              </a:rPr>
              <a:t>~ </a:t>
            </a:r>
            <a:r>
              <a:rPr lang="en-US" sz="3000" b="1" dirty="0">
                <a:solidFill>
                  <a:srgbClr val="FFFFFF"/>
                </a:solidFill>
                <a:latin typeface="Symbol" charset="2"/>
                <a:cs typeface="Symbol" charset="2"/>
              </a:rPr>
              <a:t>l</a:t>
            </a:r>
            <a:r>
              <a:rPr lang="en-US" sz="3000" dirty="0">
                <a:solidFill>
                  <a:srgbClr val="FFFFFF"/>
                </a:solidFill>
                <a:latin typeface="Times New Roman"/>
                <a:cs typeface="Times New Roman"/>
              </a:rPr>
              <a:t>/</a:t>
            </a:r>
            <a:r>
              <a:rPr lang="en-US" sz="3000" i="1" dirty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</a:p>
        </p:txBody>
      </p:sp>
      <p:pic>
        <p:nvPicPr>
          <p:cNvPr id="19" name="Picture 18" descr="Earth_Western_Hemisphere_transparent_backgroun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305" y="2098340"/>
            <a:ext cx="558800" cy="558800"/>
          </a:xfrm>
          <a:prstGeom prst="rect">
            <a:avLst/>
          </a:prstGeom>
        </p:spPr>
      </p:pic>
      <p:sp>
        <p:nvSpPr>
          <p:cNvPr id="20" name="5-Point Star 19"/>
          <p:cNvSpPr>
            <a:spLocks noChangeAspect="1"/>
          </p:cNvSpPr>
          <p:nvPr/>
        </p:nvSpPr>
        <p:spPr>
          <a:xfrm>
            <a:off x="8858920" y="2098340"/>
            <a:ext cx="548640" cy="548640"/>
          </a:xfrm>
          <a:prstGeom prst="star5">
            <a:avLst/>
          </a:prstGeom>
          <a:solidFill>
            <a:srgbClr val="FFFF00"/>
          </a:solidFill>
          <a:ln>
            <a:solidFill>
              <a:srgbClr val="CED20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1" name="Picture 70" descr="ATLAST_transparent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3349978" flipH="1">
            <a:off x="7964795" y="6049328"/>
            <a:ext cx="1786563" cy="1170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Isosceles Triangle 21"/>
          <p:cNvSpPr/>
          <p:nvPr/>
        </p:nvSpPr>
        <p:spPr>
          <a:xfrm rot="10800000">
            <a:off x="7822239" y="2088631"/>
            <a:ext cx="2557900" cy="3773661"/>
          </a:xfrm>
          <a:prstGeom prst="triangle">
            <a:avLst/>
          </a:prstGeom>
          <a:gradFill>
            <a:gsLst>
              <a:gs pos="0">
                <a:schemeClr val="tx1">
                  <a:alpha val="79000"/>
                </a:schemeClr>
              </a:gs>
              <a:gs pos="100000">
                <a:schemeClr val="bg1">
                  <a:lumMod val="75000"/>
                  <a:alpha val="64000"/>
                </a:schemeClr>
              </a:gs>
            </a:gsLst>
          </a:gra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1FADE55-B82B-C344-BF51-EC0F4C80C10E}"/>
              </a:ext>
            </a:extLst>
          </p:cNvPr>
          <p:cNvGrpSpPr/>
          <p:nvPr/>
        </p:nvGrpSpPr>
        <p:grpSpPr>
          <a:xfrm>
            <a:off x="4572003" y="897467"/>
            <a:ext cx="3005667" cy="5856075"/>
            <a:chOff x="3048002" y="897466"/>
            <a:chExt cx="3005667" cy="5856075"/>
          </a:xfrm>
        </p:grpSpPr>
        <p:grpSp>
          <p:nvGrpSpPr>
            <p:cNvPr id="33" name="Group 32"/>
            <p:cNvGrpSpPr/>
            <p:nvPr/>
          </p:nvGrpSpPr>
          <p:grpSpPr>
            <a:xfrm>
              <a:off x="3048002" y="897466"/>
              <a:ext cx="3005667" cy="5856075"/>
              <a:chOff x="3048002" y="897466"/>
              <a:chExt cx="3005667" cy="5856075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3094236" y="897466"/>
                <a:ext cx="2921502" cy="5856075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  <a:alpha val="29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  <a:alpha val="29000"/>
                    </a:schemeClr>
                  </a:gs>
                </a:gsLst>
                <a:lin ang="16200000" scaled="0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3048002" y="1235074"/>
                <a:ext cx="3005667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b="1" dirty="0">
                    <a:solidFill>
                      <a:srgbClr val="FFFFFF"/>
                    </a:solidFill>
                    <a:latin typeface="Avenir Book"/>
                    <a:cs typeface="Avenir Book"/>
                  </a:rPr>
                  <a:t>Sharper PSF</a:t>
                </a:r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627" t="24342" r="63846" b="25017"/>
              <a:stretch/>
            </p:blipFill>
            <p:spPr>
              <a:xfrm>
                <a:off x="3352801" y="2337121"/>
                <a:ext cx="2404533" cy="2692079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4597400" y="2364923"/>
              <a:ext cx="11599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b="1" dirty="0">
                  <a:solidFill>
                    <a:srgbClr val="FFFFFF"/>
                  </a:solidFill>
                  <a:latin typeface="Avenir Book"/>
                  <a:cs typeface="Avenir Book"/>
                </a:rPr>
                <a:t>4 m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529999" y="3088711"/>
            <a:ext cx="1204796" cy="1223084"/>
            <a:chOff x="4005999" y="3088711"/>
            <a:chExt cx="1204796" cy="122308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5999" y="3122577"/>
              <a:ext cx="1204796" cy="1189218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4050860" y="3088711"/>
              <a:ext cx="11599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b="1" dirty="0">
                  <a:solidFill>
                    <a:srgbClr val="FFFFFF"/>
                  </a:solidFill>
                  <a:latin typeface="Avenir Book"/>
                  <a:cs typeface="Avenir Book"/>
                </a:rPr>
                <a:t>12 m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BE55EA0-8D2D-2A41-8850-5BCF7BCCAA67}"/>
              </a:ext>
            </a:extLst>
          </p:cNvPr>
          <p:cNvSpPr txBox="1"/>
          <p:nvPr/>
        </p:nvSpPr>
        <p:spPr>
          <a:xfrm>
            <a:off x="0" y="88206"/>
            <a:ext cx="12032343" cy="615553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  <a:alpha val="80000"/>
                </a:schemeClr>
              </a:gs>
              <a:gs pos="0">
                <a:schemeClr val="tx2">
                  <a:alpha val="40000"/>
                </a:schemeClr>
              </a:gs>
            </a:gsLst>
            <a:lin ang="0" scaled="1"/>
            <a:tileRect/>
          </a:gradFill>
          <a:effectLst>
            <a:outerShdw blurRad="114300" dist="12700" dir="2700000" algn="tl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3400" b="1" dirty="0">
                <a:solidFill>
                  <a:schemeClr val="bg1"/>
                </a:solidFill>
                <a:latin typeface="Avenir Heavy"/>
                <a:cs typeface="Avenir Heavy"/>
              </a:rPr>
              <a:t>Why coronagraph yield is controlled by </a:t>
            </a:r>
            <a:r>
              <a:rPr lang="en-US" sz="3400" b="1" i="1" dirty="0">
                <a:solidFill>
                  <a:schemeClr val="bg1"/>
                </a:solidFill>
                <a:latin typeface="Avenir Heavy"/>
                <a:cs typeface="Avenir Heavy"/>
              </a:rPr>
              <a:t>D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707503" y="5078625"/>
            <a:ext cx="5641564" cy="1151399"/>
            <a:chOff x="183502" y="5078627"/>
            <a:chExt cx="5641564" cy="1151400"/>
          </a:xfrm>
        </p:grpSpPr>
        <p:sp>
          <p:nvSpPr>
            <p:cNvPr id="3" name="Left Brace 2"/>
            <p:cNvSpPr/>
            <p:nvPr/>
          </p:nvSpPr>
          <p:spPr>
            <a:xfrm rot="16200000">
              <a:off x="2741126" y="2521003"/>
              <a:ext cx="526316" cy="5641564"/>
            </a:xfrm>
            <a:prstGeom prst="leftBrac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89470" y="5676029"/>
              <a:ext cx="521546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i="1" dirty="0">
                  <a:solidFill>
                    <a:srgbClr val="FFFFFF"/>
                  </a:solidFill>
                  <a:latin typeface="Avenir Book"/>
                  <a:cs typeface="Avenir Book"/>
                </a:rPr>
                <a:t>Exposure time scales as </a:t>
              </a:r>
              <a:r>
                <a:rPr lang="en-US" sz="3000" i="1" dirty="0">
                  <a:solidFill>
                    <a:srgbClr val="FFFFFF"/>
                  </a:solidFill>
                  <a:latin typeface="Times New Roman"/>
                  <a:cs typeface="Times New Roman"/>
                </a:rPr>
                <a:t>D</a:t>
              </a:r>
              <a:r>
                <a:rPr lang="en-US" sz="3000" b="1" i="1" baseline="30000" dirty="0">
                  <a:solidFill>
                    <a:srgbClr val="FFFFFF"/>
                  </a:solidFill>
                  <a:latin typeface="Avenir Book"/>
                  <a:cs typeface="Avenir Book"/>
                </a:rPr>
                <a:t>-4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454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8" grpId="0" animBg="1"/>
      <p:bldP spid="9" grpId="0"/>
      <p:bldP spid="20" grpId="0" animBg="1"/>
      <p:bldP spid="22" grpId="0" animBg="1"/>
      <p:bldP spid="2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EBA15A3-767E-8CA6-C530-DEDF8A2BC8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</a:extLst>
          </a:blip>
          <a:srcRect l="12500" t="25000" r="12500"/>
          <a:stretch/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037C04-9550-CC77-6583-13A91DA7E3E9}"/>
              </a:ext>
            </a:extLst>
          </p:cNvPr>
          <p:cNvSpPr txBox="1"/>
          <p:nvPr/>
        </p:nvSpPr>
        <p:spPr>
          <a:xfrm>
            <a:off x="0" y="88205"/>
            <a:ext cx="12090400" cy="707886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  <a:alpha val="80000"/>
                </a:schemeClr>
              </a:gs>
              <a:gs pos="0">
                <a:schemeClr val="tx2">
                  <a:alpha val="40000"/>
                </a:schemeClr>
              </a:gs>
            </a:gsLst>
            <a:lin ang="0" scaled="1"/>
            <a:tileRect/>
          </a:gradFill>
          <a:effectLst>
            <a:outerShdw blurRad="114300" dist="12700" dir="2700000" algn="tl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chemeClr val="bg1"/>
                </a:solidFill>
                <a:latin typeface="Helvetica" pitchFamily="2" charset="0"/>
              </a:rPr>
              <a:t>Why do we calculate yield?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4534BA-1FA1-5333-A176-3F02E7B68B89}"/>
              </a:ext>
            </a:extLst>
          </p:cNvPr>
          <p:cNvSpPr txBox="1"/>
          <p:nvPr/>
        </p:nvSpPr>
        <p:spPr>
          <a:xfrm>
            <a:off x="300947" y="1107689"/>
            <a:ext cx="11773955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571500" indent="-571500"/>
            <a:r>
              <a:rPr lang="en-US" sz="4000" b="1" dirty="0">
                <a:solidFill>
                  <a:schemeClr val="bg1"/>
                </a:solidFill>
                <a:latin typeface="Helvetica" pitchFamily="2" charset="0"/>
                <a:cs typeface="Avenir Book"/>
              </a:rPr>
              <a:t>1. Our ability to learn about the universe is founded on sample size</a:t>
            </a:r>
            <a:endParaRPr lang="en-US" sz="4000" b="1" baseline="-25000" dirty="0">
              <a:solidFill>
                <a:schemeClr val="bg1"/>
              </a:solidFill>
              <a:latin typeface="Helvetica" pitchFamily="2" charset="0"/>
              <a:cs typeface="Times New Roman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F2A6896-275B-0456-A675-6E42308392DE}"/>
              </a:ext>
            </a:extLst>
          </p:cNvPr>
          <p:cNvSpPr txBox="1"/>
          <p:nvPr/>
        </p:nvSpPr>
        <p:spPr>
          <a:xfrm>
            <a:off x="300947" y="2570666"/>
            <a:ext cx="11773955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571500" indent="-571500"/>
            <a:r>
              <a:rPr lang="en-US" sz="4000" b="1" dirty="0">
                <a:solidFill>
                  <a:schemeClr val="bg1"/>
                </a:solidFill>
                <a:latin typeface="Helvetica" pitchFamily="2" charset="0"/>
                <a:cs typeface="Avenir Book"/>
              </a:rPr>
              <a:t>2. Yield calculations help us make sense of a complicated, multi-variate trade space</a:t>
            </a:r>
            <a:endParaRPr lang="en-US" sz="4000" b="1" baseline="-25000" dirty="0">
              <a:solidFill>
                <a:schemeClr val="bg1"/>
              </a:solidFill>
              <a:latin typeface="Helvetica" pitchFamily="2" charset="0"/>
              <a:cs typeface="Times New Roman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52C279D-6F45-6A54-A328-B2D60E4679FF}"/>
              </a:ext>
            </a:extLst>
          </p:cNvPr>
          <p:cNvSpPr txBox="1"/>
          <p:nvPr/>
        </p:nvSpPr>
        <p:spPr>
          <a:xfrm>
            <a:off x="300947" y="4093050"/>
            <a:ext cx="11773955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571500" indent="-571500"/>
            <a:r>
              <a:rPr lang="en-US" sz="4000" b="1" dirty="0">
                <a:solidFill>
                  <a:schemeClr val="bg1"/>
                </a:solidFill>
                <a:latin typeface="Helvetica" pitchFamily="2" charset="0"/>
                <a:cs typeface="Avenir Book"/>
              </a:rPr>
              <a:t>3. Yield relates scientific productivity to mission design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6E630B9-773A-B656-91F0-6058B729B669}"/>
              </a:ext>
            </a:extLst>
          </p:cNvPr>
          <p:cNvSpPr txBox="1"/>
          <p:nvPr/>
        </p:nvSpPr>
        <p:spPr>
          <a:xfrm>
            <a:off x="300947" y="5540238"/>
            <a:ext cx="11773955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571500" indent="-571500"/>
            <a:r>
              <a:rPr lang="en-US" sz="4000" b="1" dirty="0">
                <a:solidFill>
                  <a:schemeClr val="bg1"/>
                </a:solidFill>
                <a:latin typeface="Helvetica" pitchFamily="2" charset="0"/>
                <a:cs typeface="Avenir Book"/>
              </a:rPr>
              <a:t>4. Yield calculations can tell you how to operate your mission and conduct your survey</a:t>
            </a:r>
            <a:endParaRPr lang="en-US" sz="4000" b="1" baseline="-25000" dirty="0">
              <a:solidFill>
                <a:schemeClr val="bg1"/>
              </a:solidFill>
              <a:latin typeface="Helvetica" pitchFamily="2" charset="0"/>
              <a:cs typeface="Times New Roman"/>
            </a:endParaRPr>
          </a:p>
          <a:p>
            <a:pPr marL="571500" indent="-571500"/>
            <a:r>
              <a:rPr lang="en-US" sz="4000" b="1" dirty="0">
                <a:solidFill>
                  <a:schemeClr val="bg1"/>
                </a:solidFill>
                <a:latin typeface="Helvetica" pitchFamily="2" charset="0"/>
                <a:cs typeface="Avenir Book"/>
              </a:rPr>
              <a:t> </a:t>
            </a:r>
            <a:endParaRPr lang="en-US" sz="4000" b="1" baseline="-25000" dirty="0">
              <a:solidFill>
                <a:schemeClr val="bg1"/>
              </a:solidFill>
              <a:latin typeface="Helvetica" pitchFamily="2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774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7" grpId="0"/>
      <p:bldP spid="28" grpId="0"/>
      <p:bldP spid="2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EBA15A3-767E-8CA6-C530-DEDF8A2BC8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50"/>
                    </a14:imgEffect>
                  </a14:imgLayer>
                </a14:imgProps>
              </a:ext>
            </a:extLst>
          </a:blip>
          <a:srcRect l="12500" t="25000" r="12500"/>
          <a:stretch/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1708283-B1EC-4176-8EC6-E3C4FD2C7CB8}"/>
              </a:ext>
            </a:extLst>
          </p:cNvPr>
          <p:cNvSpPr txBox="1"/>
          <p:nvPr/>
        </p:nvSpPr>
        <p:spPr>
          <a:xfrm>
            <a:off x="0" y="88205"/>
            <a:ext cx="12090400" cy="584775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  <a:alpha val="80000"/>
                </a:schemeClr>
              </a:gs>
              <a:gs pos="0">
                <a:schemeClr val="tx2">
                  <a:alpha val="40000"/>
                </a:schemeClr>
              </a:gs>
            </a:gsLst>
            <a:lin ang="0" scaled="1"/>
            <a:tileRect/>
          </a:gradFill>
          <a:effectLst>
            <a:outerShdw blurRad="114300" dist="12700" dir="2700000" algn="tl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chemeClr val="bg1"/>
                </a:solidFill>
                <a:latin typeface="Helvetica" pitchFamily="2" charset="0"/>
              </a:rPr>
              <a:t>Lesson: We Can Use Astro. &amp; Obs. DOF to Our Advantage</a:t>
            </a:r>
            <a:endParaRPr lang="en-US" sz="3200" b="1" i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727D9B-7727-6D91-843C-D2C4EDA6F12B}"/>
              </a:ext>
            </a:extLst>
          </p:cNvPr>
          <p:cNvSpPr txBox="1"/>
          <p:nvPr/>
        </p:nvSpPr>
        <p:spPr>
          <a:xfrm>
            <a:off x="-92709" y="1044393"/>
            <a:ext cx="75041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Helvetica" pitchFamily="2" charset="0"/>
              </a:rPr>
              <a:t>We can adapt target list to take advantage of mission’s strengths and mitigate the weaknesses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03ED527-F2AE-4BE5-710A-3D3CC04FBDA9}"/>
              </a:ext>
            </a:extLst>
          </p:cNvPr>
          <p:cNvGrpSpPr>
            <a:grpSpLocks noChangeAspect="1"/>
          </p:cNvGrpSpPr>
          <p:nvPr/>
        </p:nvGrpSpPr>
        <p:grpSpPr>
          <a:xfrm>
            <a:off x="7652079" y="2029051"/>
            <a:ext cx="4392000" cy="4749400"/>
            <a:chOff x="9404454" y="3856937"/>
            <a:chExt cx="2666371" cy="288334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84B8532-5CC5-795D-A7F1-F256E488014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04454" y="3856937"/>
              <a:ext cx="2666371" cy="2731187"/>
              <a:chOff x="7416158" y="4143037"/>
              <a:chExt cx="3190851" cy="3268416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81046B6-0ED6-C09E-2E0D-6EA616EB1088}"/>
                  </a:ext>
                </a:extLst>
              </p:cNvPr>
              <p:cNvSpPr/>
              <p:nvPr/>
            </p:nvSpPr>
            <p:spPr>
              <a:xfrm>
                <a:off x="7416158" y="4143037"/>
                <a:ext cx="3190851" cy="32684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D0C7E62-8F38-469D-5545-C3531C2DEA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736" t="46481" r="60649" b="495"/>
              <a:stretch/>
            </p:blipFill>
            <p:spPr>
              <a:xfrm>
                <a:off x="7416159" y="4363281"/>
                <a:ext cx="3001440" cy="3048172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F2BEEF99-A55E-CF6A-3C8B-5A385C3FB3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69671" t="1116" b="53799"/>
              <a:stretch/>
            </p:blipFill>
            <p:spPr>
              <a:xfrm>
                <a:off x="8138432" y="4345679"/>
                <a:ext cx="2357317" cy="2591756"/>
              </a:xfrm>
              <a:prstGeom prst="rect">
                <a:avLst/>
              </a:prstGeom>
            </p:spPr>
          </p:pic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B57A7B1-7213-A0BC-F5BF-C62A6853DB1A}"/>
                </a:ext>
              </a:extLst>
            </p:cNvPr>
            <p:cNvSpPr txBox="1"/>
            <p:nvPr/>
          </p:nvSpPr>
          <p:spPr>
            <a:xfrm>
              <a:off x="11215085" y="6572119"/>
              <a:ext cx="853672" cy="168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/>
                  </a:solidFill>
                  <a:latin typeface="Helvetica" pitchFamily="2" charset="0"/>
                </a:rPr>
                <a:t>Stark et al. (2024)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083A967-195D-6777-3A2E-210CAA7D6C38}"/>
              </a:ext>
            </a:extLst>
          </p:cNvPr>
          <p:cNvSpPr txBox="1"/>
          <p:nvPr/>
        </p:nvSpPr>
        <p:spPr>
          <a:xfrm>
            <a:off x="7716256" y="1156687"/>
            <a:ext cx="4201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Helvetica" pitchFamily="2" charset="0"/>
              </a:rPr>
              <a:t>We can adapt observations to mission’s strengths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604037E-3135-92B2-30E2-3550575430FF}"/>
              </a:ext>
            </a:extLst>
          </p:cNvPr>
          <p:cNvGrpSpPr>
            <a:grpSpLocks noChangeAspect="1"/>
          </p:cNvGrpSpPr>
          <p:nvPr/>
        </p:nvGrpSpPr>
        <p:grpSpPr>
          <a:xfrm>
            <a:off x="121553" y="2073457"/>
            <a:ext cx="6997542" cy="4498766"/>
            <a:chOff x="40870" y="1831410"/>
            <a:chExt cx="7704287" cy="495313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C8C7B55-D772-DC07-27E3-3FD42FD58C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9640"/>
            <a:stretch/>
          </p:blipFill>
          <p:spPr>
            <a:xfrm>
              <a:off x="1087456" y="1831410"/>
              <a:ext cx="6657701" cy="495117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6ED695D-A5D0-ABF5-711E-4C87500389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34" r="89667"/>
            <a:stretch/>
          </p:blipFill>
          <p:spPr>
            <a:xfrm>
              <a:off x="40870" y="1833372"/>
              <a:ext cx="1058778" cy="49511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04027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EBA15A3-767E-8CA6-C530-DEDF8A2BC8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</a:extLst>
          </a:blip>
          <a:srcRect l="12500" t="25000" r="12500"/>
          <a:stretch/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1708283-B1EC-4176-8EC6-E3C4FD2C7CB8}"/>
              </a:ext>
            </a:extLst>
          </p:cNvPr>
          <p:cNvSpPr txBox="1"/>
          <p:nvPr/>
        </p:nvSpPr>
        <p:spPr>
          <a:xfrm>
            <a:off x="0" y="88205"/>
            <a:ext cx="12090400" cy="584775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  <a:alpha val="80000"/>
                </a:schemeClr>
              </a:gs>
              <a:gs pos="0">
                <a:schemeClr val="tx2">
                  <a:alpha val="40000"/>
                </a:schemeClr>
              </a:gs>
            </a:gsLst>
            <a:lin ang="0" scaled="1"/>
            <a:tileRect/>
          </a:gradFill>
          <a:effectLst>
            <a:outerShdw blurRad="114300" dist="12700" dir="2700000" algn="tl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chemeClr val="bg1"/>
                </a:solidFill>
                <a:latin typeface="Helvetica" pitchFamily="2" charset="0"/>
              </a:rPr>
              <a:t>Lesson: Coronagraphs Can Play Well Together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F75DDB-9A10-8CE5-E412-897337DD96AC}"/>
              </a:ext>
            </a:extLst>
          </p:cNvPr>
          <p:cNvSpPr txBox="1"/>
          <p:nvPr/>
        </p:nvSpPr>
        <p:spPr>
          <a:xfrm>
            <a:off x="7396085" y="1920476"/>
            <a:ext cx="3870279" cy="357020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ln w="3175" cmpd="sng">
                  <a:noFill/>
                </a:ln>
                <a:solidFill>
                  <a:schemeClr val="bg1"/>
                </a:solidFill>
                <a:latin typeface="Helvetica" pitchFamily="2" charset="0"/>
                <a:cs typeface="Avenir Black"/>
              </a:rPr>
              <a:t>One coronagraph doesn’t have to do everything</a:t>
            </a:r>
          </a:p>
          <a:p>
            <a:endParaRPr lang="en-US" sz="1000" dirty="0">
              <a:ln w="3175" cmpd="sng">
                <a:noFill/>
              </a:ln>
              <a:solidFill>
                <a:schemeClr val="bg1"/>
              </a:solidFill>
              <a:latin typeface="Helvetica" pitchFamily="2" charset="0"/>
              <a:cs typeface="Avenir Black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n w="3175" cmpd="sng">
                  <a:noFill/>
                </a:ln>
                <a:solidFill>
                  <a:schemeClr val="bg1"/>
                </a:solidFill>
                <a:latin typeface="Helvetica" pitchFamily="2" charset="0"/>
                <a:cs typeface="Avenir Black"/>
              </a:rPr>
              <a:t>We can optimally assign coronagraphs on a star-by-star basis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n w="3175" cmpd="sng">
                  <a:noFill/>
                </a:ln>
                <a:solidFill>
                  <a:schemeClr val="bg1"/>
                </a:solidFill>
                <a:latin typeface="Helvetica" pitchFamily="2" charset="0"/>
                <a:cs typeface="Avenir Black"/>
              </a:rPr>
              <a:t>Relaxes coronagraph design phase space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n w="3175" cmpd="sng">
                  <a:noFill/>
                </a:ln>
                <a:solidFill>
                  <a:schemeClr val="bg1"/>
                </a:solidFill>
                <a:latin typeface="Helvetica" pitchFamily="2" charset="0"/>
                <a:cs typeface="Avenir Black"/>
              </a:rPr>
              <a:t>Leads to higher yields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948C055-05EE-9D63-19A3-8922AC0A73E5}"/>
              </a:ext>
            </a:extLst>
          </p:cNvPr>
          <p:cNvGrpSpPr>
            <a:grpSpLocks noChangeAspect="1"/>
          </p:cNvGrpSpPr>
          <p:nvPr/>
        </p:nvGrpSpPr>
        <p:grpSpPr>
          <a:xfrm>
            <a:off x="1203159" y="761185"/>
            <a:ext cx="5267290" cy="5897165"/>
            <a:chOff x="4049552" y="1557749"/>
            <a:chExt cx="4089275" cy="457828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D11A349-F1F1-85D8-B5A2-749FF3C77D6C}"/>
                </a:ext>
              </a:extLst>
            </p:cNvPr>
            <p:cNvSpPr/>
            <p:nvPr/>
          </p:nvSpPr>
          <p:spPr>
            <a:xfrm>
              <a:off x="7929508" y="1557749"/>
              <a:ext cx="209319" cy="45717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477BE24-2470-8BC2-73BE-38D6A48C315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049552" y="1558655"/>
              <a:ext cx="4002633" cy="4571778"/>
              <a:chOff x="4049552" y="1558655"/>
              <a:chExt cx="4002633" cy="4571778"/>
            </a:xfrm>
          </p:grpSpPr>
          <p:pic>
            <p:nvPicPr>
              <p:cNvPr id="12" name="Picture 11" descr="Chart, scatter chart&#10;&#10;Description automatically generated">
                <a:extLst>
                  <a:ext uri="{FF2B5EF4-FFF2-40B4-BE49-F238E27FC236}">
                    <a16:creationId xmlns:a16="http://schemas.microsoft.com/office/drawing/2014/main" id="{31468F7F-C2B3-17CE-F1FD-C92B3E91E8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69938" t="3553" r="256" b="1991"/>
              <a:stretch/>
            </p:blipFill>
            <p:spPr>
              <a:xfrm>
                <a:off x="5094228" y="1558655"/>
                <a:ext cx="2957957" cy="4571778"/>
              </a:xfrm>
              <a:prstGeom prst="rect">
                <a:avLst/>
              </a:prstGeom>
            </p:spPr>
          </p:pic>
          <p:pic>
            <p:nvPicPr>
              <p:cNvPr id="13" name="Picture 12" descr="Chart, scatter chart&#10;&#10;Description automatically generated">
                <a:extLst>
                  <a:ext uri="{FF2B5EF4-FFF2-40B4-BE49-F238E27FC236}">
                    <a16:creationId xmlns:a16="http://schemas.microsoft.com/office/drawing/2014/main" id="{E57EAC7E-A81F-6D26-BFC4-F2C6A26575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84" t="3553" r="88894" b="1991"/>
              <a:stretch/>
            </p:blipFill>
            <p:spPr>
              <a:xfrm>
                <a:off x="4049552" y="1558655"/>
                <a:ext cx="1084004" cy="4571778"/>
              </a:xfrm>
              <a:prstGeom prst="rect">
                <a:avLst/>
              </a:prstGeom>
            </p:spPr>
          </p:pic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8E3D296-5E8C-83EE-039F-F76F42121BD4}"/>
                </a:ext>
              </a:extLst>
            </p:cNvPr>
            <p:cNvSpPr/>
            <p:nvPr/>
          </p:nvSpPr>
          <p:spPr>
            <a:xfrm>
              <a:off x="7842866" y="5506130"/>
              <a:ext cx="209319" cy="2646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DAA528C-8708-7770-8001-806C21A3660F}"/>
                </a:ext>
              </a:extLst>
            </p:cNvPr>
            <p:cNvSpPr/>
            <p:nvPr/>
          </p:nvSpPr>
          <p:spPr>
            <a:xfrm>
              <a:off x="7877378" y="1575820"/>
              <a:ext cx="209319" cy="2646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E70CEC6-F70C-4FEA-4404-F822CCF33EA1}"/>
                </a:ext>
              </a:extLst>
            </p:cNvPr>
            <p:cNvSpPr txBox="1"/>
            <p:nvPr/>
          </p:nvSpPr>
          <p:spPr>
            <a:xfrm>
              <a:off x="4052967" y="5859030"/>
              <a:ext cx="2717866" cy="27699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141115"/>
                  </a:solidFill>
                  <a:latin typeface="Helvetica" pitchFamily="2" charset="0"/>
                  <a:cs typeface="Avenir Book"/>
                </a:rPr>
                <a:t>LUVOIR Final Report (2019)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64096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EBA15A3-767E-8CA6-C530-DEDF8A2BC8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</a:extLst>
          </a:blip>
          <a:srcRect l="12500" t="25000" r="12500"/>
          <a:stretch/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Google Shape;119;p4">
            <a:extLst>
              <a:ext uri="{FF2B5EF4-FFF2-40B4-BE49-F238E27FC236}">
                <a16:creationId xmlns:a16="http://schemas.microsoft.com/office/drawing/2014/main" id="{1735B212-F350-5B3F-8EF7-2C421B75253A}"/>
              </a:ext>
            </a:extLst>
          </p:cNvPr>
          <p:cNvSpPr txBox="1"/>
          <p:nvPr/>
        </p:nvSpPr>
        <p:spPr>
          <a:xfrm>
            <a:off x="-165223" y="5826346"/>
            <a:ext cx="2231257" cy="25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1050"/>
            </a:pPr>
            <a:r>
              <a:rPr lang="en-US" sz="105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Standards Team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7DE92-DEFB-759F-DF54-C30B0B75C698}"/>
              </a:ext>
            </a:extLst>
          </p:cNvPr>
          <p:cNvSpPr txBox="1"/>
          <p:nvPr/>
        </p:nvSpPr>
        <p:spPr>
          <a:xfrm>
            <a:off x="0" y="88205"/>
            <a:ext cx="12090400" cy="584775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  <a:alpha val="80000"/>
                </a:schemeClr>
              </a:gs>
              <a:gs pos="0">
                <a:schemeClr val="tx2">
                  <a:alpha val="40000"/>
                </a:schemeClr>
              </a:gs>
            </a:gsLst>
            <a:lin ang="0" scaled="1"/>
            <a:tileRect/>
          </a:gradFill>
          <a:effectLst>
            <a:outerShdw blurRad="114300" dist="12700" dir="2700000" algn="tl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chemeClr val="bg1"/>
                </a:solidFill>
                <a:latin typeface="Helvetica" pitchFamily="2" charset="0"/>
              </a:rPr>
              <a:t>Lesson: Working Inside of the “IWA” is Potentially Productive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21DE573-F42F-4ED3-5B18-F9FB962ADCD2}"/>
              </a:ext>
            </a:extLst>
          </p:cNvPr>
          <p:cNvGrpSpPr>
            <a:grpSpLocks noChangeAspect="1"/>
          </p:cNvGrpSpPr>
          <p:nvPr/>
        </p:nvGrpSpPr>
        <p:grpSpPr>
          <a:xfrm>
            <a:off x="42843" y="1552885"/>
            <a:ext cx="5697516" cy="4747865"/>
            <a:chOff x="368530" y="1916904"/>
            <a:chExt cx="5067993" cy="405439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D05D383-BC7F-93C4-9304-044188E7E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8530" y="1916904"/>
              <a:ext cx="5067993" cy="4054394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EB737AF-3BDD-FE88-E760-B48DF97759CE}"/>
                </a:ext>
              </a:extLst>
            </p:cNvPr>
            <p:cNvSpPr txBox="1"/>
            <p:nvPr/>
          </p:nvSpPr>
          <p:spPr>
            <a:xfrm>
              <a:off x="2392462" y="2020095"/>
              <a:ext cx="9925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Helvetica" pitchFamily="2" charset="0"/>
                </a:rPr>
                <a:t>DMVC6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9A9FC99-8BEC-9FE6-D93C-CCADE379DA63}"/>
              </a:ext>
            </a:extLst>
          </p:cNvPr>
          <p:cNvGrpSpPr/>
          <p:nvPr/>
        </p:nvGrpSpPr>
        <p:grpSpPr>
          <a:xfrm>
            <a:off x="1373607" y="4786764"/>
            <a:ext cx="3535277" cy="811931"/>
            <a:chOff x="4217670" y="4846320"/>
            <a:chExt cx="3535277" cy="811931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EDA100C8-9032-33B3-3997-F60EA5C0642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29100" y="4846320"/>
              <a:ext cx="3523847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040E03C-7A9C-A9FD-0BDC-8173C91428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17670" y="4846320"/>
              <a:ext cx="0" cy="81193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531715F-7FC8-E6AD-C7B0-32F65D673BEF}"/>
              </a:ext>
            </a:extLst>
          </p:cNvPr>
          <p:cNvGrpSpPr/>
          <p:nvPr/>
        </p:nvGrpSpPr>
        <p:grpSpPr>
          <a:xfrm>
            <a:off x="5905582" y="973291"/>
            <a:ext cx="6221482" cy="4853055"/>
            <a:chOff x="5697238" y="973291"/>
            <a:chExt cx="6429826" cy="511168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7F6CD62-1740-7C98-0D27-6BB913795B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78382"/>
            <a:stretch/>
          </p:blipFill>
          <p:spPr>
            <a:xfrm>
              <a:off x="5697238" y="1853196"/>
              <a:ext cx="6429826" cy="139877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6DBFFE1-2CC2-CFB6-38C0-D2F9F40B1F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59079"/>
            <a:stretch/>
          </p:blipFill>
          <p:spPr>
            <a:xfrm>
              <a:off x="5697238" y="3251966"/>
              <a:ext cx="6429826" cy="2647738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0FCC933-1708-3B9E-41D6-E5E11E994C5F}"/>
                </a:ext>
              </a:extLst>
            </p:cNvPr>
            <p:cNvSpPr/>
            <p:nvPr/>
          </p:nvSpPr>
          <p:spPr>
            <a:xfrm>
              <a:off x="5914045" y="5119046"/>
              <a:ext cx="6081486" cy="96592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ECB19C5-1B72-DF96-AF1D-1A00B0A20100}"/>
                </a:ext>
              </a:extLst>
            </p:cNvPr>
            <p:cNvSpPr txBox="1"/>
            <p:nvPr/>
          </p:nvSpPr>
          <p:spPr>
            <a:xfrm>
              <a:off x="6594323" y="973291"/>
              <a:ext cx="4620400" cy="83099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Helvetica" pitchFamily="2" charset="0"/>
                </a:rPr>
                <a:t>JWST has demonstrated exoplanet detection at 1.8 </a:t>
              </a:r>
              <a:r>
                <a:rPr lang="en-US" sz="2400" b="1" dirty="0">
                  <a:solidFill>
                    <a:schemeClr val="bg1"/>
                  </a:solidFill>
                  <a:latin typeface="Symbol" pitchFamily="2" charset="2"/>
                </a:rPr>
                <a:t>l</a:t>
              </a:r>
              <a:r>
                <a:rPr lang="en-US" sz="2400" b="1" dirty="0">
                  <a:solidFill>
                    <a:schemeClr val="bg1"/>
                  </a:solidFill>
                  <a:latin typeface="Helvetica" pitchFamily="2" charset="0"/>
                </a:rPr>
                <a:t>/D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323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EBA15A3-767E-8CA6-C530-DEDF8A2BC8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</a:extLst>
          </a:blip>
          <a:srcRect l="12500" t="25000" r="12500"/>
          <a:stretch/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037C04-9550-CC77-6583-13A91DA7E3E9}"/>
              </a:ext>
            </a:extLst>
          </p:cNvPr>
          <p:cNvSpPr txBox="1"/>
          <p:nvPr/>
        </p:nvSpPr>
        <p:spPr>
          <a:xfrm>
            <a:off x="0" y="88205"/>
            <a:ext cx="12090400" cy="677108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  <a:alpha val="80000"/>
                </a:schemeClr>
              </a:gs>
              <a:gs pos="0">
                <a:schemeClr val="tx2">
                  <a:alpha val="40000"/>
                </a:schemeClr>
              </a:gs>
            </a:gsLst>
            <a:lin ang="0" scaled="1"/>
            <a:tileRect/>
          </a:gradFill>
          <a:effectLst>
            <a:outerShdw blurRad="114300" dist="12700" dir="2700000" algn="tl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3800" b="1" dirty="0">
                <a:solidFill>
                  <a:schemeClr val="bg1"/>
                </a:solidFill>
                <a:latin typeface="Helvetica" pitchFamily="2" charset="0"/>
              </a:rPr>
              <a:t>Lesson: Precursor Information Is Valuable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927D6C-BB68-B96C-D372-313F73C686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606" r="4779"/>
          <a:stretch/>
        </p:blipFill>
        <p:spPr>
          <a:xfrm>
            <a:off x="711622" y="1923709"/>
            <a:ext cx="4459704" cy="43831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985910-343A-A4AA-8DEC-21B590A82312}"/>
              </a:ext>
            </a:extLst>
          </p:cNvPr>
          <p:cNvSpPr txBox="1"/>
          <p:nvPr/>
        </p:nvSpPr>
        <p:spPr>
          <a:xfrm rot="16200000">
            <a:off x="-1614022" y="3930635"/>
            <a:ext cx="43831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itchFamily="2" charset="0"/>
              </a:rPr>
              <a:t>Normalized EEC Yield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9D83C4-804A-7A48-6E1F-72C062B30663}"/>
              </a:ext>
            </a:extLst>
          </p:cNvPr>
          <p:cNvSpPr txBox="1"/>
          <p:nvPr/>
        </p:nvSpPr>
        <p:spPr>
          <a:xfrm rot="20455790">
            <a:off x="1265082" y="2332597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Perfect Prior Knowledge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9FB9F1-0216-7D80-D0CE-FAC05F0F4D4E}"/>
              </a:ext>
            </a:extLst>
          </p:cNvPr>
          <p:cNvSpPr txBox="1"/>
          <p:nvPr/>
        </p:nvSpPr>
        <p:spPr>
          <a:xfrm rot="20920488">
            <a:off x="2837085" y="2773754"/>
            <a:ext cx="1475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EPRV Priors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05B691-7123-744A-61C1-7C9FF3095783}"/>
              </a:ext>
            </a:extLst>
          </p:cNvPr>
          <p:cNvSpPr txBox="1"/>
          <p:nvPr/>
        </p:nvSpPr>
        <p:spPr>
          <a:xfrm rot="20920488">
            <a:off x="3060372" y="3502118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No Priors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45734B-5CB8-E04D-A9D8-BF5B18742789}"/>
              </a:ext>
            </a:extLst>
          </p:cNvPr>
          <p:cNvSpPr txBox="1"/>
          <p:nvPr/>
        </p:nvSpPr>
        <p:spPr>
          <a:xfrm>
            <a:off x="128023" y="1156944"/>
            <a:ext cx="53743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latin typeface="Helvetica" pitchFamily="2" charset="0"/>
              </a:rPr>
              <a:t>Precursor Knowledge Can Lead to Faster and Higher Yields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D24AC0-F267-09AA-1ED8-982F8F529797}"/>
              </a:ext>
            </a:extLst>
          </p:cNvPr>
          <p:cNvSpPr txBox="1"/>
          <p:nvPr/>
        </p:nvSpPr>
        <p:spPr>
          <a:xfrm>
            <a:off x="3719563" y="6278389"/>
            <a:ext cx="15664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Morgan et al. (2021)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E7C27F-F843-3B45-A68A-11B006E76F69}"/>
              </a:ext>
            </a:extLst>
          </p:cNvPr>
          <p:cNvSpPr txBox="1"/>
          <p:nvPr/>
        </p:nvSpPr>
        <p:spPr>
          <a:xfrm>
            <a:off x="10183017" y="6540077"/>
            <a:ext cx="14895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Spohn et al. (2024)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471C52F-9FFF-D7A2-B74D-17C477920D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3402" y="2527153"/>
            <a:ext cx="4782928" cy="399669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50B4A4F-8E1C-7D5E-E057-C31D88092F08}"/>
              </a:ext>
            </a:extLst>
          </p:cNvPr>
          <p:cNvSpPr txBox="1"/>
          <p:nvPr/>
        </p:nvSpPr>
        <p:spPr>
          <a:xfrm>
            <a:off x="6803402" y="2140641"/>
            <a:ext cx="478292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itchFamily="2" charset="0"/>
              </a:rPr>
              <a:t>Normalized Fraction of EPRV-Detected EECs Imaged 3 Times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DA468CD-4924-8918-46A0-64FA68087964}"/>
              </a:ext>
            </a:extLst>
          </p:cNvPr>
          <p:cNvSpPr txBox="1"/>
          <p:nvPr/>
        </p:nvSpPr>
        <p:spPr>
          <a:xfrm>
            <a:off x="3579469" y="4843078"/>
            <a:ext cx="15664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Helvetica" pitchFamily="2" charset="0"/>
              </a:rPr>
              <a:t>LUVOIR-B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93B16E-C6C8-AE77-6949-88CE496768B3}"/>
              </a:ext>
            </a:extLst>
          </p:cNvPr>
          <p:cNvSpPr txBox="1"/>
          <p:nvPr/>
        </p:nvSpPr>
        <p:spPr>
          <a:xfrm>
            <a:off x="6746800" y="1048910"/>
            <a:ext cx="48966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latin typeface="Helvetica" pitchFamily="2" charset="0"/>
              </a:rPr>
              <a:t>Instantaneous Field of Regard Needs to be Large To Use Precursor Info</a:t>
            </a:r>
          </a:p>
        </p:txBody>
      </p:sp>
    </p:spTree>
    <p:extLst>
      <p:ext uri="{BB962C8B-B14F-4D97-AF65-F5344CB8AC3E}">
        <p14:creationId xmlns:p14="http://schemas.microsoft.com/office/powerpoint/2010/main" val="38118969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EBA15A3-767E-8CA6-C530-DEDF8A2BC8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</a:extLst>
          </a:blip>
          <a:srcRect l="12500" t="25000" r="12500"/>
          <a:stretch/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1708283-B1EC-4176-8EC6-E3C4FD2C7CB8}"/>
              </a:ext>
            </a:extLst>
          </p:cNvPr>
          <p:cNvSpPr txBox="1"/>
          <p:nvPr/>
        </p:nvSpPr>
        <p:spPr>
          <a:xfrm>
            <a:off x="0" y="88205"/>
            <a:ext cx="12090400" cy="584775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  <a:alpha val="80000"/>
                </a:schemeClr>
              </a:gs>
              <a:gs pos="0">
                <a:schemeClr val="tx2">
                  <a:alpha val="40000"/>
                </a:schemeClr>
              </a:gs>
            </a:gsLst>
            <a:lin ang="0" scaled="1"/>
            <a:tileRect/>
          </a:gradFill>
          <a:effectLst>
            <a:outerShdw blurRad="114300" dist="12700" dir="2700000" algn="tl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chemeClr val="bg1"/>
                </a:solidFill>
                <a:latin typeface="Helvetica" pitchFamily="2" charset="0"/>
              </a:rPr>
              <a:t>Lesson: </a:t>
            </a:r>
            <a:r>
              <a:rPr lang="en-US" sz="3200" b="1" dirty="0" err="1">
                <a:solidFill>
                  <a:schemeClr val="bg1"/>
                </a:solidFill>
                <a:latin typeface="Helvetica" pitchFamily="2" charset="0"/>
              </a:rPr>
              <a:t>Starshades</a:t>
            </a:r>
            <a:r>
              <a:rPr lang="en-US" sz="3200" b="1" dirty="0">
                <a:solidFill>
                  <a:schemeClr val="bg1"/>
                </a:solidFill>
                <a:latin typeface="Helvetica" pitchFamily="2" charset="0"/>
              </a:rPr>
              <a:t> and Coronagraphs Are Complimentary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D3CD146-EDB9-C254-2128-8379FF2E5634}"/>
              </a:ext>
            </a:extLst>
          </p:cNvPr>
          <p:cNvGrpSpPr/>
          <p:nvPr/>
        </p:nvGrpSpPr>
        <p:grpSpPr>
          <a:xfrm>
            <a:off x="50871" y="1253628"/>
            <a:ext cx="5312321" cy="4954667"/>
            <a:chOff x="7846478" y="811637"/>
            <a:chExt cx="3429509" cy="2843135"/>
          </a:xfrm>
        </p:grpSpPr>
        <p:pic>
          <p:nvPicPr>
            <p:cNvPr id="21" name="Picture 20" descr="Chart, line chart&#10;&#10;Description automatically generated">
              <a:extLst>
                <a:ext uri="{FF2B5EF4-FFF2-40B4-BE49-F238E27FC236}">
                  <a16:creationId xmlns:a16="http://schemas.microsoft.com/office/drawing/2014/main" id="{68303491-DED0-9B69-F180-98A27C595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46478" y="811637"/>
              <a:ext cx="3429509" cy="2705502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BD2CEA1-9A32-B638-F17D-41C863E2736D}"/>
                </a:ext>
              </a:extLst>
            </p:cNvPr>
            <p:cNvSpPr txBox="1"/>
            <p:nvPr/>
          </p:nvSpPr>
          <p:spPr>
            <a:xfrm>
              <a:off x="9958371" y="3502584"/>
              <a:ext cx="1228123" cy="1521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 err="1">
                  <a:solidFill>
                    <a:schemeClr val="bg1"/>
                  </a:solidFill>
                  <a:latin typeface="Helvetica" pitchFamily="2" charset="0"/>
                </a:rPr>
                <a:t>Savransky</a:t>
              </a:r>
              <a:r>
                <a:rPr lang="en-US" sz="1200" dirty="0">
                  <a:solidFill>
                    <a:schemeClr val="bg1"/>
                  </a:solidFill>
                  <a:latin typeface="Helvetica" pitchFamily="2" charset="0"/>
                </a:rPr>
                <a:t> &amp; </a:t>
              </a:r>
              <a:r>
                <a:rPr lang="en-US" sz="1200" dirty="0" err="1">
                  <a:solidFill>
                    <a:schemeClr val="bg1"/>
                  </a:solidFill>
                  <a:latin typeface="Helvetica" pitchFamily="2" charset="0"/>
                </a:rPr>
                <a:t>Kasdin</a:t>
              </a:r>
              <a:r>
                <a:rPr lang="en-US" sz="1200" dirty="0">
                  <a:solidFill>
                    <a:schemeClr val="bg1"/>
                  </a:solidFill>
                  <a:latin typeface="Helvetica" pitchFamily="2" charset="0"/>
                </a:rPr>
                <a:t> (2008)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6632735D-5393-5090-9479-0FFCD828E5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4792" y="3050339"/>
            <a:ext cx="6625608" cy="347378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207D3BB-DAB3-EE41-1238-9F8FBCA080A5}"/>
              </a:ext>
            </a:extLst>
          </p:cNvPr>
          <p:cNvSpPr txBox="1"/>
          <p:nvPr/>
        </p:nvSpPr>
        <p:spPr>
          <a:xfrm>
            <a:off x="10054781" y="6555687"/>
            <a:ext cx="20088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err="1">
                <a:solidFill>
                  <a:schemeClr val="bg1"/>
                </a:solidFill>
                <a:latin typeface="Helvetica" pitchFamily="2" charset="0"/>
              </a:rPr>
              <a:t>HabEx</a:t>
            </a:r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 Final Report (2019)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C66727D-8E13-EDD8-A4AE-F2DEE6E351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8738" y="912701"/>
            <a:ext cx="5882105" cy="199378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7938788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EBA15A3-767E-8CA6-C530-DEDF8A2BC8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</a:extLst>
          </a:blip>
          <a:srcRect l="12500" t="25000" r="12500"/>
          <a:stretch/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1708283-B1EC-4176-8EC6-E3C4FD2C7CB8}"/>
              </a:ext>
            </a:extLst>
          </p:cNvPr>
          <p:cNvSpPr txBox="1"/>
          <p:nvPr/>
        </p:nvSpPr>
        <p:spPr>
          <a:xfrm>
            <a:off x="0" y="88205"/>
            <a:ext cx="12090400" cy="584775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  <a:alpha val="80000"/>
                </a:schemeClr>
              </a:gs>
              <a:gs pos="0">
                <a:schemeClr val="tx2">
                  <a:alpha val="40000"/>
                </a:schemeClr>
              </a:gs>
            </a:gsLst>
            <a:lin ang="0" scaled="1"/>
            <a:tileRect/>
          </a:gradFill>
          <a:effectLst>
            <a:outerShdw blurRad="114300" dist="12700" dir="2700000" algn="tl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chemeClr val="bg1"/>
                </a:solidFill>
                <a:latin typeface="Helvetica" pitchFamily="2" charset="0"/>
              </a:rPr>
              <a:t>Lesson: The Yield Metric Matters</a:t>
            </a:r>
          </a:p>
        </p:txBody>
      </p:sp>
      <p:pic>
        <p:nvPicPr>
          <p:cNvPr id="7" name="Google Shape;111;p4">
            <a:extLst>
              <a:ext uri="{FF2B5EF4-FFF2-40B4-BE49-F238E27FC236}">
                <a16:creationId xmlns:a16="http://schemas.microsoft.com/office/drawing/2014/main" id="{81CEA266-5512-B803-6AF4-8336D7BD3BD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7105" t="-766" r="7630" b="47552"/>
          <a:stretch/>
        </p:blipFill>
        <p:spPr>
          <a:xfrm>
            <a:off x="168381" y="4019220"/>
            <a:ext cx="5927619" cy="24281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oogle Shape;107;p4">
            <a:extLst>
              <a:ext uri="{FF2B5EF4-FFF2-40B4-BE49-F238E27FC236}">
                <a16:creationId xmlns:a16="http://schemas.microsoft.com/office/drawing/2014/main" id="{DF4B41E1-9066-F88B-3F00-31707DC4B676}"/>
              </a:ext>
            </a:extLst>
          </p:cNvPr>
          <p:cNvGrpSpPr/>
          <p:nvPr/>
        </p:nvGrpSpPr>
        <p:grpSpPr>
          <a:xfrm>
            <a:off x="131379" y="1270440"/>
            <a:ext cx="5964621" cy="2677657"/>
            <a:chOff x="5548393" y="2769818"/>
            <a:chExt cx="3457085" cy="1234617"/>
          </a:xfrm>
        </p:grpSpPr>
        <p:pic>
          <p:nvPicPr>
            <p:cNvPr id="9" name="Google Shape;108;p4">
              <a:extLst>
                <a:ext uri="{FF2B5EF4-FFF2-40B4-BE49-F238E27FC236}">
                  <a16:creationId xmlns:a16="http://schemas.microsoft.com/office/drawing/2014/main" id="{C0D6C8F7-91A7-BDBB-EF12-A12D231A0226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6065" r="6232"/>
            <a:stretch/>
          </p:blipFill>
          <p:spPr>
            <a:xfrm>
              <a:off x="5548393" y="2769818"/>
              <a:ext cx="3457085" cy="1234617"/>
            </a:xfrm>
            <a:prstGeom prst="rect">
              <a:avLst/>
            </a:prstGeom>
            <a:noFill/>
            <a:ln w="38100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10" name="Google Shape;109;p4">
              <a:extLst>
                <a:ext uri="{FF2B5EF4-FFF2-40B4-BE49-F238E27FC236}">
                  <a16:creationId xmlns:a16="http://schemas.microsoft.com/office/drawing/2014/main" id="{8869F870-B07F-36A5-F510-7AA505DBF157}"/>
                </a:ext>
              </a:extLst>
            </p:cNvPr>
            <p:cNvSpPr txBox="1"/>
            <p:nvPr/>
          </p:nvSpPr>
          <p:spPr>
            <a:xfrm>
              <a:off x="8246326" y="2799412"/>
              <a:ext cx="343258" cy="124153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Clr>
                  <a:srgbClr val="000000"/>
                </a:buClr>
                <a:buSzPts val="1050"/>
              </a:pPr>
              <a:r>
                <a:rPr lang="en-US" sz="1150" b="1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Fig 7.5</a:t>
              </a:r>
              <a:endParaRPr sz="15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1" name="Google Shape;110;p4">
            <a:extLst>
              <a:ext uri="{FF2B5EF4-FFF2-40B4-BE49-F238E27FC236}">
                <a16:creationId xmlns:a16="http://schemas.microsoft.com/office/drawing/2014/main" id="{01E8EEF4-0766-39AE-A508-B43DECE12B0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4931" t="5913" r="5084" b="5559"/>
          <a:stretch/>
        </p:blipFill>
        <p:spPr>
          <a:xfrm>
            <a:off x="1038726" y="2881251"/>
            <a:ext cx="810136" cy="58438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19;p4">
            <a:extLst>
              <a:ext uri="{FF2B5EF4-FFF2-40B4-BE49-F238E27FC236}">
                <a16:creationId xmlns:a16="http://schemas.microsoft.com/office/drawing/2014/main" id="{1735B212-F350-5B3F-8EF7-2C421B75253A}"/>
              </a:ext>
            </a:extLst>
          </p:cNvPr>
          <p:cNvSpPr txBox="1"/>
          <p:nvPr/>
        </p:nvSpPr>
        <p:spPr>
          <a:xfrm>
            <a:off x="647131" y="5797779"/>
            <a:ext cx="2231257" cy="25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1050"/>
            </a:pPr>
            <a:r>
              <a:rPr lang="en-US" sz="105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Standards Team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45CAAC-20AD-732D-BD47-B836E99B76B1}"/>
              </a:ext>
            </a:extLst>
          </p:cNvPr>
          <p:cNvSpPr txBox="1"/>
          <p:nvPr/>
        </p:nvSpPr>
        <p:spPr>
          <a:xfrm>
            <a:off x="1883163" y="6446183"/>
            <a:ext cx="4212837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Helvetica" pitchFamily="2" charset="0"/>
                <a:cs typeface="Avenir Book"/>
              </a:rPr>
              <a:t>Morgan (2022)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C1219B-3775-A0D9-0D31-786931910ACB}"/>
              </a:ext>
            </a:extLst>
          </p:cNvPr>
          <p:cNvSpPr txBox="1"/>
          <p:nvPr/>
        </p:nvSpPr>
        <p:spPr>
          <a:xfrm>
            <a:off x="6593305" y="965475"/>
            <a:ext cx="52788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Helvetica" pitchFamily="2" charset="0"/>
              </a:rPr>
              <a:t>Surveying for cool </a:t>
            </a:r>
            <a:r>
              <a:rPr lang="en-US" sz="2400" b="1" dirty="0" err="1">
                <a:solidFill>
                  <a:schemeClr val="bg1"/>
                </a:solidFill>
                <a:latin typeface="Helvetica" pitchFamily="2" charset="0"/>
              </a:rPr>
              <a:t>Jupiters</a:t>
            </a:r>
            <a:r>
              <a:rPr lang="en-US" sz="2400" b="1" dirty="0">
                <a:solidFill>
                  <a:schemeClr val="bg1"/>
                </a:solidFill>
                <a:latin typeface="Helvetica" pitchFamily="2" charset="0"/>
              </a:rPr>
              <a:t> is a piece of cake. </a:t>
            </a:r>
          </a:p>
        </p:txBody>
      </p:sp>
      <p:pic>
        <p:nvPicPr>
          <p:cNvPr id="12" name="Google Shape;116;p4">
            <a:extLst>
              <a:ext uri="{FF2B5EF4-FFF2-40B4-BE49-F238E27FC236}">
                <a16:creationId xmlns:a16="http://schemas.microsoft.com/office/drawing/2014/main" id="{831FBC97-5A30-21F2-018F-8D911C8B7BE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38726" y="4493810"/>
            <a:ext cx="496505" cy="4146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89600AB-B9FD-D0FA-1381-380888E9BE3F}"/>
              </a:ext>
            </a:extLst>
          </p:cNvPr>
          <p:cNvGrpSpPr/>
          <p:nvPr/>
        </p:nvGrpSpPr>
        <p:grpSpPr>
          <a:xfrm>
            <a:off x="6448707" y="1786499"/>
            <a:ext cx="5423464" cy="4346323"/>
            <a:chOff x="6595253" y="1786498"/>
            <a:chExt cx="5423464" cy="434632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11F94B2-34BC-BFCA-F3E3-E2CD51DEB308}"/>
                </a:ext>
              </a:extLst>
            </p:cNvPr>
            <p:cNvSpPr txBox="1"/>
            <p:nvPr/>
          </p:nvSpPr>
          <p:spPr>
            <a:xfrm>
              <a:off x="10440272" y="5855822"/>
              <a:ext cx="1578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>
                  <a:solidFill>
                    <a:schemeClr val="bg1"/>
                  </a:solidFill>
                  <a:latin typeface="Helvetica" pitchFamily="2" charset="0"/>
                </a:rPr>
                <a:t>Tuchow</a:t>
              </a:r>
              <a:r>
                <a:rPr lang="en-US" sz="1200" dirty="0">
                  <a:solidFill>
                    <a:schemeClr val="bg1"/>
                  </a:solidFill>
                  <a:latin typeface="Helvetica" pitchFamily="2" charset="0"/>
                </a:rPr>
                <a:t> et al. (2024)</a:t>
              </a:r>
            </a:p>
          </p:txBody>
        </p:sp>
        <p:sp>
          <p:nvSpPr>
            <p:cNvPr id="3" name="Google Shape;119;p4">
              <a:extLst>
                <a:ext uri="{FF2B5EF4-FFF2-40B4-BE49-F238E27FC236}">
                  <a16:creationId xmlns:a16="http://schemas.microsoft.com/office/drawing/2014/main" id="{194CAF61-092A-9550-52DF-CD09FB53A238}"/>
                </a:ext>
              </a:extLst>
            </p:cNvPr>
            <p:cNvSpPr txBox="1"/>
            <p:nvPr/>
          </p:nvSpPr>
          <p:spPr>
            <a:xfrm>
              <a:off x="7500900" y="5082748"/>
              <a:ext cx="1696663" cy="1930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Clr>
                  <a:srgbClr val="000000"/>
                </a:buClr>
                <a:buSzPts val="1050"/>
              </a:pPr>
              <a:r>
                <a:rPr lang="en-US" sz="1050" dirty="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Standards Team</a:t>
              </a:r>
              <a:endParaRPr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0BF7363-3111-4959-6B45-33546D99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95253" y="1812572"/>
              <a:ext cx="5423464" cy="402234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0FFEC73-A0A4-ABF9-CDF2-328CCD988B97}"/>
                </a:ext>
              </a:extLst>
            </p:cNvPr>
            <p:cNvSpPr txBox="1"/>
            <p:nvPr/>
          </p:nvSpPr>
          <p:spPr>
            <a:xfrm>
              <a:off x="10064107" y="1786498"/>
              <a:ext cx="15586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(6 months of imaging)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F455EFE-917B-F262-1D8A-C8AAAE2A48B5}"/>
                </a:ext>
              </a:extLst>
            </p:cNvPr>
            <p:cNvSpPr txBox="1"/>
            <p:nvPr/>
          </p:nvSpPr>
          <p:spPr>
            <a:xfrm>
              <a:off x="9379284" y="4032319"/>
              <a:ext cx="1376859" cy="3276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latin typeface="Helvetica" pitchFamily="2" charset="0"/>
                </a:rPr>
                <a:t>&gt;1100 stars!</a:t>
              </a: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C7D989A-B508-94D4-DB54-26F968504D8A}"/>
                </a:ext>
              </a:extLst>
            </p:cNvPr>
            <p:cNvSpPr/>
            <p:nvPr/>
          </p:nvSpPr>
          <p:spPr>
            <a:xfrm>
              <a:off x="7376559" y="2285647"/>
              <a:ext cx="2422770" cy="2996606"/>
            </a:xfrm>
            <a:custGeom>
              <a:avLst/>
              <a:gdLst>
                <a:gd name="connsiteX0" fmla="*/ 0 w 3186150"/>
                <a:gd name="connsiteY0" fmla="*/ 20800 h 3940793"/>
                <a:gd name="connsiteX1" fmla="*/ 2719346 w 3186150"/>
                <a:gd name="connsiteY1" fmla="*/ 28752 h 3940793"/>
                <a:gd name="connsiteX2" fmla="*/ 3148717 w 3186150"/>
                <a:gd name="connsiteY2" fmla="*/ 299096 h 3940793"/>
                <a:gd name="connsiteX3" fmla="*/ 2297927 w 3186150"/>
                <a:gd name="connsiteY3" fmla="*/ 990859 h 3940793"/>
                <a:gd name="connsiteX4" fmla="*/ 1502797 w 3186150"/>
                <a:gd name="connsiteY4" fmla="*/ 1793941 h 3940793"/>
                <a:gd name="connsiteX5" fmla="*/ 834887 w 3186150"/>
                <a:gd name="connsiteY5" fmla="*/ 2461851 h 3940793"/>
                <a:gd name="connsiteX6" fmla="*/ 397565 w 3186150"/>
                <a:gd name="connsiteY6" fmla="*/ 3304689 h 3940793"/>
                <a:gd name="connsiteX7" fmla="*/ 135172 w 3186150"/>
                <a:gd name="connsiteY7" fmla="*/ 3940793 h 3940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86150" h="3940793">
                  <a:moveTo>
                    <a:pt x="0" y="20800"/>
                  </a:moveTo>
                  <a:cubicBezTo>
                    <a:pt x="1097280" y="1584"/>
                    <a:pt x="2194560" y="-17631"/>
                    <a:pt x="2719346" y="28752"/>
                  </a:cubicBezTo>
                  <a:cubicBezTo>
                    <a:pt x="3244132" y="75135"/>
                    <a:pt x="3218953" y="138745"/>
                    <a:pt x="3148717" y="299096"/>
                  </a:cubicBezTo>
                  <a:cubicBezTo>
                    <a:pt x="3078481" y="459447"/>
                    <a:pt x="2572247" y="741718"/>
                    <a:pt x="2297927" y="990859"/>
                  </a:cubicBezTo>
                  <a:cubicBezTo>
                    <a:pt x="2023607" y="1240000"/>
                    <a:pt x="1502797" y="1793941"/>
                    <a:pt x="1502797" y="1793941"/>
                  </a:cubicBezTo>
                  <a:cubicBezTo>
                    <a:pt x="1258957" y="2039106"/>
                    <a:pt x="1019092" y="2210060"/>
                    <a:pt x="834887" y="2461851"/>
                  </a:cubicBezTo>
                  <a:cubicBezTo>
                    <a:pt x="650682" y="2713642"/>
                    <a:pt x="514184" y="3058199"/>
                    <a:pt x="397565" y="3304689"/>
                  </a:cubicBezTo>
                  <a:cubicBezTo>
                    <a:pt x="280946" y="3551179"/>
                    <a:pt x="208059" y="3745986"/>
                    <a:pt x="135172" y="3940793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3EAEC09-7418-D341-BCA3-9FAC0569E4F1}"/>
                </a:ext>
              </a:extLst>
            </p:cNvPr>
            <p:cNvSpPr txBox="1"/>
            <p:nvPr/>
          </p:nvSpPr>
          <p:spPr>
            <a:xfrm>
              <a:off x="7430191" y="2030614"/>
              <a:ext cx="2059658" cy="2808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~Boundaries of EEC survey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57628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EBA15A3-767E-8CA6-C530-DEDF8A2BC8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</a:extLst>
          </a:blip>
          <a:srcRect l="12500" t="25000" r="12500"/>
          <a:stretch/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354A04-B0BB-1F07-9D06-51FAD6A9CAA1}"/>
              </a:ext>
            </a:extLst>
          </p:cNvPr>
          <p:cNvSpPr txBox="1"/>
          <p:nvPr/>
        </p:nvSpPr>
        <p:spPr>
          <a:xfrm>
            <a:off x="0" y="88205"/>
            <a:ext cx="12090400" cy="584775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  <a:alpha val="80000"/>
                </a:schemeClr>
              </a:gs>
              <a:gs pos="0">
                <a:schemeClr val="tx2">
                  <a:alpha val="40000"/>
                </a:schemeClr>
              </a:gs>
            </a:gsLst>
            <a:lin ang="0" scaled="1"/>
            <a:tileRect/>
          </a:gradFill>
          <a:effectLst>
            <a:outerShdw blurRad="114300" dist="12700" dir="2700000" algn="tl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chemeClr val="bg1"/>
                </a:solidFill>
                <a:latin typeface="Helvetica" pitchFamily="2" charset="0"/>
              </a:rPr>
              <a:t>Lesson: Uncertainties Matter</a:t>
            </a:r>
          </a:p>
        </p:txBody>
      </p:sp>
      <p:pic>
        <p:nvPicPr>
          <p:cNvPr id="2" name="Picture 1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38325C36-C3D9-673B-0504-0AB5AD942A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74" y="1427187"/>
            <a:ext cx="5371356" cy="46766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9A69C4-C617-44CA-FE84-1B27ED7B2647}"/>
              </a:ext>
            </a:extLst>
          </p:cNvPr>
          <p:cNvSpPr txBox="1"/>
          <p:nvPr/>
        </p:nvSpPr>
        <p:spPr>
          <a:xfrm>
            <a:off x="3692806" y="6142602"/>
            <a:ext cx="17636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err="1">
                <a:solidFill>
                  <a:schemeClr val="bg1"/>
                </a:solidFill>
                <a:latin typeface="Helvetica" pitchFamily="2" charset="0"/>
              </a:rPr>
              <a:t>Savransky</a:t>
            </a:r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 et al. (2016)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AEB618-D2A3-C4AC-81DE-5BB3B605B9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4778" y="2101516"/>
            <a:ext cx="6472148" cy="41646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9E6F9A-0D7C-C395-10A4-96AE3EBEC153}"/>
              </a:ext>
            </a:extLst>
          </p:cNvPr>
          <p:cNvSpPr txBox="1"/>
          <p:nvPr/>
        </p:nvSpPr>
        <p:spPr>
          <a:xfrm>
            <a:off x="10419750" y="6290813"/>
            <a:ext cx="1670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Stark et al. (in review)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E53700-F079-04E3-51D1-B0E53AE96C03}"/>
              </a:ext>
            </a:extLst>
          </p:cNvPr>
          <p:cNvSpPr txBox="1"/>
          <p:nvPr/>
        </p:nvSpPr>
        <p:spPr>
          <a:xfrm>
            <a:off x="6304549" y="1319011"/>
            <a:ext cx="56339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Helvetica" pitchFamily="2" charset="0"/>
              </a:rPr>
              <a:t>Astrophysical uncertainties are large for 6 m ID version of LUVOIR-B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95D657-8BCE-8854-ADE1-5D03A0A853AE}"/>
              </a:ext>
            </a:extLst>
          </p:cNvPr>
          <p:cNvSpPr txBox="1"/>
          <p:nvPr/>
        </p:nvSpPr>
        <p:spPr>
          <a:xfrm>
            <a:off x="188945" y="946117"/>
            <a:ext cx="5094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Helvetica" pitchFamily="2" charset="0"/>
              </a:rPr>
              <a:t>Yields are inherently probabilistic</a:t>
            </a:r>
          </a:p>
        </p:txBody>
      </p:sp>
    </p:spTree>
    <p:extLst>
      <p:ext uri="{BB962C8B-B14F-4D97-AF65-F5344CB8AC3E}">
        <p14:creationId xmlns:p14="http://schemas.microsoft.com/office/powerpoint/2010/main" val="3618253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EBA15A3-767E-8CA6-C530-DEDF8A2BC8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</a:extLst>
          </a:blip>
          <a:srcRect l="12500" t="25000" r="12500"/>
          <a:stretch/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1708283-B1EC-4176-8EC6-E3C4FD2C7CB8}"/>
              </a:ext>
            </a:extLst>
          </p:cNvPr>
          <p:cNvSpPr txBox="1"/>
          <p:nvPr/>
        </p:nvSpPr>
        <p:spPr>
          <a:xfrm>
            <a:off x="0" y="88205"/>
            <a:ext cx="12090400" cy="584775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  <a:alpha val="80000"/>
                </a:schemeClr>
              </a:gs>
              <a:gs pos="0">
                <a:schemeClr val="tx2">
                  <a:alpha val="40000"/>
                </a:schemeClr>
              </a:gs>
            </a:gsLst>
            <a:lin ang="0" scaled="1"/>
            <a:tileRect/>
          </a:gradFill>
          <a:effectLst>
            <a:outerShdw blurRad="114300" dist="12700" dir="2700000" algn="tl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chemeClr val="bg1"/>
                </a:solidFill>
                <a:latin typeface="Helvetica" pitchFamily="2" charset="0"/>
              </a:rPr>
              <a:t>Lesson: Changes are Synergistic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9380F3-A591-A779-DADC-D6AC3AF521C4}"/>
              </a:ext>
            </a:extLst>
          </p:cNvPr>
          <p:cNvSpPr txBox="1"/>
          <p:nvPr/>
        </p:nvSpPr>
        <p:spPr>
          <a:xfrm>
            <a:off x="1090865" y="6341578"/>
            <a:ext cx="10186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Helvetica" pitchFamily="2" charset="0"/>
              </a:rPr>
              <a:t>Many small changes can compile to produce big differences in yield.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2ECF78-5813-66F9-397A-89453CCBA3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6582" y="862605"/>
            <a:ext cx="9357235" cy="52290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A55D13-0AF5-3485-D6A2-806C861012BF}"/>
              </a:ext>
            </a:extLst>
          </p:cNvPr>
          <p:cNvSpPr txBox="1"/>
          <p:nvPr/>
        </p:nvSpPr>
        <p:spPr>
          <a:xfrm>
            <a:off x="9228826" y="6065683"/>
            <a:ext cx="1670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Stark et al. (in review)</a:t>
            </a:r>
          </a:p>
        </p:txBody>
      </p:sp>
    </p:spTree>
    <p:extLst>
      <p:ext uri="{BB962C8B-B14F-4D97-AF65-F5344CB8AC3E}">
        <p14:creationId xmlns:p14="http://schemas.microsoft.com/office/powerpoint/2010/main" val="38404943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EBA15A3-767E-8CA6-C530-DEDF8A2BC8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</a:extLst>
          </a:blip>
          <a:srcRect l="12500" t="25000" r="12500"/>
          <a:stretch/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037C04-9550-CC77-6583-13A91DA7E3E9}"/>
              </a:ext>
            </a:extLst>
          </p:cNvPr>
          <p:cNvSpPr txBox="1"/>
          <p:nvPr/>
        </p:nvSpPr>
        <p:spPr>
          <a:xfrm>
            <a:off x="0" y="88205"/>
            <a:ext cx="12090400" cy="707886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  <a:alpha val="80000"/>
                </a:schemeClr>
              </a:gs>
              <a:gs pos="0">
                <a:schemeClr val="tx2">
                  <a:alpha val="40000"/>
                </a:schemeClr>
              </a:gs>
            </a:gsLst>
            <a:lin ang="0" scaled="1"/>
            <a:tileRect/>
          </a:gradFill>
          <a:effectLst>
            <a:outerShdw blurRad="114300" dist="12700" dir="2700000" algn="tl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chemeClr val="bg1"/>
                </a:solidFill>
                <a:latin typeface="Helvetica" pitchFamily="2" charset="0"/>
              </a:rPr>
              <a:t>Lesson: Beware of Yield Erosion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5CE6C6-A08F-D87E-AB47-DD83BFA773C6}"/>
              </a:ext>
            </a:extLst>
          </p:cNvPr>
          <p:cNvSpPr txBox="1"/>
          <p:nvPr/>
        </p:nvSpPr>
        <p:spPr>
          <a:xfrm>
            <a:off x="611036" y="2468457"/>
            <a:ext cx="1052313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Helvetica" pitchFamily="2" charset="0"/>
              </a:rPr>
              <a:t>“Every bit of added fidelity in our simulations tends to decrease projected yield.”</a:t>
            </a:r>
          </a:p>
          <a:p>
            <a:pPr algn="ctr"/>
            <a:endParaRPr lang="en-US" sz="4000" dirty="0">
              <a:solidFill>
                <a:schemeClr val="bg1"/>
              </a:solidFill>
              <a:latin typeface="Helvetica" pitchFamily="2" charset="0"/>
            </a:endParaRPr>
          </a:p>
          <a:p>
            <a:pPr algn="r"/>
            <a:r>
              <a:rPr lang="en-US" sz="4000" dirty="0">
                <a:solidFill>
                  <a:schemeClr val="bg1"/>
                </a:solidFill>
                <a:latin typeface="Helvetica" pitchFamily="2" charset="0"/>
              </a:rPr>
              <a:t>- Dmitry Savransky</a:t>
            </a:r>
          </a:p>
          <a:p>
            <a:pPr algn="ctr"/>
            <a:endParaRPr lang="en-US" sz="4000" dirty="0">
              <a:solidFill>
                <a:schemeClr val="bg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316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EBA15A3-767E-8CA6-C530-DEDF8A2BC8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</a:extLst>
          </a:blip>
          <a:srcRect l="12500" t="25000" r="12500"/>
          <a:stretch/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037C04-9550-CC77-6583-13A91DA7E3E9}"/>
              </a:ext>
            </a:extLst>
          </p:cNvPr>
          <p:cNvSpPr txBox="1"/>
          <p:nvPr/>
        </p:nvSpPr>
        <p:spPr>
          <a:xfrm>
            <a:off x="0" y="88205"/>
            <a:ext cx="12090400" cy="707886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  <a:alpha val="80000"/>
                </a:schemeClr>
              </a:gs>
              <a:gs pos="0">
                <a:schemeClr val="tx2">
                  <a:alpha val="40000"/>
                </a:schemeClr>
              </a:gs>
            </a:gsLst>
            <a:lin ang="0" scaled="1"/>
            <a:tileRect/>
          </a:gradFill>
          <a:effectLst>
            <a:outerShdw blurRad="114300" dist="12700" dir="2700000" algn="tl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chemeClr val="bg1"/>
                </a:solidFill>
                <a:latin typeface="Helvetica" pitchFamily="2" charset="0"/>
              </a:rPr>
              <a:t>Lesson: Yield is Hard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5CE6C6-A08F-D87E-AB47-DD83BFA773C6}"/>
              </a:ext>
            </a:extLst>
          </p:cNvPr>
          <p:cNvSpPr txBox="1"/>
          <p:nvPr/>
        </p:nvSpPr>
        <p:spPr>
          <a:xfrm>
            <a:off x="537885" y="2091941"/>
            <a:ext cx="1112221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Helvetica" pitchFamily="2" charset="0"/>
              </a:rPr>
              <a:t>Exposure time, completeness, and survey simulation are inherently complicated, require a large number of inputs, and have many opportunities for error. Cross-model validation and output visualizations are critical.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4000" dirty="0">
              <a:solidFill>
                <a:schemeClr val="bg1"/>
              </a:solidFill>
              <a:latin typeface="Helvetica" pitchFamily="2" charset="0"/>
            </a:endParaRPr>
          </a:p>
          <a:p>
            <a:pPr algn="ctr"/>
            <a:endParaRPr lang="en-US" sz="4000" dirty="0">
              <a:solidFill>
                <a:schemeClr val="bg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766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EBA15A3-767E-8CA6-C530-DEDF8A2BC8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</a:extLst>
          </a:blip>
          <a:srcRect l="12500" t="25000" r="12500"/>
          <a:stretch/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532ACC5-63F1-7F04-356C-0A6A5C9D064C}"/>
              </a:ext>
            </a:extLst>
          </p:cNvPr>
          <p:cNvSpPr/>
          <p:nvPr/>
        </p:nvSpPr>
        <p:spPr>
          <a:xfrm>
            <a:off x="5057485" y="672980"/>
            <a:ext cx="6874934" cy="61850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740BC5-0F79-6510-761D-C38B1758D9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2036" y="1446763"/>
            <a:ext cx="4980152" cy="50453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037C04-9550-CC77-6583-13A91DA7E3E9}"/>
              </a:ext>
            </a:extLst>
          </p:cNvPr>
          <p:cNvSpPr txBox="1"/>
          <p:nvPr/>
        </p:nvSpPr>
        <p:spPr>
          <a:xfrm>
            <a:off x="0" y="88205"/>
            <a:ext cx="12090400" cy="584775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  <a:alpha val="80000"/>
                </a:schemeClr>
              </a:gs>
              <a:gs pos="0">
                <a:schemeClr val="tx2">
                  <a:alpha val="40000"/>
                </a:schemeClr>
              </a:gs>
            </a:gsLst>
            <a:lin ang="0" scaled="1"/>
            <a:tileRect/>
          </a:gradFill>
          <a:effectLst>
            <a:outerShdw blurRad="114300" dist="12700" dir="2700000" algn="tl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chemeClr val="bg1"/>
                </a:solidFill>
                <a:latin typeface="Helvetica" pitchFamily="2" charset="0"/>
              </a:rPr>
              <a:t>How Do We Pick A Yield Goal?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CD7441-6F79-143A-302D-0B504F7542E9}"/>
              </a:ext>
            </a:extLst>
          </p:cNvPr>
          <p:cNvSpPr/>
          <p:nvPr/>
        </p:nvSpPr>
        <p:spPr>
          <a:xfrm rot="2592935">
            <a:off x="9882995" y="4539662"/>
            <a:ext cx="385912" cy="2315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FFA1B3-00BD-796B-6C93-EFA232DBCBFC}"/>
              </a:ext>
            </a:extLst>
          </p:cNvPr>
          <p:cNvSpPr txBox="1"/>
          <p:nvPr/>
        </p:nvSpPr>
        <p:spPr>
          <a:xfrm>
            <a:off x="7147727" y="6446619"/>
            <a:ext cx="3438540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i="1" dirty="0" err="1">
                <a:latin typeface="Times New Roman"/>
                <a:cs typeface="Times New Roman"/>
              </a:rPr>
              <a:t>f</a:t>
            </a:r>
            <a:r>
              <a:rPr lang="en-US" sz="2400" baseline="-25000" dirty="0" err="1">
                <a:latin typeface="Times New Roman"/>
                <a:cs typeface="Times New Roman"/>
              </a:rPr>
              <a:t>life</a:t>
            </a:r>
            <a:endParaRPr lang="en-US" sz="2400" baseline="-25000" dirty="0">
              <a:latin typeface="Times New Roman"/>
              <a:cs typeface="Times New Roman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30E2B3-FBF6-9F99-D096-EF27FC6A168F}"/>
              </a:ext>
            </a:extLst>
          </p:cNvPr>
          <p:cNvSpPr txBox="1"/>
          <p:nvPr/>
        </p:nvSpPr>
        <p:spPr>
          <a:xfrm rot="2240160">
            <a:off x="6856669" y="3554115"/>
            <a:ext cx="228197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>
                <a:latin typeface="Avenir Book"/>
                <a:cs typeface="Avenir Book"/>
              </a:rPr>
              <a:t>Confidence = 68.2%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FFB527-4EDB-3B64-E559-75415DABA134}"/>
              </a:ext>
            </a:extLst>
          </p:cNvPr>
          <p:cNvSpPr txBox="1"/>
          <p:nvPr/>
        </p:nvSpPr>
        <p:spPr>
          <a:xfrm rot="2208604">
            <a:off x="7173129" y="3062339"/>
            <a:ext cx="198140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>
                <a:latin typeface="Avenir Book"/>
                <a:cs typeface="Avenir Book"/>
              </a:rPr>
              <a:t>Confidence = 95%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5D5928-0CAD-A576-ADB4-340021257A3B}"/>
              </a:ext>
            </a:extLst>
          </p:cNvPr>
          <p:cNvSpPr txBox="1"/>
          <p:nvPr/>
        </p:nvSpPr>
        <p:spPr>
          <a:xfrm rot="2284068">
            <a:off x="7285554" y="2772887"/>
            <a:ext cx="224192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>
                <a:latin typeface="Avenir Book"/>
                <a:cs typeface="Avenir Book"/>
              </a:rPr>
              <a:t>Confidence = 99.7%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FABF09-0D1A-B69B-CD02-EB7E1D8312ED}"/>
              </a:ext>
            </a:extLst>
          </p:cNvPr>
          <p:cNvSpPr txBox="1"/>
          <p:nvPr/>
        </p:nvSpPr>
        <p:spPr>
          <a:xfrm rot="16200000">
            <a:off x="3873178" y="3493683"/>
            <a:ext cx="4181710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dirty="0">
                <a:latin typeface="Times New Roman"/>
                <a:cs typeface="Times New Roman"/>
              </a:rPr>
              <a:t>ExoEarth Candidate Yield (</a:t>
            </a:r>
            <a:r>
              <a:rPr lang="en-US" sz="2400" i="1" dirty="0">
                <a:latin typeface="Times New Roman"/>
                <a:cs typeface="Times New Roman"/>
              </a:rPr>
              <a:t>N</a:t>
            </a:r>
            <a:r>
              <a:rPr lang="en-US" sz="2400" baseline="-25000" dirty="0">
                <a:latin typeface="Times New Roman"/>
                <a:cs typeface="Times New Roman"/>
              </a:rPr>
              <a:t>EC</a:t>
            </a:r>
            <a:r>
              <a:rPr lang="en-US" sz="2400" dirty="0">
                <a:latin typeface="Times New Roman"/>
                <a:cs typeface="Times New Roman"/>
              </a:rPr>
              <a:t>)</a:t>
            </a:r>
            <a:endParaRPr lang="en-US" sz="2400" baseline="-25000" dirty="0">
              <a:latin typeface="Times New Roman"/>
              <a:cs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4534BA-1FA1-5333-A176-3F02E7B68B89}"/>
              </a:ext>
            </a:extLst>
          </p:cNvPr>
          <p:cNvSpPr txBox="1"/>
          <p:nvPr/>
        </p:nvSpPr>
        <p:spPr>
          <a:xfrm>
            <a:off x="5057485" y="717112"/>
            <a:ext cx="6874934" cy="70788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300" dirty="0">
                <a:latin typeface="Avenir Book"/>
                <a:cs typeface="Avenir Book"/>
              </a:rPr>
              <a:t>ExoEarth candidate yield required to guarantee at least 1 living world</a:t>
            </a:r>
            <a:endParaRPr lang="en-US" sz="2300" baseline="-25000" dirty="0">
              <a:latin typeface="Times New Roman"/>
              <a:cs typeface="Times New Roman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5744413-619E-7C89-BDD9-B34ECDCF13A3}"/>
              </a:ext>
            </a:extLst>
          </p:cNvPr>
          <p:cNvSpPr/>
          <p:nvPr/>
        </p:nvSpPr>
        <p:spPr>
          <a:xfrm rot="2592935">
            <a:off x="9392399" y="4536467"/>
            <a:ext cx="385912" cy="2315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C0BDE6B-1F17-3DD2-9565-203CD7576BD8}"/>
              </a:ext>
            </a:extLst>
          </p:cNvPr>
          <p:cNvSpPr/>
          <p:nvPr/>
        </p:nvSpPr>
        <p:spPr>
          <a:xfrm rot="2592935">
            <a:off x="8665423" y="4597718"/>
            <a:ext cx="385912" cy="2315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CF3ED2C-AD56-08C4-5243-B722FC3437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682" y="5618854"/>
            <a:ext cx="2960061" cy="112565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A5B33EA-9425-91FA-9B7E-5BDF3DF688B9}"/>
              </a:ext>
            </a:extLst>
          </p:cNvPr>
          <p:cNvSpPr txBox="1"/>
          <p:nvPr/>
        </p:nvSpPr>
        <p:spPr>
          <a:xfrm>
            <a:off x="2705612" y="6234975"/>
            <a:ext cx="723409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600" dirty="0">
                <a:latin typeface="Times New Roman"/>
                <a:cs typeface="Times New Roman"/>
              </a:rPr>
              <a:t>– </a:t>
            </a:r>
            <a:r>
              <a:rPr lang="en-US" sz="2600" i="1" dirty="0" err="1">
                <a:latin typeface="Times New Roman"/>
                <a:cs typeface="Times New Roman"/>
              </a:rPr>
              <a:t>f</a:t>
            </a:r>
            <a:r>
              <a:rPr lang="en-US" sz="2600" baseline="-25000" dirty="0" err="1">
                <a:latin typeface="Times New Roman"/>
                <a:cs typeface="Times New Roman"/>
              </a:rPr>
              <a:t>life</a:t>
            </a:r>
            <a:endParaRPr lang="en-US" sz="2600" baseline="-25000" dirty="0">
              <a:latin typeface="Times New Roman"/>
              <a:cs typeface="Times New Roman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50E28E-B609-4DCA-FE03-6A51B9E552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320" y="1435904"/>
            <a:ext cx="4602238" cy="7931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06DAEE-250D-951B-EE5F-1F82B2135B0B}"/>
              </a:ext>
            </a:extLst>
          </p:cNvPr>
          <p:cNvSpPr txBox="1"/>
          <p:nvPr/>
        </p:nvSpPr>
        <p:spPr>
          <a:xfrm>
            <a:off x="53682" y="946390"/>
            <a:ext cx="46693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Helvetica" pitchFamily="2" charset="0"/>
              </a:rPr>
              <a:t>Starting with the binomial function...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4785B7-C11F-203A-FC7B-F9EC0C63EE4E}"/>
              </a:ext>
            </a:extLst>
          </p:cNvPr>
          <p:cNvSpPr txBox="1"/>
          <p:nvPr/>
        </p:nvSpPr>
        <p:spPr>
          <a:xfrm>
            <a:off x="209849" y="4829867"/>
            <a:ext cx="4497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Helvetica" pitchFamily="2" charset="0"/>
              </a:rPr>
              <a:t>...and solving for </a:t>
            </a:r>
          </a:p>
          <a:p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1 - 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(0, 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000" baseline="-25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life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dirty="0">
                <a:solidFill>
                  <a:schemeClr val="bg1"/>
                </a:solidFill>
                <a:latin typeface="Helvetica" pitchFamily="2" charset="0"/>
              </a:rPr>
              <a:t>, we can show: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107B62-5167-1644-0863-B8DB88D97A4F}"/>
              </a:ext>
            </a:extLst>
          </p:cNvPr>
          <p:cNvSpPr txBox="1"/>
          <p:nvPr/>
        </p:nvSpPr>
        <p:spPr>
          <a:xfrm>
            <a:off x="200030" y="2314076"/>
            <a:ext cx="47230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Helvetica" pitchFamily="2" charset="0"/>
              </a:rPr>
              <a:t>where</a:t>
            </a:r>
          </a:p>
          <a:p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dirty="0">
                <a:solidFill>
                  <a:schemeClr val="bg1"/>
                </a:solidFill>
                <a:latin typeface="Helvetica" pitchFamily="2" charset="0"/>
              </a:rPr>
              <a:t> = probability of 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dirty="0">
                <a:solidFill>
                  <a:schemeClr val="bg1"/>
                </a:solidFill>
                <a:latin typeface="Helvetica" pitchFamily="2" charset="0"/>
              </a:rPr>
              <a:t> success out of 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dirty="0">
                <a:solidFill>
                  <a:schemeClr val="bg1"/>
                </a:solidFill>
                <a:latin typeface="Helvetica" pitchFamily="2" charset="0"/>
              </a:rPr>
              <a:t> tries</a:t>
            </a:r>
          </a:p>
          <a:p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dirty="0">
                <a:solidFill>
                  <a:schemeClr val="bg1"/>
                </a:solidFill>
                <a:latin typeface="Helvetica" pitchFamily="2" charset="0"/>
              </a:rPr>
              <a:t> = probability of individual success</a:t>
            </a:r>
          </a:p>
          <a:p>
            <a:endParaRPr lang="en-US" sz="2000" dirty="0">
              <a:solidFill>
                <a:schemeClr val="bg1"/>
              </a:solidFill>
              <a:latin typeface="Helvetica" pitchFamily="2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Helvetica" pitchFamily="2" charset="0"/>
              </a:rPr>
              <a:t>...and setting</a:t>
            </a:r>
          </a:p>
          <a:p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dirty="0">
                <a:solidFill>
                  <a:schemeClr val="bg1"/>
                </a:solidFill>
                <a:latin typeface="Helvetica" pitchFamily="2" charset="0"/>
              </a:rPr>
              <a:t> = 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</a:t>
            </a:r>
            <a:r>
              <a:rPr lang="en-US" sz="2000" dirty="0">
                <a:solidFill>
                  <a:schemeClr val="bg1"/>
                </a:solidFill>
                <a:latin typeface="Helvetica" pitchFamily="2" charset="0"/>
              </a:rPr>
              <a:t> (# of </a:t>
            </a:r>
            <a:r>
              <a:rPr lang="en-US" sz="2000" dirty="0" err="1">
                <a:solidFill>
                  <a:schemeClr val="bg1"/>
                </a:solidFill>
                <a:latin typeface="Helvetica" pitchFamily="2" charset="0"/>
              </a:rPr>
              <a:t>ExoEarth</a:t>
            </a:r>
            <a:r>
              <a:rPr lang="en-US" sz="2000" dirty="0">
                <a:solidFill>
                  <a:schemeClr val="bg1"/>
                </a:solidFill>
                <a:latin typeface="Helvetica" pitchFamily="2" charset="0"/>
              </a:rPr>
              <a:t> candidates)</a:t>
            </a:r>
          </a:p>
          <a:p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dirty="0">
                <a:solidFill>
                  <a:schemeClr val="bg1"/>
                </a:solidFill>
                <a:latin typeface="Helvetica" pitchFamily="2" charset="0"/>
              </a:rPr>
              <a:t> =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000" baseline="-25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life</a:t>
            </a:r>
            <a:r>
              <a:rPr lang="en-US" sz="2000" dirty="0">
                <a:solidFill>
                  <a:schemeClr val="bg1"/>
                </a:solidFill>
                <a:latin typeface="Helvetica" pitchFamily="2" charset="0"/>
              </a:rPr>
              <a:t> (prob. of remotely detectable life)</a:t>
            </a:r>
          </a:p>
        </p:txBody>
      </p:sp>
    </p:spTree>
    <p:extLst>
      <p:ext uri="{BB962C8B-B14F-4D97-AF65-F5344CB8AC3E}">
        <p14:creationId xmlns:p14="http://schemas.microsoft.com/office/powerpoint/2010/main" val="15764468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EBA15A3-767E-8CA6-C530-DEDF8A2BC8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2500" t="25000" r="12500"/>
          <a:stretch/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9718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EBA15A3-767E-8CA6-C530-DEDF8A2BC8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</a:extLst>
          </a:blip>
          <a:srcRect l="12500" t="25000" r="12500"/>
          <a:stretch/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1708283-B1EC-4176-8EC6-E3C4FD2C7CB8}"/>
              </a:ext>
            </a:extLst>
          </p:cNvPr>
          <p:cNvSpPr txBox="1"/>
          <p:nvPr/>
        </p:nvSpPr>
        <p:spPr>
          <a:xfrm>
            <a:off x="0" y="2844224"/>
            <a:ext cx="12090400" cy="1169551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  <a:alpha val="80000"/>
                </a:schemeClr>
              </a:gs>
              <a:gs pos="0">
                <a:schemeClr val="tx2">
                  <a:alpha val="40000"/>
                </a:schemeClr>
              </a:gs>
            </a:gsLst>
            <a:lin ang="0" scaled="1"/>
            <a:tileRect/>
          </a:gradFill>
          <a:effectLst>
            <a:outerShdw blurRad="114300" dist="12700" dir="2700000" algn="tl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7000" b="1" dirty="0">
                <a:solidFill>
                  <a:schemeClr val="bg1"/>
                </a:solidFill>
                <a:latin typeface="Helvetica" pitchFamily="2" charset="0"/>
              </a:rPr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26704784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472410-45DF-DA4C-843F-5341DF0080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</a:extLst>
          </a:blip>
          <a:srcRect l="12500" t="25000" r="12500"/>
          <a:stretch/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174F0-2F1A-DE45-A105-6A20AE444E28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B8829E-FE13-A84A-A2FC-215261837FB8}"/>
              </a:ext>
            </a:extLst>
          </p:cNvPr>
          <p:cNvSpPr txBox="1"/>
          <p:nvPr/>
        </p:nvSpPr>
        <p:spPr>
          <a:xfrm>
            <a:off x="0" y="88205"/>
            <a:ext cx="11988800" cy="677108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  <a:alpha val="80000"/>
                </a:schemeClr>
              </a:gs>
              <a:gs pos="0">
                <a:schemeClr val="tx2">
                  <a:alpha val="40000"/>
                </a:schemeClr>
              </a:gs>
            </a:gsLst>
            <a:lin ang="0" scaled="1"/>
            <a:tileRect/>
          </a:gradFill>
          <a:effectLst>
            <a:outerShdw blurRad="114300" dist="12700" dir="2700000" algn="tl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3800" b="1" dirty="0">
                <a:solidFill>
                  <a:schemeClr val="bg1"/>
                </a:solidFill>
                <a:latin typeface="Avenir Heavy"/>
                <a:cs typeface="Avenir Heavy"/>
              </a:rPr>
              <a:t>Optimizing revisits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B43BC3-7F7B-6933-9574-30CED05E7F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75" y="1174750"/>
            <a:ext cx="6883400" cy="4508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215E1A-408A-5948-4BB3-7189491B69A3}"/>
              </a:ext>
            </a:extLst>
          </p:cNvPr>
          <p:cNvSpPr txBox="1"/>
          <p:nvPr/>
        </p:nvSpPr>
        <p:spPr>
          <a:xfrm>
            <a:off x="4749721" y="5718414"/>
            <a:ext cx="23358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Brown &amp; </a:t>
            </a:r>
            <a:r>
              <a:rPr lang="en-US" sz="1200" dirty="0" err="1">
                <a:solidFill>
                  <a:schemeClr val="bg1"/>
                </a:solidFill>
                <a:latin typeface="Helvetica" pitchFamily="2" charset="0"/>
              </a:rPr>
              <a:t>Soummer</a:t>
            </a:r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 et al. (2010)</a:t>
            </a:r>
          </a:p>
        </p:txBody>
      </p:sp>
      <p:pic>
        <p:nvPicPr>
          <p:cNvPr id="6" name="Picture 5" descr="A picture containing text, font, screenshot, document&#10;&#10;Description automatically generated">
            <a:extLst>
              <a:ext uri="{FF2B5EF4-FFF2-40B4-BE49-F238E27FC236}">
                <a16:creationId xmlns:a16="http://schemas.microsoft.com/office/drawing/2014/main" id="{CA6F4813-0BFE-6808-F8C3-27F39B5354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9787" y="2283139"/>
            <a:ext cx="5044109" cy="2364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4886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472410-45DF-DA4C-843F-5341DF0080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50"/>
                    </a14:imgEffect>
                  </a14:imgLayer>
                </a14:imgProps>
              </a:ext>
            </a:extLst>
          </a:blip>
          <a:srcRect l="12500" t="25000" r="12500"/>
          <a:stretch/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174F0-2F1A-DE45-A105-6A20AE444E28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15" name="Picture 14" descr="Screen Shot 2015-06-29 at 1.45.38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855" y="968753"/>
            <a:ext cx="4813490" cy="5093210"/>
          </a:xfrm>
          <a:prstGeom prst="rect">
            <a:avLst/>
          </a:prstGeom>
        </p:spPr>
      </p:pic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2411863" y="6208058"/>
            <a:ext cx="7602994" cy="503847"/>
          </a:xfrm>
          <a:prstGeom prst="rect">
            <a:avLst/>
          </a:prstGeom>
          <a:solidFill>
            <a:srgbClr val="000000">
              <a:alpha val="55000"/>
            </a:srgbClr>
          </a:solidFill>
          <a:ln w="9525">
            <a:noFill/>
            <a:round/>
            <a:headEnd/>
            <a:tailEnd/>
          </a:ln>
        </p:spPr>
        <p:txBody>
          <a:bodyPr lIns="91440" tIns="46800" rIns="91440" bIns="46800">
            <a:prstTxWarp prst="textNoShape">
              <a:avLst/>
            </a:prstTxWarp>
          </a:bodyPr>
          <a:lstStyle/>
          <a:p>
            <a:pPr marL="0" lvl="1" indent="1588" algn="ctr">
              <a:spcAft>
                <a:spcPts val="1200"/>
              </a:spcAft>
              <a:buClr>
                <a:srgbClr val="CCFFCC"/>
              </a:buClr>
              <a:tabLst>
                <a:tab pos="798493" algn="l"/>
                <a:tab pos="1255682" algn="l"/>
                <a:tab pos="1712871" algn="l"/>
                <a:tab pos="2170059" algn="l"/>
                <a:tab pos="2627248" algn="l"/>
                <a:tab pos="3084436" algn="l"/>
                <a:tab pos="3541625" algn="l"/>
                <a:tab pos="3998813" algn="l"/>
                <a:tab pos="4456002" algn="l"/>
                <a:tab pos="4913191" algn="l"/>
                <a:tab pos="5370379" algn="l"/>
                <a:tab pos="5827568" algn="l"/>
                <a:tab pos="6284756" algn="l"/>
                <a:tab pos="6741945" algn="l"/>
                <a:tab pos="7199133" algn="l"/>
                <a:tab pos="7656322" algn="l"/>
                <a:tab pos="8113510" algn="l"/>
                <a:tab pos="8570699" algn="l"/>
                <a:tab pos="9027888" algn="l"/>
                <a:tab pos="9485076" algn="l"/>
              </a:tabLst>
            </a:pPr>
            <a:r>
              <a:rPr lang="en-US" sz="2200" i="1" dirty="0">
                <a:solidFill>
                  <a:schemeClr val="bg1"/>
                </a:solidFill>
                <a:latin typeface="Avenir Light Oblique" panose="020B0402020203090204" pitchFamily="34" charset="77"/>
                <a:ea typeface="Avenir Book" pitchFamily="-107" charset="0"/>
                <a:cs typeface="Avenir Book" pitchFamily="-107" charset="0"/>
              </a:rPr>
              <a:t>Optimized revisits can increase yield by additional 35-75%</a:t>
            </a:r>
          </a:p>
          <a:p>
            <a:pPr marL="341305" lvl="1" indent="-341305" algn="ctr">
              <a:spcAft>
                <a:spcPts val="1800"/>
              </a:spcAft>
              <a:buClr>
                <a:srgbClr val="CCFFCC"/>
              </a:buClr>
              <a:buFont typeface="Arial" pitchFamily="-107" charset="0"/>
              <a:buChar char="•"/>
              <a:tabLst>
                <a:tab pos="341305" algn="l"/>
                <a:tab pos="798493" algn="l"/>
                <a:tab pos="1255682" algn="l"/>
                <a:tab pos="1712871" algn="l"/>
                <a:tab pos="2170059" algn="l"/>
                <a:tab pos="2627248" algn="l"/>
                <a:tab pos="3084436" algn="l"/>
                <a:tab pos="3541625" algn="l"/>
                <a:tab pos="3998813" algn="l"/>
                <a:tab pos="4456002" algn="l"/>
                <a:tab pos="4913191" algn="l"/>
                <a:tab pos="5370379" algn="l"/>
                <a:tab pos="5827568" algn="l"/>
                <a:tab pos="6284756" algn="l"/>
                <a:tab pos="6741945" algn="l"/>
                <a:tab pos="7199133" algn="l"/>
                <a:tab pos="7656322" algn="l"/>
                <a:tab pos="8113510" algn="l"/>
                <a:tab pos="8570699" algn="l"/>
                <a:tab pos="9027888" algn="l"/>
                <a:tab pos="9485076" algn="l"/>
              </a:tabLst>
            </a:pPr>
            <a:endParaRPr lang="en-US" sz="2200" i="1" dirty="0">
              <a:solidFill>
                <a:schemeClr val="bg1"/>
              </a:solidFill>
              <a:latin typeface="Avenir Light Oblique" panose="020B0402020203090204" pitchFamily="34" charset="77"/>
              <a:ea typeface="Avenir Book" pitchFamily="-107" charset="0"/>
              <a:cs typeface="Avenir Book" pitchFamily="-107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B8829E-FE13-A84A-A2FC-215261837FB8}"/>
              </a:ext>
            </a:extLst>
          </p:cNvPr>
          <p:cNvSpPr txBox="1"/>
          <p:nvPr/>
        </p:nvSpPr>
        <p:spPr>
          <a:xfrm>
            <a:off x="0" y="88205"/>
            <a:ext cx="11988800" cy="677108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  <a:alpha val="80000"/>
                </a:schemeClr>
              </a:gs>
              <a:gs pos="0">
                <a:schemeClr val="tx2">
                  <a:alpha val="40000"/>
                </a:schemeClr>
              </a:gs>
            </a:gsLst>
            <a:lin ang="0" scaled="1"/>
            <a:tileRect/>
          </a:gradFill>
          <a:effectLst>
            <a:outerShdw blurRad="114300" dist="12700" dir="2700000" algn="tl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3800" b="1" dirty="0">
                <a:solidFill>
                  <a:schemeClr val="bg1"/>
                </a:solidFill>
                <a:latin typeface="Avenir Heavy"/>
                <a:cs typeface="Avenir Heavy"/>
              </a:rPr>
              <a:t>Optimizing revisits</a:t>
            </a:r>
          </a:p>
        </p:txBody>
      </p:sp>
      <p:pic>
        <p:nvPicPr>
          <p:cNvPr id="3" name="revisit_test_video-HIP_71683-G2V-1pc">
            <a:hlinkClick r:id="" action="ppaction://media"/>
            <a:extLst>
              <a:ext uri="{FF2B5EF4-FFF2-40B4-BE49-F238E27FC236}">
                <a16:creationId xmlns:a16="http://schemas.microsoft.com/office/drawing/2014/main" id="{CFF44AC5-5D0D-C5D7-C688-8E83E54232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3200" y="953290"/>
            <a:ext cx="635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6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A679F214-B81F-EC71-612D-4E2FEA1ACE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50"/>
                    </a14:imgEffect>
                  </a14:imgLayer>
                </a14:imgProps>
              </a:ext>
            </a:extLst>
          </a:blip>
          <a:srcRect l="12500" t="25000" r="12500"/>
          <a:stretch/>
        </p:blipFill>
        <p:spPr>
          <a:xfrm flipV="1">
            <a:off x="-58056" y="0"/>
            <a:ext cx="12192000" cy="6858000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599CCAF-6118-D52E-C2B0-CE437F0B92D8}"/>
              </a:ext>
            </a:extLst>
          </p:cNvPr>
          <p:cNvSpPr/>
          <p:nvPr/>
        </p:nvSpPr>
        <p:spPr>
          <a:xfrm>
            <a:off x="9400872" y="3733906"/>
            <a:ext cx="2461989" cy="13679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EC2218-8D30-8B5B-971B-65FACC3BEEFF}"/>
              </a:ext>
            </a:extLst>
          </p:cNvPr>
          <p:cNvSpPr txBox="1"/>
          <p:nvPr/>
        </p:nvSpPr>
        <p:spPr>
          <a:xfrm>
            <a:off x="9470112" y="3905622"/>
            <a:ext cx="23733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Helvetica" pitchFamily="2" charset="0"/>
              </a:rPr>
              <a:t>Choose target slope with highest </a:t>
            </a:r>
            <a:r>
              <a:rPr lang="en-US" sz="2000" b="1" dirty="0">
                <a:latin typeface="Symbol" pitchFamily="2" charset="2"/>
              </a:rPr>
              <a:t>S</a:t>
            </a:r>
            <a:r>
              <a:rPr lang="en-US" sz="2000" b="1" dirty="0">
                <a:latin typeface="Helvetica" pitchFamily="2" charset="0"/>
              </a:rPr>
              <a:t>C </a:t>
            </a:r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2676DB97-F639-4427-AC1B-4B1044F4ECE0}"/>
              </a:ext>
            </a:extLst>
          </p:cNvPr>
          <p:cNvSpPr/>
          <p:nvPr/>
        </p:nvSpPr>
        <p:spPr>
          <a:xfrm rot="16200000">
            <a:off x="8861184" y="4092194"/>
            <a:ext cx="682172" cy="650684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390FD3A3-48BD-6CA1-70D0-93E3808C2858}"/>
              </a:ext>
            </a:extLst>
          </p:cNvPr>
          <p:cNvSpPr/>
          <p:nvPr/>
        </p:nvSpPr>
        <p:spPr>
          <a:xfrm>
            <a:off x="3411827" y="1040168"/>
            <a:ext cx="5507684" cy="5774289"/>
          </a:xfrm>
          <a:prstGeom prst="roundRect">
            <a:avLst>
              <a:gd name="adj" fmla="val 7444"/>
            </a:avLst>
          </a:prstGeom>
          <a:solidFill>
            <a:srgbClr val="E6D2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ircular Arrow 27">
            <a:extLst>
              <a:ext uri="{FF2B5EF4-FFF2-40B4-BE49-F238E27FC236}">
                <a16:creationId xmlns:a16="http://schemas.microsoft.com/office/drawing/2014/main" id="{81340BC9-1317-828B-17D7-8A158F1CB44B}"/>
              </a:ext>
            </a:extLst>
          </p:cNvPr>
          <p:cNvSpPr>
            <a:spLocks noChangeAspect="1"/>
          </p:cNvSpPr>
          <p:nvPr/>
        </p:nvSpPr>
        <p:spPr>
          <a:xfrm rot="7455239">
            <a:off x="3352800" y="1439045"/>
            <a:ext cx="5486400" cy="5486400"/>
          </a:xfrm>
          <a:prstGeom prst="circularArrow">
            <a:avLst>
              <a:gd name="adj1" fmla="val 14124"/>
              <a:gd name="adj2" fmla="val 1320915"/>
              <a:gd name="adj3" fmla="val 20215118"/>
              <a:gd name="adj4" fmla="val 232269"/>
              <a:gd name="adj5" fmla="val 12500"/>
            </a:avLst>
          </a:prstGeom>
          <a:solidFill>
            <a:srgbClr val="7030A0">
              <a:alpha val="34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21C588E-46A0-DE62-18C3-A4CCF55CEF6D}"/>
              </a:ext>
            </a:extLst>
          </p:cNvPr>
          <p:cNvSpPr/>
          <p:nvPr/>
        </p:nvSpPr>
        <p:spPr>
          <a:xfrm>
            <a:off x="3586997" y="1093337"/>
            <a:ext cx="5194085" cy="4057113"/>
          </a:xfrm>
          <a:prstGeom prst="roundRect">
            <a:avLst>
              <a:gd name="adj" fmla="val 7650"/>
            </a:avLst>
          </a:prstGeom>
          <a:solidFill>
            <a:schemeClr val="accent4">
              <a:lumMod val="20000"/>
              <a:lumOff val="80000"/>
              <a:alpha val="80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ircular Arrow 13">
            <a:extLst>
              <a:ext uri="{FF2B5EF4-FFF2-40B4-BE49-F238E27FC236}">
                <a16:creationId xmlns:a16="http://schemas.microsoft.com/office/drawing/2014/main" id="{90149CF8-7AE2-41DC-7D9F-1A0320C1F6EA}"/>
              </a:ext>
            </a:extLst>
          </p:cNvPr>
          <p:cNvSpPr/>
          <p:nvPr/>
        </p:nvSpPr>
        <p:spPr>
          <a:xfrm rot="9169061">
            <a:off x="3901163" y="1361716"/>
            <a:ext cx="3931920" cy="3931920"/>
          </a:xfrm>
          <a:prstGeom prst="circularArrow">
            <a:avLst>
              <a:gd name="adj1" fmla="val 14124"/>
              <a:gd name="adj2" fmla="val 1320915"/>
              <a:gd name="adj3" fmla="val 20215118"/>
              <a:gd name="adj4" fmla="val 232269"/>
              <a:gd name="adj5" fmla="val 12500"/>
            </a:avLst>
          </a:prstGeom>
          <a:solidFill>
            <a:srgbClr val="FFC000">
              <a:alpha val="56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2111F0D8-C864-E5E2-663A-ECA77BAD5EE8}"/>
              </a:ext>
            </a:extLst>
          </p:cNvPr>
          <p:cNvSpPr/>
          <p:nvPr/>
        </p:nvSpPr>
        <p:spPr>
          <a:xfrm>
            <a:off x="3846807" y="1152177"/>
            <a:ext cx="4653718" cy="2658639"/>
          </a:xfrm>
          <a:prstGeom prst="roundRect">
            <a:avLst>
              <a:gd name="adj" fmla="val 9803"/>
            </a:avLst>
          </a:prstGeom>
          <a:solidFill>
            <a:schemeClr val="accent2">
              <a:lumMod val="20000"/>
              <a:lumOff val="80000"/>
              <a:alpha val="7684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ircular Arrow 11">
            <a:extLst>
              <a:ext uri="{FF2B5EF4-FFF2-40B4-BE49-F238E27FC236}">
                <a16:creationId xmlns:a16="http://schemas.microsoft.com/office/drawing/2014/main" id="{E0ACD27C-F238-D3C6-7D1C-0BE0C0F5D726}"/>
              </a:ext>
            </a:extLst>
          </p:cNvPr>
          <p:cNvSpPr/>
          <p:nvPr/>
        </p:nvSpPr>
        <p:spPr>
          <a:xfrm rot="7731636">
            <a:off x="4849841" y="1315691"/>
            <a:ext cx="2286000" cy="2286000"/>
          </a:xfrm>
          <a:prstGeom prst="circularArrow">
            <a:avLst>
              <a:gd name="adj1" fmla="val 14124"/>
              <a:gd name="adj2" fmla="val 1320915"/>
              <a:gd name="adj3" fmla="val 20215118"/>
              <a:gd name="adj4" fmla="val 2658214"/>
              <a:gd name="adj5" fmla="val 12500"/>
            </a:avLst>
          </a:prstGeom>
          <a:solidFill>
            <a:srgbClr val="FA7D6E">
              <a:alpha val="46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8" name="Slide Number Placeholder 6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174F0-2F1A-DE45-A105-6A20AE444E28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CB6E113-4F28-544F-8047-C6E8196458D7}"/>
              </a:ext>
            </a:extLst>
          </p:cNvPr>
          <p:cNvSpPr txBox="1"/>
          <p:nvPr/>
        </p:nvSpPr>
        <p:spPr>
          <a:xfrm>
            <a:off x="0" y="88205"/>
            <a:ext cx="12192000" cy="677108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  <a:alpha val="80000"/>
                </a:schemeClr>
              </a:gs>
              <a:gs pos="0">
                <a:schemeClr val="tx2">
                  <a:alpha val="40000"/>
                </a:schemeClr>
              </a:gs>
            </a:gsLst>
            <a:lin ang="0" scaled="1"/>
            <a:tileRect/>
          </a:gradFill>
          <a:effectLst>
            <a:outerShdw blurRad="114300" dist="12700" dir="2700000" algn="tl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3800" b="1" dirty="0">
                <a:solidFill>
                  <a:schemeClr val="bg1"/>
                </a:solidFill>
                <a:latin typeface="Avenir Heavy"/>
                <a:cs typeface="Avenir Heavy"/>
              </a:rPr>
              <a:t>Method used by AYO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6F125CD-F3EF-C819-FF9E-41075E9EA5BB}"/>
              </a:ext>
            </a:extLst>
          </p:cNvPr>
          <p:cNvSpPr/>
          <p:nvPr/>
        </p:nvSpPr>
        <p:spPr>
          <a:xfrm>
            <a:off x="454343" y="974627"/>
            <a:ext cx="2560320" cy="4040140"/>
          </a:xfrm>
          <a:prstGeom prst="roundRect">
            <a:avLst>
              <a:gd name="adj" fmla="val 1099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7A74F0-ACA5-F8E5-DF17-7C840CAF4047}"/>
              </a:ext>
            </a:extLst>
          </p:cNvPr>
          <p:cNvSpPr txBox="1"/>
          <p:nvPr/>
        </p:nvSpPr>
        <p:spPr>
          <a:xfrm>
            <a:off x="372681" y="1069197"/>
            <a:ext cx="27551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Helvetica" pitchFamily="2" charset="0"/>
              </a:rPr>
              <a:t>Distribute ~10</a:t>
            </a:r>
            <a:r>
              <a:rPr lang="en-US" sz="2000" b="1" baseline="30000" dirty="0">
                <a:latin typeface="Helvetica" pitchFamily="2" charset="0"/>
              </a:rPr>
              <a:t>3</a:t>
            </a:r>
            <a:r>
              <a:rPr lang="en-US" sz="2000" b="1" dirty="0">
                <a:latin typeface="Helvetica" pitchFamily="2" charset="0"/>
              </a:rPr>
              <a:t> Planets/Orbits Around Every Star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001E30C-84EF-806D-1834-23D7A102B29D}"/>
              </a:ext>
            </a:extLst>
          </p:cNvPr>
          <p:cNvSpPr/>
          <p:nvPr/>
        </p:nvSpPr>
        <p:spPr>
          <a:xfrm>
            <a:off x="439829" y="5366727"/>
            <a:ext cx="2560320" cy="134460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D3ED7A-2971-8422-61C0-B0DFF5AC341F}"/>
              </a:ext>
            </a:extLst>
          </p:cNvPr>
          <p:cNvSpPr txBox="1"/>
          <p:nvPr/>
        </p:nvSpPr>
        <p:spPr>
          <a:xfrm>
            <a:off x="528165" y="5575924"/>
            <a:ext cx="23664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Helvetica" pitchFamily="2" charset="0"/>
              </a:rPr>
              <a:t>Calculate Exposure Time of Every Planet, </a:t>
            </a:r>
            <a:r>
              <a:rPr lang="en-US" sz="2000" b="1" i="1" dirty="0" err="1">
                <a:latin typeface="Helvetica" pitchFamily="2" charset="0"/>
              </a:rPr>
              <a:t>t</a:t>
            </a:r>
            <a:r>
              <a:rPr lang="en-US" sz="2000" b="1" baseline="-25000" dirty="0" err="1">
                <a:latin typeface="Helvetica" pitchFamily="2" charset="0"/>
              </a:rPr>
              <a:t>p</a:t>
            </a:r>
            <a:endParaRPr lang="en-US" sz="2000" b="1" baseline="-25000" dirty="0">
              <a:latin typeface="Helvetica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F21592-6297-38F4-C130-199D58294F70}"/>
              </a:ext>
            </a:extLst>
          </p:cNvPr>
          <p:cNvSpPr txBox="1"/>
          <p:nvPr/>
        </p:nvSpPr>
        <p:spPr>
          <a:xfrm>
            <a:off x="3846807" y="2616646"/>
            <a:ext cx="17380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Helvetica" pitchFamily="2" charset="0"/>
              </a:rPr>
              <a:t>Calculate C(</a:t>
            </a:r>
            <a:r>
              <a:rPr lang="en-US" sz="2000" b="1" i="1" dirty="0">
                <a:latin typeface="Helvetica" pitchFamily="2" charset="0"/>
              </a:rPr>
              <a:t>t</a:t>
            </a:r>
            <a:r>
              <a:rPr lang="en-US" sz="2000" b="1" dirty="0">
                <a:latin typeface="Helvetica" pitchFamily="2" charset="0"/>
              </a:rPr>
              <a:t>), </a:t>
            </a:r>
            <a:r>
              <a:rPr lang="en-US" sz="2000" b="1" i="1" dirty="0" err="1">
                <a:latin typeface="Helvetica" pitchFamily="2" charset="0"/>
              </a:rPr>
              <a:t>d</a:t>
            </a:r>
            <a:r>
              <a:rPr lang="en-US" sz="2000" b="1" dirty="0" err="1">
                <a:latin typeface="Helvetica" pitchFamily="2" charset="0"/>
              </a:rPr>
              <a:t>C</a:t>
            </a:r>
            <a:r>
              <a:rPr lang="en-US" sz="2000" b="1" dirty="0">
                <a:latin typeface="Helvetica" pitchFamily="2" charset="0"/>
              </a:rPr>
              <a:t>/</a:t>
            </a:r>
            <a:r>
              <a:rPr lang="en-US" sz="2000" b="1" i="1" dirty="0">
                <a:latin typeface="Helvetica" pitchFamily="2" charset="0"/>
              </a:rPr>
              <a:t>dt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9E9631-E8E9-4469-B5C1-0C98CD74C3C6}"/>
              </a:ext>
            </a:extLst>
          </p:cNvPr>
          <p:cNvSpPr txBox="1"/>
          <p:nvPr/>
        </p:nvSpPr>
        <p:spPr>
          <a:xfrm>
            <a:off x="3947370" y="1350488"/>
            <a:ext cx="2010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Helvetica" pitchFamily="2" charset="0"/>
              </a:rPr>
              <a:t>Find </a:t>
            </a:r>
            <a:r>
              <a:rPr lang="en-US" sz="2000" b="1" i="1" dirty="0">
                <a:latin typeface="Helvetica" pitchFamily="2" charset="0"/>
              </a:rPr>
              <a:t>t</a:t>
            </a:r>
            <a:r>
              <a:rPr lang="en-US" sz="2000" b="1" dirty="0">
                <a:latin typeface="Helvetica" pitchFamily="2" charset="0"/>
              </a:rPr>
              <a:t>’ where </a:t>
            </a:r>
            <a:r>
              <a:rPr lang="en-US" sz="2000" b="1" i="1" dirty="0" err="1">
                <a:latin typeface="Helvetica" pitchFamily="2" charset="0"/>
              </a:rPr>
              <a:t>d</a:t>
            </a:r>
            <a:r>
              <a:rPr lang="en-US" sz="2000" b="1" dirty="0" err="1">
                <a:latin typeface="Helvetica" pitchFamily="2" charset="0"/>
              </a:rPr>
              <a:t>C</a:t>
            </a:r>
            <a:r>
              <a:rPr lang="en-US" sz="2000" b="1" dirty="0">
                <a:latin typeface="Helvetica" pitchFamily="2" charset="0"/>
              </a:rPr>
              <a:t>/</a:t>
            </a:r>
            <a:r>
              <a:rPr lang="en-US" sz="2000" b="1" i="1" dirty="0">
                <a:latin typeface="Helvetica" pitchFamily="2" charset="0"/>
              </a:rPr>
              <a:t>dt</a:t>
            </a:r>
            <a:r>
              <a:rPr lang="en-US" sz="2000" b="1" dirty="0">
                <a:latin typeface="Helvetica" pitchFamily="2" charset="0"/>
              </a:rPr>
              <a:t> = (</a:t>
            </a:r>
            <a:r>
              <a:rPr lang="en-US" sz="2000" b="1" i="1" dirty="0" err="1">
                <a:latin typeface="Helvetica" pitchFamily="2" charset="0"/>
              </a:rPr>
              <a:t>d</a:t>
            </a:r>
            <a:r>
              <a:rPr lang="en-US" sz="2000" b="1" dirty="0" err="1">
                <a:latin typeface="Helvetica" pitchFamily="2" charset="0"/>
              </a:rPr>
              <a:t>C</a:t>
            </a:r>
            <a:r>
              <a:rPr lang="en-US" sz="2000" b="1" dirty="0">
                <a:latin typeface="Helvetica" pitchFamily="2" charset="0"/>
              </a:rPr>
              <a:t>/</a:t>
            </a:r>
            <a:r>
              <a:rPr lang="en-US" sz="2000" b="1" i="1" dirty="0">
                <a:latin typeface="Helvetica" pitchFamily="2" charset="0"/>
              </a:rPr>
              <a:t>dt</a:t>
            </a:r>
            <a:r>
              <a:rPr lang="en-US" sz="2000" b="1" dirty="0">
                <a:latin typeface="Helvetica" pitchFamily="2" charset="0"/>
              </a:rPr>
              <a:t>)</a:t>
            </a:r>
            <a:r>
              <a:rPr lang="en-US" sz="2000" b="1" i="1" dirty="0">
                <a:latin typeface="Helvetica" pitchFamily="2" charset="0"/>
              </a:rPr>
              <a:t>’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33BB4F-8C56-FCDF-53F8-4097754F167D}"/>
              </a:ext>
            </a:extLst>
          </p:cNvPr>
          <p:cNvSpPr txBox="1"/>
          <p:nvPr/>
        </p:nvSpPr>
        <p:spPr>
          <a:xfrm>
            <a:off x="6420672" y="2713331"/>
            <a:ext cx="21838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Helvetica" pitchFamily="2" charset="0"/>
              </a:rPr>
              <a:t>Vary delay time and advance planets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4D0AF5-B2D1-2F5B-233A-87691891B102}"/>
              </a:ext>
            </a:extLst>
          </p:cNvPr>
          <p:cNvSpPr txBox="1"/>
          <p:nvPr/>
        </p:nvSpPr>
        <p:spPr>
          <a:xfrm>
            <a:off x="6882763" y="3820443"/>
            <a:ext cx="17090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Helvetica" pitchFamily="2" charset="0"/>
              </a:rPr>
              <a:t>Choose delay time with largest C(</a:t>
            </a:r>
            <a:r>
              <a:rPr lang="en-US" sz="2000" b="1" i="1" dirty="0">
                <a:latin typeface="Helvetica" pitchFamily="2" charset="0"/>
              </a:rPr>
              <a:t>t’</a:t>
            </a:r>
            <a:r>
              <a:rPr lang="en-US" sz="2000" b="1" dirty="0">
                <a:latin typeface="Helvetica" pitchFamily="2" charset="0"/>
              </a:rPr>
              <a:t>)/</a:t>
            </a:r>
            <a:r>
              <a:rPr lang="en-US" sz="2000" b="1" i="1" dirty="0">
                <a:latin typeface="Helvetica" pitchFamily="2" charset="0"/>
              </a:rPr>
              <a:t>t’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D54359-E551-7B8F-FE1F-4F9F39117B37}"/>
              </a:ext>
            </a:extLst>
          </p:cNvPr>
          <p:cNvSpPr txBox="1"/>
          <p:nvPr/>
        </p:nvSpPr>
        <p:spPr>
          <a:xfrm>
            <a:off x="3367326" y="5229916"/>
            <a:ext cx="19063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Helvetica" pitchFamily="2" charset="0"/>
              </a:rPr>
              <a:t>Choose a target slope (</a:t>
            </a:r>
            <a:r>
              <a:rPr lang="en-US" sz="2200" b="1" i="1" dirty="0" err="1">
                <a:latin typeface="Helvetica" pitchFamily="2" charset="0"/>
              </a:rPr>
              <a:t>d</a:t>
            </a:r>
            <a:r>
              <a:rPr lang="en-US" sz="2200" b="1" dirty="0" err="1">
                <a:latin typeface="Helvetica" pitchFamily="2" charset="0"/>
              </a:rPr>
              <a:t>C</a:t>
            </a:r>
            <a:r>
              <a:rPr lang="en-US" sz="2200" b="1" dirty="0">
                <a:latin typeface="Helvetica" pitchFamily="2" charset="0"/>
              </a:rPr>
              <a:t>/</a:t>
            </a:r>
            <a:r>
              <a:rPr lang="en-US" sz="2200" b="1" i="1" dirty="0">
                <a:latin typeface="Helvetica" pitchFamily="2" charset="0"/>
              </a:rPr>
              <a:t>dt</a:t>
            </a:r>
            <a:r>
              <a:rPr lang="en-US" sz="2200" b="1" dirty="0">
                <a:latin typeface="Helvetica" pitchFamily="2" charset="0"/>
              </a:rPr>
              <a:t>)</a:t>
            </a:r>
            <a:r>
              <a:rPr lang="en-US" sz="2200" b="1" i="1" dirty="0">
                <a:latin typeface="Helvetica" pitchFamily="2" charset="0"/>
              </a:rPr>
              <a:t>’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EF5D49-41AE-A8AE-05E1-5ED04B0D77F7}"/>
              </a:ext>
            </a:extLst>
          </p:cNvPr>
          <p:cNvSpPr txBox="1"/>
          <p:nvPr/>
        </p:nvSpPr>
        <p:spPr>
          <a:xfrm>
            <a:off x="6253062" y="5323186"/>
            <a:ext cx="25058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Helvetica" pitchFamily="2" charset="0"/>
              </a:rPr>
              <a:t>Select obs. that fit within </a:t>
            </a:r>
            <a:r>
              <a:rPr lang="en-US" sz="2200" b="1" i="1" dirty="0" err="1">
                <a:latin typeface="Helvetica" pitchFamily="2" charset="0"/>
              </a:rPr>
              <a:t>t</a:t>
            </a:r>
            <a:r>
              <a:rPr lang="en-US" sz="2200" b="1" baseline="-25000" dirty="0" err="1">
                <a:latin typeface="Helvetica" pitchFamily="2" charset="0"/>
              </a:rPr>
              <a:t>mission</a:t>
            </a:r>
            <a:r>
              <a:rPr lang="en-US" sz="2200" b="1" dirty="0">
                <a:latin typeface="Helvetica" pitchFamily="2" charset="0"/>
              </a:rPr>
              <a:t> and have largest C/</a:t>
            </a:r>
            <a:r>
              <a:rPr lang="en-US" sz="2200" b="1" i="1" dirty="0">
                <a:latin typeface="Helvetica" pitchFamily="2" charset="0"/>
              </a:rPr>
              <a:t>t</a:t>
            </a:r>
            <a:r>
              <a:rPr lang="en-US" sz="2200" b="1" dirty="0">
                <a:latin typeface="Helvetica" pitchFamily="2" charset="0"/>
              </a:rPr>
              <a:t>; calculate </a:t>
            </a:r>
            <a:r>
              <a:rPr lang="en-US" sz="2200" b="1" dirty="0">
                <a:latin typeface="Symbol" pitchFamily="2" charset="2"/>
              </a:rPr>
              <a:t>S</a:t>
            </a:r>
            <a:r>
              <a:rPr lang="en-US" sz="2200" b="1" dirty="0">
                <a:latin typeface="Helvetica" pitchFamily="2" charset="0"/>
              </a:rPr>
              <a:t>C</a:t>
            </a:r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3E22CA84-387F-7D54-978A-06108D482042}"/>
              </a:ext>
            </a:extLst>
          </p:cNvPr>
          <p:cNvSpPr/>
          <p:nvPr/>
        </p:nvSpPr>
        <p:spPr>
          <a:xfrm>
            <a:off x="1357545" y="4852964"/>
            <a:ext cx="682172" cy="650684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E0BD1735-0CD9-FED2-8202-DEEF2BDFF8CC}"/>
              </a:ext>
            </a:extLst>
          </p:cNvPr>
          <p:cNvSpPr/>
          <p:nvPr/>
        </p:nvSpPr>
        <p:spPr>
          <a:xfrm rot="16200000">
            <a:off x="2922191" y="5796069"/>
            <a:ext cx="682172" cy="650684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76D421-E83C-CA13-8B01-FB03834361CA}"/>
              </a:ext>
            </a:extLst>
          </p:cNvPr>
          <p:cNvSpPr txBox="1"/>
          <p:nvPr/>
        </p:nvSpPr>
        <p:spPr>
          <a:xfrm>
            <a:off x="5842002" y="714378"/>
            <a:ext cx="63209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r">
              <a:buClr>
                <a:srgbClr val="D7D801"/>
              </a:buClr>
              <a:tabLst>
                <a:tab pos="341305" algn="l"/>
                <a:tab pos="798493" algn="l"/>
                <a:tab pos="1255682" algn="l"/>
                <a:tab pos="1712871" algn="l"/>
                <a:tab pos="2170059" algn="l"/>
                <a:tab pos="2627248" algn="l"/>
                <a:tab pos="3084436" algn="l"/>
                <a:tab pos="3541625" algn="l"/>
                <a:tab pos="3998813" algn="l"/>
                <a:tab pos="4456002" algn="l"/>
                <a:tab pos="4913191" algn="l"/>
                <a:tab pos="5370379" algn="l"/>
                <a:tab pos="5827568" algn="l"/>
                <a:tab pos="6284756" algn="l"/>
                <a:tab pos="6741945" algn="l"/>
                <a:tab pos="7199133" algn="l"/>
                <a:tab pos="7656322" algn="l"/>
                <a:tab pos="8113510" algn="l"/>
                <a:tab pos="8570699" algn="l"/>
                <a:tab pos="9027888" algn="l"/>
                <a:tab pos="9485076" algn="l"/>
              </a:tabLst>
            </a:pPr>
            <a:r>
              <a:rPr lang="en-US" sz="1800" i="1" dirty="0">
                <a:solidFill>
                  <a:schemeClr val="bg1"/>
                </a:solidFill>
                <a:latin typeface="Avenir Book" pitchFamily="-107" charset="0"/>
                <a:ea typeface="Avenir Book" pitchFamily="-107" charset="0"/>
                <a:cs typeface="Avenir Book" pitchFamily="-107" charset="0"/>
              </a:rPr>
              <a:t>Based on advancements to the Hunyadi method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6D84665-0D65-9FEA-3355-8EB550F707E7}"/>
              </a:ext>
            </a:extLst>
          </p:cNvPr>
          <p:cNvSpPr txBox="1"/>
          <p:nvPr/>
        </p:nvSpPr>
        <p:spPr>
          <a:xfrm>
            <a:off x="6362834" y="1358499"/>
            <a:ext cx="21231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Helvetica" pitchFamily="2" charset="0"/>
              </a:rPr>
              <a:t>Mark planets with </a:t>
            </a:r>
            <a:r>
              <a:rPr lang="en-US" sz="2000" b="1" i="1" dirty="0" err="1">
                <a:latin typeface="Helvetica" pitchFamily="2" charset="0"/>
              </a:rPr>
              <a:t>t</a:t>
            </a:r>
            <a:r>
              <a:rPr lang="en-US" sz="2000" b="1" baseline="-25000" dirty="0" err="1">
                <a:latin typeface="Helvetica" pitchFamily="2" charset="0"/>
              </a:rPr>
              <a:t>p</a:t>
            </a:r>
            <a:r>
              <a:rPr lang="en-US" sz="2000" b="1" dirty="0">
                <a:latin typeface="Helvetica" pitchFamily="2" charset="0"/>
              </a:rPr>
              <a:t> &lt; </a:t>
            </a:r>
            <a:r>
              <a:rPr lang="en-US" sz="2000" b="1" i="1" dirty="0">
                <a:latin typeface="Helvetica" pitchFamily="2" charset="0"/>
              </a:rPr>
              <a:t>t’</a:t>
            </a:r>
            <a:r>
              <a:rPr lang="en-US" sz="2000" b="1" dirty="0">
                <a:latin typeface="Helvetica" pitchFamily="2" charset="0"/>
              </a:rPr>
              <a:t> as observed</a:t>
            </a:r>
            <a:endParaRPr lang="en-US" sz="2000" b="1" i="1" dirty="0">
              <a:latin typeface="Helvetica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B910BA7-2F5A-6920-C76C-DA4ED8B3B5C0}"/>
              </a:ext>
            </a:extLst>
          </p:cNvPr>
          <p:cNvSpPr txBox="1"/>
          <p:nvPr/>
        </p:nvSpPr>
        <p:spPr>
          <a:xfrm>
            <a:off x="5076208" y="4160655"/>
            <a:ext cx="17090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Helvetica" pitchFamily="2" charset="0"/>
              </a:rPr>
              <a:t>Repeat for all revisits and all stars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19BCC4C-B972-2486-A7FD-C00418289564}"/>
              </a:ext>
            </a:extLst>
          </p:cNvPr>
          <p:cNvSpPr txBox="1"/>
          <p:nvPr/>
        </p:nvSpPr>
        <p:spPr>
          <a:xfrm>
            <a:off x="483753" y="2455308"/>
            <a:ext cx="24982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Helvetica" pitchFamily="2" charset="0"/>
              </a:rPr>
              <a:t>Resolve each orbit into ~100 mean anomalies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1953F39-FF4C-6451-90B1-A3D614BB8835}"/>
              </a:ext>
            </a:extLst>
          </p:cNvPr>
          <p:cNvSpPr txBox="1"/>
          <p:nvPr/>
        </p:nvSpPr>
        <p:spPr>
          <a:xfrm>
            <a:off x="491011" y="3826906"/>
            <a:ext cx="24982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Helvetica" pitchFamily="2" charset="0"/>
              </a:rPr>
              <a:t>Calculate each planet’s position and flux</a:t>
            </a:r>
          </a:p>
        </p:txBody>
      </p:sp>
      <p:sp>
        <p:nvSpPr>
          <p:cNvPr id="31" name="Down Arrow 30">
            <a:extLst>
              <a:ext uri="{FF2B5EF4-FFF2-40B4-BE49-F238E27FC236}">
                <a16:creationId xmlns:a16="http://schemas.microsoft.com/office/drawing/2014/main" id="{A93032BF-225B-BD83-7DB5-56D06887B634}"/>
              </a:ext>
            </a:extLst>
          </p:cNvPr>
          <p:cNvSpPr/>
          <p:nvPr/>
        </p:nvSpPr>
        <p:spPr>
          <a:xfrm>
            <a:off x="1233760" y="1727200"/>
            <a:ext cx="972457" cy="2302150"/>
          </a:xfrm>
          <a:prstGeom prst="downArrow">
            <a:avLst/>
          </a:prstGeom>
          <a:solidFill>
            <a:schemeClr val="accent1">
              <a:lumMod val="75000"/>
              <a:alpha val="2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9301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EBA15A3-767E-8CA6-C530-DEDF8A2BC8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</a:extLst>
          </a:blip>
          <a:srcRect l="12500" t="25000" r="12500"/>
          <a:stretch/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1708283-B1EC-4176-8EC6-E3C4FD2C7CB8}"/>
              </a:ext>
            </a:extLst>
          </p:cNvPr>
          <p:cNvSpPr txBox="1"/>
          <p:nvPr/>
        </p:nvSpPr>
        <p:spPr>
          <a:xfrm>
            <a:off x="0" y="88205"/>
            <a:ext cx="12090400" cy="584775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  <a:alpha val="80000"/>
                </a:schemeClr>
              </a:gs>
              <a:gs pos="0">
                <a:schemeClr val="tx2">
                  <a:alpha val="40000"/>
                </a:schemeClr>
              </a:gs>
            </a:gsLst>
            <a:lin ang="0" scaled="1"/>
            <a:tileRect/>
          </a:gradFill>
          <a:effectLst>
            <a:outerShdw blurRad="114300" dist="12700" dir="2700000" algn="tl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chemeClr val="bg1"/>
                </a:solidFill>
                <a:latin typeface="Helvetica" pitchFamily="2" charset="0"/>
              </a:rPr>
              <a:t>AYO models realistic mission concepts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B436C6B-CAB9-28F0-D372-3A6C7F6BF1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1403"/>
          <a:stretch/>
        </p:blipFill>
        <p:spPr>
          <a:xfrm>
            <a:off x="144379" y="1379649"/>
            <a:ext cx="7325804" cy="5182042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B0CFBEE3-1ADB-83C9-2852-D8DDD5134DD6}"/>
              </a:ext>
            </a:extLst>
          </p:cNvPr>
          <p:cNvSpPr txBox="1"/>
          <p:nvPr/>
        </p:nvSpPr>
        <p:spPr>
          <a:xfrm>
            <a:off x="7934472" y="1396099"/>
            <a:ext cx="4185339" cy="535531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ln w="3175" cmpd="sng">
                  <a:noFill/>
                </a:ln>
                <a:solidFill>
                  <a:schemeClr val="bg1"/>
                </a:solidFill>
                <a:latin typeface="Helvetica" pitchFamily="2" charset="0"/>
                <a:cs typeface="Avenir Black"/>
              </a:rPr>
              <a:t>Key points:</a:t>
            </a:r>
          </a:p>
          <a:p>
            <a:endParaRPr lang="en-US" sz="1000" b="1" dirty="0">
              <a:ln w="3175" cmpd="sng">
                <a:noFill/>
              </a:ln>
              <a:solidFill>
                <a:schemeClr val="bg1"/>
              </a:solidFill>
              <a:latin typeface="Helvetica" pitchFamily="2" charset="0"/>
              <a:cs typeface="Avenir Black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n w="3175" cmpd="sng">
                  <a:noFill/>
                </a:ln>
                <a:solidFill>
                  <a:schemeClr val="bg1"/>
                </a:solidFill>
                <a:latin typeface="Helvetica" pitchFamily="2" charset="0"/>
                <a:cs typeface="Avenir Black"/>
              </a:rPr>
              <a:t>The reflectivity of coatings matters a lot! </a:t>
            </a:r>
          </a:p>
          <a:p>
            <a:pPr>
              <a:tabLst>
                <a:tab pos="382588" algn="l"/>
              </a:tabLst>
            </a:pPr>
            <a:r>
              <a:rPr lang="en-US" sz="2400" dirty="0">
                <a:ln w="3175" cmpd="sng">
                  <a:noFill/>
                </a:ln>
                <a:solidFill>
                  <a:schemeClr val="bg1"/>
                </a:solidFill>
                <a:latin typeface="Helvetica" pitchFamily="2" charset="0"/>
                <a:cs typeface="Avenir Black"/>
              </a:rPr>
              <a:t>	i.e., 0.95^12 = 0.5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>
              <a:ln w="3175" cmpd="sng">
                <a:noFill/>
              </a:ln>
              <a:solidFill>
                <a:schemeClr val="bg1"/>
              </a:solidFill>
              <a:latin typeface="Helvetica" pitchFamily="2" charset="0"/>
              <a:cs typeface="Avenir Black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n w="3175" cmpd="sng">
                  <a:noFill/>
                </a:ln>
                <a:solidFill>
                  <a:schemeClr val="bg1"/>
                </a:solidFill>
                <a:latin typeface="Helvetica" pitchFamily="2" charset="0"/>
                <a:cs typeface="Avenir Black"/>
              </a:rPr>
              <a:t>We will likely have to trade bandwidth for throughput. UV coronagraphy reduces throughput at all wavelengths by up to ~0.5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>
              <a:ln w="3175" cmpd="sng">
                <a:noFill/>
              </a:ln>
              <a:solidFill>
                <a:schemeClr val="bg1"/>
              </a:solidFill>
              <a:latin typeface="Helvetica" pitchFamily="2" charset="0"/>
              <a:cs typeface="Avenir Black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n w="3175" cmpd="sng">
                  <a:noFill/>
                </a:ln>
                <a:solidFill>
                  <a:schemeClr val="bg1"/>
                </a:solidFill>
                <a:latin typeface="Helvetica" pitchFamily="2" charset="0"/>
                <a:cs typeface="Avenir Black"/>
              </a:rPr>
              <a:t>Efficiently parallelizing coronagraphs may be essential for wavelength coverage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5C4FD48-D6E8-7106-F2E3-855B7ABB548D}"/>
              </a:ext>
            </a:extLst>
          </p:cNvPr>
          <p:cNvSpPr txBox="1"/>
          <p:nvPr/>
        </p:nvSpPr>
        <p:spPr>
          <a:xfrm>
            <a:off x="6096000" y="6590656"/>
            <a:ext cx="1406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Stark et al. (2019)</a:t>
            </a:r>
          </a:p>
        </p:txBody>
      </p:sp>
    </p:spTree>
    <p:extLst>
      <p:ext uri="{BB962C8B-B14F-4D97-AF65-F5344CB8AC3E}">
        <p14:creationId xmlns:p14="http://schemas.microsoft.com/office/powerpoint/2010/main" val="2616454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EBA15A3-767E-8CA6-C530-DEDF8A2BC8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</a:extLst>
          </a:blip>
          <a:srcRect l="12500" t="25000" r="12500"/>
          <a:stretch/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532ACC5-63F1-7F04-356C-0A6A5C9D064C}"/>
              </a:ext>
            </a:extLst>
          </p:cNvPr>
          <p:cNvSpPr/>
          <p:nvPr/>
        </p:nvSpPr>
        <p:spPr>
          <a:xfrm>
            <a:off x="5057485" y="672980"/>
            <a:ext cx="6874934" cy="61850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740BC5-0F79-6510-761D-C38B1758D9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2036" y="1446763"/>
            <a:ext cx="4980152" cy="50453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037C04-9550-CC77-6583-13A91DA7E3E9}"/>
              </a:ext>
            </a:extLst>
          </p:cNvPr>
          <p:cNvSpPr txBox="1"/>
          <p:nvPr/>
        </p:nvSpPr>
        <p:spPr>
          <a:xfrm>
            <a:off x="0" y="88205"/>
            <a:ext cx="12090400" cy="584775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  <a:alpha val="80000"/>
                </a:schemeClr>
              </a:gs>
              <a:gs pos="0">
                <a:schemeClr val="tx2">
                  <a:alpha val="40000"/>
                </a:schemeClr>
              </a:gs>
            </a:gsLst>
            <a:lin ang="0" scaled="1"/>
            <a:tileRect/>
          </a:gradFill>
          <a:effectLst>
            <a:outerShdw blurRad="114300" dist="12700" dir="2700000" algn="tl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chemeClr val="bg1"/>
                </a:solidFill>
                <a:latin typeface="Helvetica" pitchFamily="2" charset="0"/>
              </a:rPr>
              <a:t>How Do We Pick A Yield Goal?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CD7441-6F79-143A-302D-0B504F7542E9}"/>
              </a:ext>
            </a:extLst>
          </p:cNvPr>
          <p:cNvSpPr/>
          <p:nvPr/>
        </p:nvSpPr>
        <p:spPr>
          <a:xfrm rot="2592935">
            <a:off x="9882995" y="4539662"/>
            <a:ext cx="385912" cy="2315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FFA1B3-00BD-796B-6C93-EFA232DBCBFC}"/>
              </a:ext>
            </a:extLst>
          </p:cNvPr>
          <p:cNvSpPr txBox="1"/>
          <p:nvPr/>
        </p:nvSpPr>
        <p:spPr>
          <a:xfrm>
            <a:off x="7147727" y="6446619"/>
            <a:ext cx="3438540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i="1" dirty="0" err="1">
                <a:latin typeface="Times New Roman"/>
                <a:cs typeface="Times New Roman"/>
              </a:rPr>
              <a:t>f</a:t>
            </a:r>
            <a:r>
              <a:rPr lang="en-US" sz="2400" baseline="-25000" dirty="0" err="1">
                <a:latin typeface="Times New Roman"/>
                <a:cs typeface="Times New Roman"/>
              </a:rPr>
              <a:t>life</a:t>
            </a:r>
            <a:endParaRPr lang="en-US" sz="2400" baseline="-25000" dirty="0">
              <a:latin typeface="Times New Roman"/>
              <a:cs typeface="Times New Roman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30E2B3-FBF6-9F99-D096-EF27FC6A168F}"/>
              </a:ext>
            </a:extLst>
          </p:cNvPr>
          <p:cNvSpPr txBox="1"/>
          <p:nvPr/>
        </p:nvSpPr>
        <p:spPr>
          <a:xfrm rot="2240160">
            <a:off x="6856669" y="3554115"/>
            <a:ext cx="228197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>
                <a:latin typeface="Avenir Book"/>
                <a:cs typeface="Avenir Book"/>
              </a:rPr>
              <a:t>Confidence = 68.2%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FFB527-4EDB-3B64-E559-75415DABA134}"/>
              </a:ext>
            </a:extLst>
          </p:cNvPr>
          <p:cNvSpPr txBox="1"/>
          <p:nvPr/>
        </p:nvSpPr>
        <p:spPr>
          <a:xfrm rot="2208604">
            <a:off x="7173129" y="3062339"/>
            <a:ext cx="198140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>
                <a:latin typeface="Avenir Book"/>
                <a:cs typeface="Avenir Book"/>
              </a:rPr>
              <a:t>Confidence = 95%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5D5928-0CAD-A576-ADB4-340021257A3B}"/>
              </a:ext>
            </a:extLst>
          </p:cNvPr>
          <p:cNvSpPr txBox="1"/>
          <p:nvPr/>
        </p:nvSpPr>
        <p:spPr>
          <a:xfrm rot="2284068">
            <a:off x="7285554" y="2772887"/>
            <a:ext cx="224192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>
                <a:latin typeface="Avenir Book"/>
                <a:cs typeface="Avenir Book"/>
              </a:rPr>
              <a:t>Confidence = 99.7%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FABF09-0D1A-B69B-CD02-EB7E1D8312ED}"/>
              </a:ext>
            </a:extLst>
          </p:cNvPr>
          <p:cNvSpPr txBox="1"/>
          <p:nvPr/>
        </p:nvSpPr>
        <p:spPr>
          <a:xfrm rot="16200000">
            <a:off x="3873178" y="3493683"/>
            <a:ext cx="4181710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dirty="0">
                <a:latin typeface="Times New Roman"/>
                <a:cs typeface="Times New Roman"/>
              </a:rPr>
              <a:t>ExoEarth Candidate Yield (</a:t>
            </a:r>
            <a:r>
              <a:rPr lang="en-US" sz="2400" i="1" dirty="0">
                <a:latin typeface="Times New Roman"/>
                <a:cs typeface="Times New Roman"/>
              </a:rPr>
              <a:t>N</a:t>
            </a:r>
            <a:r>
              <a:rPr lang="en-US" sz="2400" baseline="-25000" dirty="0">
                <a:latin typeface="Times New Roman"/>
                <a:cs typeface="Times New Roman"/>
              </a:rPr>
              <a:t>EC</a:t>
            </a:r>
            <a:r>
              <a:rPr lang="en-US" sz="2400" dirty="0">
                <a:latin typeface="Times New Roman"/>
                <a:cs typeface="Times New Roman"/>
              </a:rPr>
              <a:t>)</a:t>
            </a:r>
            <a:endParaRPr lang="en-US" sz="2400" baseline="-25000" dirty="0">
              <a:latin typeface="Times New Roman"/>
              <a:cs typeface="Times New Roman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5744413-619E-7C89-BDD9-B34ECDCF13A3}"/>
              </a:ext>
            </a:extLst>
          </p:cNvPr>
          <p:cNvSpPr/>
          <p:nvPr/>
        </p:nvSpPr>
        <p:spPr>
          <a:xfrm rot="2592935">
            <a:off x="9392399" y="4536467"/>
            <a:ext cx="385912" cy="2315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C0BDE6B-1F17-3DD2-9565-203CD7576BD8}"/>
              </a:ext>
            </a:extLst>
          </p:cNvPr>
          <p:cNvSpPr/>
          <p:nvPr/>
        </p:nvSpPr>
        <p:spPr>
          <a:xfrm rot="2592935">
            <a:off x="8665423" y="4597718"/>
            <a:ext cx="385912" cy="2315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8FFF73-24FB-B4E7-79EA-A96725726C3C}"/>
              </a:ext>
            </a:extLst>
          </p:cNvPr>
          <p:cNvSpPr txBox="1"/>
          <p:nvPr/>
        </p:nvSpPr>
        <p:spPr>
          <a:xfrm>
            <a:off x="5163784" y="738877"/>
            <a:ext cx="6485467" cy="70788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300" dirty="0">
                <a:latin typeface="Avenir Book"/>
                <a:cs typeface="Avenir Book"/>
              </a:rPr>
              <a:t>ExoEarth candidate yield required to </a:t>
            </a:r>
            <a:r>
              <a:rPr lang="en-US" sz="2300" i="1" dirty="0">
                <a:latin typeface="Avenir Book"/>
                <a:cs typeface="Avenir Book"/>
              </a:rPr>
              <a:t>constrain</a:t>
            </a:r>
            <a:r>
              <a:rPr lang="en-US" sz="2300" dirty="0">
                <a:latin typeface="Avenir Book"/>
                <a:cs typeface="Avenir Book"/>
              </a:rPr>
              <a:t> </a:t>
            </a:r>
            <a:r>
              <a:rPr lang="en-US" sz="2300" i="1" dirty="0" err="1">
                <a:latin typeface="Times New Roman"/>
                <a:cs typeface="Times New Roman"/>
              </a:rPr>
              <a:t>f</a:t>
            </a:r>
            <a:r>
              <a:rPr lang="en-US" sz="2300" baseline="-25000" dirty="0" err="1">
                <a:latin typeface="Times New Roman"/>
                <a:cs typeface="Times New Roman"/>
              </a:rPr>
              <a:t>life</a:t>
            </a:r>
            <a:r>
              <a:rPr lang="en-US" sz="2300" i="1" baseline="-25000" dirty="0">
                <a:latin typeface="Times New Roman"/>
                <a:cs typeface="Times New Roman"/>
              </a:rPr>
              <a:t> </a:t>
            </a:r>
            <a:r>
              <a:rPr lang="en-US" sz="2300" i="1" dirty="0">
                <a:latin typeface="Avenir Book" panose="02000503020000020003" pitchFamily="2" charset="0"/>
                <a:cs typeface="Times New Roman"/>
              </a:rPr>
              <a:t>in the event of a null result</a:t>
            </a:r>
          </a:p>
        </p:txBody>
      </p:sp>
    </p:spTree>
    <p:extLst>
      <p:ext uri="{BB962C8B-B14F-4D97-AF65-F5344CB8AC3E}">
        <p14:creationId xmlns:p14="http://schemas.microsoft.com/office/powerpoint/2010/main" val="2634233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cassiopeia-in-stellariu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22" b="31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4" name="Oval 223"/>
          <p:cNvSpPr/>
          <p:nvPr/>
        </p:nvSpPr>
        <p:spPr>
          <a:xfrm>
            <a:off x="5687796" y="1905541"/>
            <a:ext cx="220135" cy="220133"/>
          </a:xfrm>
          <a:prstGeom prst="ellipse">
            <a:avLst/>
          </a:prstGeom>
          <a:noFill/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1" name="Oval 80"/>
          <p:cNvSpPr/>
          <p:nvPr/>
        </p:nvSpPr>
        <p:spPr>
          <a:xfrm>
            <a:off x="7411830" y="2126971"/>
            <a:ext cx="220135" cy="220133"/>
          </a:xfrm>
          <a:prstGeom prst="ellipse">
            <a:avLst/>
          </a:prstGeom>
          <a:noFill/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2" name="Oval 81"/>
          <p:cNvSpPr/>
          <p:nvPr/>
        </p:nvSpPr>
        <p:spPr>
          <a:xfrm>
            <a:off x="5239243" y="3928895"/>
            <a:ext cx="220135" cy="220133"/>
          </a:xfrm>
          <a:prstGeom prst="ellipse">
            <a:avLst/>
          </a:prstGeom>
          <a:noFill/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234" name="Group 233"/>
          <p:cNvGrpSpPr/>
          <p:nvPr/>
        </p:nvGrpSpPr>
        <p:grpSpPr>
          <a:xfrm>
            <a:off x="3349352" y="1319710"/>
            <a:ext cx="2361270" cy="1828800"/>
            <a:chOff x="1708621" y="988971"/>
            <a:chExt cx="2361270" cy="1828800"/>
          </a:xfrm>
        </p:grpSpPr>
        <p:pic>
          <p:nvPicPr>
            <p:cNvPr id="29" name="Picture 28" descr="Screen Shot 2017-10-10 at 8.06.38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8621" y="988971"/>
              <a:ext cx="1832928" cy="1828800"/>
            </a:xfrm>
            <a:prstGeom prst="rect">
              <a:avLst/>
            </a:prstGeom>
            <a:ln>
              <a:solidFill>
                <a:srgbClr val="FFFF00"/>
              </a:solidFill>
            </a:ln>
            <a:effectLst/>
          </p:spPr>
        </p:pic>
        <p:cxnSp>
          <p:nvCxnSpPr>
            <p:cNvPr id="229" name="Straight Connector 228"/>
            <p:cNvCxnSpPr>
              <a:cxnSpLocks/>
            </p:cNvCxnSpPr>
            <p:nvPr/>
          </p:nvCxnSpPr>
          <p:spPr>
            <a:xfrm flipV="1">
              <a:off x="3564374" y="1655362"/>
              <a:ext cx="505517" cy="110066"/>
            </a:xfrm>
            <a:prstGeom prst="line">
              <a:avLst/>
            </a:prstGeom>
            <a:ln w="12700" cmpd="sng">
              <a:solidFill>
                <a:srgbClr val="FF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5" name="Group 234"/>
          <p:cNvGrpSpPr/>
          <p:nvPr/>
        </p:nvGrpSpPr>
        <p:grpSpPr>
          <a:xfrm>
            <a:off x="7631965" y="1535620"/>
            <a:ext cx="2558269" cy="1828800"/>
            <a:chOff x="5388116" y="1282701"/>
            <a:chExt cx="2558269" cy="1828800"/>
          </a:xfrm>
        </p:grpSpPr>
        <p:pic>
          <p:nvPicPr>
            <p:cNvPr id="31" name="Picture 30" descr="Screen Shot 2017-10-10 at 8.08.13 P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3767" y="1282701"/>
              <a:ext cx="1832618" cy="1828800"/>
            </a:xfrm>
            <a:prstGeom prst="rect">
              <a:avLst/>
            </a:prstGeom>
            <a:ln>
              <a:solidFill>
                <a:srgbClr val="FFFF00"/>
              </a:solidFill>
            </a:ln>
            <a:effectLst/>
          </p:spPr>
        </p:pic>
        <p:cxnSp>
          <p:nvCxnSpPr>
            <p:cNvPr id="89" name="Straight Connector 88"/>
            <p:cNvCxnSpPr>
              <a:stCxn id="81" idx="6"/>
              <a:endCxn id="31" idx="1"/>
            </p:cNvCxnSpPr>
            <p:nvPr/>
          </p:nvCxnSpPr>
          <p:spPr>
            <a:xfrm>
              <a:off x="5388116" y="1984119"/>
              <a:ext cx="725651" cy="212982"/>
            </a:xfrm>
            <a:prstGeom prst="line">
              <a:avLst/>
            </a:prstGeom>
            <a:ln w="12700" cmpd="sng">
              <a:solidFill>
                <a:srgbClr val="FF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6" name="Group 235"/>
          <p:cNvGrpSpPr/>
          <p:nvPr/>
        </p:nvGrpSpPr>
        <p:grpSpPr>
          <a:xfrm>
            <a:off x="2887157" y="4082552"/>
            <a:ext cx="2390999" cy="1895276"/>
            <a:chOff x="2316467" y="3883225"/>
            <a:chExt cx="2390999" cy="1895276"/>
          </a:xfrm>
        </p:grpSpPr>
        <p:pic>
          <p:nvPicPr>
            <p:cNvPr id="30" name="Picture 29" descr="Screen Shot 2017-10-10 at 8.07.06 PM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6467" y="3949701"/>
              <a:ext cx="1840561" cy="1828800"/>
            </a:xfrm>
            <a:prstGeom prst="rect">
              <a:avLst/>
            </a:prstGeom>
            <a:ln>
              <a:solidFill>
                <a:srgbClr val="FFFF00"/>
              </a:solidFill>
            </a:ln>
            <a:effectLst/>
          </p:spPr>
        </p:pic>
        <p:cxnSp>
          <p:nvCxnSpPr>
            <p:cNvPr id="90" name="Straight Connector 89"/>
            <p:cNvCxnSpPr>
              <a:cxnSpLocks/>
            </p:cNvCxnSpPr>
            <p:nvPr/>
          </p:nvCxnSpPr>
          <p:spPr>
            <a:xfrm flipH="1">
              <a:off x="4157028" y="3883225"/>
              <a:ext cx="550438" cy="626532"/>
            </a:xfrm>
            <a:prstGeom prst="line">
              <a:avLst/>
            </a:prstGeom>
            <a:ln w="12700" cmpd="sng">
              <a:solidFill>
                <a:srgbClr val="FF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E4D69F7-0C6E-9A40-9A94-5BD13ACAF383}"/>
              </a:ext>
            </a:extLst>
          </p:cNvPr>
          <p:cNvSpPr txBox="1"/>
          <p:nvPr/>
        </p:nvSpPr>
        <p:spPr>
          <a:xfrm>
            <a:off x="0" y="88205"/>
            <a:ext cx="12192000" cy="677108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  <a:alpha val="80000"/>
                </a:schemeClr>
              </a:gs>
              <a:gs pos="0">
                <a:schemeClr val="tx2">
                  <a:alpha val="40000"/>
                </a:schemeClr>
              </a:gs>
            </a:gsLst>
            <a:lin ang="0" scaled="1"/>
            <a:tileRect/>
          </a:gradFill>
          <a:effectLst>
            <a:outerShdw blurRad="114300" dist="12700" dir="2700000" algn="tl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3800" b="1" dirty="0">
                <a:solidFill>
                  <a:schemeClr val="bg1"/>
                </a:solidFill>
                <a:latin typeface="Avenir Heavy"/>
                <a:cs typeface="Avenir Heavy"/>
              </a:rPr>
              <a:t>How Do We Calculate Yield?</a:t>
            </a:r>
          </a:p>
        </p:txBody>
      </p:sp>
    </p:spTree>
    <p:extLst>
      <p:ext uri="{BB962C8B-B14F-4D97-AF65-F5344CB8AC3E}">
        <p14:creationId xmlns:p14="http://schemas.microsoft.com/office/powerpoint/2010/main" val="645005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" grpId="0" animBg="1"/>
      <p:bldP spid="81" grpId="0" animBg="1"/>
      <p:bldP spid="8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/>
          <p:cNvCxnSpPr/>
          <p:nvPr/>
        </p:nvCxnSpPr>
        <p:spPr>
          <a:xfrm rot="16200000" flipH="1">
            <a:off x="1624893" y="5837669"/>
            <a:ext cx="799239" cy="1"/>
          </a:xfrm>
          <a:prstGeom prst="line">
            <a:avLst/>
          </a:prstGeom>
          <a:ln w="1270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>
            <a:off x="9727099" y="5798379"/>
            <a:ext cx="722244" cy="1588"/>
          </a:xfrm>
          <a:prstGeom prst="line">
            <a:avLst/>
          </a:prstGeom>
          <a:ln w="1270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cxnSpLocks/>
          </p:cNvCxnSpPr>
          <p:nvPr/>
        </p:nvCxnSpPr>
        <p:spPr>
          <a:xfrm>
            <a:off x="1972916" y="6179379"/>
            <a:ext cx="2857501" cy="0"/>
          </a:xfrm>
          <a:prstGeom prst="line">
            <a:avLst/>
          </a:prstGeom>
          <a:ln w="127000">
            <a:solidFill>
              <a:schemeClr val="bg1"/>
            </a:solidFill>
            <a:tailEnd type="triangle" w="med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cxnSpLocks/>
          </p:cNvCxnSpPr>
          <p:nvPr/>
        </p:nvCxnSpPr>
        <p:spPr>
          <a:xfrm flipH="1">
            <a:off x="7215811" y="6159501"/>
            <a:ext cx="2935914" cy="0"/>
          </a:xfrm>
          <a:prstGeom prst="line">
            <a:avLst/>
          </a:prstGeom>
          <a:ln w="127000">
            <a:solidFill>
              <a:schemeClr val="bg1"/>
            </a:solidFill>
            <a:tailEnd type="triangle" w="med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71454" y="6356350"/>
            <a:ext cx="2743200" cy="365125"/>
          </a:xfrm>
        </p:spPr>
        <p:txBody>
          <a:bodyPr/>
          <a:lstStyle/>
          <a:p>
            <a:fld id="{662174F0-2F1A-DE45-A105-6A20AE444E28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275473" y="5802003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Helvetica" pitchFamily="2" charset="0"/>
                <a:cs typeface="Avenir Book"/>
              </a:rPr>
              <a:t>Yield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C53B53-95A4-3040-ABD6-B9BDA5C45C59}"/>
              </a:ext>
            </a:extLst>
          </p:cNvPr>
          <p:cNvSpPr txBox="1"/>
          <p:nvPr/>
        </p:nvSpPr>
        <p:spPr>
          <a:xfrm>
            <a:off x="0" y="88205"/>
            <a:ext cx="11915020" cy="677108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  <a:alpha val="80000"/>
                </a:schemeClr>
              </a:gs>
              <a:gs pos="0">
                <a:schemeClr val="tx2">
                  <a:alpha val="40000"/>
                </a:schemeClr>
              </a:gs>
            </a:gsLst>
            <a:lin ang="0" scaled="1"/>
            <a:tileRect/>
          </a:gradFill>
          <a:effectLst>
            <a:outerShdw blurRad="114300" dist="12700" dir="2700000" algn="tl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3800" b="1" dirty="0">
                <a:solidFill>
                  <a:schemeClr val="bg1"/>
                </a:solidFill>
                <a:latin typeface="Avenir Heavy"/>
                <a:cs typeface="Avenir Heavy"/>
              </a:rPr>
              <a:t>Inputs to Yield Calculators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CCFDF5-73D7-E70B-80AC-3404754B71B1}"/>
              </a:ext>
            </a:extLst>
          </p:cNvPr>
          <p:cNvSpPr txBox="1"/>
          <p:nvPr/>
        </p:nvSpPr>
        <p:spPr>
          <a:xfrm>
            <a:off x="4275472" y="6285873"/>
            <a:ext cx="3657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Helvetica" pitchFamily="2" charset="0"/>
                <a:cs typeface="Avenir Book"/>
              </a:rPr>
              <a:t>Calculator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92FE181-B934-270B-336B-499572DDAACD}"/>
              </a:ext>
            </a:extLst>
          </p:cNvPr>
          <p:cNvSpPr/>
          <p:nvPr/>
        </p:nvSpPr>
        <p:spPr>
          <a:xfrm>
            <a:off x="289749" y="877397"/>
            <a:ext cx="3657600" cy="4820175"/>
          </a:xfrm>
          <a:prstGeom prst="roundRect">
            <a:avLst/>
          </a:prstGeom>
          <a:gradFill flip="none" rotWithShape="1">
            <a:gsLst>
              <a:gs pos="65000">
                <a:srgbClr val="00B0F0">
                  <a:lumMod val="16000"/>
                  <a:lumOff val="84000"/>
                </a:srgbClr>
              </a:gs>
              <a:gs pos="0">
                <a:schemeClr val="accent5">
                  <a:shade val="100000"/>
                  <a:satMod val="115000"/>
                  <a:lumMod val="18948"/>
                  <a:lumOff val="81052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68A1B6-B37E-5CD0-E399-BFC61B11DCF0}"/>
              </a:ext>
            </a:extLst>
          </p:cNvPr>
          <p:cNvSpPr txBox="1"/>
          <p:nvPr/>
        </p:nvSpPr>
        <p:spPr>
          <a:xfrm>
            <a:off x="289744" y="964486"/>
            <a:ext cx="3657600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1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Astrophysical Assumptions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06CE50-ED72-58A3-5F62-F69936CA506C}"/>
              </a:ext>
            </a:extLst>
          </p:cNvPr>
          <p:cNvSpPr txBox="1"/>
          <p:nvPr/>
        </p:nvSpPr>
        <p:spPr>
          <a:xfrm>
            <a:off x="409356" y="2002315"/>
            <a:ext cx="34470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Stellar catalog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Star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Planet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Exozodi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Helvetica" pitchFamily="2" charset="0"/>
              </a:rPr>
              <a:t>Zodi</a:t>
            </a:r>
            <a:r>
              <a:rPr lang="en-US" sz="2000" dirty="0">
                <a:latin typeface="Helvetica" pitchFamily="2" charset="0"/>
              </a:rPr>
              <a:t> model</a:t>
            </a:r>
            <a:endParaRPr lang="en-US" sz="2000" baseline="-250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Occurrence rates (</a:t>
            </a:r>
            <a:r>
              <a:rPr lang="en-US" sz="2000" i="1" dirty="0" err="1">
                <a:latin typeface="Symbol" pitchFamily="2" charset="2"/>
              </a:rPr>
              <a:t>h</a:t>
            </a:r>
            <a:r>
              <a:rPr lang="en-US" sz="2000" baseline="-25000" dirty="0" err="1">
                <a:latin typeface="Helvetica" pitchFamily="2" charset="0"/>
              </a:rPr>
              <a:t>Earth</a:t>
            </a:r>
            <a:r>
              <a:rPr lang="en-US" sz="2000" dirty="0">
                <a:latin typeface="Helvetica" pitchFamily="2" charset="0"/>
              </a:rPr>
              <a:t>)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D303781-1DA6-04FD-7854-3C445E7BDB14}"/>
              </a:ext>
            </a:extLst>
          </p:cNvPr>
          <p:cNvSpPr/>
          <p:nvPr/>
        </p:nvSpPr>
        <p:spPr>
          <a:xfrm>
            <a:off x="4278654" y="910526"/>
            <a:ext cx="3657600" cy="4820175"/>
          </a:xfrm>
          <a:prstGeom prst="roundRect">
            <a:avLst/>
          </a:prstGeom>
          <a:gradFill flip="none" rotWithShape="1">
            <a:gsLst>
              <a:gs pos="65000">
                <a:schemeClr val="accent6">
                  <a:lumMod val="35000"/>
                  <a:lumOff val="65000"/>
                </a:schemeClr>
              </a:gs>
              <a:gs pos="0">
                <a:schemeClr val="accent6">
                  <a:lumMod val="20000"/>
                  <a:lumOff val="8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61EAFB-3E0F-AB30-A0F3-4CE20C87639C}"/>
              </a:ext>
            </a:extLst>
          </p:cNvPr>
          <p:cNvSpPr txBox="1"/>
          <p:nvPr/>
        </p:nvSpPr>
        <p:spPr>
          <a:xfrm>
            <a:off x="4278649" y="997615"/>
            <a:ext cx="3657600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1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Observational Requirements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C9D3C4-4888-6D3E-54EC-0C09E882A07F}"/>
              </a:ext>
            </a:extLst>
          </p:cNvPr>
          <p:cNvSpPr txBox="1"/>
          <p:nvPr/>
        </p:nvSpPr>
        <p:spPr>
          <a:xfrm>
            <a:off x="4398261" y="2035444"/>
            <a:ext cx="34470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Wavelength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Spectral 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SNR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Observing strategy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F9C1063-75BE-20F6-35E9-F1C0C44124BA}"/>
              </a:ext>
            </a:extLst>
          </p:cNvPr>
          <p:cNvSpPr/>
          <p:nvPr/>
        </p:nvSpPr>
        <p:spPr>
          <a:xfrm>
            <a:off x="8244651" y="871564"/>
            <a:ext cx="3657600" cy="4820175"/>
          </a:xfrm>
          <a:prstGeom prst="roundRect">
            <a:avLst/>
          </a:prstGeom>
          <a:gradFill flip="none" rotWithShape="1">
            <a:gsLst>
              <a:gs pos="65000">
                <a:srgbClr val="FF0000">
                  <a:lumMod val="27000"/>
                  <a:lumOff val="73000"/>
                </a:srgbClr>
              </a:gs>
              <a:gs pos="0">
                <a:srgbClr val="FF0000">
                  <a:lumMod val="7000"/>
                  <a:lumOff val="93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29CD87-ECAF-AD0E-1BDE-573E1CB63BEB}"/>
              </a:ext>
            </a:extLst>
          </p:cNvPr>
          <p:cNvSpPr txBox="1"/>
          <p:nvPr/>
        </p:nvSpPr>
        <p:spPr>
          <a:xfrm>
            <a:off x="8244646" y="958653"/>
            <a:ext cx="3657600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1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C00000"/>
                </a:solidFill>
                <a:latin typeface="Helvetica" pitchFamily="2" charset="0"/>
              </a:rPr>
              <a:t>Mission Description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091523-1939-4A3B-D7B5-3ED5B2C74168}"/>
              </a:ext>
            </a:extLst>
          </p:cNvPr>
          <p:cNvSpPr txBox="1"/>
          <p:nvPr/>
        </p:nvSpPr>
        <p:spPr>
          <a:xfrm>
            <a:off x="8364258" y="1996482"/>
            <a:ext cx="34470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Telescope description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Optical </a:t>
            </a:r>
            <a:r>
              <a:rPr lang="en-US" sz="2000" dirty="0" err="1">
                <a:latin typeface="Helvetica" pitchFamily="2" charset="0"/>
              </a:rPr>
              <a:t>reflectivities</a:t>
            </a:r>
            <a:endParaRPr lang="en-US" sz="20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Coronagraph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Detector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Overheads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Survey &amp; mission lifetime</a:t>
            </a:r>
          </a:p>
        </p:txBody>
      </p:sp>
      <p:pic>
        <p:nvPicPr>
          <p:cNvPr id="1026" name="Picture 2" descr="Earth - Wikipedia">
            <a:extLst>
              <a:ext uri="{FF2B5EF4-FFF2-40B4-BE49-F238E27FC236}">
                <a16:creationId xmlns:a16="http://schemas.microsoft.com/office/drawing/2014/main" id="{559096EA-BD3D-6F46-71A3-3D68EB258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01" y="4045911"/>
            <a:ext cx="1409693" cy="140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omalhaut has 3 nested belts around the star">
            <a:extLst>
              <a:ext uri="{FF2B5EF4-FFF2-40B4-BE49-F238E27FC236}">
                <a16:creationId xmlns:a16="http://schemas.microsoft.com/office/drawing/2014/main" id="{7BD2DB92-F73D-02C5-0511-BE1B3CE273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4" t="10706" r="20109" b="16956"/>
          <a:stretch/>
        </p:blipFill>
        <p:spPr bwMode="auto">
          <a:xfrm>
            <a:off x="2087691" y="4063582"/>
            <a:ext cx="1409694" cy="142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BAFDC36-8091-889D-0087-CEF3B50B95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3199" y="3696151"/>
            <a:ext cx="3226182" cy="1487123"/>
          </a:xfrm>
          <a:prstGeom prst="rect">
            <a:avLst/>
          </a:prstGeom>
        </p:spPr>
      </p:pic>
      <p:pic>
        <p:nvPicPr>
          <p:cNvPr id="1030" name="Picture 6" descr="Possible HWO design | The Planetary Society">
            <a:extLst>
              <a:ext uri="{FF2B5EF4-FFF2-40B4-BE49-F238E27FC236}">
                <a16:creationId xmlns:a16="http://schemas.microsoft.com/office/drawing/2014/main" id="{0CF14F3A-2AEA-8651-BDFF-1C2F285447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r="16433"/>
          <a:stretch/>
        </p:blipFill>
        <p:spPr bwMode="auto">
          <a:xfrm>
            <a:off x="9038538" y="3919744"/>
            <a:ext cx="2252657" cy="1697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Straight Connector 30"/>
          <p:cNvCxnSpPr/>
          <p:nvPr/>
        </p:nvCxnSpPr>
        <p:spPr>
          <a:xfrm rot="5400000">
            <a:off x="5746628" y="5617663"/>
            <a:ext cx="544444" cy="795"/>
          </a:xfrm>
          <a:prstGeom prst="line">
            <a:avLst/>
          </a:prstGeom>
          <a:ln w="127000">
            <a:solidFill>
              <a:schemeClr val="bg1"/>
            </a:solidFill>
            <a:tailEnd type="triangle" w="med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92119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EBA15A3-767E-8CA6-C530-DEDF8A2BC8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</a:extLst>
          </a:blip>
          <a:srcRect l="12500" t="25000" r="12500"/>
          <a:stretch/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037C04-9550-CC77-6583-13A91DA7E3E9}"/>
              </a:ext>
            </a:extLst>
          </p:cNvPr>
          <p:cNvSpPr txBox="1"/>
          <p:nvPr/>
        </p:nvSpPr>
        <p:spPr>
          <a:xfrm>
            <a:off x="0" y="88205"/>
            <a:ext cx="12090400" cy="707886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  <a:alpha val="80000"/>
                </a:schemeClr>
              </a:gs>
              <a:gs pos="0">
                <a:schemeClr val="tx2">
                  <a:alpha val="40000"/>
                </a:schemeClr>
              </a:gs>
            </a:gsLst>
            <a:lin ang="0" scaled="1"/>
            <a:tileRect/>
          </a:gradFill>
          <a:effectLst>
            <a:outerShdw blurRad="114300" dist="12700" dir="2700000" algn="tl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chemeClr val="bg1"/>
                </a:solidFill>
                <a:latin typeface="Helvetica" pitchFamily="2" charset="0"/>
              </a:rPr>
              <a:t>Two major components of a yield calculator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4534BA-1FA1-5333-A176-3F02E7B68B89}"/>
              </a:ext>
            </a:extLst>
          </p:cNvPr>
          <p:cNvSpPr txBox="1"/>
          <p:nvPr/>
        </p:nvSpPr>
        <p:spPr>
          <a:xfrm>
            <a:off x="300947" y="1843180"/>
            <a:ext cx="11773955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4000" b="1" dirty="0">
                <a:solidFill>
                  <a:schemeClr val="bg1"/>
                </a:solidFill>
                <a:latin typeface="Helvetica" pitchFamily="2" charset="0"/>
                <a:cs typeface="Avenir Book"/>
              </a:rPr>
              <a:t>Completeness calculator:</a:t>
            </a:r>
          </a:p>
          <a:p>
            <a:pPr lvl="1"/>
            <a:endParaRPr lang="en-US" sz="1200" b="1" dirty="0">
              <a:solidFill>
                <a:schemeClr val="bg1"/>
              </a:solidFill>
              <a:latin typeface="Helvetica" pitchFamily="2" charset="0"/>
              <a:cs typeface="Times New Roman"/>
            </a:endParaRPr>
          </a:p>
          <a:p>
            <a:pPr lvl="1"/>
            <a:r>
              <a:rPr lang="en-US" sz="4000" b="1" dirty="0">
                <a:solidFill>
                  <a:schemeClr val="bg1"/>
                </a:solidFill>
                <a:latin typeface="Helvetica" pitchFamily="2" charset="0"/>
                <a:cs typeface="Times New Roman"/>
              </a:rPr>
              <a:t>“What is the benefit of making an observation?”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F2A6896-275B-0456-A675-6E42308392DE}"/>
              </a:ext>
            </a:extLst>
          </p:cNvPr>
          <p:cNvSpPr txBox="1"/>
          <p:nvPr/>
        </p:nvSpPr>
        <p:spPr>
          <a:xfrm>
            <a:off x="300947" y="4410559"/>
            <a:ext cx="11773955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571500" indent="-571500"/>
            <a:r>
              <a:rPr lang="en-US" sz="4000" b="1" dirty="0">
                <a:solidFill>
                  <a:schemeClr val="bg1"/>
                </a:solidFill>
                <a:latin typeface="Helvetica" pitchFamily="2" charset="0"/>
                <a:cs typeface="Avenir Book"/>
              </a:rPr>
              <a:t>2. Exposure time calculator:</a:t>
            </a:r>
          </a:p>
          <a:p>
            <a:pPr marL="571500" indent="-571500"/>
            <a:endParaRPr lang="en-US" sz="1200" b="1" baseline="-25000" dirty="0">
              <a:solidFill>
                <a:schemeClr val="bg1"/>
              </a:solidFill>
              <a:latin typeface="Helvetica" pitchFamily="2" charset="0"/>
              <a:cs typeface="Times New Roman"/>
            </a:endParaRPr>
          </a:p>
          <a:p>
            <a:pPr marL="571500" indent="-571500"/>
            <a:r>
              <a:rPr lang="en-US" sz="4000" b="1" dirty="0">
                <a:solidFill>
                  <a:schemeClr val="bg1"/>
                </a:solidFill>
                <a:latin typeface="Helvetica" pitchFamily="2" charset="0"/>
                <a:cs typeface="Times New Roman"/>
              </a:rPr>
              <a:t>	“What is the cost of making an observation?”</a:t>
            </a:r>
          </a:p>
        </p:txBody>
      </p:sp>
    </p:spTree>
    <p:extLst>
      <p:ext uri="{BB962C8B-B14F-4D97-AF65-F5344CB8AC3E}">
        <p14:creationId xmlns:p14="http://schemas.microsoft.com/office/powerpoint/2010/main" val="3513033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EBA15A3-767E-8CA6-C530-DEDF8A2BC8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</a:extLst>
          </a:blip>
          <a:srcRect l="12500" t="25000" r="12500"/>
          <a:stretch/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037C04-9550-CC77-6583-13A91DA7E3E9}"/>
              </a:ext>
            </a:extLst>
          </p:cNvPr>
          <p:cNvSpPr txBox="1"/>
          <p:nvPr/>
        </p:nvSpPr>
        <p:spPr>
          <a:xfrm>
            <a:off x="21390" y="2574731"/>
            <a:ext cx="12090400" cy="1169551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  <a:alpha val="80000"/>
                </a:schemeClr>
              </a:gs>
              <a:gs pos="0">
                <a:schemeClr val="tx2">
                  <a:alpha val="40000"/>
                </a:schemeClr>
              </a:gs>
            </a:gsLst>
            <a:lin ang="0" scaled="1"/>
            <a:tileRect/>
          </a:gradFill>
          <a:effectLst>
            <a:outerShdw blurRad="114300" dist="12700" dir="2700000" algn="tl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7000" b="1" dirty="0">
                <a:solidFill>
                  <a:schemeClr val="bg1"/>
                </a:solidFill>
                <a:latin typeface="Helvetica" pitchFamily="2" charset="0"/>
              </a:rPr>
              <a:t>Completeness Calculation</a:t>
            </a:r>
          </a:p>
        </p:txBody>
      </p:sp>
    </p:spTree>
    <p:extLst>
      <p:ext uri="{BB962C8B-B14F-4D97-AF65-F5344CB8AC3E}">
        <p14:creationId xmlns:p14="http://schemas.microsoft.com/office/powerpoint/2010/main" val="17023034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27109</TotalTime>
  <Words>1810</Words>
  <Application>Microsoft Macintosh PowerPoint</Application>
  <PresentationFormat>Widescreen</PresentationFormat>
  <Paragraphs>331</Paragraphs>
  <Slides>45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6" baseType="lpstr">
      <vt:lpstr>Arial</vt:lpstr>
      <vt:lpstr>Avenir Book</vt:lpstr>
      <vt:lpstr>Avenir Heavy</vt:lpstr>
      <vt:lpstr>Avenir Light Oblique</vt:lpstr>
      <vt:lpstr>Calibri</vt:lpstr>
      <vt:lpstr>Calibri Light</vt:lpstr>
      <vt:lpstr>Helvetica</vt:lpstr>
      <vt:lpstr>Symbol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Stark, Christopher C (GSFC-6670)</dc:creator>
  <cp:lastModifiedBy>Stark, Christopher C (GSFC-6670)</cp:lastModifiedBy>
  <cp:revision>85</cp:revision>
  <dcterms:created xsi:type="dcterms:W3CDTF">2022-11-30T13:42:28Z</dcterms:created>
  <dcterms:modified xsi:type="dcterms:W3CDTF">2024-07-24T15:19:44Z</dcterms:modified>
</cp:coreProperties>
</file>