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272" r:id="rId4"/>
    <p:sldId id="257" r:id="rId5"/>
    <p:sldId id="258" r:id="rId6"/>
    <p:sldId id="259" r:id="rId7"/>
    <p:sldId id="260" r:id="rId8"/>
    <p:sldId id="273" r:id="rId9"/>
    <p:sldId id="261" r:id="rId10"/>
    <p:sldId id="277" r:id="rId11"/>
    <p:sldId id="263" r:id="rId12"/>
    <p:sldId id="264" r:id="rId13"/>
    <p:sldId id="265" r:id="rId14"/>
    <p:sldId id="274" r:id="rId15"/>
    <p:sldId id="275" r:id="rId16"/>
    <p:sldId id="276" r:id="rId17"/>
    <p:sldId id="267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4E6"/>
    <a:srgbClr val="DBDEDE"/>
    <a:srgbClr val="CC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37"/>
    <p:restoredTop sz="80210"/>
  </p:normalViewPr>
  <p:slideViewPr>
    <p:cSldViewPr snapToGrid="0">
      <p:cViewPr>
        <p:scale>
          <a:sx n="53" d="100"/>
          <a:sy n="53" d="100"/>
        </p:scale>
        <p:origin x="984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5C6B6-1731-BE48-B836-35FDC8DDD0B6}" type="datetimeFigureOut">
              <a:rPr lang="en-US" smtClean="0"/>
              <a:t>7/24/24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BCE8C-7EBB-034B-B99E-735CE9B39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39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smaller </a:t>
            </a:r>
            <a:r>
              <a:rPr lang="en-US" dirty="0" err="1"/>
              <a:t>sma</a:t>
            </a:r>
            <a:r>
              <a:rPr lang="en-US" dirty="0"/>
              <a:t>, we need a higher eccentricity, and closer to a face-on orbit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BCE8C-7EBB-034B-B99E-735CE9B395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58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BCE8C-7EBB-034B-B99E-735CE9B395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8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4937-9853-A36F-41D5-93BFA827A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E5CBA-5495-8C50-D7CB-44CBF6947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79900-B195-8B1F-25FA-F357C14D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EA82-368A-0F4F-A3DE-99AAE4281B20}" type="datetime1">
              <a:rPr lang="en-US" smtClean="0"/>
              <a:t>7/24/24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92F37-F454-31CD-D886-584E5250C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D1ADC-0CDE-331B-7CC5-5FDACB3EB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6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0899E-ED87-DEA6-88C5-22C23F9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90BFC-747E-CA50-3923-C09607576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1965E-44D0-7B5B-0A77-475EB9939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D79-0A07-BA4A-9B94-21D92CB68452}" type="datetime1">
              <a:rPr lang="en-US" smtClean="0"/>
              <a:t>7/24/24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F7ACA-BF67-CF15-8D29-5AD4206D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E082D-EA21-228A-F9D3-DD7B9B65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61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1A227-3666-8106-DC38-A0CF092AA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40228C-43DA-E096-513E-FD1189176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6998D-16B9-77F2-691E-5EA03510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625B-02DF-7B44-BEA3-3286131A8D17}" type="datetime1">
              <a:rPr lang="en-US" smtClean="0"/>
              <a:t>7/24/24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4AEC4-ED25-9001-EA0E-16D313240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204B8-CB56-10B9-C6D2-8D8B7199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21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6401A-A613-C5E7-723E-61FFC104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80755-0001-304E-56ED-7D3EB9563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E4BDE-F5E0-ABA9-7E9C-C4BFCA79D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BC79-D7E4-564D-8F40-F19DD6EBA1DE}" type="datetime1">
              <a:rPr lang="en-US" smtClean="0"/>
              <a:t>7/24/24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B86DE-4769-DDF8-D012-2320764C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57290-86A2-B14A-4124-1EA6F21CF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7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11760-17AE-A05B-97F2-783363AAB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8CC3F-1D72-A2D7-BFF8-B05722E7A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BA22E-846D-C872-66C4-6DAA7393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D7E2E-5F3B-B54B-BA40-1687B2391F26}" type="datetime1">
              <a:rPr lang="en-US" smtClean="0"/>
              <a:t>7/24/24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0D96A-2C25-9CCA-FF1B-626F0335A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E4A2A-9871-F8F4-0BCB-7231436B7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1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EFEF-8581-A26C-C8F2-AEF11FBC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7369B-0780-8C62-91F4-8BEE84000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A21B8-1E52-90B6-96E8-CBE4E88F8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AA229-DE23-18D7-32F1-5DC0290E5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D38D-341E-D34C-9D01-3A24F2AC7BFB}" type="datetime1">
              <a:rPr lang="en-US" smtClean="0"/>
              <a:t>7/24/24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0EFDD-9EC9-BFF8-0E72-3A34683E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79EDC-8575-EBAE-EC98-3125598B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E550-3EDC-5D79-31D3-A2782D89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10748-4064-2710-2EFC-BBB6789E4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451C72-DB1A-F22F-A579-59C4A5AA7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FFC50-E569-4EEC-C5AC-20541D7BF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A81789-4D33-A288-7C25-91DC6CD6B5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6958D-04B5-D016-B40F-E0831E952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BD71-9A7D-974E-9EB8-69012040F81E}" type="datetime1">
              <a:rPr lang="en-US" smtClean="0"/>
              <a:t>7/24/24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F9FE2C-785D-8F1D-0511-5A838E377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E3F161-E047-036D-4F16-6A6342100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1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9DD36-F222-215E-80D4-895061E4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9A2F5-D352-C4A5-4697-A0788E35D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C030-DE3B-1142-8758-D579915E9B21}" type="datetime1">
              <a:rPr lang="en-US" smtClean="0"/>
              <a:t>7/24/24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8B606-0FF7-709F-925B-DCE0EE032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2BD72-B9FE-37A7-0B39-D06F51513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74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A6FE6D-9DE9-F660-DED2-EA5B035D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E34B9-43DC-8844-BE8E-3134138F7C94}" type="datetime1">
              <a:rPr lang="en-US" smtClean="0"/>
              <a:t>7/24/24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21579F-46EB-15CF-A9B1-35AB7E91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D6C4C-8F00-1D89-38F8-0D129653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0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A76C-741D-80E1-387B-6E2078C8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CA70F-AD2B-EF2A-3239-050FC3EFC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049C44-CCA3-ACF7-9E15-6882770F9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9DF28-8820-74DC-E868-FCE3B6515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9C83F-20DB-6740-A118-91B1BC87F94D}" type="datetime1">
              <a:rPr lang="en-US" smtClean="0"/>
              <a:t>7/24/24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EE262-F57C-EEE4-BEBC-9288F78C9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5FCA9-E814-3B57-4940-6F5A8C8C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4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A295B-B552-2334-9E42-6B609F593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78ABC2-4FA7-F38B-9E2E-870372F43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58F69-683A-2884-569C-C71F909AE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B393D-CFCF-F478-330D-E8C2575C4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53DC1-5545-7541-BB55-8B279DF57DED}" type="datetime1">
              <a:rPr lang="en-US" smtClean="0"/>
              <a:t>7/24/24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0A2A3-F024-EC19-CC64-F1BC9918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09EA3-B3AC-7BAE-662B-3ED3C40E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9C5D9C-CD40-B227-6D1C-24D2A5D9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F1AE-2665-A93A-3CA6-4E072ED63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5101B-5434-0165-C0AC-41D2F2BF4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ABE0C1-E169-204C-9DFA-81E64D0DA148}" type="datetime1">
              <a:rPr lang="en-US" smtClean="0"/>
              <a:t>7/24/24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42F71-CAA2-797D-CEC0-F80031B94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AE2CF-FA84-7EC7-9D96-7A5BEBC8B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F9D4FA-B78D-634F-B2C6-69A1E5319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8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ui.adsabs.harvard.edu/abs/2020AJ....159...71N/abstrac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orbitize.info/" TargetMode="External"/><Relationship Id="rId3" Type="http://schemas.openxmlformats.org/officeDocument/2006/relationships/hyperlink" Target="https://ui.adsabs.harvard.edu/abs/2022RNAAS...6...66C/abstract" TargetMode="External"/><Relationship Id="rId7" Type="http://schemas.openxmlformats.org/officeDocument/2006/relationships/hyperlink" Target="https://ui.adsabs.harvard.edu/abs/2019AJ....158....4O/abstract" TargetMode="External"/><Relationship Id="rId2" Type="http://schemas.openxmlformats.org/officeDocument/2006/relationships/hyperlink" Target="https://ui.adsabs.harvard.edu/abs/2021A%26A...654L...2L/abstrac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i.adsabs.harvard.edu/abs/2022ApJ...937...66P/abstract" TargetMode="External"/><Relationship Id="rId11" Type="http://schemas.openxmlformats.org/officeDocument/2006/relationships/hyperlink" Target="https://github.com/logan-pearce/lofti_gaia" TargetMode="External"/><Relationship Id="rId5" Type="http://schemas.openxmlformats.org/officeDocument/2006/relationships/hyperlink" Target="https://ui.adsabs.harvard.edu/abs/2018ApJS..239...31B/abstract" TargetMode="External"/><Relationship Id="rId10" Type="http://schemas.openxmlformats.org/officeDocument/2006/relationships/hyperlink" Target="https://sefffal.github.io/Octofitter.jl/dev/" TargetMode="External"/><Relationship Id="rId4" Type="http://schemas.openxmlformats.org/officeDocument/2006/relationships/hyperlink" Target="https://ui.adsabs.harvard.edu/abs/2023AJ....166...62B/abstract" TargetMode="External"/><Relationship Id="rId9" Type="http://schemas.openxmlformats.org/officeDocument/2006/relationships/hyperlink" Target="https://github.com/t-brandt/orvara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@ARTICLE%7b2023A&amp;A...672A..93M,%20%20%20%20%20%20%20%20author%20=%20%7b%7bMesa%7d,%20D.%20and%20%7bGratton%7d,%20R.%20and%20%7bKervella%7d,%20P.%20and%20%7bBonavita%7d,%20M.%20and%20%7bDesidera%7d,%20S.%20and%20%7bD'Orazi%7d,%20V.%20and%20%7bMarino%7d,%20S.%20and%20%7bZurlo%7d,%20A.%20and%20%7bRigliaco%7d,%20E.%7d,%20%20%20%20%20%20%20%20%20title%20=%20%22%7bAF%20Lep%20b:%20The%20lowest-mass%20planet%20detected%20by%20coupling%20astrometric%20and%20direct%20imaging%20data%7d%22,%20%20%20%20%20%20%20journal%20=%20%7b/aap%7d,%20%20%20%20%20%20keywords%20=%20%7binstrumentation:%20spectrographs,%20methods:%20data%20analysis,%20techniques:%20imaging%20spectroscopy,%20planetary%20systems,%20stars:%20individual:%20AF%20Lep,%20Astrophysics%20-%20Earth%20and%20Planetary%20Astrophysics,%20Astrophysics%20-%20Solar%20and%20Stellar%20Astrophysics%7d,%20%20%20%20%20%20%20%20%20%20year%20=%202023,%20%20%20%20%20%20%20%20%20month%20=%20apr,%20%20%20%20%20%20%20%20volume%20=%20%7b672%7d,%20%20%20%20%20%20%20%20%20%20%20eid%20=%20%7bA93%7d,%20%20%20%20%20%20%20%20%20pages%20=%20%7bA93%7d,%20%20%20%20%20%20%20%20%20%20%20doi%20=%20%7b10.1051/0004-6361/202345865%7d,%20archivePrefix%20=%20%7barXiv%7d,%20%20%20%20%20%20%20%20eprint%20=%20%7b2302.06213%7d,%20%20primaryClass%20=%20%7bastro-ph.EP%7d,%20%20%20%20%20%20%20%20adsurl%20=%20%7bhttps:/ui.adsabs.harvard.edu/abs/2023A&amp;A...672A..93M%7d,%20%20%20%20%20%20%20adsnote%20=%20%7bProvided%20by%20the%20SAO/NASA%20Astrophysics%20Data%20System%7d%20%7d" TargetMode="External"/><Relationship Id="rId3" Type="http://schemas.openxmlformats.org/officeDocument/2006/relationships/hyperlink" Target="https://ui.adsabs.harvard.edu/abs/2020AJ....159..181B/abstract" TargetMode="External"/><Relationship Id="rId7" Type="http://schemas.openxmlformats.org/officeDocument/2006/relationships/hyperlink" Target="https://ui.adsabs.harvard.edu/abs/2023ApJ...950L..19F/abstract" TargetMode="External"/><Relationship Id="rId12" Type="http://schemas.openxmlformats.org/officeDocument/2006/relationships/hyperlink" Target="https://ui.adsabs.harvard.edu/abs/2022RNAAS...6...66C/abstract" TargetMode="External"/><Relationship Id="rId2" Type="http://schemas.openxmlformats.org/officeDocument/2006/relationships/hyperlink" Target="https://ui.adsabs.harvard.edu/abs/2020AJ....159...63B/abstrac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i.adsabs.harvard.edu/abs/2023A%26A...672A..94D/abstract" TargetMode="External"/><Relationship Id="rId11" Type="http://schemas.openxmlformats.org/officeDocument/2006/relationships/hyperlink" Target="https://ui.adsabs.harvard.edu/abs/2018AJ....156..192W/abstract" TargetMode="External"/><Relationship Id="rId5" Type="http://schemas.openxmlformats.org/officeDocument/2006/relationships/hyperlink" Target="https://ui.adsabs.harvard.edu/abs/2007ApJ...655..541M/abstract" TargetMode="External"/><Relationship Id="rId10" Type="http://schemas.openxmlformats.org/officeDocument/2006/relationships/hyperlink" Target="https://ui.adsabs.harvard.edu/abs/2023A%26A...671L...5H/abstract" TargetMode="External"/><Relationship Id="rId4" Type="http://schemas.openxmlformats.org/officeDocument/2006/relationships/hyperlink" Target="https://ui.adsabs.harvard.edu/abs/2019AJ....158...13N/abstract" TargetMode="External"/><Relationship Id="rId9" Type="http://schemas.openxmlformats.org/officeDocument/2006/relationships/hyperlink" Target="https://ui.adsabs.harvard.edu/abs/2019ApJ...878...50H/abstrac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sis.library.caltech.edu/16076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009.173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5DD30-B9E3-66CB-78AE-AF4ACF411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Orbit Fitting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DC408-1AEB-FA5C-9D63-64B97088DC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Sarah Blunt</a:t>
            </a:r>
          </a:p>
          <a:p>
            <a:r>
              <a:rPr lang="en-US" dirty="0"/>
              <a:t>CIERA Fellow @ Northwestern     </a:t>
            </a:r>
            <a:r>
              <a:rPr lang="en-US" dirty="0">
                <a:sym typeface="Wingdings" pitchFamily="2" charset="2"/>
              </a:rPr>
              <a:t>      NSF AAPF @ </a:t>
            </a:r>
            <a:r>
              <a:rPr lang="en-US" dirty="0"/>
              <a:t>UC Santa Cruz</a:t>
            </a:r>
          </a:p>
        </p:txBody>
      </p:sp>
      <p:pic>
        <p:nvPicPr>
          <p:cNvPr id="1026" name="Picture 2" descr="Right arrow - Free arrows icons">
            <a:extLst>
              <a:ext uri="{FF2B5EF4-FFF2-40B4-BE49-F238E27FC236}">
                <a16:creationId xmlns:a16="http://schemas.microsoft.com/office/drawing/2014/main" id="{225003D1-571C-F472-EC66-F9E6F469C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38" y="4051128"/>
            <a:ext cx="415236" cy="40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0B172-3076-9CC8-8227-7B57DD0C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1</a:t>
            </a:fld>
            <a:endParaRPr lang="en-US"/>
          </a:p>
        </p:txBody>
      </p:sp>
      <p:pic>
        <p:nvPicPr>
          <p:cNvPr id="1032" name="Picture 8" descr="Astronomy Directory | New Mexico State University | BE BOLD. Shape the  Future.">
            <a:extLst>
              <a:ext uri="{FF2B5EF4-FFF2-40B4-BE49-F238E27FC236}">
                <a16:creationId xmlns:a16="http://schemas.microsoft.com/office/drawing/2014/main" id="{E346FCC2-CA11-8D82-1D8E-8465A63F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3" y="345716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3776A8-E8F1-B94F-C3F0-948948A7BFA4}"/>
              </a:ext>
            </a:extLst>
          </p:cNvPr>
          <p:cNvSpPr txBox="1"/>
          <p:nvPr/>
        </p:nvSpPr>
        <p:spPr>
          <a:xfrm>
            <a:off x="449943" y="2955707"/>
            <a:ext cx="325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Thanks to Eric Nielsen for teaching me about orbit fitting!</a:t>
            </a:r>
          </a:p>
        </p:txBody>
      </p:sp>
    </p:spTree>
    <p:extLst>
      <p:ext uri="{BB962C8B-B14F-4D97-AF65-F5344CB8AC3E}">
        <p14:creationId xmlns:p14="http://schemas.microsoft.com/office/powerpoint/2010/main" val="133263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C62C5-78D8-A0AA-EEF5-D59B5AA6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10</a:t>
            </a:fld>
            <a:endParaRPr lang="en-US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1777153D-D0F1-BEEA-1BC2-0D66092E8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575929"/>
            <a:ext cx="4828778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us 4">
            <a:extLst>
              <a:ext uri="{FF2B5EF4-FFF2-40B4-BE49-F238E27FC236}">
                <a16:creationId xmlns:a16="http://schemas.microsoft.com/office/drawing/2014/main" id="{87741E48-BC79-B60A-D1B7-78060C662296}"/>
              </a:ext>
            </a:extLst>
          </p:cNvPr>
          <p:cNvSpPr/>
          <p:nvPr/>
        </p:nvSpPr>
        <p:spPr>
          <a:xfrm rot="2552640">
            <a:off x="2653103" y="431520"/>
            <a:ext cx="6511204" cy="6498771"/>
          </a:xfrm>
          <a:prstGeom prst="mathPlus">
            <a:avLst/>
          </a:prstGeom>
          <a:solidFill>
            <a:srgbClr val="C00000">
              <a:alpha val="55000"/>
            </a:srgbClr>
          </a:solidFill>
          <a:ln>
            <a:solidFill>
              <a:srgbClr val="C00000">
                <a:alpha val="7005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FB1C3-8F7B-A699-E342-39090A601CA1}"/>
              </a:ext>
            </a:extLst>
          </p:cNvPr>
          <p:cNvSpPr txBox="1"/>
          <p:nvPr/>
        </p:nvSpPr>
        <p:spPr>
          <a:xfrm>
            <a:off x="1172936" y="552668"/>
            <a:ext cx="9846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Friendship ended with this Wikipedia diagram!!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7007E-9786-6C08-A6D4-A053F08BE14B}"/>
              </a:ext>
            </a:extLst>
          </p:cNvPr>
          <p:cNvSpPr txBox="1"/>
          <p:nvPr/>
        </p:nvSpPr>
        <p:spPr>
          <a:xfrm>
            <a:off x="3361447" y="6441269"/>
            <a:ext cx="5421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NB: the reference direction is off by 90deg!</a:t>
            </a:r>
          </a:p>
        </p:txBody>
      </p:sp>
    </p:spTree>
    <p:extLst>
      <p:ext uri="{BB962C8B-B14F-4D97-AF65-F5344CB8AC3E}">
        <p14:creationId xmlns:p14="http://schemas.microsoft.com/office/powerpoint/2010/main" val="57396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FDCA-D9DB-3D94-DF99-C6438CF42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important degeneracies: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AA4BD-0CB1-6A6A-C3EC-8D169498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11</a:t>
            </a:fld>
            <a:endParaRPr lang="en-US"/>
          </a:p>
        </p:txBody>
      </p:sp>
      <p:pic>
        <p:nvPicPr>
          <p:cNvPr id="5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87FD84DE-EB9F-9B68-E2FA-316B608C8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75"/>
          <a:stretch/>
        </p:blipFill>
        <p:spPr>
          <a:xfrm>
            <a:off x="476303" y="1690688"/>
            <a:ext cx="7493000" cy="1407565"/>
          </a:xfrm>
          <a:prstGeom prst="rect">
            <a:avLst/>
          </a:prstGeom>
        </p:spPr>
      </p:pic>
      <p:pic>
        <p:nvPicPr>
          <p:cNvPr id="6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04B21FFF-40C8-4994-82B7-A329F1E6D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292797"/>
            <a:ext cx="3649758" cy="251427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B575D9-C71C-40AC-A81E-A3F6DA43EAC8}"/>
              </a:ext>
            </a:extLst>
          </p:cNvPr>
          <p:cNvSpPr txBox="1"/>
          <p:nvPr/>
        </p:nvSpPr>
        <p:spPr>
          <a:xfrm>
            <a:off x="5040669" y="3966983"/>
            <a:ext cx="63131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You cannot measure dynamical mass from relative astrometry alone. </a:t>
            </a:r>
            <a:r>
              <a:rPr lang="en-US" dirty="0"/>
              <a:t>However, you can measure total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Parallax and semimajor axis are degenerate</a:t>
            </a:r>
            <a:r>
              <a:rPr lang="en-US" dirty="0">
                <a:sym typeface="Wingdings" pitchFamily="2" charset="2"/>
              </a:rPr>
              <a:t>. Fortunately, we often know parallax independently (e.g. from Gaia).</a:t>
            </a:r>
            <a:endParaRPr lang="en-US" b="1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21165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114A3-63D0-C625-42A1-8AA95DB4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important degeneracies: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EC352-8DBC-4891-FA4F-C6A105DE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12</a:t>
            </a:fld>
            <a:endParaRPr lang="en-US"/>
          </a:p>
        </p:txBody>
      </p:sp>
      <p:pic>
        <p:nvPicPr>
          <p:cNvPr id="5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AB59ACCA-AD9C-4A90-8717-74FE67E5E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75"/>
          <a:stretch/>
        </p:blipFill>
        <p:spPr>
          <a:xfrm>
            <a:off x="4416538" y="1621906"/>
            <a:ext cx="7493000" cy="1407565"/>
          </a:xfrm>
          <a:prstGeom prst="rect">
            <a:avLst/>
          </a:prstGeom>
        </p:spPr>
      </p:pic>
      <p:pic>
        <p:nvPicPr>
          <p:cNvPr id="8" name="Picture 7" descr="A mathematical equation with black letters&#10;&#10;Description automatically generated with medium confidence">
            <a:extLst>
              <a:ext uri="{FF2B5EF4-FFF2-40B4-BE49-F238E27FC236}">
                <a16:creationId xmlns:a16="http://schemas.microsoft.com/office/drawing/2014/main" id="{472EC740-B9F7-F27F-4A2B-4629136A7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761" y="3792674"/>
            <a:ext cx="1714500" cy="1270000"/>
          </a:xfrm>
          <a:prstGeom prst="rect">
            <a:avLst/>
          </a:prstGeom>
        </p:spPr>
      </p:pic>
      <p:pic>
        <p:nvPicPr>
          <p:cNvPr id="10" name="Picture 9" descr="A graph of 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A76C1E05-6F96-812B-4681-C839E8084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754950"/>
            <a:ext cx="3424617" cy="3155265"/>
          </a:xfrm>
          <a:prstGeom prst="rect">
            <a:avLst/>
          </a:prstGeom>
        </p:spPr>
      </p:pic>
      <p:pic>
        <p:nvPicPr>
          <p:cNvPr id="12" name="Picture 11" descr="A graph with lines on it&#10;&#10;Description automatically generated with medium confidence">
            <a:extLst>
              <a:ext uri="{FF2B5EF4-FFF2-40B4-BE49-F238E27FC236}">
                <a16:creationId xmlns:a16="http://schemas.microsoft.com/office/drawing/2014/main" id="{55E949BB-D589-F5FA-7C4A-CB45959C3B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464"/>
          <a:stretch/>
        </p:blipFill>
        <p:spPr>
          <a:xfrm>
            <a:off x="703003" y="1647258"/>
            <a:ext cx="2522108" cy="2434736"/>
          </a:xfrm>
          <a:prstGeom prst="rect">
            <a:avLst/>
          </a:prstGeom>
        </p:spPr>
      </p:pic>
      <p:pic>
        <p:nvPicPr>
          <p:cNvPr id="14" name="Picture 13" descr="A black and white diagram of a city&#10;&#10;Description automatically generated">
            <a:extLst>
              <a:ext uri="{FF2B5EF4-FFF2-40B4-BE49-F238E27FC236}">
                <a16:creationId xmlns:a16="http://schemas.microsoft.com/office/drawing/2014/main" id="{9C2E5FFF-1FAF-FDB5-6B09-0E0D4EB249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32"/>
          <a:stretch/>
        </p:blipFill>
        <p:spPr>
          <a:xfrm rot="5400000">
            <a:off x="3044773" y="4076965"/>
            <a:ext cx="2743529" cy="2545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B320E-3735-D27B-79C3-13D74121648C}"/>
              </a:ext>
            </a:extLst>
          </p:cNvPr>
          <p:cNvSpPr txBox="1"/>
          <p:nvPr/>
        </p:nvSpPr>
        <p:spPr>
          <a:xfrm>
            <a:off x="6944476" y="3570284"/>
            <a:ext cx="607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equations are invariant to the transform:</a:t>
            </a:r>
          </a:p>
        </p:txBody>
      </p:sp>
    </p:spTree>
    <p:extLst>
      <p:ext uri="{BB962C8B-B14F-4D97-AF65-F5344CB8AC3E}">
        <p14:creationId xmlns:p14="http://schemas.microsoft.com/office/powerpoint/2010/main" val="3018274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23C72-F58F-1F25-F2E9-854836C7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Eccentricity/inclination/semimajor axis covariance is a common feature of incomplete orbits.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3ABB3-47CF-3FA7-A37E-6BAE9A77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13</a:t>
            </a:fld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FCACF70-EC61-FFD3-7D93-6A0ABFD90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t="25001" r="71607" b="63291"/>
          <a:stretch/>
        </p:blipFill>
        <p:spPr bwMode="auto">
          <a:xfrm>
            <a:off x="2106033" y="2494214"/>
            <a:ext cx="4703902" cy="23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05864D-C72D-AD66-8CF8-BDE609749FEB}"/>
              </a:ext>
            </a:extLst>
          </p:cNvPr>
          <p:cNvSpPr txBox="1"/>
          <p:nvPr/>
        </p:nvSpPr>
        <p:spPr>
          <a:xfrm>
            <a:off x="2106033" y="4884168"/>
            <a:ext cx="232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semimajor axis (a)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5D87F-D6E2-91EC-D9D2-1A042F04B2D0}"/>
              </a:ext>
            </a:extLst>
          </p:cNvPr>
          <p:cNvSpPr txBox="1"/>
          <p:nvPr/>
        </p:nvSpPr>
        <p:spPr>
          <a:xfrm>
            <a:off x="4429593" y="4884168"/>
            <a:ext cx="232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eccentricity (e)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21E5C-14C2-2284-8F53-54A1F3D12D92}"/>
              </a:ext>
            </a:extLst>
          </p:cNvPr>
          <p:cNvSpPr txBox="1"/>
          <p:nvPr/>
        </p:nvSpPr>
        <p:spPr>
          <a:xfrm rot="16200000">
            <a:off x="759587" y="3537722"/>
            <a:ext cx="232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inclination 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6B5715-8003-66C2-2D18-C4FA4D33FEC8}"/>
              </a:ext>
            </a:extLst>
          </p:cNvPr>
          <p:cNvSpPr txBox="1"/>
          <p:nvPr/>
        </p:nvSpPr>
        <p:spPr>
          <a:xfrm>
            <a:off x="4472052" y="2532471"/>
            <a:ext cx="1645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Blunt+ ‘23b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C23155B2-DCEB-AE1A-A781-E1EC57A25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13055" r="83543" b="75348"/>
          <a:stretch/>
        </p:blipFill>
        <p:spPr bwMode="auto">
          <a:xfrm>
            <a:off x="8168370" y="2494214"/>
            <a:ext cx="2376918" cy="22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E74711-5AD2-B536-EB7D-77522F2C98DB}"/>
              </a:ext>
            </a:extLst>
          </p:cNvPr>
          <p:cNvSpPr txBox="1"/>
          <p:nvPr/>
        </p:nvSpPr>
        <p:spPr>
          <a:xfrm rot="16200000">
            <a:off x="6821924" y="3442139"/>
            <a:ext cx="232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eccentricity (e)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53CCA0-FACC-41A3-33B2-8B4C1468499F}"/>
              </a:ext>
            </a:extLst>
          </p:cNvPr>
          <p:cNvSpPr txBox="1"/>
          <p:nvPr/>
        </p:nvSpPr>
        <p:spPr>
          <a:xfrm>
            <a:off x="8229845" y="4828364"/>
            <a:ext cx="232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semimajor axis (a)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D36CA8E-26D5-22F9-37D6-A74E100E83CB}"/>
              </a:ext>
            </a:extLst>
          </p:cNvPr>
          <p:cNvCxnSpPr/>
          <p:nvPr/>
        </p:nvCxnSpPr>
        <p:spPr>
          <a:xfrm>
            <a:off x="1257300" y="2923770"/>
            <a:ext cx="0" cy="1438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BE4ADC7-9906-860F-E7BB-9F69A1536376}"/>
              </a:ext>
            </a:extLst>
          </p:cNvPr>
          <p:cNvSpPr txBox="1"/>
          <p:nvPr/>
        </p:nvSpPr>
        <p:spPr>
          <a:xfrm rot="16200000">
            <a:off x="-125325" y="3490535"/>
            <a:ext cx="232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more edge-on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DD5136-5EF3-2C16-1598-34ABEB62DD2F}"/>
              </a:ext>
            </a:extLst>
          </p:cNvPr>
          <p:cNvSpPr txBox="1"/>
          <p:nvPr/>
        </p:nvSpPr>
        <p:spPr>
          <a:xfrm>
            <a:off x="0" y="6488668"/>
            <a:ext cx="447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Ferrer Chávez+ 20 for more detail</a:t>
            </a:r>
          </a:p>
        </p:txBody>
      </p:sp>
    </p:spTree>
    <p:extLst>
      <p:ext uri="{BB962C8B-B14F-4D97-AF65-F5344CB8AC3E}">
        <p14:creationId xmlns:p14="http://schemas.microsoft.com/office/powerpoint/2010/main" val="3696671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979A-1E7F-7983-9DF5-B679A3D0D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So far, we’ve only thought about modeling the relative position of a planet and its star.</a:t>
            </a:r>
            <a:br>
              <a:rPr lang="en-US" dirty="0"/>
            </a:br>
            <a:r>
              <a:rPr lang="en-US" sz="1600" dirty="0"/>
              <a:t> </a:t>
            </a:r>
            <a:br>
              <a:rPr lang="en-US" dirty="0"/>
            </a:br>
            <a:r>
              <a:rPr lang="en-US" sz="3100" dirty="0"/>
              <a:t>Let’s now add two common additional data types into our model.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61CBF-49D5-54F4-5755-8649CC88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69EAA2-285F-F1B5-1428-2FCC2D06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227" y="3040591"/>
            <a:ext cx="6139545" cy="36808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04DB62-287F-80BD-E144-1EF7FAA99BE0}"/>
              </a:ext>
            </a:extLst>
          </p:cNvPr>
          <p:cNvSpPr txBox="1"/>
          <p:nvPr/>
        </p:nvSpPr>
        <p:spPr>
          <a:xfrm>
            <a:off x="3819524" y="2298322"/>
            <a:ext cx="455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Additional data type #1: radial velocity</a:t>
            </a:r>
          </a:p>
        </p:txBody>
      </p:sp>
    </p:spTree>
    <p:extLst>
      <p:ext uri="{BB962C8B-B14F-4D97-AF65-F5344CB8AC3E}">
        <p14:creationId xmlns:p14="http://schemas.microsoft.com/office/powerpoint/2010/main" val="209093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979A-1E7F-7983-9DF5-B679A3D0D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So far, we’ve only thought about modeling the relative position of a planet and its star.</a:t>
            </a:r>
            <a:br>
              <a:rPr lang="en-US" dirty="0"/>
            </a:br>
            <a:r>
              <a:rPr lang="en-US" sz="1600" dirty="0"/>
              <a:t> </a:t>
            </a:r>
            <a:br>
              <a:rPr lang="en-US" dirty="0"/>
            </a:br>
            <a:r>
              <a:rPr lang="en-US" sz="3100" dirty="0"/>
              <a:t>Let’s now add two common additional data types into our model.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61CBF-49D5-54F4-5755-8649CC88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18A379A1-6C44-9A7C-487C-150300E77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000"/>
          <a:stretch/>
        </p:blipFill>
        <p:spPr>
          <a:xfrm>
            <a:off x="2581957" y="3383478"/>
            <a:ext cx="6629400" cy="965200"/>
          </a:xfrm>
          <a:prstGeom prst="rect">
            <a:avLst/>
          </a:prstGeom>
        </p:spPr>
      </p:pic>
      <p:pic>
        <p:nvPicPr>
          <p:cNvPr id="7" name="Picture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A1BDF958-0DF7-43A9-356E-32D036C38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500" b="2500"/>
          <a:stretch/>
        </p:blipFill>
        <p:spPr>
          <a:xfrm>
            <a:off x="2581957" y="4841080"/>
            <a:ext cx="6629400" cy="965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8E6094-7F79-D361-3C15-159210A59ECC}"/>
              </a:ext>
            </a:extLst>
          </p:cNvPr>
          <p:cNvSpPr txBox="1"/>
          <p:nvPr/>
        </p:nvSpPr>
        <p:spPr>
          <a:xfrm>
            <a:off x="4457699" y="311860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Planetary radial velocity: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F42A6C-3451-787D-D5AF-80440F989FDA}"/>
              </a:ext>
            </a:extLst>
          </p:cNvPr>
          <p:cNvSpPr txBox="1"/>
          <p:nvPr/>
        </p:nvSpPr>
        <p:spPr>
          <a:xfrm>
            <a:off x="4457699" y="446881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Stellar radial velocity: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09AE4-CE51-5624-4953-0FFA8A845F13}"/>
              </a:ext>
            </a:extLst>
          </p:cNvPr>
          <p:cNvSpPr txBox="1"/>
          <p:nvPr/>
        </p:nvSpPr>
        <p:spPr>
          <a:xfrm>
            <a:off x="3705273" y="5940889"/>
            <a:ext cx="4781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Radial velocities constrain individual component masses.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76EC91-2D62-B5CD-4023-6E34A3A8D333}"/>
              </a:ext>
            </a:extLst>
          </p:cNvPr>
          <p:cNvSpPr txBox="1"/>
          <p:nvPr/>
        </p:nvSpPr>
        <p:spPr>
          <a:xfrm>
            <a:off x="4755143" y="3795672"/>
            <a:ext cx="3264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829C68-4B44-17F8-EF3F-F4A40A5A8CFB}"/>
              </a:ext>
            </a:extLst>
          </p:cNvPr>
          <p:cNvSpPr txBox="1"/>
          <p:nvPr/>
        </p:nvSpPr>
        <p:spPr>
          <a:xfrm>
            <a:off x="4755143" y="5178974"/>
            <a:ext cx="3264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A924A1-A94D-B2BD-AEAC-ADB9725D4F68}"/>
              </a:ext>
            </a:extLst>
          </p:cNvPr>
          <p:cNvSpPr txBox="1"/>
          <p:nvPr/>
        </p:nvSpPr>
        <p:spPr>
          <a:xfrm>
            <a:off x="3819524" y="2298322"/>
            <a:ext cx="455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Additional data type #1: radial velocity</a:t>
            </a:r>
          </a:p>
        </p:txBody>
      </p:sp>
    </p:spTree>
    <p:extLst>
      <p:ext uri="{BB962C8B-B14F-4D97-AF65-F5344CB8AC3E}">
        <p14:creationId xmlns:p14="http://schemas.microsoft.com/office/powerpoint/2010/main" val="389081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1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979A-1E7F-7983-9DF5-B679A3D0D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So far, we’ve only thought about modeling the relative position of a planet and its star.</a:t>
            </a:r>
            <a:br>
              <a:rPr lang="en-US" dirty="0"/>
            </a:br>
            <a:r>
              <a:rPr lang="en-US" sz="1600" dirty="0"/>
              <a:t> </a:t>
            </a:r>
            <a:br>
              <a:rPr lang="en-US" dirty="0"/>
            </a:br>
            <a:r>
              <a:rPr lang="en-US" sz="3100" dirty="0"/>
              <a:t>Let’s now add two common additional data types into our model.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61CBF-49D5-54F4-5755-8649CC88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16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76CFFF-C1C5-54BA-5474-3446BA2D5CF8}"/>
              </a:ext>
            </a:extLst>
          </p:cNvPr>
          <p:cNvSpPr txBox="1"/>
          <p:nvPr/>
        </p:nvSpPr>
        <p:spPr>
          <a:xfrm>
            <a:off x="4029075" y="2293422"/>
            <a:ext cx="455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Additional data type #2: absolute astrometry</a:t>
            </a:r>
          </a:p>
        </p:txBody>
      </p:sp>
      <p:pic>
        <p:nvPicPr>
          <p:cNvPr id="4100" name="Picture 4" descr="Astrometry As A Tool For Discovering And Weighing Faint Companions To Nearby Stars">
            <a:extLst>
              <a:ext uri="{FF2B5EF4-FFF2-40B4-BE49-F238E27FC236}">
                <a16:creationId xmlns:a16="http://schemas.microsoft.com/office/drawing/2014/main" id="{5F466375-FC3F-DF43-530A-015594638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t="53482" r="60410" b="12531"/>
          <a:stretch/>
        </p:blipFill>
        <p:spPr bwMode="auto">
          <a:xfrm>
            <a:off x="373743" y="3025803"/>
            <a:ext cx="3729721" cy="333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70D54-7FD4-162A-4710-737E426EBAB2}"/>
              </a:ext>
            </a:extLst>
          </p:cNvPr>
          <p:cNvSpPr txBox="1"/>
          <p:nvPr/>
        </p:nvSpPr>
        <p:spPr>
          <a:xfrm>
            <a:off x="2339978" y="2988489"/>
            <a:ext cx="1763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Brandt 24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F59D9C71-8BD8-2124-DED3-38430EF1C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45" y="3265488"/>
            <a:ext cx="7110185" cy="247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3689D9-F69A-030A-69F6-1BBFFF287070}"/>
              </a:ext>
            </a:extLst>
          </p:cNvPr>
          <p:cNvSpPr txBox="1"/>
          <p:nvPr/>
        </p:nvSpPr>
        <p:spPr>
          <a:xfrm>
            <a:off x="9818459" y="3132006"/>
            <a:ext cx="3331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Perryman (via Wikipedia)</a:t>
            </a:r>
          </a:p>
        </p:txBody>
      </p:sp>
    </p:spTree>
    <p:extLst>
      <p:ext uri="{BB962C8B-B14F-4D97-AF65-F5344CB8AC3E}">
        <p14:creationId xmlns:p14="http://schemas.microsoft.com/office/powerpoint/2010/main" val="293719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DF08B-0D86-A843-1454-306920F9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17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8BA995-D0C2-C6CA-DEC4-2E0416BDC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So far, we’ve only thought about modeling the relative position of a planet and its star.</a:t>
            </a:r>
            <a:br>
              <a:rPr lang="en-US" dirty="0"/>
            </a:br>
            <a:r>
              <a:rPr lang="en-US" sz="1600" dirty="0"/>
              <a:t> </a:t>
            </a:r>
            <a:br>
              <a:rPr lang="en-US" dirty="0"/>
            </a:br>
            <a:r>
              <a:rPr lang="en-US" sz="3100" dirty="0"/>
              <a:t>Let’s now add two common additional data types into our model.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1548C-C7F2-18A5-A744-56313CB0B185}"/>
              </a:ext>
            </a:extLst>
          </p:cNvPr>
          <p:cNvSpPr txBox="1"/>
          <p:nvPr/>
        </p:nvSpPr>
        <p:spPr>
          <a:xfrm>
            <a:off x="4057650" y="2869288"/>
            <a:ext cx="455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Additional data type #2: absolute astrometry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6924D7-BC41-7C4F-D5F1-60D6D244C829}"/>
              </a:ext>
            </a:extLst>
          </p:cNvPr>
          <p:cNvSpPr txBox="1"/>
          <p:nvPr/>
        </p:nvSpPr>
        <p:spPr>
          <a:xfrm>
            <a:off x="-32658" y="655398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Depending on how you fit absolute astrometry, you may or may not fit for astrometric parameters like proper motion (e.g. </a:t>
            </a:r>
            <a:r>
              <a:rPr lang="en-US" sz="1400" dirty="0">
                <a:hlinkClick r:id="rId2"/>
              </a:rPr>
              <a:t>Nielsen</a:t>
            </a:r>
            <a:r>
              <a:rPr lang="en-US" sz="1400" dirty="0"/>
              <a:t>+ ’21) </a:t>
            </a:r>
          </a:p>
        </p:txBody>
      </p:sp>
      <p:pic>
        <p:nvPicPr>
          <p:cNvPr id="14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89752247-4F0D-01C3-1825-63463C977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6075"/>
          <a:stretch/>
        </p:blipFill>
        <p:spPr>
          <a:xfrm>
            <a:off x="145142" y="2169453"/>
            <a:ext cx="3477784" cy="653304"/>
          </a:xfrm>
          <a:ln>
            <a:solidFill>
              <a:srgbClr val="7030A0"/>
            </a:solidFill>
          </a:ln>
        </p:spPr>
      </p:pic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85A35FF-7021-59A5-8FDB-0107F0D87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100" y="3569123"/>
            <a:ext cx="7772400" cy="18062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DB32D9-379A-22B5-3547-CDB03B0E9A95}"/>
              </a:ext>
            </a:extLst>
          </p:cNvPr>
          <p:cNvSpPr txBox="1"/>
          <p:nvPr/>
        </p:nvSpPr>
        <p:spPr>
          <a:xfrm>
            <a:off x="3622926" y="5705887"/>
            <a:ext cx="5422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Absolute astrometry constrains planet mass.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C8B98-12AA-D242-8BE0-FBFD6C219247}"/>
              </a:ext>
            </a:extLst>
          </p:cNvPr>
          <p:cNvSpPr txBox="1"/>
          <p:nvPr/>
        </p:nvSpPr>
        <p:spPr>
          <a:xfrm>
            <a:off x="8809178" y="4310372"/>
            <a:ext cx="472291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24BA14-F79F-A91B-A4ED-FEE25E4027FF}"/>
              </a:ext>
            </a:extLst>
          </p:cNvPr>
          <p:cNvSpPr txBox="1"/>
          <p:nvPr/>
        </p:nvSpPr>
        <p:spPr>
          <a:xfrm>
            <a:off x="8809178" y="3570229"/>
            <a:ext cx="472291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9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8" grpId="1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0A9E-FD43-9293-31A8-80AEF87D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7"/>
            <a:ext cx="12192000" cy="1023369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Orbit-fitting is a big field. Here’s some more cool stuff to think about: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6402F-6F65-8DC7-BCCB-1D5F7B518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18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8B016-CEA5-AB08-630E-B5ACB910C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192668"/>
            <a:ext cx="11582398" cy="246878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400" dirty="0"/>
              <a:t>Adding multi-planet effects into the model </a:t>
            </a:r>
            <a:r>
              <a:rPr lang="en-US" sz="1600" dirty="0"/>
              <a:t>(e.g. </a:t>
            </a:r>
            <a:r>
              <a:rPr lang="en-US" sz="1600" dirty="0">
                <a:hlinkClick r:id="rId2"/>
              </a:rPr>
              <a:t>Lacour</a:t>
            </a:r>
            <a:r>
              <a:rPr lang="en-US" sz="1600" dirty="0"/>
              <a:t>+ ’21, </a:t>
            </a:r>
            <a:r>
              <a:rPr lang="en-US" sz="1600" dirty="0">
                <a:hlinkClick r:id="rId3"/>
              </a:rPr>
              <a:t>Covarrubias</a:t>
            </a:r>
            <a:r>
              <a:rPr lang="en-US" sz="1600" dirty="0"/>
              <a:t>+ 22)</a:t>
            </a:r>
          </a:p>
          <a:p>
            <a:r>
              <a:rPr lang="en-US" sz="2400" dirty="0"/>
              <a:t>Systematic errors in radial velocities </a:t>
            </a:r>
            <a:r>
              <a:rPr lang="en-US" sz="1600" dirty="0"/>
              <a:t>(e.g. </a:t>
            </a:r>
            <a:r>
              <a:rPr lang="en-US" sz="1600" dirty="0">
                <a:hlinkClick r:id="rId4"/>
              </a:rPr>
              <a:t>Blunt+</a:t>
            </a:r>
            <a:r>
              <a:rPr lang="en-US" sz="1600" dirty="0"/>
              <a:t> ’23a) </a:t>
            </a:r>
            <a:r>
              <a:rPr lang="en-US" sz="2400" dirty="0"/>
              <a:t>&amp; absolute astrometry </a:t>
            </a:r>
            <a:r>
              <a:rPr lang="en-US" sz="1600" dirty="0"/>
              <a:t>(e.g. </a:t>
            </a:r>
            <a:r>
              <a:rPr lang="en-US" sz="1600" dirty="0">
                <a:hlinkClick r:id="rId5"/>
              </a:rPr>
              <a:t>Brandt</a:t>
            </a:r>
            <a:r>
              <a:rPr lang="en-US" sz="1600" dirty="0"/>
              <a:t>+ 18)</a:t>
            </a:r>
          </a:p>
          <a:p>
            <a:r>
              <a:rPr lang="en-US" sz="2400" dirty="0"/>
              <a:t>De-confusion: which directly imaged planet corresponds to which radial velocity signal? </a:t>
            </a:r>
            <a:r>
              <a:rPr lang="en-US" sz="1600" dirty="0"/>
              <a:t>(e.g. </a:t>
            </a:r>
            <a:r>
              <a:rPr lang="en-US" sz="1600" dirty="0" err="1">
                <a:hlinkClick r:id="rId6"/>
              </a:rPr>
              <a:t>Pogorelyuk</a:t>
            </a:r>
            <a:r>
              <a:rPr lang="en-US" sz="1600" dirty="0"/>
              <a:t>+ 22)</a:t>
            </a:r>
          </a:p>
          <a:p>
            <a:r>
              <a:rPr lang="en-US" sz="2400" dirty="0"/>
              <a:t>Reducing bias in Bayesian priors on orbital parameters </a:t>
            </a:r>
            <a:r>
              <a:rPr lang="en-US" sz="1600" dirty="0"/>
              <a:t>(e.g. </a:t>
            </a:r>
            <a:r>
              <a:rPr lang="en-US" sz="1600" dirty="0">
                <a:hlinkClick r:id="rId7"/>
              </a:rPr>
              <a:t>O’Neil, Martinez+ ‘18</a:t>
            </a:r>
            <a:r>
              <a:rPr lang="en-US" sz="1600" dirty="0"/>
              <a:t>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F116D1-AEAA-1343-B3A9-CBFBCFA73CAA}"/>
              </a:ext>
            </a:extLst>
          </p:cNvPr>
          <p:cNvSpPr txBox="1">
            <a:spLocks/>
          </p:cNvSpPr>
          <p:nvPr/>
        </p:nvSpPr>
        <p:spPr>
          <a:xfrm>
            <a:off x="740228" y="3255110"/>
            <a:ext cx="111469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Some open-source orbit-fitting codes used by exoplanet imagers: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3343BE-F88D-DB2A-4AB7-118248B48AFB}"/>
              </a:ext>
            </a:extLst>
          </p:cNvPr>
          <p:cNvSpPr txBox="1">
            <a:spLocks/>
          </p:cNvSpPr>
          <p:nvPr/>
        </p:nvSpPr>
        <p:spPr>
          <a:xfrm>
            <a:off x="304801" y="436324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8"/>
              </a:rPr>
              <a:t>orbitize!</a:t>
            </a:r>
            <a:r>
              <a:rPr lang="en-US" dirty="0"/>
              <a:t> </a:t>
            </a:r>
            <a:r>
              <a:rPr lang="en-US" sz="1800" dirty="0"/>
              <a:t>(Blunt+20, Blunt+ 24 submitted)</a:t>
            </a:r>
          </a:p>
          <a:p>
            <a:r>
              <a:rPr lang="en-US" dirty="0">
                <a:hlinkClick r:id="rId9"/>
              </a:rPr>
              <a:t>orvara</a:t>
            </a:r>
            <a:r>
              <a:rPr lang="en-US" dirty="0"/>
              <a:t> </a:t>
            </a:r>
            <a:r>
              <a:rPr lang="en-US" sz="1800" dirty="0"/>
              <a:t>(Brandt+ 21)</a:t>
            </a:r>
          </a:p>
          <a:p>
            <a:r>
              <a:rPr lang="en-US" dirty="0">
                <a:hlinkClick r:id="rId10"/>
              </a:rPr>
              <a:t>octofitter</a:t>
            </a:r>
            <a:r>
              <a:rPr lang="en-US" dirty="0"/>
              <a:t> </a:t>
            </a:r>
            <a:r>
              <a:rPr lang="en-US" sz="1800" dirty="0"/>
              <a:t>(Thomson+ 24)</a:t>
            </a:r>
            <a:endParaRPr lang="en-US" dirty="0"/>
          </a:p>
          <a:p>
            <a:r>
              <a:rPr lang="en-US" dirty="0">
                <a:hlinkClick r:id="rId11"/>
              </a:rPr>
              <a:t>LOFTI</a:t>
            </a:r>
            <a:r>
              <a:rPr lang="en-US" dirty="0"/>
              <a:t> </a:t>
            </a:r>
            <a:r>
              <a:rPr lang="en-US" sz="1800" dirty="0"/>
              <a:t>(Pearce+ 20)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248E5-9424-BEA0-E31C-07DAB5950CBC}"/>
              </a:ext>
            </a:extLst>
          </p:cNvPr>
          <p:cNvSpPr txBox="1"/>
          <p:nvPr/>
        </p:nvSpPr>
        <p:spPr>
          <a:xfrm>
            <a:off x="6623958" y="5174413"/>
            <a:ext cx="556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*This list will likely expand in advance of Gaia DR4!</a:t>
            </a:r>
          </a:p>
        </p:txBody>
      </p:sp>
    </p:spTree>
    <p:extLst>
      <p:ext uri="{BB962C8B-B14F-4D97-AF65-F5344CB8AC3E}">
        <p14:creationId xmlns:p14="http://schemas.microsoft.com/office/powerpoint/2010/main" val="875370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86B8-6F93-469C-D51B-0E31FA539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76" y="320675"/>
            <a:ext cx="11138647" cy="1325563"/>
          </a:xfrm>
        </p:spPr>
        <p:txBody>
          <a:bodyPr/>
          <a:lstStyle/>
          <a:p>
            <a:r>
              <a:rPr lang="en-US" dirty="0"/>
              <a:t>Why fit orbits?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17EA6-663A-1442-B84D-C356F291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3F4B89-4DAF-6C21-7668-53459EB18355}"/>
              </a:ext>
            </a:extLst>
          </p:cNvPr>
          <p:cNvSpPr txBox="1"/>
          <p:nvPr/>
        </p:nvSpPr>
        <p:spPr>
          <a:xfrm>
            <a:off x="526675" y="1978978"/>
            <a:ext cx="5047648" cy="1754326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Orbital elements are tracers of </a:t>
            </a:r>
            <a:r>
              <a:rPr lang="en-US" b="1" dirty="0"/>
              <a:t>planet formation</a:t>
            </a:r>
            <a:r>
              <a:rPr lang="en-US" dirty="0"/>
              <a:t>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Eccentricity </a:t>
            </a:r>
            <a:r>
              <a:rPr lang="en-US" sz="1400" dirty="0"/>
              <a:t>(e.g. </a:t>
            </a:r>
            <a:r>
              <a:rPr lang="en-US" sz="1400" dirty="0">
                <a:hlinkClick r:id="rId2"/>
              </a:rPr>
              <a:t>Bowler+ ‘20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Obliquity </a:t>
            </a:r>
            <a:r>
              <a:rPr lang="en-US" sz="1400" dirty="0"/>
              <a:t>(e.g. </a:t>
            </a:r>
            <a:r>
              <a:rPr lang="en-US" sz="1400" dirty="0">
                <a:hlinkClick r:id="rId3"/>
              </a:rPr>
              <a:t>Bryan+ ‘20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Semimajor axis </a:t>
            </a:r>
            <a:r>
              <a:rPr lang="en-US" sz="1400" dirty="0"/>
              <a:t>(e.g. </a:t>
            </a:r>
            <a:r>
              <a:rPr lang="en-US" sz="1400" dirty="0">
                <a:hlinkClick r:id="rId4"/>
              </a:rPr>
              <a:t>Nielsen+ ‘19</a:t>
            </a:r>
            <a:r>
              <a:rPr lang="en-US" sz="1400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5093A-D8B6-8762-D702-8D58305D4EDC}"/>
              </a:ext>
            </a:extLst>
          </p:cNvPr>
          <p:cNvSpPr txBox="1"/>
          <p:nvPr/>
        </p:nvSpPr>
        <p:spPr>
          <a:xfrm>
            <a:off x="6196857" y="1112824"/>
            <a:ext cx="5757577" cy="1477328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Orbit fitting can allow you to infer </a:t>
            </a:r>
            <a:r>
              <a:rPr lang="en-US" b="1" dirty="0"/>
              <a:t>dynamical masses: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 + luminosity constrains formation </a:t>
            </a:r>
            <a:r>
              <a:rPr lang="en-US" sz="1400" dirty="0"/>
              <a:t>(e.g. </a:t>
            </a:r>
            <a:r>
              <a:rPr lang="en-US" sz="1400" dirty="0">
                <a:hlinkClick r:id="rId5"/>
              </a:rPr>
              <a:t>Marley+ ‘07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masses allow easier interpretation of spectra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652ED-0CC7-F5CC-AEB9-1D31909070A5}"/>
              </a:ext>
            </a:extLst>
          </p:cNvPr>
          <p:cNvSpPr txBox="1"/>
          <p:nvPr/>
        </p:nvSpPr>
        <p:spPr>
          <a:xfrm>
            <a:off x="526675" y="4879022"/>
            <a:ext cx="9370360" cy="1754326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Fitting orbits can reveal </a:t>
            </a:r>
            <a:r>
              <a:rPr lang="en-US" b="1" dirty="0"/>
              <a:t>additional companions</a:t>
            </a:r>
            <a:r>
              <a:rPr lang="en-US" dirty="0"/>
              <a:t>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Hipparcos-Gaia accelerations </a:t>
            </a:r>
            <a:r>
              <a:rPr lang="en-US" sz="1400" dirty="0"/>
              <a:t>(e.g. discovery of AF </a:t>
            </a:r>
            <a:r>
              <a:rPr lang="en-US" sz="1400" dirty="0" err="1"/>
              <a:t>Lep</a:t>
            </a:r>
            <a:r>
              <a:rPr lang="en-US" sz="1400" dirty="0"/>
              <a:t>: </a:t>
            </a:r>
            <a:r>
              <a:rPr lang="en-US" sz="1400" dirty="0">
                <a:hlinkClick r:id="rId6"/>
              </a:rPr>
              <a:t>De Rosa</a:t>
            </a:r>
            <a:r>
              <a:rPr lang="en-US" sz="1400" dirty="0"/>
              <a:t>+/</a:t>
            </a:r>
            <a:r>
              <a:rPr lang="en-US" sz="1400" dirty="0">
                <a:hlinkClick r:id="rId7"/>
              </a:rPr>
              <a:t>Franson</a:t>
            </a:r>
            <a:r>
              <a:rPr lang="en-US" sz="1400" dirty="0"/>
              <a:t>+/</a:t>
            </a:r>
            <a:r>
              <a:rPr lang="en-US" sz="1400" dirty="0">
                <a:hlinkClick r:id="rId8"/>
              </a:rPr>
              <a:t>Mesa+</a:t>
            </a:r>
            <a:r>
              <a:rPr lang="en-US" sz="1400" dirty="0"/>
              <a:t> ‘23)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Radial velocities </a:t>
            </a:r>
            <a:r>
              <a:rPr lang="en-US" sz="1400" dirty="0"/>
              <a:t>(e.g. </a:t>
            </a:r>
            <a:r>
              <a:rPr lang="en-US" sz="1400" dirty="0">
                <a:hlinkClick r:id="rId9"/>
              </a:rPr>
              <a:t>Hirsch+ ‘19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Multi-planet effects </a:t>
            </a:r>
            <a:r>
              <a:rPr lang="en-US" sz="1400" dirty="0"/>
              <a:t>(e.g. discovery of HD 206893 c: </a:t>
            </a:r>
            <a:r>
              <a:rPr lang="en-US" sz="1400" dirty="0">
                <a:hlinkClick r:id="rId10"/>
              </a:rPr>
              <a:t>Hinkley+ ‘22</a:t>
            </a:r>
            <a:r>
              <a:rPr lang="en-US" sz="1400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C6A65-5A16-AD34-61E5-F33AB2F1D042}"/>
              </a:ext>
            </a:extLst>
          </p:cNvPr>
          <p:cNvSpPr txBox="1"/>
          <p:nvPr/>
        </p:nvSpPr>
        <p:spPr>
          <a:xfrm>
            <a:off x="6196856" y="2914235"/>
            <a:ext cx="5757578" cy="1477328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Orbit fitting can constrain a system’s long-term behavior: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Secular dynamics </a:t>
            </a:r>
            <a:r>
              <a:rPr lang="en-US" sz="1400" dirty="0"/>
              <a:t>(e.g. </a:t>
            </a:r>
            <a:r>
              <a:rPr lang="en-US" sz="1400" dirty="0">
                <a:hlinkClick r:id="rId11"/>
              </a:rPr>
              <a:t>Wang+ ‘18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N-body dynamics </a:t>
            </a:r>
            <a:r>
              <a:rPr lang="en-US" sz="1400" dirty="0"/>
              <a:t>(e.g. </a:t>
            </a:r>
            <a:r>
              <a:rPr lang="en-US" sz="1400" dirty="0">
                <a:hlinkClick r:id="rId12"/>
              </a:rPr>
              <a:t>Covarrubias+ ‘2</a:t>
            </a:r>
            <a:r>
              <a:rPr lang="en-US" sz="1400" dirty="0"/>
              <a:t>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19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06CCCD9-E7D2-98E0-696F-D9587527A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92" y="2381232"/>
            <a:ext cx="3837996" cy="3837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C1F20-991E-F8CC-8FB3-C7C9C67BB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BB7B6B-605A-B04B-0848-F6ED0ED4E77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Orbit-fitting </a:t>
            </a:r>
            <a:r>
              <a:rPr lang="en-US" dirty="0"/>
              <a:t>is the process of using data to infer all possible orbits for an exoplanet.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8F8966C-6A44-9F0F-9159-4A3FEF7D0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50"/>
          <a:stretch/>
        </p:blipFill>
        <p:spPr>
          <a:xfrm>
            <a:off x="4839609" y="1976733"/>
            <a:ext cx="4542223" cy="4403665"/>
          </a:xfrm>
          <a:prstGeom prst="rect">
            <a:avLst/>
          </a:prstGeom>
        </p:spPr>
      </p:pic>
      <p:pic>
        <p:nvPicPr>
          <p:cNvPr id="8" name="Picture 7" descr="Chart, shape&#10;&#10;Description automatically generated">
            <a:extLst>
              <a:ext uri="{FF2B5EF4-FFF2-40B4-BE49-F238E27FC236}">
                <a16:creationId xmlns:a16="http://schemas.microsoft.com/office/drawing/2014/main" id="{C940F78F-E876-6DF6-639A-7D11ADD73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14"/>
          <a:stretch/>
        </p:blipFill>
        <p:spPr>
          <a:xfrm>
            <a:off x="8981217" y="2411285"/>
            <a:ext cx="2576814" cy="39493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C00815-41E2-D3B1-8316-FE1F6C349F3C}"/>
              </a:ext>
            </a:extLst>
          </p:cNvPr>
          <p:cNvSpPr txBox="1"/>
          <p:nvPr/>
        </p:nvSpPr>
        <p:spPr>
          <a:xfrm>
            <a:off x="1355569" y="2041954"/>
            <a:ext cx="223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1: raw images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347B98-56A3-69A8-4FA0-E06A5F943298}"/>
              </a:ext>
            </a:extLst>
          </p:cNvPr>
          <p:cNvSpPr txBox="1"/>
          <p:nvPr/>
        </p:nvSpPr>
        <p:spPr>
          <a:xfrm>
            <a:off x="5310248" y="2041954"/>
            <a:ext cx="343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2: extracted measurements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29948-35CF-8AD3-94BA-0CB24CF35CD6}"/>
              </a:ext>
            </a:extLst>
          </p:cNvPr>
          <p:cNvSpPr txBox="1"/>
          <p:nvPr/>
        </p:nvSpPr>
        <p:spPr>
          <a:xfrm>
            <a:off x="8981217" y="2011900"/>
            <a:ext cx="2798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3: probability distributions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15941F-7908-7C86-7C23-AC1864A3BF4B}"/>
              </a:ext>
            </a:extLst>
          </p:cNvPr>
          <p:cNvSpPr txBox="1"/>
          <p:nvPr/>
        </p:nvSpPr>
        <p:spPr>
          <a:xfrm>
            <a:off x="3419833" y="2427936"/>
            <a:ext cx="234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Jason Wang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0EE45F-EAA5-BD30-A8C5-CDA370FC49AE}"/>
              </a:ext>
            </a:extLst>
          </p:cNvPr>
          <p:cNvSpPr txBox="1"/>
          <p:nvPr/>
        </p:nvSpPr>
        <p:spPr>
          <a:xfrm>
            <a:off x="6328567" y="2476507"/>
            <a:ext cx="2154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Bowler, Blunt, &amp; Nielsen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E8B590-A6F1-063B-E77A-F6EE0D291B5C}"/>
              </a:ext>
            </a:extLst>
          </p:cNvPr>
          <p:cNvSpPr txBox="1"/>
          <p:nvPr/>
        </p:nvSpPr>
        <p:spPr>
          <a:xfrm>
            <a:off x="9929572" y="2563352"/>
            <a:ext cx="2154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Blunt+ 2017</a:t>
            </a:r>
          </a:p>
        </p:txBody>
      </p:sp>
    </p:spTree>
    <p:extLst>
      <p:ext uri="{BB962C8B-B14F-4D97-AF65-F5344CB8AC3E}">
        <p14:creationId xmlns:p14="http://schemas.microsoft.com/office/powerpoint/2010/main" val="257873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3E611-A3A2-670E-72C7-FF9C012B7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6070" cy="1325563"/>
          </a:xfrm>
        </p:spPr>
        <p:txBody>
          <a:bodyPr/>
          <a:lstStyle/>
          <a:p>
            <a:r>
              <a:rPr lang="en-US" dirty="0"/>
              <a:t>Bayesian orbit-fitting means using this equation: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B6E21-22A6-009A-6F61-C8288D03F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47DBEA-313B-3DA5-F35A-1740FF92AD3C}"/>
              </a:ext>
            </a:extLst>
          </p:cNvPr>
          <p:cNvSpPr txBox="1"/>
          <p:nvPr/>
        </p:nvSpPr>
        <p:spPr>
          <a:xfrm>
            <a:off x="2880105" y="2180456"/>
            <a:ext cx="224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posterior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1F9E0-F14A-0FA6-4D81-9CDD9BDC0908}"/>
              </a:ext>
            </a:extLst>
          </p:cNvPr>
          <p:cNvSpPr txBox="1"/>
          <p:nvPr/>
        </p:nvSpPr>
        <p:spPr>
          <a:xfrm>
            <a:off x="5943578" y="2181691"/>
            <a:ext cx="224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likelihood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47E19F-7867-CB70-9BBD-25694BF51374}"/>
              </a:ext>
            </a:extLst>
          </p:cNvPr>
          <p:cNvSpPr txBox="1"/>
          <p:nvPr/>
        </p:nvSpPr>
        <p:spPr>
          <a:xfrm>
            <a:off x="8610600" y="2173848"/>
            <a:ext cx="224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674C04-03BA-C433-00FA-288D2F8B3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33" y="1788017"/>
            <a:ext cx="8028111" cy="369332"/>
          </a:xfrm>
          <a:prstGeom prst="rect">
            <a:avLst/>
          </a:prstGeom>
        </p:spPr>
      </p:pic>
      <p:pic>
        <p:nvPicPr>
          <p:cNvPr id="19" name="Picture 18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D3FF092F-ED5A-2489-96C7-8018187EB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63" y="3288417"/>
            <a:ext cx="6632418" cy="11550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5ADF8D-F6BC-B4BA-367C-958DB10D56BF}"/>
              </a:ext>
            </a:extLst>
          </p:cNvPr>
          <p:cNvSpPr/>
          <p:nvPr/>
        </p:nvSpPr>
        <p:spPr>
          <a:xfrm>
            <a:off x="2062178" y="1690688"/>
            <a:ext cx="2843454" cy="859100"/>
          </a:xfrm>
          <a:prstGeom prst="rect">
            <a:avLst/>
          </a:prstGeom>
          <a:solidFill>
            <a:srgbClr val="7030A0">
              <a:alpha val="12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27AF2F-B819-EFFD-FC52-D9BAEBF45885}"/>
              </a:ext>
            </a:extLst>
          </p:cNvPr>
          <p:cNvSpPr/>
          <p:nvPr/>
        </p:nvSpPr>
        <p:spPr>
          <a:xfrm>
            <a:off x="5168560" y="1684080"/>
            <a:ext cx="2714966" cy="859100"/>
          </a:xfrm>
          <a:prstGeom prst="rect">
            <a:avLst/>
          </a:prstGeom>
          <a:solidFill>
            <a:srgbClr val="7030A0">
              <a:alpha val="12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03B445-73D9-DF4D-F6CC-03718ABDBF88}"/>
              </a:ext>
            </a:extLst>
          </p:cNvPr>
          <p:cNvSpPr/>
          <p:nvPr/>
        </p:nvSpPr>
        <p:spPr>
          <a:xfrm>
            <a:off x="7883287" y="1684080"/>
            <a:ext cx="2245546" cy="859100"/>
          </a:xfrm>
          <a:prstGeom prst="rect">
            <a:avLst/>
          </a:prstGeom>
          <a:solidFill>
            <a:srgbClr val="7030A0">
              <a:alpha val="12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D6EA8C9-D469-2E6F-2C0C-D6062D72F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44" y="5005297"/>
            <a:ext cx="5842537" cy="479199"/>
          </a:xfrm>
          <a:prstGeom prst="rect">
            <a:avLst/>
          </a:prstGeom>
        </p:spPr>
      </p:pic>
      <p:pic>
        <p:nvPicPr>
          <p:cNvPr id="26" name="Picture 25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BF853B9C-80D8-4429-CF04-44F822FE8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160" y="3395664"/>
            <a:ext cx="1069776" cy="164428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FC3B6CD-3312-6FB9-00FC-9ABBCAC247C9}"/>
              </a:ext>
            </a:extLst>
          </p:cNvPr>
          <p:cNvSpPr txBox="1"/>
          <p:nvPr/>
        </p:nvSpPr>
        <p:spPr>
          <a:xfrm>
            <a:off x="9515959" y="3395664"/>
            <a:ext cx="1837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point #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90E561-70CE-8579-CB13-E8B1BA548902}"/>
              </a:ext>
            </a:extLst>
          </p:cNvPr>
          <p:cNvSpPr txBox="1"/>
          <p:nvPr/>
        </p:nvSpPr>
        <p:spPr>
          <a:xfrm>
            <a:off x="9515958" y="3772612"/>
            <a:ext cx="24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prediction #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F1EE9B-8C4D-FA5D-3FEE-E71C2EE62EA9}"/>
              </a:ext>
            </a:extLst>
          </p:cNvPr>
          <p:cNvSpPr txBox="1"/>
          <p:nvPr/>
        </p:nvSpPr>
        <p:spPr>
          <a:xfrm>
            <a:off x="9515958" y="4141944"/>
            <a:ext cx="24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data points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C66925-3932-4D4C-6A36-C77F1E4BCB5F}"/>
              </a:ext>
            </a:extLst>
          </p:cNvPr>
          <p:cNvSpPr txBox="1"/>
          <p:nvPr/>
        </p:nvSpPr>
        <p:spPr>
          <a:xfrm>
            <a:off x="9541416" y="4511276"/>
            <a:ext cx="24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error #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F4FCBB-D38A-82FC-90AC-1023BFD8C8FF}"/>
              </a:ext>
            </a:extLst>
          </p:cNvPr>
          <p:cNvSpPr txBox="1"/>
          <p:nvPr/>
        </p:nvSpPr>
        <p:spPr>
          <a:xfrm>
            <a:off x="3065026" y="5919243"/>
            <a:ext cx="6632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rest of this talk is about how to compute the model, </a:t>
            </a:r>
            <a:r>
              <a:rPr lang="en-US" i="1" dirty="0"/>
              <a:t>m</a:t>
            </a:r>
            <a:r>
              <a:rPr lang="en-US" dirty="0"/>
              <a:t>, for a set of orbital parameters. A lot of this talk is taken from chapter 4 of my </a:t>
            </a:r>
            <a:r>
              <a:rPr lang="en-US" dirty="0">
                <a:hlinkClick r:id="rId6"/>
              </a:rPr>
              <a:t>PhD thesis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654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210B2-294C-4717-225B-B5FB2FFFD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Solving the 2-body problem and projecting the resulting orbit on the plane of the sky gives:</a:t>
            </a:r>
          </a:p>
        </p:txBody>
      </p:sp>
      <p:pic>
        <p:nvPicPr>
          <p:cNvPr id="7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97E84382-C095-916E-FDF5-C98CBD7C6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075"/>
          <a:stretch/>
        </p:blipFill>
        <p:spPr>
          <a:xfrm>
            <a:off x="2349500" y="2232648"/>
            <a:ext cx="7493000" cy="14075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B435B-2C01-5F2E-75C8-BCC20830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42755-DD2E-0D35-9068-9D25FFAA80CC}"/>
              </a:ext>
            </a:extLst>
          </p:cNvPr>
          <p:cNvSpPr txBox="1"/>
          <p:nvPr/>
        </p:nvSpPr>
        <p:spPr>
          <a:xfrm>
            <a:off x="0" y="6488668"/>
            <a:ext cx="1086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gory details of this derivation: </a:t>
            </a:r>
            <a:r>
              <a:rPr lang="en-US" dirty="0">
                <a:hlinkClick r:id="rId3"/>
              </a:rPr>
              <a:t>Murray &amp; Correia ‘11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C0786-9A45-CFA5-839E-DBEED5E5C747}"/>
              </a:ext>
            </a:extLst>
          </p:cNvPr>
          <p:cNvSpPr txBox="1"/>
          <p:nvPr/>
        </p:nvSpPr>
        <p:spPr>
          <a:xfrm>
            <a:off x="2427610" y="2473569"/>
            <a:ext cx="690727" cy="375139"/>
          </a:xfrm>
          <a:prstGeom prst="rect">
            <a:avLst/>
          </a:prstGeom>
          <a:solidFill>
            <a:srgbClr val="7030A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331092-D841-C031-8978-6E1725B8F0A5}"/>
              </a:ext>
            </a:extLst>
          </p:cNvPr>
          <p:cNvSpPr txBox="1"/>
          <p:nvPr/>
        </p:nvSpPr>
        <p:spPr>
          <a:xfrm>
            <a:off x="2443794" y="3105755"/>
            <a:ext cx="690727" cy="375139"/>
          </a:xfrm>
          <a:prstGeom prst="rect">
            <a:avLst/>
          </a:prstGeom>
          <a:solidFill>
            <a:srgbClr val="7030A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74F46-44DD-6682-7CCC-12E3547944F1}"/>
              </a:ext>
            </a:extLst>
          </p:cNvPr>
          <p:cNvSpPr txBox="1"/>
          <p:nvPr/>
        </p:nvSpPr>
        <p:spPr>
          <a:xfrm>
            <a:off x="1823067" y="4204434"/>
            <a:ext cx="1899811" cy="369332"/>
          </a:xfrm>
          <a:prstGeom prst="rect">
            <a:avLst/>
          </a:prstGeom>
          <a:solidFill>
            <a:srgbClr val="7030A0">
              <a:alpha val="2998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Model prediction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C5545F-1577-8222-4345-BD96B51248D7}"/>
              </a:ext>
            </a:extLst>
          </p:cNvPr>
          <p:cNvSpPr txBox="1"/>
          <p:nvPr/>
        </p:nvSpPr>
        <p:spPr>
          <a:xfrm>
            <a:off x="3313435" y="2473569"/>
            <a:ext cx="315590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8D500D-C20D-2952-7792-B1C8A9028E97}"/>
              </a:ext>
            </a:extLst>
          </p:cNvPr>
          <p:cNvSpPr txBox="1"/>
          <p:nvPr/>
        </p:nvSpPr>
        <p:spPr>
          <a:xfrm>
            <a:off x="3342011" y="3144588"/>
            <a:ext cx="315590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78B9A5-AC82-12F8-5F5D-958117122754}"/>
              </a:ext>
            </a:extLst>
          </p:cNvPr>
          <p:cNvSpPr txBox="1"/>
          <p:nvPr/>
        </p:nvSpPr>
        <p:spPr>
          <a:xfrm>
            <a:off x="4048592" y="3113166"/>
            <a:ext cx="2278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CA1930-309A-F229-EF91-66BBCAFC1A40}"/>
              </a:ext>
            </a:extLst>
          </p:cNvPr>
          <p:cNvSpPr txBox="1"/>
          <p:nvPr/>
        </p:nvSpPr>
        <p:spPr>
          <a:xfrm>
            <a:off x="4030119" y="2492320"/>
            <a:ext cx="2278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9E0E9D-F680-522D-8110-FBE6503857A2}"/>
              </a:ext>
            </a:extLst>
          </p:cNvPr>
          <p:cNvSpPr txBox="1"/>
          <p:nvPr/>
        </p:nvSpPr>
        <p:spPr>
          <a:xfrm>
            <a:off x="5432612" y="2918185"/>
            <a:ext cx="2278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98394E-042B-34D7-F9ED-5E81FCA617E4}"/>
              </a:ext>
            </a:extLst>
          </p:cNvPr>
          <p:cNvSpPr txBox="1"/>
          <p:nvPr/>
        </p:nvSpPr>
        <p:spPr>
          <a:xfrm>
            <a:off x="5412704" y="2285999"/>
            <a:ext cx="2278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958133-A15B-934C-6A6E-451FC992808B}"/>
              </a:ext>
            </a:extLst>
          </p:cNvPr>
          <p:cNvSpPr txBox="1"/>
          <p:nvPr/>
        </p:nvSpPr>
        <p:spPr>
          <a:xfrm>
            <a:off x="6414269" y="3158789"/>
            <a:ext cx="3264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AF8BD1-3CC7-7847-C7C5-E6643D32AE71}"/>
              </a:ext>
            </a:extLst>
          </p:cNvPr>
          <p:cNvSpPr txBox="1"/>
          <p:nvPr/>
        </p:nvSpPr>
        <p:spPr>
          <a:xfrm>
            <a:off x="6364153" y="2515721"/>
            <a:ext cx="328076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8E1FA7-E224-367C-B7A8-120584FCDFAC}"/>
              </a:ext>
            </a:extLst>
          </p:cNvPr>
          <p:cNvSpPr txBox="1"/>
          <p:nvPr/>
        </p:nvSpPr>
        <p:spPr>
          <a:xfrm>
            <a:off x="6919182" y="3144588"/>
            <a:ext cx="2278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6F5955-805E-9F21-1E51-3E51CABE6759}"/>
              </a:ext>
            </a:extLst>
          </p:cNvPr>
          <p:cNvSpPr txBox="1"/>
          <p:nvPr/>
        </p:nvSpPr>
        <p:spPr>
          <a:xfrm>
            <a:off x="6864493" y="2515721"/>
            <a:ext cx="2278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0281A2-21CF-1D50-8C5B-E12026CA0F51}"/>
              </a:ext>
            </a:extLst>
          </p:cNvPr>
          <p:cNvSpPr txBox="1"/>
          <p:nvPr/>
        </p:nvSpPr>
        <p:spPr>
          <a:xfrm>
            <a:off x="8878546" y="3141548"/>
            <a:ext cx="2278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DF6CAF-2C2A-21E7-BE0E-405766D0624E}"/>
              </a:ext>
            </a:extLst>
          </p:cNvPr>
          <p:cNvSpPr txBox="1"/>
          <p:nvPr/>
        </p:nvSpPr>
        <p:spPr>
          <a:xfrm>
            <a:off x="9360523" y="3158789"/>
            <a:ext cx="2278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A3CFF5-0248-DE84-5BA7-746A4B0EC7C7}"/>
              </a:ext>
            </a:extLst>
          </p:cNvPr>
          <p:cNvSpPr txBox="1"/>
          <p:nvPr/>
        </p:nvSpPr>
        <p:spPr>
          <a:xfrm>
            <a:off x="9267383" y="2473569"/>
            <a:ext cx="2278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E2EC25-5CBD-D51B-6360-0BF6346A4755}"/>
              </a:ext>
            </a:extLst>
          </p:cNvPr>
          <p:cNvSpPr txBox="1"/>
          <p:nvPr/>
        </p:nvSpPr>
        <p:spPr>
          <a:xfrm>
            <a:off x="8798419" y="2501839"/>
            <a:ext cx="2278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0DC6D-8336-E135-CC5B-AD7C71974497}"/>
              </a:ext>
            </a:extLst>
          </p:cNvPr>
          <p:cNvSpPr txBox="1"/>
          <p:nvPr/>
        </p:nvSpPr>
        <p:spPr>
          <a:xfrm>
            <a:off x="7822774" y="2918184"/>
            <a:ext cx="2278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DCC1B0-585D-BB7E-3D06-53E25DE28F50}"/>
              </a:ext>
            </a:extLst>
          </p:cNvPr>
          <p:cNvSpPr txBox="1"/>
          <p:nvPr/>
        </p:nvSpPr>
        <p:spPr>
          <a:xfrm>
            <a:off x="7802409" y="2285998"/>
            <a:ext cx="227844" cy="375139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32228B-C599-5FDB-4BEE-55D08618F657}"/>
              </a:ext>
            </a:extLst>
          </p:cNvPr>
          <p:cNvSpPr txBox="1"/>
          <p:nvPr/>
        </p:nvSpPr>
        <p:spPr>
          <a:xfrm>
            <a:off x="4162514" y="4198627"/>
            <a:ext cx="2201640" cy="369332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Orbital parameters</a:t>
            </a:r>
          </a:p>
        </p:txBody>
      </p:sp>
      <p:pic>
        <p:nvPicPr>
          <p:cNvPr id="29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9E62D621-DD25-3FE1-4665-314D79C9D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3" t="17122" r="83060" b="58233"/>
          <a:stretch/>
        </p:blipFill>
        <p:spPr>
          <a:xfrm>
            <a:off x="4395739" y="4647157"/>
            <a:ext cx="302565" cy="369333"/>
          </a:xfrm>
          <a:prstGeom prst="rect">
            <a:avLst/>
          </a:prstGeom>
        </p:spPr>
      </p:pic>
      <p:pic>
        <p:nvPicPr>
          <p:cNvPr id="30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4EEC4EDA-B987-3BBC-7AFE-0A598AB90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37" t="17122" r="75037" b="58233"/>
          <a:stretch/>
        </p:blipFill>
        <p:spPr>
          <a:xfrm>
            <a:off x="4459873" y="5126373"/>
            <a:ext cx="174299" cy="369333"/>
          </a:xfrm>
          <a:prstGeom prst="rect">
            <a:avLst/>
          </a:prstGeom>
        </p:spPr>
      </p:pic>
      <p:pic>
        <p:nvPicPr>
          <p:cNvPr id="31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EEB352D6-C380-D921-F9B6-05C437486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37" t="11250" r="57232" b="73660"/>
          <a:stretch/>
        </p:blipFill>
        <p:spPr>
          <a:xfrm>
            <a:off x="4024451" y="5666596"/>
            <a:ext cx="114711" cy="226142"/>
          </a:xfrm>
          <a:prstGeom prst="rect">
            <a:avLst/>
          </a:prstGeom>
        </p:spPr>
      </p:pic>
      <p:pic>
        <p:nvPicPr>
          <p:cNvPr id="32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94F7D0E0-33BE-84C9-31FA-C8E3B76F1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34" t="11251" r="41870" b="53667"/>
          <a:stretch/>
        </p:blipFill>
        <p:spPr>
          <a:xfrm>
            <a:off x="4210137" y="5516788"/>
            <a:ext cx="336884" cy="525758"/>
          </a:xfrm>
          <a:prstGeom prst="rect">
            <a:avLst/>
          </a:prstGeom>
        </p:spPr>
      </p:pic>
      <p:pic>
        <p:nvPicPr>
          <p:cNvPr id="33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80D51E78-7836-DC3D-2935-64FCCF248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20" t="10910" r="37143" b="54008"/>
          <a:stretch/>
        </p:blipFill>
        <p:spPr>
          <a:xfrm>
            <a:off x="4560752" y="5527196"/>
            <a:ext cx="212558" cy="52575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392A09E-1EEB-37DF-AD96-4B4DA81D9466}"/>
              </a:ext>
            </a:extLst>
          </p:cNvPr>
          <p:cNvSpPr txBox="1"/>
          <p:nvPr/>
        </p:nvSpPr>
        <p:spPr>
          <a:xfrm>
            <a:off x="4713414" y="4710635"/>
            <a:ext cx="3957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parallax * semimajor axis = angular size of orbit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385846-A8F8-423C-A5C4-D8DA2E323157}"/>
              </a:ext>
            </a:extLst>
          </p:cNvPr>
          <p:cNvSpPr txBox="1"/>
          <p:nvPr/>
        </p:nvSpPr>
        <p:spPr>
          <a:xfrm>
            <a:off x="4713414" y="5217083"/>
            <a:ext cx="3957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eccentricity = shape of orbit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158CA8-0A73-58B3-8974-44B5CEF7B689}"/>
              </a:ext>
            </a:extLst>
          </p:cNvPr>
          <p:cNvSpPr txBox="1"/>
          <p:nvPr/>
        </p:nvSpPr>
        <p:spPr>
          <a:xfrm>
            <a:off x="4873518" y="5652797"/>
            <a:ext cx="635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inclination, argument of periastron, position angle of nodes = orientation of orbit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A955B6-7218-0409-367C-F815BA5C8C6A}"/>
              </a:ext>
            </a:extLst>
          </p:cNvPr>
          <p:cNvSpPr txBox="1"/>
          <p:nvPr/>
        </p:nvSpPr>
        <p:spPr>
          <a:xfrm>
            <a:off x="4591763" y="3137216"/>
            <a:ext cx="227844" cy="375139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526693-DE11-4291-07CD-C3FB7C4DC329}"/>
              </a:ext>
            </a:extLst>
          </p:cNvPr>
          <p:cNvSpPr txBox="1"/>
          <p:nvPr/>
        </p:nvSpPr>
        <p:spPr>
          <a:xfrm>
            <a:off x="4536908" y="2492320"/>
            <a:ext cx="227844" cy="375139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CD7BD9-14F0-5F86-C4F1-8CD94270B745}"/>
              </a:ext>
            </a:extLst>
          </p:cNvPr>
          <p:cNvSpPr txBox="1"/>
          <p:nvPr/>
        </p:nvSpPr>
        <p:spPr>
          <a:xfrm>
            <a:off x="5996027" y="2492319"/>
            <a:ext cx="227844" cy="375139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9099C7-A51C-C70E-044A-DB94B088F503}"/>
              </a:ext>
            </a:extLst>
          </p:cNvPr>
          <p:cNvSpPr txBox="1"/>
          <p:nvPr/>
        </p:nvSpPr>
        <p:spPr>
          <a:xfrm>
            <a:off x="6046214" y="3126010"/>
            <a:ext cx="227844" cy="375139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38399E-36F3-4832-CEA9-F5CCE2D96EC5}"/>
              </a:ext>
            </a:extLst>
          </p:cNvPr>
          <p:cNvSpPr txBox="1"/>
          <p:nvPr/>
        </p:nvSpPr>
        <p:spPr>
          <a:xfrm>
            <a:off x="8491792" y="3158789"/>
            <a:ext cx="227844" cy="375139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539FA8-F3D6-3A1A-725C-AC0EF6DA1FE2}"/>
              </a:ext>
            </a:extLst>
          </p:cNvPr>
          <p:cNvSpPr txBox="1"/>
          <p:nvPr/>
        </p:nvSpPr>
        <p:spPr>
          <a:xfrm>
            <a:off x="8377870" y="2485685"/>
            <a:ext cx="227844" cy="375139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9D6F7D-D0AF-8067-C6DC-B528E28A35AF}"/>
              </a:ext>
            </a:extLst>
          </p:cNvPr>
          <p:cNvSpPr txBox="1"/>
          <p:nvPr/>
        </p:nvSpPr>
        <p:spPr>
          <a:xfrm>
            <a:off x="7118191" y="4243630"/>
            <a:ext cx="3123090" cy="369332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Anomalies = functions of time</a:t>
            </a:r>
          </a:p>
        </p:txBody>
      </p:sp>
    </p:spTree>
    <p:extLst>
      <p:ext uri="{BB962C8B-B14F-4D97-AF65-F5344CB8AC3E}">
        <p14:creationId xmlns:p14="http://schemas.microsoft.com/office/powerpoint/2010/main" val="275170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D7A24-1878-B32A-AE91-D1C43957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64" y="60616"/>
            <a:ext cx="12071235" cy="1325563"/>
          </a:xfrm>
        </p:spPr>
        <p:txBody>
          <a:bodyPr/>
          <a:lstStyle/>
          <a:p>
            <a:pPr algn="ctr"/>
            <a:r>
              <a:rPr lang="en-US" dirty="0"/>
              <a:t>The anomalies relate  time and position on the </a:t>
            </a:r>
            <a:br>
              <a:rPr lang="en-US" dirty="0"/>
            </a:br>
            <a:r>
              <a:rPr lang="en-US" dirty="0"/>
              <a:t>orbital path.</a:t>
            </a:r>
          </a:p>
        </p:txBody>
      </p:sp>
      <p:pic>
        <p:nvPicPr>
          <p:cNvPr id="6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5B30CEF4-E1A1-E0CA-FF34-2552D8335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1891"/>
          <a:stretch/>
        </p:blipFill>
        <p:spPr>
          <a:xfrm>
            <a:off x="3878018" y="2951606"/>
            <a:ext cx="5976097" cy="11572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9E35C-0C1A-F9AA-C9AC-F6D4AF6A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 descr="The geometric relationship between the eccentric anomaly E and the true...  | Download Scientific Diagram">
            <a:extLst>
              <a:ext uri="{FF2B5EF4-FFF2-40B4-BE49-F238E27FC236}">
                <a16:creationId xmlns:a16="http://schemas.microsoft.com/office/drawing/2014/main" id="{107A1E26-FEA2-ED50-989D-7363BFED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241964"/>
            <a:ext cx="3624018" cy="361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842128B3-63F4-880E-9BCF-4F8819B25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46" b="3052"/>
          <a:stretch/>
        </p:blipFill>
        <p:spPr>
          <a:xfrm>
            <a:off x="3716093" y="4491315"/>
            <a:ext cx="5976097" cy="186503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607425B-3D04-5D0E-D1B9-C9C833F7729A}"/>
              </a:ext>
            </a:extLst>
          </p:cNvPr>
          <p:cNvSpPr/>
          <p:nvPr/>
        </p:nvSpPr>
        <p:spPr>
          <a:xfrm rot="1392989">
            <a:off x="2775586" y="4893776"/>
            <a:ext cx="93379" cy="162173"/>
          </a:xfrm>
          <a:prstGeom prst="ellipse">
            <a:avLst/>
          </a:prstGeom>
          <a:solidFill>
            <a:srgbClr val="E0E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B06182-C02A-4D6E-3C46-57A497D1F3D3}"/>
              </a:ext>
            </a:extLst>
          </p:cNvPr>
          <p:cNvSpPr/>
          <p:nvPr/>
        </p:nvSpPr>
        <p:spPr>
          <a:xfrm rot="556152">
            <a:off x="1717820" y="4594400"/>
            <a:ext cx="174762" cy="183800"/>
          </a:xfrm>
          <a:prstGeom prst="ellipse">
            <a:avLst/>
          </a:prstGeom>
          <a:solidFill>
            <a:srgbClr val="E0E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522B2F79-058C-773B-254B-B8DAEFF5491C}"/>
              </a:ext>
            </a:extLst>
          </p:cNvPr>
          <p:cNvSpPr/>
          <p:nvPr/>
        </p:nvSpPr>
        <p:spPr>
          <a:xfrm>
            <a:off x="2597655" y="4991395"/>
            <a:ext cx="149747" cy="15278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6F0F33-681C-C9C7-D5FF-A2E7943D7E72}"/>
              </a:ext>
            </a:extLst>
          </p:cNvPr>
          <p:cNvSpPr txBox="1"/>
          <p:nvPr/>
        </p:nvSpPr>
        <p:spPr>
          <a:xfrm>
            <a:off x="2728125" y="4844057"/>
            <a:ext cx="1497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Blackadder ITC" pitchFamily="82" charset="77"/>
              </a:rPr>
              <a:t>f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E52AD4-C7B2-26C9-3A10-88F7426451A8}"/>
              </a:ext>
            </a:extLst>
          </p:cNvPr>
          <p:cNvSpPr/>
          <p:nvPr/>
        </p:nvSpPr>
        <p:spPr>
          <a:xfrm>
            <a:off x="2978870" y="4491315"/>
            <a:ext cx="103695" cy="902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7D5B628F-8AD8-3E10-93AD-B4657D76F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59" r="35974" b="71891"/>
          <a:stretch/>
        </p:blipFill>
        <p:spPr>
          <a:xfrm>
            <a:off x="578881" y="1199070"/>
            <a:ext cx="237067" cy="1157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6FE6E0-A0E4-C429-CA9C-88F40296DBFF}"/>
              </a:ext>
            </a:extLst>
          </p:cNvPr>
          <p:cNvSpPr txBox="1"/>
          <p:nvPr/>
        </p:nvSpPr>
        <p:spPr>
          <a:xfrm>
            <a:off x="603338" y="1319336"/>
            <a:ext cx="2201640" cy="369332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Orbital parameters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E8F14F-777D-3B28-18FC-18C9DAF27421}"/>
              </a:ext>
            </a:extLst>
          </p:cNvPr>
          <p:cNvSpPr txBox="1"/>
          <p:nvPr/>
        </p:nvSpPr>
        <p:spPr>
          <a:xfrm>
            <a:off x="843459" y="1852406"/>
            <a:ext cx="5386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“tau”: time of periastron passage, expressed as a fraction of orbital period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3C6A08-C785-CCED-78BD-0ADC00689637}"/>
              </a:ext>
            </a:extLst>
          </p:cNvPr>
          <p:cNvSpPr txBox="1"/>
          <p:nvPr/>
        </p:nvSpPr>
        <p:spPr>
          <a:xfrm>
            <a:off x="7441546" y="3545215"/>
            <a:ext cx="301166" cy="369332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495BD2-3EB9-857B-87F9-F0F99454EA05}"/>
              </a:ext>
            </a:extLst>
          </p:cNvPr>
          <p:cNvSpPr txBox="1"/>
          <p:nvPr/>
        </p:nvSpPr>
        <p:spPr>
          <a:xfrm>
            <a:off x="6680391" y="3804999"/>
            <a:ext cx="301166" cy="369332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E9247B-418F-6379-C2A9-ABEEC17CB0CC}"/>
              </a:ext>
            </a:extLst>
          </p:cNvPr>
          <p:cNvSpPr txBox="1"/>
          <p:nvPr/>
        </p:nvSpPr>
        <p:spPr>
          <a:xfrm>
            <a:off x="7614746" y="4571449"/>
            <a:ext cx="301166" cy="369332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C50120-325D-94B4-0400-382B3E813D81}"/>
              </a:ext>
            </a:extLst>
          </p:cNvPr>
          <p:cNvSpPr txBox="1"/>
          <p:nvPr/>
        </p:nvSpPr>
        <p:spPr>
          <a:xfrm>
            <a:off x="7189528" y="5239166"/>
            <a:ext cx="301166" cy="369332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24A3C3-CC59-AAF4-0DED-9680225C9E4D}"/>
              </a:ext>
            </a:extLst>
          </p:cNvPr>
          <p:cNvSpPr txBox="1"/>
          <p:nvPr/>
        </p:nvSpPr>
        <p:spPr>
          <a:xfrm>
            <a:off x="7189528" y="5734880"/>
            <a:ext cx="301166" cy="369332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22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5A305432-3EAA-602F-1BEA-B856FDF33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26" t="19554" r="48061" b="71891"/>
          <a:stretch/>
        </p:blipFill>
        <p:spPr>
          <a:xfrm>
            <a:off x="541664" y="2270803"/>
            <a:ext cx="311500" cy="3522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9FE122-49FC-3CED-89AC-B4BAC9E4C9B5}"/>
              </a:ext>
            </a:extLst>
          </p:cNvPr>
          <p:cNvSpPr txBox="1"/>
          <p:nvPr/>
        </p:nvSpPr>
        <p:spPr>
          <a:xfrm>
            <a:off x="853164" y="2356299"/>
            <a:ext cx="5386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orbital period</a:t>
            </a:r>
          </a:p>
        </p:txBody>
      </p:sp>
      <p:pic>
        <p:nvPicPr>
          <p:cNvPr id="25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0927AE82-3F3B-5508-5842-60D4CA398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6" t="10866" r="67529" b="71891"/>
          <a:stretch/>
        </p:blipFill>
        <p:spPr>
          <a:xfrm>
            <a:off x="7490694" y="1645266"/>
            <a:ext cx="425218" cy="7098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863C06F-47E2-F6A2-F9B7-C5588368A525}"/>
              </a:ext>
            </a:extLst>
          </p:cNvPr>
          <p:cNvSpPr txBox="1"/>
          <p:nvPr/>
        </p:nvSpPr>
        <p:spPr>
          <a:xfrm>
            <a:off x="7490694" y="1392753"/>
            <a:ext cx="3123090" cy="369332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Anomalies = functions of time</a:t>
            </a:r>
          </a:p>
        </p:txBody>
      </p:sp>
      <p:pic>
        <p:nvPicPr>
          <p:cNvPr id="26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BEB71C94-817C-61AC-9E20-6DD54C798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56" t="51646" r="38466" b="36586"/>
          <a:stretch/>
        </p:blipFill>
        <p:spPr>
          <a:xfrm>
            <a:off x="7457116" y="2145685"/>
            <a:ext cx="363192" cy="484501"/>
          </a:xfrm>
          <a:prstGeom prst="rect">
            <a:avLst/>
          </a:prstGeom>
        </p:spPr>
      </p:pic>
      <p:pic>
        <p:nvPicPr>
          <p:cNvPr id="27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F7FFBBEA-E8A6-3AA9-E0FA-C59EBD86C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5" t="73591" r="83296" b="14427"/>
          <a:stretch/>
        </p:blipFill>
        <p:spPr>
          <a:xfrm>
            <a:off x="7468405" y="2544244"/>
            <a:ext cx="301166" cy="4933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97B837A-7E4D-A97B-C051-E045C434343C}"/>
              </a:ext>
            </a:extLst>
          </p:cNvPr>
          <p:cNvSpPr txBox="1"/>
          <p:nvPr/>
        </p:nvSpPr>
        <p:spPr>
          <a:xfrm>
            <a:off x="7968330" y="1835039"/>
            <a:ext cx="5386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mean anomaly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818B0D-DD19-7C55-1DD2-092BD7E42C2F}"/>
              </a:ext>
            </a:extLst>
          </p:cNvPr>
          <p:cNvSpPr txBox="1"/>
          <p:nvPr/>
        </p:nvSpPr>
        <p:spPr>
          <a:xfrm>
            <a:off x="7968329" y="2280270"/>
            <a:ext cx="5386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eccentric anomaly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11031E-6BD0-12AD-3F20-7B9ABEAB5764}"/>
              </a:ext>
            </a:extLst>
          </p:cNvPr>
          <p:cNvSpPr txBox="1"/>
          <p:nvPr/>
        </p:nvSpPr>
        <p:spPr>
          <a:xfrm>
            <a:off x="7968328" y="2742114"/>
            <a:ext cx="5386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true anomaly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9FF299-89A4-9DE2-5111-3A4D3D2C8F19}"/>
              </a:ext>
            </a:extLst>
          </p:cNvPr>
          <p:cNvSpPr txBox="1"/>
          <p:nvPr/>
        </p:nvSpPr>
        <p:spPr>
          <a:xfrm>
            <a:off x="5358615" y="3412238"/>
            <a:ext cx="415167" cy="656436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890F02-2F20-8735-F31C-CCEA13E174C4}"/>
              </a:ext>
            </a:extLst>
          </p:cNvPr>
          <p:cNvSpPr txBox="1"/>
          <p:nvPr/>
        </p:nvSpPr>
        <p:spPr>
          <a:xfrm>
            <a:off x="6317276" y="4358082"/>
            <a:ext cx="415167" cy="656436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8834E3-3FDD-87F8-F424-C9F9528DB237}"/>
              </a:ext>
            </a:extLst>
          </p:cNvPr>
          <p:cNvSpPr txBox="1"/>
          <p:nvPr/>
        </p:nvSpPr>
        <p:spPr>
          <a:xfrm>
            <a:off x="7023460" y="4339481"/>
            <a:ext cx="342512" cy="656436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15CEA2-C2B0-4E30-4755-70EB81DF2804}"/>
              </a:ext>
            </a:extLst>
          </p:cNvPr>
          <p:cNvSpPr txBox="1"/>
          <p:nvPr/>
        </p:nvSpPr>
        <p:spPr>
          <a:xfrm>
            <a:off x="8349814" y="4352533"/>
            <a:ext cx="342512" cy="656436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F607EF-9475-8AF7-6423-847897D5008C}"/>
              </a:ext>
            </a:extLst>
          </p:cNvPr>
          <p:cNvSpPr txBox="1"/>
          <p:nvPr/>
        </p:nvSpPr>
        <p:spPr>
          <a:xfrm>
            <a:off x="7986403" y="4985662"/>
            <a:ext cx="342512" cy="656436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57731C-96F6-FC39-0F85-5047FAF3839A}"/>
              </a:ext>
            </a:extLst>
          </p:cNvPr>
          <p:cNvSpPr txBox="1"/>
          <p:nvPr/>
        </p:nvSpPr>
        <p:spPr>
          <a:xfrm>
            <a:off x="4383058" y="5346044"/>
            <a:ext cx="342512" cy="656436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4E8F26-BE2C-55DA-DC65-F5250EB7AD53}"/>
              </a:ext>
            </a:extLst>
          </p:cNvPr>
          <p:cNvSpPr txBox="1"/>
          <p:nvPr/>
        </p:nvSpPr>
        <p:spPr>
          <a:xfrm>
            <a:off x="9213130" y="4581525"/>
            <a:ext cx="538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itchFamily="2" charset="2"/>
              </a:rPr>
              <a:t></a:t>
            </a:r>
            <a:r>
              <a:rPr lang="en-US" sz="1600" dirty="0"/>
              <a:t> Kepler’s equation (bad)</a:t>
            </a:r>
          </a:p>
        </p:txBody>
      </p:sp>
    </p:spTree>
    <p:extLst>
      <p:ext uri="{BB962C8B-B14F-4D97-AF65-F5344CB8AC3E}">
        <p14:creationId xmlns:p14="http://schemas.microsoft.com/office/powerpoint/2010/main" val="203302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CEECD-46FC-8583-FA96-DE9A6E26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do you solve Kepler’s equation?</a:t>
            </a:r>
            <a:br>
              <a:rPr lang="en-US" dirty="0"/>
            </a:br>
            <a:r>
              <a:rPr lang="en-US" sz="2400" dirty="0"/>
              <a:t>In other words: given t/M, how do you get E/f?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3C02C-0F90-A755-417E-8F3F0A115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/>
              <a:t>You could spend your whole career on this problem</a:t>
            </a:r>
          </a:p>
          <a:p>
            <a:r>
              <a:rPr lang="en-US" dirty="0"/>
              <a:t>The most common way is the Newton-Raphson method: solve for the zero of the function: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AC10A-1419-32CB-B3CC-EC94F1A4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A graph on a white surface&#10;&#10;Description automatically generated">
            <a:extLst>
              <a:ext uri="{FF2B5EF4-FFF2-40B4-BE49-F238E27FC236}">
                <a16:creationId xmlns:a16="http://schemas.microsoft.com/office/drawing/2014/main" id="{1787E79A-47DE-1C3D-3C2B-968462CC2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719" y="2863044"/>
            <a:ext cx="5396753" cy="3854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DDBCA0-8E7A-FCBD-3D38-FBDFA55D0391}"/>
              </a:ext>
            </a:extLst>
          </p:cNvPr>
          <p:cNvSpPr txBox="1"/>
          <p:nvPr/>
        </p:nvSpPr>
        <p:spPr>
          <a:xfrm>
            <a:off x="7292814" y="6259919"/>
            <a:ext cx="1407840" cy="4419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E724A267-CF5F-735F-ABD6-6CF0DAECC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13"/>
          <a:stretch/>
        </p:blipFill>
        <p:spPr>
          <a:xfrm>
            <a:off x="5064702" y="2364258"/>
            <a:ext cx="5981700" cy="870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1C23D9-E58A-6B75-208E-0F0ADC00DBA2}"/>
              </a:ext>
            </a:extLst>
          </p:cNvPr>
          <p:cNvSpPr txBox="1"/>
          <p:nvPr/>
        </p:nvSpPr>
        <p:spPr>
          <a:xfrm>
            <a:off x="7520118" y="6315914"/>
            <a:ext cx="140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285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DC88F-B8B2-8A6E-503F-78DFDC9A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D0FBA-C4A7-8E0D-6210-F6DCC8DDABF6}"/>
              </a:ext>
            </a:extLst>
          </p:cNvPr>
          <p:cNvSpPr txBox="1"/>
          <p:nvPr/>
        </p:nvSpPr>
        <p:spPr>
          <a:xfrm>
            <a:off x="1099401" y="2270932"/>
            <a:ext cx="2201640" cy="369332"/>
          </a:xfrm>
          <a:prstGeom prst="rect">
            <a:avLst/>
          </a:prstGeom>
          <a:solidFill>
            <a:srgbClr val="92D050">
              <a:alpha val="2998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Orbital parameters</a:t>
            </a:r>
          </a:p>
        </p:txBody>
      </p:sp>
      <p:pic>
        <p:nvPicPr>
          <p:cNvPr id="10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9C1D687E-4A6F-70CF-E8BE-E18346B3C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3" t="17122" r="83060" b="58233"/>
          <a:stretch/>
        </p:blipFill>
        <p:spPr>
          <a:xfrm>
            <a:off x="860968" y="2735334"/>
            <a:ext cx="302565" cy="369333"/>
          </a:xfrm>
          <a:prstGeom prst="rect">
            <a:avLst/>
          </a:prstGeom>
        </p:spPr>
      </p:pic>
      <p:pic>
        <p:nvPicPr>
          <p:cNvPr id="11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7A61CAA1-4D38-FEC6-526D-54130BE87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37" t="17122" r="75037" b="58233"/>
          <a:stretch/>
        </p:blipFill>
        <p:spPr>
          <a:xfrm>
            <a:off x="925102" y="3214550"/>
            <a:ext cx="174299" cy="369333"/>
          </a:xfrm>
          <a:prstGeom prst="rect">
            <a:avLst/>
          </a:prstGeom>
        </p:spPr>
      </p:pic>
      <p:pic>
        <p:nvPicPr>
          <p:cNvPr id="12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74AA7D49-42CB-6481-37CE-94DCAD67D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37" t="11250" r="57232" b="73660"/>
          <a:stretch/>
        </p:blipFill>
        <p:spPr>
          <a:xfrm>
            <a:off x="350542" y="3777523"/>
            <a:ext cx="114711" cy="226142"/>
          </a:xfrm>
          <a:prstGeom prst="rect">
            <a:avLst/>
          </a:prstGeom>
        </p:spPr>
      </p:pic>
      <p:pic>
        <p:nvPicPr>
          <p:cNvPr id="13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7BC929BE-8586-1010-524C-4208A609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34" t="11251" r="41870" b="53667"/>
          <a:stretch/>
        </p:blipFill>
        <p:spPr>
          <a:xfrm>
            <a:off x="536228" y="3609609"/>
            <a:ext cx="336884" cy="525758"/>
          </a:xfrm>
          <a:prstGeom prst="rect">
            <a:avLst/>
          </a:prstGeom>
        </p:spPr>
      </p:pic>
      <p:pic>
        <p:nvPicPr>
          <p:cNvPr id="14" name="Content Placeholder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3D2BDB85-7B33-81CF-6EBC-D51CE7C01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20" t="10910" r="37143" b="54008"/>
          <a:stretch/>
        </p:blipFill>
        <p:spPr>
          <a:xfrm>
            <a:off x="886843" y="3620017"/>
            <a:ext cx="212558" cy="5257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98E617-B4DD-717B-B7D0-B4FE7E192F6C}"/>
              </a:ext>
            </a:extLst>
          </p:cNvPr>
          <p:cNvSpPr txBox="1"/>
          <p:nvPr/>
        </p:nvSpPr>
        <p:spPr>
          <a:xfrm>
            <a:off x="1178643" y="2798812"/>
            <a:ext cx="3957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parallax * semimajor axis = angular size of orbit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9F4CFC-8430-EFC1-77BD-69D180AD9F02}"/>
              </a:ext>
            </a:extLst>
          </p:cNvPr>
          <p:cNvSpPr txBox="1"/>
          <p:nvPr/>
        </p:nvSpPr>
        <p:spPr>
          <a:xfrm>
            <a:off x="1178643" y="3305260"/>
            <a:ext cx="3957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eccentricity = shape of orbit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558E8C-A9D2-FE92-1DB5-5075FF2D5E7B}"/>
              </a:ext>
            </a:extLst>
          </p:cNvPr>
          <p:cNvSpPr txBox="1"/>
          <p:nvPr/>
        </p:nvSpPr>
        <p:spPr>
          <a:xfrm>
            <a:off x="1215915" y="3781918"/>
            <a:ext cx="635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inclination, argument of periastron, position angle of nodes = orientation of orbit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1E7CC1-9C04-D523-1960-35669A57B2D0}"/>
              </a:ext>
            </a:extLst>
          </p:cNvPr>
          <p:cNvSpPr txBox="1"/>
          <p:nvPr/>
        </p:nvSpPr>
        <p:spPr>
          <a:xfrm>
            <a:off x="1238539" y="4354022"/>
            <a:ext cx="5386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“tau”: time of periastron passage, expressed as a fraction of orbital period</a:t>
            </a:r>
          </a:p>
        </p:txBody>
      </p:sp>
      <p:pic>
        <p:nvPicPr>
          <p:cNvPr id="19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001ABA2B-293F-4157-9458-0760D1162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26" t="19554" r="48061" b="71891"/>
          <a:stretch/>
        </p:blipFill>
        <p:spPr>
          <a:xfrm>
            <a:off x="914797" y="4857915"/>
            <a:ext cx="235888" cy="2667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3CF0D3-EDCE-050E-1FC9-655D9C5BB048}"/>
              </a:ext>
            </a:extLst>
          </p:cNvPr>
          <p:cNvSpPr txBox="1"/>
          <p:nvPr/>
        </p:nvSpPr>
        <p:spPr>
          <a:xfrm>
            <a:off x="1248244" y="4857915"/>
            <a:ext cx="5386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orbital period</a:t>
            </a:r>
          </a:p>
        </p:txBody>
      </p:sp>
      <p:pic>
        <p:nvPicPr>
          <p:cNvPr id="21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FBBE9307-1222-2B92-CC0A-A9E8AD9D9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40" t="12263" r="35974" b="71891"/>
          <a:stretch/>
        </p:blipFill>
        <p:spPr>
          <a:xfrm>
            <a:off x="936744" y="4261789"/>
            <a:ext cx="191995" cy="5257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2CF44B2-0A35-B755-2A9B-8A3E9CBA9FEC}"/>
              </a:ext>
            </a:extLst>
          </p:cNvPr>
          <p:cNvSpPr txBox="1"/>
          <p:nvPr/>
        </p:nvSpPr>
        <p:spPr>
          <a:xfrm>
            <a:off x="465253" y="1409768"/>
            <a:ext cx="334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Properties of the orbit</a:t>
            </a:r>
          </a:p>
          <a:p>
            <a:pPr algn="ctr"/>
            <a:r>
              <a:rPr lang="en-US" dirty="0"/>
              <a:t> </a:t>
            </a:r>
            <a:r>
              <a:rPr lang="en-US" sz="1200" dirty="0"/>
              <a:t>(we want posteriors of these)</a:t>
            </a:r>
            <a:endParaRPr lang="en-US" dirty="0"/>
          </a:p>
        </p:txBody>
      </p:sp>
      <p:pic>
        <p:nvPicPr>
          <p:cNvPr id="23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CB50D00C-941F-F907-AE9A-DC36C094D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56" t="10866" r="67529" b="71891"/>
          <a:stretch/>
        </p:blipFill>
        <p:spPr>
          <a:xfrm>
            <a:off x="8393192" y="2579546"/>
            <a:ext cx="425218" cy="7098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86B8351-10DF-6109-235E-5B38E6B187CD}"/>
              </a:ext>
            </a:extLst>
          </p:cNvPr>
          <p:cNvSpPr txBox="1"/>
          <p:nvPr/>
        </p:nvSpPr>
        <p:spPr>
          <a:xfrm>
            <a:off x="8393192" y="2327033"/>
            <a:ext cx="3123090" cy="369332"/>
          </a:xfrm>
          <a:prstGeom prst="rect">
            <a:avLst/>
          </a:prstGeom>
          <a:solidFill>
            <a:schemeClr val="accent1">
              <a:lumMod val="60000"/>
              <a:lumOff val="40000"/>
              <a:alpha val="29986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Anomalies = functions of time</a:t>
            </a:r>
          </a:p>
        </p:txBody>
      </p:sp>
      <p:pic>
        <p:nvPicPr>
          <p:cNvPr id="25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B9556492-D232-2164-5075-C4B9B0F6E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56" t="51646" r="38466" b="36586"/>
          <a:stretch/>
        </p:blipFill>
        <p:spPr>
          <a:xfrm>
            <a:off x="8359614" y="3079965"/>
            <a:ext cx="363192" cy="484501"/>
          </a:xfrm>
          <a:prstGeom prst="rect">
            <a:avLst/>
          </a:prstGeom>
        </p:spPr>
      </p:pic>
      <p:pic>
        <p:nvPicPr>
          <p:cNvPr id="26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465296E4-51A4-8C2A-6892-31BE8CB19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5" t="73591" r="83296" b="14427"/>
          <a:stretch/>
        </p:blipFill>
        <p:spPr>
          <a:xfrm>
            <a:off x="8370903" y="3478524"/>
            <a:ext cx="301166" cy="4933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9182813-DE33-B2F6-5E7F-1D20B72FE60D}"/>
              </a:ext>
            </a:extLst>
          </p:cNvPr>
          <p:cNvSpPr txBox="1"/>
          <p:nvPr/>
        </p:nvSpPr>
        <p:spPr>
          <a:xfrm>
            <a:off x="8870828" y="2769319"/>
            <a:ext cx="5386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mean anomaly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F5CBC2-180D-6AA3-9BAE-6FD13A86EABD}"/>
              </a:ext>
            </a:extLst>
          </p:cNvPr>
          <p:cNvSpPr txBox="1"/>
          <p:nvPr/>
        </p:nvSpPr>
        <p:spPr>
          <a:xfrm>
            <a:off x="8870827" y="3214550"/>
            <a:ext cx="5386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eccentric anomaly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4F6C0B-746B-80CC-28AC-B79D0CDEC832}"/>
              </a:ext>
            </a:extLst>
          </p:cNvPr>
          <p:cNvSpPr txBox="1"/>
          <p:nvPr/>
        </p:nvSpPr>
        <p:spPr>
          <a:xfrm>
            <a:off x="8870826" y="3676394"/>
            <a:ext cx="5386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</a:t>
            </a:r>
            <a:r>
              <a:rPr lang="en-US" sz="1200" dirty="0"/>
              <a:t> true anomaly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455F93-BD22-43D7-9D2F-002CF4AC17E9}"/>
              </a:ext>
            </a:extLst>
          </p:cNvPr>
          <p:cNvSpPr txBox="1"/>
          <p:nvPr/>
        </p:nvSpPr>
        <p:spPr>
          <a:xfrm>
            <a:off x="8171986" y="1401480"/>
            <a:ext cx="334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Intermediate variables</a:t>
            </a:r>
          </a:p>
          <a:p>
            <a:pPr algn="ctr"/>
            <a:r>
              <a:rPr lang="en-US" sz="1200" dirty="0"/>
              <a:t> (we need these to make model predictions)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344C0CE-C1C0-D443-DC14-4E407BD25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All the variables together:</a:t>
            </a:r>
          </a:p>
        </p:txBody>
      </p:sp>
      <p:pic>
        <p:nvPicPr>
          <p:cNvPr id="32" name="Content Placeholder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74899BAE-EE9A-B839-40F9-7DBAF2F57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7804" b="47912"/>
          <a:stretch/>
        </p:blipFill>
        <p:spPr>
          <a:xfrm>
            <a:off x="3301041" y="5537762"/>
            <a:ext cx="7498227" cy="1254366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6B3B05-2372-4A40-0C5E-759963F853EA}"/>
              </a:ext>
            </a:extLst>
          </p:cNvPr>
          <p:cNvSpPr txBox="1"/>
          <p:nvPr/>
        </p:nvSpPr>
        <p:spPr>
          <a:xfrm>
            <a:off x="4849313" y="4998304"/>
            <a:ext cx="641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Kepler’s third law means you can infer 2/3 of these: </a:t>
            </a:r>
          </a:p>
        </p:txBody>
      </p:sp>
    </p:spTree>
    <p:extLst>
      <p:ext uri="{BB962C8B-B14F-4D97-AF65-F5344CB8AC3E}">
        <p14:creationId xmlns:p14="http://schemas.microsoft.com/office/powerpoint/2010/main" val="17499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jab6663f1_video">
            <a:hlinkClick r:id="" action="ppaction://media"/>
            <a:extLst>
              <a:ext uri="{FF2B5EF4-FFF2-40B4-BE49-F238E27FC236}">
                <a16:creationId xmlns:a16="http://schemas.microsoft.com/office/drawing/2014/main" id="{B9F73E7C-E7B6-27B6-CD84-1F51585192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4471" y="-76235"/>
            <a:ext cx="12335996" cy="69389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D8269-C339-ED8A-46B1-84722055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D4FA-B78D-634F-B2C6-69A1E5319739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757FA-DE76-DA54-37CF-FBD19918DB3F}"/>
              </a:ext>
            </a:extLst>
          </p:cNvPr>
          <p:cNvSpPr txBox="1"/>
          <p:nvPr/>
        </p:nvSpPr>
        <p:spPr>
          <a:xfrm>
            <a:off x="-94651" y="-48141"/>
            <a:ext cx="1009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sblunt</a:t>
            </a:r>
            <a:r>
              <a:rPr lang="en-US" dirty="0"/>
              <a:t>/orbitize/blob/main/docs/tutorials/show-me-the-</a:t>
            </a:r>
            <a:r>
              <a:rPr lang="en-US" dirty="0" err="1"/>
              <a:t>orbit.ipynb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0198D-7450-51D2-4D06-CF60450D35BE}"/>
              </a:ext>
            </a:extLst>
          </p:cNvPr>
          <p:cNvSpPr txBox="1"/>
          <p:nvPr/>
        </p:nvSpPr>
        <p:spPr>
          <a:xfrm>
            <a:off x="10835083" y="0"/>
            <a:ext cx="220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Blunt+ 2020</a:t>
            </a:r>
          </a:p>
        </p:txBody>
      </p:sp>
    </p:spTree>
    <p:extLst>
      <p:ext uri="{BB962C8B-B14F-4D97-AF65-F5344CB8AC3E}">
        <p14:creationId xmlns:p14="http://schemas.microsoft.com/office/powerpoint/2010/main" val="174550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1137</Words>
  <Application>Microsoft Macintosh PowerPoint</Application>
  <PresentationFormat>Widescreen</PresentationFormat>
  <Paragraphs>143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Blackadder ITC</vt:lpstr>
      <vt:lpstr>Wingdings</vt:lpstr>
      <vt:lpstr>Office Theme</vt:lpstr>
      <vt:lpstr>Orbit Fitting</vt:lpstr>
      <vt:lpstr>Why fit orbits?</vt:lpstr>
      <vt:lpstr>PowerPoint Presentation</vt:lpstr>
      <vt:lpstr>Bayesian orbit-fitting means using this equation: </vt:lpstr>
      <vt:lpstr>Solving the 2-body problem and projecting the resulting orbit on the plane of the sky gives:</vt:lpstr>
      <vt:lpstr>The anomalies relate  time and position on the  orbital path.</vt:lpstr>
      <vt:lpstr>How do you solve Kepler’s equation? In other words: given t/M, how do you get E/f?</vt:lpstr>
      <vt:lpstr>All the variables together:</vt:lpstr>
      <vt:lpstr>PowerPoint Presentation</vt:lpstr>
      <vt:lpstr>PowerPoint Presentation</vt:lpstr>
      <vt:lpstr>Some important degeneracies:</vt:lpstr>
      <vt:lpstr>Some important degeneracies:</vt:lpstr>
      <vt:lpstr>Eccentricity/inclination/semimajor axis covariance is a common feature of incomplete orbits.</vt:lpstr>
      <vt:lpstr>So far, we’ve only thought about modeling the relative position of a planet and its star.   Let’s now add two common additional data types into our model.</vt:lpstr>
      <vt:lpstr>So far, we’ve only thought about modeling the relative position of a planet and its star.   Let’s now add two common additional data types into our model.</vt:lpstr>
      <vt:lpstr>So far, we’ve only thought about modeling the relative position of a planet and its star.   Let’s now add two common additional data types into our model.</vt:lpstr>
      <vt:lpstr>So far, we’ve only thought about modeling the relative position of a planet and its star.   Let’s now add two common additional data types into our model.</vt:lpstr>
      <vt:lpstr>Orbit-fitting is a big field. Here’s some more cool stuff to think about: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Blunt</dc:creator>
  <cp:lastModifiedBy>Sarah Blunt</cp:lastModifiedBy>
  <cp:revision>27</cp:revision>
  <dcterms:created xsi:type="dcterms:W3CDTF">2024-07-04T00:13:32Z</dcterms:created>
  <dcterms:modified xsi:type="dcterms:W3CDTF">2024-07-24T21:38:42Z</dcterms:modified>
</cp:coreProperties>
</file>