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9" r:id="rId3"/>
    <p:sldId id="588" r:id="rId4"/>
    <p:sldId id="260" r:id="rId5"/>
    <p:sldId id="589" r:id="rId6"/>
    <p:sldId id="593" r:id="rId7"/>
    <p:sldId id="595" r:id="rId8"/>
    <p:sldId id="590" r:id="rId9"/>
    <p:sldId id="594" r:id="rId10"/>
    <p:sldId id="582" r:id="rId11"/>
    <p:sldId id="597" r:id="rId12"/>
    <p:sldId id="598" r:id="rId13"/>
    <p:sldId id="273" r:id="rId14"/>
    <p:sldId id="600" r:id="rId15"/>
    <p:sldId id="601" r:id="rId16"/>
    <p:sldId id="599" r:id="rId17"/>
    <p:sldId id="610" r:id="rId18"/>
    <p:sldId id="611" r:id="rId19"/>
    <p:sldId id="602" r:id="rId20"/>
    <p:sldId id="603" r:id="rId21"/>
    <p:sldId id="604" r:id="rId22"/>
    <p:sldId id="606" r:id="rId23"/>
    <p:sldId id="607" r:id="rId24"/>
    <p:sldId id="605" r:id="rId25"/>
    <p:sldId id="559" r:id="rId26"/>
    <p:sldId id="615" r:id="rId27"/>
    <p:sldId id="617" r:id="rId28"/>
    <p:sldId id="618" r:id="rId29"/>
    <p:sldId id="649" r:id="rId30"/>
    <p:sldId id="672" r:id="rId31"/>
    <p:sldId id="679" r:id="rId32"/>
    <p:sldId id="257" r:id="rId33"/>
    <p:sldId id="680" r:id="rId34"/>
    <p:sldId id="592" r:id="rId35"/>
    <p:sldId id="614" r:id="rId36"/>
    <p:sldId id="612" r:id="rId37"/>
    <p:sldId id="613" r:id="rId38"/>
    <p:sldId id="608" r:id="rId39"/>
    <p:sldId id="591" r:id="rId40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8"/>
    <p:restoredTop sz="89015"/>
  </p:normalViewPr>
  <p:slideViewPr>
    <p:cSldViewPr snapToGrid="0">
      <p:cViewPr varScale="1">
        <p:scale>
          <a:sx n="116" d="100"/>
          <a:sy n="116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957BD-FEBC-C041-80B5-7486D2754CAB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BD5A0-B40C-C34E-B4DF-15597C7F2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71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Biased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VLT instruments </a:t>
            </a:r>
            <a:r>
              <a:rPr lang="fr-FR" dirty="0" err="1"/>
              <a:t>bc</a:t>
            </a:r>
            <a:r>
              <a:rPr lang="fr-FR" dirty="0"/>
              <a:t> </a:t>
            </a:r>
            <a:r>
              <a:rPr lang="fr-FR" dirty="0" err="1"/>
              <a:t>spent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years @ VLT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D5A0-B40C-C34E-B4DF-15597C7F259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516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4152722f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4152722f6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597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4152722f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4152722f6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053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As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previously</a:t>
            </a:r>
            <a:r>
              <a:rPr lang="fr-FR" dirty="0"/>
              <a:t>, perf </a:t>
            </a:r>
            <a:r>
              <a:rPr lang="fr-FR" dirty="0" err="1"/>
              <a:t>degrades</a:t>
            </a:r>
            <a:r>
              <a:rPr lang="fr-FR" dirty="0"/>
              <a:t> for </a:t>
            </a:r>
            <a:r>
              <a:rPr lang="fr-FR" dirty="0" err="1"/>
              <a:t>fainter</a:t>
            </a:r>
            <a:r>
              <a:rPr lang="fr-FR" dirty="0"/>
              <a:t> star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D5A0-B40C-C34E-B4DF-15597C7F259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27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You’ve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best in hardware,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else</a:t>
            </a:r>
            <a:r>
              <a:rPr lang="fr-FR" dirty="0"/>
              <a:t> can </a:t>
            </a:r>
            <a:r>
              <a:rPr lang="fr-FR" dirty="0" err="1"/>
              <a:t>you</a:t>
            </a:r>
            <a:r>
              <a:rPr lang="fr-FR" dirty="0"/>
              <a:t>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D5A0-B40C-C34E-B4DF-15597C7F259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691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0F15C-56B3-224E-8AB8-29B64704CE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0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7030A0"/>
                </a:solidFill>
              </a:rPr>
              <a:t>Data center</a:t>
            </a:r>
            <a:r>
              <a:rPr lang="fr-FR" dirty="0"/>
              <a:t>: </a:t>
            </a:r>
            <a:r>
              <a:rPr lang="fr-FR" dirty="0" err="1"/>
              <a:t>does</a:t>
            </a:r>
            <a:r>
              <a:rPr lang="fr-FR" dirty="0"/>
              <a:t> not replace instrument expertise and pipelines or ESO archive, but </a:t>
            </a:r>
            <a:r>
              <a:rPr lang="fr-FR" dirty="0" err="1"/>
              <a:t>build</a:t>
            </a:r>
            <a:r>
              <a:rPr lang="fr-FR" dirty="0"/>
              <a:t> on </a:t>
            </a:r>
            <a:r>
              <a:rPr lang="fr-FR" dirty="0" err="1"/>
              <a:t>them</a:t>
            </a:r>
            <a:r>
              <a:rPr lang="fr-FR" dirty="0"/>
              <a:t> and with </a:t>
            </a:r>
            <a:r>
              <a:rPr lang="fr-FR" dirty="0" err="1"/>
              <a:t>benefit</a:t>
            </a:r>
            <a:r>
              <a:rPr lang="fr-FR" dirty="0"/>
              <a:t> to </a:t>
            </a:r>
            <a:r>
              <a:rPr lang="fr-FR" dirty="0" err="1"/>
              <a:t>them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D5A0-B40C-C34E-B4DF-15597C7F259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05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Many</a:t>
            </a:r>
            <a:r>
              <a:rPr lang="fr-FR" dirty="0"/>
              <a:t> of </a:t>
            </a:r>
            <a:r>
              <a:rPr lang="fr-FR" dirty="0" err="1"/>
              <a:t>you</a:t>
            </a:r>
            <a:r>
              <a:rPr lang="fr-FR" dirty="0"/>
              <a:t> have </a:t>
            </a:r>
            <a:r>
              <a:rPr lang="fr-FR" dirty="0" err="1"/>
              <a:t>probably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with 1st </a:t>
            </a:r>
            <a:r>
              <a:rPr lang="fr-FR" dirty="0" err="1"/>
              <a:t>gen</a:t>
            </a:r>
            <a:r>
              <a:rPr lang="fr-FR" dirty="0"/>
              <a:t> AO </a:t>
            </a:r>
            <a:r>
              <a:rPr lang="fr-FR" dirty="0" err="1"/>
              <a:t>systems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D5A0-B40C-C34E-B4DF-15597C7F259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11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lot of promises: </a:t>
            </a:r>
            <a:r>
              <a:rPr lang="fr-FR" dirty="0" err="1"/>
              <a:t>we’ll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able to </a:t>
            </a:r>
            <a:r>
              <a:rPr lang="fr-FR" dirty="0" err="1"/>
              <a:t>forget</a:t>
            </a:r>
            <a:r>
              <a:rPr lang="fr-FR" dirty="0"/>
              <a:t> about the </a:t>
            </a:r>
            <a:r>
              <a:rPr lang="fr-FR" dirty="0" err="1"/>
              <a:t>atmosphere</a:t>
            </a:r>
            <a:r>
              <a:rPr lang="fr-FR" dirty="0"/>
              <a:t>, turbulence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perfectly</a:t>
            </a:r>
            <a:r>
              <a:rPr lang="fr-FR" dirty="0"/>
              <a:t> </a:t>
            </a:r>
            <a:r>
              <a:rPr lang="fr-FR" dirty="0" err="1"/>
              <a:t>corrected</a:t>
            </a:r>
            <a:r>
              <a:rPr lang="fr-FR" dirty="0"/>
              <a:t> on </a:t>
            </a:r>
            <a:r>
              <a:rPr lang="fr-FR" dirty="0" err="1"/>
              <a:t>bright</a:t>
            </a:r>
            <a:r>
              <a:rPr lang="fr-FR" dirty="0"/>
              <a:t>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D5A0-B40C-C34E-B4DF-15597C7F259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63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perfect</a:t>
            </a:r>
            <a:r>
              <a:rPr lang="fr-FR" dirty="0"/>
              <a:t> </a:t>
            </a:r>
            <a:r>
              <a:rPr lang="fr-FR" dirty="0" err="1"/>
              <a:t>coronagraph</a:t>
            </a:r>
            <a:r>
              <a:rPr lang="fr-FR" dirty="0"/>
              <a:t> with pure </a:t>
            </a:r>
            <a:r>
              <a:rPr lang="fr-FR" dirty="0" err="1"/>
              <a:t>servolag</a:t>
            </a:r>
            <a:r>
              <a:rPr lang="fr-FR" dirty="0"/>
              <a:t>/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order</a:t>
            </a:r>
            <a:r>
              <a:rPr lang="fr-FR" dirty="0"/>
              <a:t>/aliasing/</a:t>
            </a:r>
            <a:r>
              <a:rPr lang="fr-FR" dirty="0" err="1"/>
              <a:t>fitting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D5A0-B40C-C34E-B4DF-15597C7F259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10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CBDA6-B891-9943-A8BB-5666DB9326B5}" type="slidenum">
              <a:rPr lang="en-FR" smtClean="0"/>
              <a:t>11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49506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4152722f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4152722f6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4152722f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4152722f6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91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4152722f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4152722f6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49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4152722f6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4152722f6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44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5E89-1ACF-65ED-10A1-2FA5596AB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21C7D-F239-571F-4468-175FCC1C4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A2AC0-BF5F-702A-87BB-495B8631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DE951-9AB6-C34B-F1CD-042BE01E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6BEB4-5AB4-4355-8C81-9519F433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2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36AE-2210-91CC-008C-76E5BD60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6A425-1BAD-8E4B-6241-CF397CA3D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8C794-2C07-3B01-29D5-DFFEB5C3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56B1B-37F9-5824-AE3F-F708FF14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1EA87-0F3C-A273-0AB1-3FF19DA0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7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31F4BA-B88F-6436-C15E-D7034B548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D2219-7C7E-09EF-EA75-15DA9AF4B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05F0E-75E4-B6FC-5689-1B3AC7CE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90A8E-9B3F-8EB4-E1F7-156FDAF1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95FE5-E541-6ECA-6227-4FD71DC7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39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20157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6A451-E6AB-C02C-A00D-17006CCF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C5CF6-29D4-12C0-823A-C8BF4143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EAFE1-6BB0-27BF-722D-F31EF439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250F2-E9AC-B68F-70B6-94EDF72E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2E92C-F7BA-5145-A356-86816C92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83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0F7B-0C86-4AEB-2145-307F750A8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FC5AD-C78E-85CF-91FF-5D594CF29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C3EDD-4B8A-AA90-75D0-47063715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61DE-33A3-1A2A-A671-E8C4FABF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EA74-D4C7-6C61-7507-48C42644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23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C0337-DA41-3A59-9D02-81C4E0FC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64B35-FAA8-81BD-8638-FB6704F98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03AAA-841E-255A-1ADF-A62269D57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98738-25E1-62E9-FC78-69B1E464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E91D5-BEB1-8B99-92C1-EECC4B72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C20F-89E2-6527-F12F-55996A0E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8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8F98-E7D1-9945-0B41-FDAFC209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5C781-C9C5-7417-2FDB-158E8FED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8419A-A9F5-3370-901C-5FF83FB9C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DB7BA-A104-1EE3-8B1E-E785B1D28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2F3A8-05F7-40BE-E547-7248D0EE7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CDB555-1F14-DD25-09C2-B2AA551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973C1-5B97-8EE3-3EDC-8F57AB54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E9E006-81A5-C207-23DB-2082C607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45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4530-5CE7-F527-1003-656EE772E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F5CE1-B64D-12EE-C2AF-4FE8EB23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FD99F-51E1-172B-7D46-03055278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E1F9E-07CF-A63E-1BA8-9283E9018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22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E27842-7EBE-F9DB-5338-BD8620EE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4CAD1-2E5C-3412-6C70-8B6F1847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C5291-CEB7-4611-0C8C-08D7B2E1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43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43A9-8C0F-FD1E-D824-FECA4AEF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41322-3ADC-E8D8-17C8-208A5CE6D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E2565-0957-A57F-7915-0458BFF73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86A5C-D686-CFE1-EDE4-8ED398DF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CCDB2-666E-F4CA-E1A8-FC82788A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D574A-6F7E-AE83-7C23-29B5D3EC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18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F91C-A2CF-561C-4E4A-02B87EB5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0F018-BFB6-264E-AE59-DEB8FAA2F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75190-DB37-0046-39D1-EFE04888F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11B8F-BB15-D2DE-4CC3-0607F0C9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A6375-5222-FBBC-844A-28F4818E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60B29-486B-361C-93E2-C8252F7D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78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5040C-F557-B2C1-09D9-13FEAFA2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47FB9-3729-29F6-7621-91C86604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2902D-ED08-94B8-AB43-FA8F78FDC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729C3-EDAA-DA4E-A6F8-8D1AF35D08ED}" type="datetimeFigureOut">
              <a:rPr lang="fr-FR" smtClean="0"/>
              <a:t>24/07/2024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7610C-18C5-F9DF-79F8-524673A6B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87EA-BF3E-8F9F-84EB-8DE6309BC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7154B-3730-A845-B1CB-7BCF9D95B6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95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hc-dc.cnrs.f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DBF4-6B5F-F7BE-297E-291C5E014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Lessons</a:t>
            </a:r>
            <a:r>
              <a:rPr lang="fr-FR" dirty="0"/>
              <a:t> </a:t>
            </a:r>
            <a:r>
              <a:rPr lang="fr-FR" dirty="0" err="1"/>
              <a:t>learnt</a:t>
            </a:r>
            <a:r>
              <a:rPr lang="fr-FR" dirty="0"/>
              <a:t> in ground-</a:t>
            </a:r>
            <a:r>
              <a:rPr lang="fr-FR" dirty="0" err="1"/>
              <a:t>based</a:t>
            </a:r>
            <a:r>
              <a:rPr lang="fr-FR" dirty="0"/>
              <a:t> instruments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20B20-4B2E-044E-EB0A-9B44707595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Julien Milli</a:t>
            </a:r>
          </a:p>
        </p:txBody>
      </p:sp>
      <p:pic>
        <p:nvPicPr>
          <p:cNvPr id="1028" name="Picture 4" descr="Seminario DAS: Gemini Observatory: Current status and future directions -  Universidad de Chile">
            <a:extLst>
              <a:ext uri="{FF2B5EF4-FFF2-40B4-BE49-F238E27FC236}">
                <a16:creationId xmlns:a16="http://schemas.microsoft.com/office/drawing/2014/main" id="{61CA6D8B-19A6-D78E-4183-1B28A7BC1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/>
          <a:stretch/>
        </p:blipFill>
        <p:spPr bwMode="auto">
          <a:xfrm>
            <a:off x="7683158" y="3725605"/>
            <a:ext cx="4064834" cy="27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y Large Telescope at sunset | ESO">
            <a:extLst>
              <a:ext uri="{FF2B5EF4-FFF2-40B4-BE49-F238E27FC236}">
                <a16:creationId xmlns:a16="http://schemas.microsoft.com/office/drawing/2014/main" id="{4E2C45FB-49D0-D503-C2F0-304BE5E3B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/>
          <a:stretch/>
        </p:blipFill>
        <p:spPr bwMode="auto">
          <a:xfrm>
            <a:off x="538745" y="3725605"/>
            <a:ext cx="4064834" cy="270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67BD27-7FAA-0A00-1BC7-41DA41EEF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26" r="18217"/>
          <a:stretch/>
        </p:blipFill>
        <p:spPr>
          <a:xfrm>
            <a:off x="10564515" y="114150"/>
            <a:ext cx="1513457" cy="15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73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56222-D3A7-8649-8EEE-427AD7F9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59" y="0"/>
            <a:ext cx="94861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12346C-FC06-FB4D-8AF0-01D6CA51C3E4}"/>
              </a:ext>
            </a:extLst>
          </p:cNvPr>
          <p:cNvSpPr/>
          <p:nvPr/>
        </p:nvSpPr>
        <p:spPr>
          <a:xfrm>
            <a:off x="8586439" y="947854"/>
            <a:ext cx="1170878" cy="33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2C8763-1F64-4C44-AF6F-DED0F6156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92" y="3083314"/>
            <a:ext cx="1855674" cy="1862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59965E-147F-7044-9268-6B3D7CA59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0" y="405465"/>
            <a:ext cx="1822442" cy="18096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94A6B-C7F2-7A43-A914-B3BA3B4EF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426" y="3083314"/>
            <a:ext cx="1835574" cy="1810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F2CAB6-F0AB-D14D-ACBF-211FECDEA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9418" y="377262"/>
            <a:ext cx="1842582" cy="1810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0F0631-C1C7-BD4F-A1FB-9008495CE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92" y="5001325"/>
            <a:ext cx="1842582" cy="1862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09AC52-6169-A143-B999-AE6F747F74EB}"/>
              </a:ext>
            </a:extLst>
          </p:cNvPr>
          <p:cNvSpPr txBox="1"/>
          <p:nvPr/>
        </p:nvSpPr>
        <p:spPr>
          <a:xfrm>
            <a:off x="10356426" y="0"/>
            <a:ext cx="1921067" cy="37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</a:rPr>
              <a:t>ALIASING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9654B8-1FC3-964C-941E-1DE73A138BD9}"/>
              </a:ext>
            </a:extLst>
          </p:cNvPr>
          <p:cNvSpPr txBox="1"/>
          <p:nvPr/>
        </p:nvSpPr>
        <p:spPr>
          <a:xfrm>
            <a:off x="10349418" y="2706052"/>
            <a:ext cx="1921067" cy="37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FITTING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DC055B-A0EB-6540-8BD1-CC3A48144F0B}"/>
              </a:ext>
            </a:extLst>
          </p:cNvPr>
          <p:cNvSpPr txBox="1"/>
          <p:nvPr/>
        </p:nvSpPr>
        <p:spPr>
          <a:xfrm>
            <a:off x="-91577" y="2706052"/>
            <a:ext cx="1921067" cy="37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chemeClr val="accent2"/>
                </a:solidFill>
              </a:rPr>
              <a:t>LOW ORDERS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F007CD-3750-9D4B-B88C-B6E2D7848EEF}"/>
              </a:ext>
            </a:extLst>
          </p:cNvPr>
          <p:cNvSpPr txBox="1"/>
          <p:nvPr/>
        </p:nvSpPr>
        <p:spPr>
          <a:xfrm>
            <a:off x="-29173" y="38414"/>
            <a:ext cx="1921067" cy="37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chemeClr val="accent6">
                    <a:lumMod val="75000"/>
                  </a:schemeClr>
                </a:solidFill>
              </a:rPr>
              <a:t>SERVOLAG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F7883-CD42-98C8-465C-5BB2C40DE42E}"/>
              </a:ext>
            </a:extLst>
          </p:cNvPr>
          <p:cNvSpPr txBox="1"/>
          <p:nvPr/>
        </p:nvSpPr>
        <p:spPr>
          <a:xfrm>
            <a:off x="6383331" y="6587737"/>
            <a:ext cx="586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/>
              <a:t>Curve</a:t>
            </a:r>
            <a:r>
              <a:rPr lang="fr-FR" sz="1200" dirty="0"/>
              <a:t> </a:t>
            </a:r>
            <a:r>
              <a:rPr lang="fr-FR" sz="1200" dirty="0" err="1"/>
              <a:t>adapted</a:t>
            </a:r>
            <a:r>
              <a:rPr lang="fr-FR" sz="1200" dirty="0"/>
              <a:t> from Kasper et al. 2012, images from Cantalloube et al.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2163A3-167A-8CE2-64A7-5A4C1A4389DC}"/>
              </a:ext>
            </a:extLst>
          </p:cNvPr>
          <p:cNvSpPr/>
          <p:nvPr/>
        </p:nvSpPr>
        <p:spPr>
          <a:xfrm>
            <a:off x="1874315" y="6576161"/>
            <a:ext cx="3669175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cf</a:t>
            </a:r>
            <a:r>
              <a:rPr lang="fr-FR" dirty="0"/>
              <a:t> Monday talk by I. </a:t>
            </a:r>
            <a:r>
              <a:rPr lang="fr-FR" dirty="0" err="1"/>
              <a:t>Lagina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32158-EFB0-35C9-88D4-23E5E398F657}"/>
              </a:ext>
            </a:extLst>
          </p:cNvPr>
          <p:cNvSpPr/>
          <p:nvPr/>
        </p:nvSpPr>
        <p:spPr>
          <a:xfrm>
            <a:off x="3613533" y="793214"/>
            <a:ext cx="1211855" cy="297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BF103-AC96-2B48-9F25-A0A6E41369FC}"/>
              </a:ext>
            </a:extLst>
          </p:cNvPr>
          <p:cNvSpPr/>
          <p:nvPr/>
        </p:nvSpPr>
        <p:spPr>
          <a:xfrm>
            <a:off x="3117180" y="506775"/>
            <a:ext cx="1211855" cy="297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F0EDF-7D71-7878-DDCF-C38D1F17A462}"/>
              </a:ext>
            </a:extLst>
          </p:cNvPr>
          <p:cNvSpPr txBox="1"/>
          <p:nvPr/>
        </p:nvSpPr>
        <p:spPr>
          <a:xfrm>
            <a:off x="8044954" y="3965"/>
            <a:ext cx="95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N/2 </a:t>
            </a:r>
            <a:r>
              <a:rPr lang="fr-FR" dirty="0">
                <a:latin typeface="Symbol" pitchFamily="2" charset="2"/>
              </a:rPr>
              <a:t>l</a:t>
            </a:r>
            <a:r>
              <a:rPr lang="fr-FR" dirty="0"/>
              <a:t>/D</a:t>
            </a:r>
          </a:p>
        </p:txBody>
      </p:sp>
    </p:spTree>
    <p:extLst>
      <p:ext uri="{BB962C8B-B14F-4D97-AF65-F5344CB8AC3E}">
        <p14:creationId xmlns:p14="http://schemas.microsoft.com/office/powerpoint/2010/main" val="113361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AFB9AF-90FE-E545-B531-7D5D5E0F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98"/>
            <a:ext cx="10515600" cy="1325563"/>
          </a:xfrm>
        </p:spPr>
        <p:txBody>
          <a:bodyPr/>
          <a:lstStyle/>
          <a:p>
            <a:r>
              <a:rPr lang="en-FR" dirty="0"/>
              <a:t>Fitting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BAB789-5BDC-7445-AC52-8CE850C363A9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BAB789-5BDC-7445-AC52-8CE850C363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3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B8F667-5DAB-9D49-9FD4-D1560C05A22C}"/>
                  </a:ext>
                </a:extLst>
              </p:cNvPr>
              <p:cNvSpPr txBox="1"/>
              <p:nvPr/>
            </p:nvSpPr>
            <p:spPr>
              <a:xfrm>
                <a:off x="838200" y="1705216"/>
                <a:ext cx="10515600" cy="572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F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i="1" baseline="-250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5/3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−5/6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FR" dirty="0"/>
                  <a:t> </a:t>
                </a:r>
                <a:r>
                  <a:rPr lang="en-FR" dirty="0">
                    <a:sym typeface="Wingdings" pitchFamily="2" charset="2"/>
                  </a:rPr>
                  <a:t> </a:t>
                </a:r>
                <a:r>
                  <a:rPr lang="en-FR" dirty="0"/>
                  <a:t>maximize the number of actuators N (e.g. SPHERE with 41x41 actuators)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B8F667-5DAB-9D49-9FD4-D1560C05A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05216"/>
                <a:ext cx="10515600" cy="572721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PSF_wo_w_coro.png">
            <a:extLst>
              <a:ext uri="{FF2B5EF4-FFF2-40B4-BE49-F238E27FC236}">
                <a16:creationId xmlns:a16="http://schemas.microsoft.com/office/drawing/2014/main" id="{8FFC8DF4-A695-234A-B229-AC6918352A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42" y="2793317"/>
            <a:ext cx="3606800" cy="368749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6F77E2-D721-BC46-A3BA-1823828437BE}"/>
              </a:ext>
            </a:extLst>
          </p:cNvPr>
          <p:cNvCxnSpPr/>
          <p:nvPr/>
        </p:nvCxnSpPr>
        <p:spPr>
          <a:xfrm flipH="1">
            <a:off x="1913242" y="4817111"/>
            <a:ext cx="25400" cy="1778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05CF32-545D-B248-9EE9-A2BB9CFBA29F}"/>
              </a:ext>
            </a:extLst>
          </p:cNvPr>
          <p:cNvCxnSpPr/>
          <p:nvPr/>
        </p:nvCxnSpPr>
        <p:spPr>
          <a:xfrm flipH="1">
            <a:off x="3208642" y="4740911"/>
            <a:ext cx="25400" cy="1778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198328-5C48-164F-96DE-B44DEF532ED1}"/>
              </a:ext>
            </a:extLst>
          </p:cNvPr>
          <p:cNvCxnSpPr/>
          <p:nvPr/>
        </p:nvCxnSpPr>
        <p:spPr>
          <a:xfrm>
            <a:off x="1913242" y="6595111"/>
            <a:ext cx="1320800" cy="0"/>
          </a:xfrm>
          <a:prstGeom prst="straightConnector1">
            <a:avLst/>
          </a:prstGeom>
          <a:ln>
            <a:solidFill>
              <a:srgbClr val="ACA73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creen Shot 2015-11-01 at 4.39.27 PM.png">
            <a:extLst>
              <a:ext uri="{FF2B5EF4-FFF2-40B4-BE49-F238E27FC236}">
                <a16:creationId xmlns:a16="http://schemas.microsoft.com/office/drawing/2014/main" id="{66FB79B1-23EA-2945-93E4-12C0DEDE5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596" y="3787908"/>
            <a:ext cx="1823648" cy="19344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04EEE41-C157-2B47-A7CE-E2A2D49C4155}"/>
              </a:ext>
            </a:extLst>
          </p:cNvPr>
          <p:cNvSpPr/>
          <p:nvPr/>
        </p:nvSpPr>
        <p:spPr>
          <a:xfrm>
            <a:off x="3860107" y="2805323"/>
            <a:ext cx="3318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With N = </a:t>
            </a:r>
            <a:r>
              <a:rPr lang="en-GB" dirty="0" err="1"/>
              <a:t>N</a:t>
            </a:r>
            <a:r>
              <a:rPr lang="en-GB" baseline="-25000" dirty="0" err="1"/>
              <a:t>act</a:t>
            </a:r>
            <a:r>
              <a:rPr lang="en-GB" dirty="0"/>
              <a:t> x </a:t>
            </a:r>
            <a:r>
              <a:rPr lang="en-GB" dirty="0" err="1"/>
              <a:t>N</a:t>
            </a:r>
            <a:r>
              <a:rPr lang="en-GB" baseline="-25000" dirty="0" err="1"/>
              <a:t>act</a:t>
            </a:r>
            <a:r>
              <a:rPr lang="en-GB" baseline="-25000" dirty="0"/>
              <a:t> </a:t>
            </a:r>
            <a:r>
              <a:rPr lang="en-FR" dirty="0"/>
              <a:t>actuators </a:t>
            </a:r>
            <a:r>
              <a:rPr lang="en-GB" dirty="0"/>
              <a:t>one can correct </a:t>
            </a:r>
            <a:r>
              <a:rPr lang="en-GB" dirty="0" err="1"/>
              <a:t>N</a:t>
            </a:r>
            <a:r>
              <a:rPr lang="en-GB" baseline="-25000" dirty="0" err="1"/>
              <a:t>act</a:t>
            </a:r>
            <a:r>
              <a:rPr lang="en-GB" dirty="0"/>
              <a:t>/2  cycles/pup: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59C023-61E8-E14D-BEBC-0DC0540A4217}"/>
              </a:ext>
            </a:extLst>
          </p:cNvPr>
          <p:cNvSpPr/>
          <p:nvPr/>
        </p:nvSpPr>
        <p:spPr>
          <a:xfrm>
            <a:off x="4247596" y="5722360"/>
            <a:ext cx="2072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Highest spatial frequency one can correct for</a:t>
            </a:r>
          </a:p>
        </p:txBody>
      </p:sp>
      <p:pic>
        <p:nvPicPr>
          <p:cNvPr id="23" name="Content Placeholder 3" descr="dark_hole_SPHERE.png">
            <a:extLst>
              <a:ext uri="{FF2B5EF4-FFF2-40B4-BE49-F238E27FC236}">
                <a16:creationId xmlns:a16="http://schemas.microsoft.com/office/drawing/2014/main" id="{B729DA93-C118-F04B-921C-D8074AC265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11"/>
          <a:stretch/>
        </p:blipFill>
        <p:spPr>
          <a:xfrm flipH="1">
            <a:off x="7453701" y="2862526"/>
            <a:ext cx="4510222" cy="18507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E0114D-A6A6-224E-A0FD-4AAD1308C0A2}"/>
              </a:ext>
            </a:extLst>
          </p:cNvPr>
          <p:cNvSpPr txBox="1"/>
          <p:nvPr/>
        </p:nvSpPr>
        <p:spPr>
          <a:xfrm>
            <a:off x="8567754" y="4343958"/>
            <a:ext cx="299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Coronographic images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0A12B8-21C3-4840-AEA0-A427D78F771F}"/>
              </a:ext>
            </a:extLst>
          </p:cNvPr>
          <p:cNvSpPr txBox="1"/>
          <p:nvPr/>
        </p:nvSpPr>
        <p:spPr>
          <a:xfrm>
            <a:off x="11917971" y="4617248"/>
            <a:ext cx="32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ymbol" charset="2"/>
                <a:cs typeface="Symbol" charset="2"/>
              </a:rPr>
              <a:t>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179DA2-C17B-F449-9B08-554D4B4B285C}"/>
              </a:ext>
            </a:extLst>
          </p:cNvPr>
          <p:cNvCxnSpPr/>
          <p:nvPr/>
        </p:nvCxnSpPr>
        <p:spPr>
          <a:xfrm>
            <a:off x="7256699" y="4817111"/>
            <a:ext cx="47428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C13220C-1E82-4C4C-BDA0-C7DD6C39480D}"/>
              </a:ext>
            </a:extLst>
          </p:cNvPr>
          <p:cNvSpPr txBox="1"/>
          <p:nvPr/>
        </p:nvSpPr>
        <p:spPr>
          <a:xfrm>
            <a:off x="1983092" y="6534951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</a:t>
            </a:r>
            <a:r>
              <a:rPr lang="en-GB" baseline="-25000" dirty="0" err="1"/>
              <a:t>act</a:t>
            </a:r>
            <a:r>
              <a:rPr lang="en-GB" dirty="0"/>
              <a:t>/2 </a:t>
            </a:r>
            <a:r>
              <a:rPr lang="en-GB" dirty="0">
                <a:latin typeface="Symbol" charset="2"/>
                <a:cs typeface="Symbol" charset="2"/>
              </a:rPr>
              <a:t>l</a:t>
            </a:r>
            <a:r>
              <a:rPr lang="en-GB" dirty="0"/>
              <a:t>/D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6A70D57-1510-1049-99E9-9C169A87365F}"/>
              </a:ext>
            </a:extLst>
          </p:cNvPr>
          <p:cNvSpPr/>
          <p:nvPr/>
        </p:nvSpPr>
        <p:spPr>
          <a:xfrm>
            <a:off x="7343479" y="0"/>
            <a:ext cx="808261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CF5A6-5236-A72B-22DF-3CBF570AB59E}"/>
              </a:ext>
            </a:extLst>
          </p:cNvPr>
          <p:cNvSpPr txBox="1"/>
          <p:nvPr/>
        </p:nvSpPr>
        <p:spPr>
          <a:xfrm>
            <a:off x="7980978" y="2827616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A5008-1CFD-BDDE-17C1-40062E5CB2F7}"/>
              </a:ext>
            </a:extLst>
          </p:cNvPr>
          <p:cNvSpPr txBox="1"/>
          <p:nvPr/>
        </p:nvSpPr>
        <p:spPr>
          <a:xfrm>
            <a:off x="9457374" y="2805610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366A6-F58A-0C33-13F6-4F2558B74222}"/>
              </a:ext>
            </a:extLst>
          </p:cNvPr>
          <p:cNvSpPr txBox="1"/>
          <p:nvPr/>
        </p:nvSpPr>
        <p:spPr>
          <a:xfrm>
            <a:off x="10972976" y="2827616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16135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1776-79DD-F641-8F29-76D2143CF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i="1" dirty="0"/>
              <a:t>Aliasing error</a:t>
            </a:r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A68F2D0-DF3E-004A-B0F5-B9B05ED8BC07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A68F2D0-DF3E-004A-B0F5-B9B05ED8BC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2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A9716A5B-664A-9A4F-93FE-E5CAA5DF3382}"/>
              </a:ext>
            </a:extLst>
          </p:cNvPr>
          <p:cNvSpPr/>
          <p:nvPr/>
        </p:nvSpPr>
        <p:spPr>
          <a:xfrm>
            <a:off x="8210745" y="-33763"/>
            <a:ext cx="808261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6" name="Picture 5" descr="aliasing.png">
            <a:extLst>
              <a:ext uri="{FF2B5EF4-FFF2-40B4-BE49-F238E27FC236}">
                <a16:creationId xmlns:a16="http://schemas.microsoft.com/office/drawing/2014/main" id="{5D846B59-7824-DA41-B030-CA7D73ACC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655" y="1527688"/>
            <a:ext cx="3593823" cy="1197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FA070-53F0-254C-8BE3-6BA317E0A156}"/>
              </a:ext>
            </a:extLst>
          </p:cNvPr>
          <p:cNvSpPr txBox="1"/>
          <p:nvPr/>
        </p:nvSpPr>
        <p:spPr>
          <a:xfrm>
            <a:off x="352570" y="3263148"/>
            <a:ext cx="388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Possible solution: spatially-filter SH WFS</a:t>
            </a:r>
          </a:p>
          <a:p>
            <a:r>
              <a:rPr lang="en-GB" dirty="0"/>
              <a:t>One filter spatial frequencies higher than f</a:t>
            </a:r>
            <a:r>
              <a:rPr lang="en-GB" baseline="-25000" dirty="0"/>
              <a:t>s</a:t>
            </a:r>
            <a:r>
              <a:rPr lang="en-GB" dirty="0"/>
              <a:t>/2 upstream of the WFS</a:t>
            </a:r>
          </a:p>
        </p:txBody>
      </p:sp>
      <p:pic>
        <p:nvPicPr>
          <p:cNvPr id="8" name="Picture 7" descr="SF_WFS.png">
            <a:extLst>
              <a:ext uri="{FF2B5EF4-FFF2-40B4-BE49-F238E27FC236}">
                <a16:creationId xmlns:a16="http://schemas.microsoft.com/office/drawing/2014/main" id="{31635468-0F3E-7A44-A96E-93F41F3FF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706" y="4640591"/>
            <a:ext cx="9144000" cy="1375594"/>
          </a:xfrm>
          <a:prstGeom prst="rect">
            <a:avLst/>
          </a:prstGeom>
        </p:spPr>
      </p:pic>
      <p:pic>
        <p:nvPicPr>
          <p:cNvPr id="9" name="Picture 8" descr="spatial_filter.png">
            <a:extLst>
              <a:ext uri="{FF2B5EF4-FFF2-40B4-BE49-F238E27FC236}">
                <a16:creationId xmlns:a16="http://schemas.microsoft.com/office/drawing/2014/main" id="{26AE7869-76D8-D344-8321-07AFB19CA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9293" y="3016708"/>
            <a:ext cx="3888488" cy="156390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D49F0B-8D8B-9E46-B4B9-0A685F3968D5}"/>
              </a:ext>
            </a:extLst>
          </p:cNvPr>
          <p:cNvCxnSpPr/>
          <p:nvPr/>
        </p:nvCxnSpPr>
        <p:spPr>
          <a:xfrm>
            <a:off x="1962154" y="6488668"/>
            <a:ext cx="859220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DC9A49-9979-BC44-AA25-3FB44E101BF1}"/>
              </a:ext>
            </a:extLst>
          </p:cNvPr>
          <p:cNvSpPr txBox="1"/>
          <p:nvPr/>
        </p:nvSpPr>
        <p:spPr>
          <a:xfrm>
            <a:off x="3542507" y="6488668"/>
            <a:ext cx="5496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Spatial filter progressively closed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881BB-8040-AE45-B094-ACDCBFE029CE}"/>
              </a:ext>
            </a:extLst>
          </p:cNvPr>
          <p:cNvSpPr txBox="1"/>
          <p:nvPr/>
        </p:nvSpPr>
        <p:spPr>
          <a:xfrm>
            <a:off x="1760706" y="5807469"/>
            <a:ext cx="1347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Fusco et al. 2014</a:t>
            </a:r>
          </a:p>
        </p:txBody>
      </p:sp>
      <p:pic>
        <p:nvPicPr>
          <p:cNvPr id="13" name="Picture 12" descr="SF_WFS.png">
            <a:extLst>
              <a:ext uri="{FF2B5EF4-FFF2-40B4-BE49-F238E27FC236}">
                <a16:creationId xmlns:a16="http://schemas.microsoft.com/office/drawing/2014/main" id="{F23D14BF-93AE-8D42-9D71-1A5B63C2D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706" y="6008407"/>
            <a:ext cx="9144000" cy="3576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0D25F6-595E-3F43-A3B0-6F5744724B80}"/>
              </a:ext>
            </a:extLst>
          </p:cNvPr>
          <p:cNvSpPr/>
          <p:nvPr/>
        </p:nvSpPr>
        <p:spPr>
          <a:xfrm>
            <a:off x="6865230" y="3542182"/>
            <a:ext cx="1199930" cy="644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5" name="Picture 14" descr="mickey_effect.png">
            <a:extLst>
              <a:ext uri="{FF2B5EF4-FFF2-40B4-BE49-F238E27FC236}">
                <a16:creationId xmlns:a16="http://schemas.microsoft.com/office/drawing/2014/main" id="{84B27956-1BD2-1C4A-8E42-80FC8C24A8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7884" y="3293628"/>
            <a:ext cx="979809" cy="982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027CAD-F9D1-4C4B-853B-F083418AECF1}"/>
              </a:ext>
            </a:extLst>
          </p:cNvPr>
          <p:cNvSpPr txBox="1"/>
          <p:nvPr/>
        </p:nvSpPr>
        <p:spPr>
          <a:xfrm>
            <a:off x="5362684" y="2751095"/>
            <a:ext cx="1412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Spatial filter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3CEB96-655B-4748-B275-662AD005C504}"/>
              </a:ext>
            </a:extLst>
          </p:cNvPr>
          <p:cNvSpPr txBox="1"/>
          <p:nvPr/>
        </p:nvSpPr>
        <p:spPr>
          <a:xfrm>
            <a:off x="669863" y="1625798"/>
            <a:ext cx="288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Recall what is aliasing in signal processing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21B887-DB14-5F40-A424-91694ABE7548}"/>
              </a:ext>
            </a:extLst>
          </p:cNvPr>
          <p:cNvSpPr txBox="1"/>
          <p:nvPr/>
        </p:nvSpPr>
        <p:spPr>
          <a:xfrm>
            <a:off x="7434360" y="1618361"/>
            <a:ext cx="4757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a finite sampling frequency f</a:t>
            </a:r>
            <a:r>
              <a:rPr lang="en-GB" baseline="-25000" dirty="0"/>
              <a:t>s</a:t>
            </a:r>
            <a:r>
              <a:rPr lang="en-GB" dirty="0"/>
              <a:t>, a signal of frequency f&gt;f</a:t>
            </a:r>
            <a:r>
              <a:rPr lang="en-GB" baseline="-25000" dirty="0"/>
              <a:t>s</a:t>
            </a:r>
            <a:r>
              <a:rPr lang="en-GB" dirty="0"/>
              <a:t>/2 is seen as a signal with a frequency f-f</a:t>
            </a:r>
            <a:r>
              <a:rPr lang="en-GB" baseline="-25000" dirty="0"/>
              <a:t>s</a:t>
            </a:r>
            <a:r>
              <a:rPr lang="en-GB" dirty="0"/>
              <a:t>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0B98CBE-B0FC-294F-8DA2-70BEEA289998}"/>
                  </a:ext>
                </a:extLst>
              </p:cNvPr>
              <p:cNvSpPr/>
              <p:nvPr/>
            </p:nvSpPr>
            <p:spPr>
              <a:xfrm>
                <a:off x="10313730" y="810876"/>
                <a:ext cx="1878270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𝑎𝑙𝑖𝑎𝑠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𝑓𝑖𝑡𝑡𝑖𝑛𝑔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0B98CBE-B0FC-294F-8DA2-70BEEA289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730" y="810876"/>
                <a:ext cx="1878270" cy="415883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235BB5F-AE04-8E46-84BC-659AE0F45600}"/>
              </a:ext>
            </a:extLst>
          </p:cNvPr>
          <p:cNvSpPr txBox="1"/>
          <p:nvPr/>
        </p:nvSpPr>
        <p:spPr>
          <a:xfrm>
            <a:off x="9899856" y="6611779"/>
            <a:ext cx="17251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000" dirty="0"/>
              <a:t>Fusco et al. 2016</a:t>
            </a:r>
          </a:p>
        </p:txBody>
      </p:sp>
    </p:spTree>
    <p:extLst>
      <p:ext uri="{BB962C8B-B14F-4D97-AF65-F5344CB8AC3E}">
        <p14:creationId xmlns:p14="http://schemas.microsoft.com/office/powerpoint/2010/main" val="117824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windspeed">
            <a:hlinkClick r:id="" action="ppaction://media"/>
            <a:extLst>
              <a:ext uri="{FF2B5EF4-FFF2-40B4-BE49-F238E27FC236}">
                <a16:creationId xmlns:a16="http://schemas.microsoft.com/office/drawing/2014/main" id="{15B54334-C971-476C-8BE4-1BEBA2133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692" r="5242"/>
          <a:stretch/>
        </p:blipFill>
        <p:spPr>
          <a:xfrm>
            <a:off x="3051406" y="1157638"/>
            <a:ext cx="5836641" cy="4741333"/>
          </a:xfrm>
          <a:prstGeom prst="rect">
            <a:avLst/>
          </a:prstGeom>
        </p:spPr>
      </p:pic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 err="1"/>
              <a:t>Servolag</a:t>
            </a:r>
            <a:r>
              <a:rPr lang="fr" dirty="0"/>
              <a:t> and </a:t>
            </a:r>
            <a:r>
              <a:rPr lang="fr" dirty="0" err="1"/>
              <a:t>wind-driven</a:t>
            </a:r>
            <a:r>
              <a:rPr lang="fr" dirty="0"/>
              <a:t> halo</a:t>
            </a:r>
            <a:endParaRPr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83664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fr" sz="2000" dirty="0">
                <a:solidFill>
                  <a:schemeClr val="dk1"/>
                </a:solidFill>
              </a:rPr>
              <a:t> </a:t>
            </a:r>
            <a:endParaRPr b="1"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6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49BB75BD-25DB-DA70-C26D-60BF77B74DEE}"/>
              </a:ext>
            </a:extLst>
          </p:cNvPr>
          <p:cNvSpPr/>
          <p:nvPr/>
        </p:nvSpPr>
        <p:spPr>
          <a:xfrm>
            <a:off x="9059160" y="-24336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/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𝑠𝑒𝑟𝑣𝑜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5/3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  <a:blipFill>
                <a:blip r:embed="rId7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73BAEF4-913A-F524-885A-450B2B757C06}"/>
              </a:ext>
            </a:extLst>
          </p:cNvPr>
          <p:cNvSpPr txBox="1"/>
          <p:nvPr/>
        </p:nvSpPr>
        <p:spPr>
          <a:xfrm>
            <a:off x="3614063" y="5948333"/>
            <a:ext cx="5554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dk1"/>
                </a:solidFill>
              </a:rPr>
              <a:t>Movie from VLT / </a:t>
            </a:r>
            <a:r>
              <a:rPr lang="en-GB" dirty="0">
                <a:solidFill>
                  <a:schemeClr val="dk1"/>
                </a:solidFill>
              </a:rPr>
              <a:t>SPHERE (Credit J. Milli)</a:t>
            </a: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Black arrow is the jet stream wind direction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 err="1"/>
              <a:t>Servolag</a:t>
            </a:r>
            <a:r>
              <a:rPr lang="fr" dirty="0"/>
              <a:t> and </a:t>
            </a:r>
            <a:r>
              <a:rPr lang="fr" dirty="0" err="1"/>
              <a:t>wind-driven</a:t>
            </a:r>
            <a:r>
              <a:rPr lang="fr" dirty="0"/>
              <a:t> halo</a:t>
            </a:r>
            <a:endParaRPr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3589159" y="1652380"/>
            <a:ext cx="583664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fr" sz="2000" dirty="0">
                <a:solidFill>
                  <a:schemeClr val="dk1"/>
                </a:solidFill>
              </a:rPr>
              <a:t> </a:t>
            </a:r>
            <a:endParaRPr b="1"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5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49BB75BD-25DB-DA70-C26D-60BF77B74DEE}"/>
              </a:ext>
            </a:extLst>
          </p:cNvPr>
          <p:cNvSpPr/>
          <p:nvPr/>
        </p:nvSpPr>
        <p:spPr>
          <a:xfrm>
            <a:off x="9059160" y="-24336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/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𝑠𝑒𝑟𝑣𝑜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5/3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  <a:blipFill>
                <a:blip r:embed="rId6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ideo_wind_2_arrows_HD218340.mp4">
            <a:hlinkClick r:id="" action="ppaction://media"/>
            <a:extLst>
              <a:ext uri="{FF2B5EF4-FFF2-40B4-BE49-F238E27FC236}">
                <a16:creationId xmlns:a16="http://schemas.microsoft.com/office/drawing/2014/main" id="{E6627108-759E-7195-775C-277A752E4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452" t="7672" r="7108"/>
          <a:stretch/>
        </p:blipFill>
        <p:spPr>
          <a:xfrm>
            <a:off x="3446887" y="1646806"/>
            <a:ext cx="5298226" cy="4195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8FBC6C-9D6F-D056-B28F-9F6E6259ACAF}"/>
              </a:ext>
            </a:extLst>
          </p:cNvPr>
          <p:cNvSpPr txBox="1"/>
          <p:nvPr/>
        </p:nvSpPr>
        <p:spPr>
          <a:xfrm>
            <a:off x="4013944" y="5802968"/>
            <a:ext cx="5554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Movie from VLT / SPHERE  (Credit J. Milli)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Black arrow is the jet stream wind direction</a:t>
            </a:r>
            <a:br>
              <a:rPr lang="en-GB" sz="1800" dirty="0">
                <a:solidFill>
                  <a:schemeClr val="dk1"/>
                </a:solidFill>
              </a:rPr>
            </a:br>
            <a:r>
              <a:rPr lang="en-GB" sz="1800" dirty="0">
                <a:solidFill>
                  <a:schemeClr val="dk1"/>
                </a:solidFill>
              </a:rPr>
              <a:t>Red arrow is the ground wind direction </a:t>
            </a:r>
          </a:p>
        </p:txBody>
      </p:sp>
    </p:spTree>
    <p:extLst>
      <p:ext uri="{BB962C8B-B14F-4D97-AF65-F5344CB8AC3E}">
        <p14:creationId xmlns:p14="http://schemas.microsoft.com/office/powerpoint/2010/main" val="39487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77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 err="1"/>
              <a:t>Servolag</a:t>
            </a:r>
            <a:r>
              <a:rPr lang="fr" dirty="0"/>
              <a:t> and </a:t>
            </a:r>
            <a:r>
              <a:rPr lang="fr" dirty="0" err="1"/>
              <a:t>wind-driven</a:t>
            </a:r>
            <a:r>
              <a:rPr lang="fr" dirty="0"/>
              <a:t> halo: </a:t>
            </a:r>
            <a:r>
              <a:rPr lang="fr" dirty="0" err="1"/>
              <a:t>pinning</a:t>
            </a:r>
            <a:r>
              <a:rPr lang="fr" dirty="0"/>
              <a:t> down the </a:t>
            </a:r>
            <a:r>
              <a:rPr lang="fr" dirty="0" err="1"/>
              <a:t>culprit</a:t>
            </a:r>
            <a:endParaRPr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83664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fr" sz="2000" dirty="0">
                <a:solidFill>
                  <a:schemeClr val="dk1"/>
                </a:solidFill>
              </a:rPr>
              <a:t> </a:t>
            </a: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71DE9D-DA2C-5353-1ED9-EE2E8879A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1316768"/>
            <a:ext cx="5680400" cy="5489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B3C46F-0F2E-3A01-3D67-74DCF5FF5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014" y="1449598"/>
            <a:ext cx="5868981" cy="5326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F6F9B5-7F34-5F86-B624-537F05B72191}"/>
              </a:ext>
            </a:extLst>
          </p:cNvPr>
          <p:cNvSpPr txBox="1"/>
          <p:nvPr/>
        </p:nvSpPr>
        <p:spPr>
          <a:xfrm>
            <a:off x="6096000" y="6530616"/>
            <a:ext cx="2424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Madurowicz</a:t>
            </a:r>
            <a:r>
              <a:rPr lang="fr-FR" sz="1600"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13043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 err="1"/>
              <a:t>Servolag</a:t>
            </a:r>
            <a:r>
              <a:rPr lang="fr" dirty="0"/>
              <a:t> and </a:t>
            </a:r>
            <a:r>
              <a:rPr lang="fr" dirty="0" err="1"/>
              <a:t>wind-driven</a:t>
            </a:r>
            <a:r>
              <a:rPr lang="fr" dirty="0"/>
              <a:t> halo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4A7BB0-666E-4909-B695-3B6913258510}"/>
              </a:ext>
            </a:extLst>
          </p:cNvPr>
          <p:cNvSpPr/>
          <p:nvPr/>
        </p:nvSpPr>
        <p:spPr>
          <a:xfrm>
            <a:off x="5939760" y="3223817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3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49BB75BD-25DB-DA70-C26D-60BF77B74DEE}"/>
              </a:ext>
            </a:extLst>
          </p:cNvPr>
          <p:cNvSpPr/>
          <p:nvPr/>
        </p:nvSpPr>
        <p:spPr>
          <a:xfrm>
            <a:off x="9059160" y="-24336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/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𝑠𝑒𝑟𝑣𝑜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5/3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  <a:blipFill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D624C9-3A98-DE35-8336-18CC5402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2430" y="2219217"/>
            <a:ext cx="6063969" cy="3872615"/>
          </a:xfrm>
        </p:spPr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 from high-altitude </a:t>
            </a:r>
            <a:r>
              <a:rPr lang="fr-FR" dirty="0" err="1"/>
              <a:t>winds</a:t>
            </a:r>
            <a:r>
              <a:rPr lang="fr-FR" dirty="0"/>
              <a:t>: </a:t>
            </a:r>
            <a:r>
              <a:rPr lang="fr-FR" dirty="0" err="1"/>
              <a:t>asymmetric</a:t>
            </a:r>
            <a:r>
              <a:rPr lang="fr-FR" dirty="0"/>
              <a:t>  </a:t>
            </a:r>
            <a:r>
              <a:rPr lang="fr-FR" dirty="0" err="1"/>
              <a:t>butterfly</a:t>
            </a:r>
            <a:r>
              <a:rPr lang="fr-FR" dirty="0"/>
              <a:t> pattern (Cantalloube et al. 2018)</a:t>
            </a:r>
          </a:p>
          <a:p>
            <a:r>
              <a:rPr lang="fr-FR" dirty="0"/>
              <a:t>Mitigation </a:t>
            </a:r>
            <a:r>
              <a:rPr lang="fr-FR" dirty="0" err="1"/>
              <a:t>strategies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(e.g. Subaru @3.6kHz, future SAXO+ @3kHz)</a:t>
            </a:r>
          </a:p>
          <a:p>
            <a:pPr lvl="1"/>
            <a:r>
              <a:rPr lang="fr-FR" dirty="0" err="1"/>
              <a:t>Predictive</a:t>
            </a:r>
            <a:r>
              <a:rPr lang="fr-FR" dirty="0"/>
              <a:t> control </a:t>
            </a:r>
            <a:r>
              <a:rPr lang="fr-FR" dirty="0" err="1"/>
              <a:t>algorithms</a:t>
            </a:r>
            <a:endParaRPr lang="fr-FR" dirty="0"/>
          </a:p>
          <a:p>
            <a:pPr lvl="1"/>
            <a:r>
              <a:rPr lang="fr-FR" dirty="0" err="1"/>
              <a:t>Choose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observing</a:t>
            </a:r>
            <a:r>
              <a:rPr lang="fr-FR" dirty="0"/>
              <a:t> slot</a:t>
            </a:r>
          </a:p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2A2C8-671B-EEC6-B1B4-26F7EBF81593}"/>
              </a:ext>
            </a:extLst>
          </p:cNvPr>
          <p:cNvSpPr/>
          <p:nvPr/>
        </p:nvSpPr>
        <p:spPr>
          <a:xfrm>
            <a:off x="5939760" y="3223817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66089B-2DBF-2CB3-FF7E-7BCD2C696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83" y="2495849"/>
            <a:ext cx="5224765" cy="30967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C9D26A-9A26-3A39-8D77-D1F265EF4525}"/>
              </a:ext>
            </a:extLst>
          </p:cNvPr>
          <p:cNvSpPr txBox="1"/>
          <p:nvPr/>
        </p:nvSpPr>
        <p:spPr>
          <a:xfrm>
            <a:off x="184577" y="2665126"/>
            <a:ext cx="2522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Residual phase (pupil plane)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7AABB-F22B-A612-004F-3D0641FBB2D5}"/>
              </a:ext>
            </a:extLst>
          </p:cNvPr>
          <p:cNvSpPr txBox="1"/>
          <p:nvPr/>
        </p:nvSpPr>
        <p:spPr>
          <a:xfrm>
            <a:off x="2609634" y="2326572"/>
            <a:ext cx="289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Focal plane coronagraphic image</a:t>
            </a:r>
          </a:p>
        </p:txBody>
      </p:sp>
    </p:spTree>
    <p:extLst>
      <p:ext uri="{BB962C8B-B14F-4D97-AF65-F5344CB8AC3E}">
        <p14:creationId xmlns:p14="http://schemas.microsoft.com/office/powerpoint/2010/main" val="349872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 err="1"/>
              <a:t>Servolag</a:t>
            </a:r>
            <a:r>
              <a:rPr lang="fr" dirty="0"/>
              <a:t> and </a:t>
            </a:r>
            <a:r>
              <a:rPr lang="fr" dirty="0" err="1"/>
              <a:t>wind-driven</a:t>
            </a:r>
            <a:r>
              <a:rPr lang="fr" dirty="0"/>
              <a:t> halo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3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49BB75BD-25DB-DA70-C26D-60BF77B74DEE}"/>
              </a:ext>
            </a:extLst>
          </p:cNvPr>
          <p:cNvSpPr/>
          <p:nvPr/>
        </p:nvSpPr>
        <p:spPr>
          <a:xfrm>
            <a:off x="9059160" y="-24336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/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𝑠𝑒𝑟𝑣𝑜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5/3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  <a:blipFill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D624C9-3A98-DE35-8336-18CC5402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2430" y="2219217"/>
            <a:ext cx="6063969" cy="3872615"/>
          </a:xfrm>
        </p:spPr>
        <p:txBody>
          <a:bodyPr>
            <a:normAutofit/>
          </a:bodyPr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 from high-altitude </a:t>
            </a:r>
            <a:r>
              <a:rPr lang="fr-FR" dirty="0" err="1"/>
              <a:t>winds</a:t>
            </a:r>
            <a:r>
              <a:rPr lang="fr-FR" dirty="0"/>
              <a:t>: </a:t>
            </a:r>
            <a:r>
              <a:rPr lang="fr-FR" dirty="0" err="1"/>
              <a:t>asymmetric</a:t>
            </a:r>
            <a:r>
              <a:rPr lang="fr-FR" dirty="0"/>
              <a:t>  </a:t>
            </a:r>
            <a:r>
              <a:rPr lang="fr-FR" dirty="0" err="1"/>
              <a:t>butterfly</a:t>
            </a:r>
            <a:r>
              <a:rPr lang="fr-FR" dirty="0"/>
              <a:t> pattern (Cantalloube et al. 2018)</a:t>
            </a:r>
          </a:p>
          <a:p>
            <a:r>
              <a:rPr lang="fr-FR" dirty="0"/>
              <a:t>Mitigation </a:t>
            </a:r>
            <a:r>
              <a:rPr lang="fr-FR" dirty="0" err="1"/>
              <a:t>strategies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(e.g. Subaru @3.6kHz, future SAXO+ @3kHz)</a:t>
            </a:r>
          </a:p>
          <a:p>
            <a:pPr lvl="1"/>
            <a:r>
              <a:rPr lang="fr-FR" dirty="0" err="1"/>
              <a:t>Predictive</a:t>
            </a:r>
            <a:r>
              <a:rPr lang="fr-FR" dirty="0"/>
              <a:t> control </a:t>
            </a:r>
            <a:r>
              <a:rPr lang="fr-FR" dirty="0" err="1"/>
              <a:t>algorithms</a:t>
            </a:r>
            <a:endParaRPr lang="fr-FR" dirty="0"/>
          </a:p>
          <a:p>
            <a:pPr lvl="1"/>
            <a:r>
              <a:rPr lang="fr-FR" dirty="0" err="1"/>
              <a:t>Choose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observing</a:t>
            </a:r>
            <a:r>
              <a:rPr lang="fr-FR" dirty="0"/>
              <a:t> slot</a:t>
            </a:r>
          </a:p>
          <a:p>
            <a:r>
              <a:rPr lang="fr-FR" dirty="0"/>
              <a:t>All </a:t>
            </a:r>
            <a:r>
              <a:rPr lang="fr-FR" dirty="0" err="1"/>
              <a:t>months</a:t>
            </a:r>
            <a:r>
              <a:rPr lang="fr-FR" dirty="0"/>
              <a:t> are not </a:t>
            </a:r>
            <a:r>
              <a:rPr lang="fr-FR" dirty="0" err="1"/>
              <a:t>equal</a:t>
            </a:r>
            <a:endParaRPr lang="fr-FR" dirty="0"/>
          </a:p>
        </p:txBody>
      </p:sp>
      <p:pic>
        <p:nvPicPr>
          <p:cNvPr id="3" name="Google Shape;140;p26">
            <a:extLst>
              <a:ext uri="{FF2B5EF4-FFF2-40B4-BE49-F238E27FC236}">
                <a16:creationId xmlns:a16="http://schemas.microsoft.com/office/drawing/2014/main" id="{68226A8D-9A06-FA03-0E80-BF6EE515DB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300" y="1522378"/>
            <a:ext cx="4480200" cy="44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1;p26">
            <a:extLst>
              <a:ext uri="{FF2B5EF4-FFF2-40B4-BE49-F238E27FC236}">
                <a16:creationId xmlns:a16="http://schemas.microsoft.com/office/drawing/2014/main" id="{80532010-FE0A-1043-8BD4-D7BFA41BDE21}"/>
              </a:ext>
            </a:extLst>
          </p:cNvPr>
          <p:cNvSpPr txBox="1"/>
          <p:nvPr/>
        </p:nvSpPr>
        <p:spPr>
          <a:xfrm>
            <a:off x="415600" y="5769821"/>
            <a:ext cx="582544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 dirty="0" err="1"/>
              <a:t>Monthly</a:t>
            </a:r>
            <a:r>
              <a:rPr lang="fr" sz="2400" dirty="0"/>
              <a:t> </a:t>
            </a:r>
            <a:r>
              <a:rPr lang="fr" sz="2400" dirty="0" err="1"/>
              <a:t>averaged</a:t>
            </a:r>
            <a:r>
              <a:rPr lang="fr" sz="2400" dirty="0"/>
              <a:t> </a:t>
            </a:r>
            <a:r>
              <a:rPr lang="fr" sz="2400" dirty="0" err="1"/>
              <a:t>wind</a:t>
            </a:r>
            <a:r>
              <a:rPr lang="fr" sz="2400" dirty="0"/>
              <a:t> speeds @VLT</a:t>
            </a:r>
            <a:endParaRPr sz="2400" dirty="0"/>
          </a:p>
        </p:txBody>
      </p:sp>
      <p:sp>
        <p:nvSpPr>
          <p:cNvPr id="9" name="Alternative Process 8">
            <a:extLst>
              <a:ext uri="{FF2B5EF4-FFF2-40B4-BE49-F238E27FC236}">
                <a16:creationId xmlns:a16="http://schemas.microsoft.com/office/drawing/2014/main" id="{50FC7B70-1BDC-E172-CB5B-4BD161950DC9}"/>
              </a:ext>
            </a:extLst>
          </p:cNvPr>
          <p:cNvSpPr/>
          <p:nvPr/>
        </p:nvSpPr>
        <p:spPr bwMode="auto">
          <a:xfrm>
            <a:off x="1545695" y="6371596"/>
            <a:ext cx="4132635" cy="368628"/>
          </a:xfrm>
          <a:prstGeom prst="flowChartAlternateProcess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/>
              <a:t>January-March are far better in Chile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14536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9;p26">
            <a:extLst>
              <a:ext uri="{FF2B5EF4-FFF2-40B4-BE49-F238E27FC236}">
                <a16:creationId xmlns:a16="http://schemas.microsoft.com/office/drawing/2014/main" id="{8CEF443E-468B-B451-A4BD-9DEFBB5BA7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975167"/>
            <a:ext cx="4865317" cy="47348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26">
            <a:extLst>
              <a:ext uri="{FF2B5EF4-FFF2-40B4-BE49-F238E27FC236}">
                <a16:creationId xmlns:a16="http://schemas.microsoft.com/office/drawing/2014/main" id="{C7839418-D727-7F09-CA3E-A676A30CF04E}"/>
              </a:ext>
            </a:extLst>
          </p:cNvPr>
          <p:cNvSpPr txBox="1"/>
          <p:nvPr/>
        </p:nvSpPr>
        <p:spPr>
          <a:xfrm>
            <a:off x="138198" y="5296077"/>
            <a:ext cx="5676975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 dirty="0"/>
              <a:t>200mbar </a:t>
            </a:r>
            <a:r>
              <a:rPr lang="fr" sz="2400" dirty="0" err="1"/>
              <a:t>wind</a:t>
            </a:r>
            <a:r>
              <a:rPr lang="fr" sz="2400" dirty="0"/>
              <a:t> rose @ VLT (</a:t>
            </a:r>
            <a:r>
              <a:rPr lang="fr" sz="2400" dirty="0" err="1"/>
              <a:t>color</a:t>
            </a:r>
            <a:r>
              <a:rPr lang="fr" sz="2400" dirty="0"/>
              <a:t>=speed, radius=</a:t>
            </a:r>
            <a:r>
              <a:rPr lang="fr" sz="2400" dirty="0" err="1"/>
              <a:t>occurence</a:t>
            </a:r>
            <a:r>
              <a:rPr lang="fr" sz="2400" dirty="0"/>
              <a:t> in %)</a:t>
            </a:r>
            <a:endParaRPr sz="2400" dirty="0"/>
          </a:p>
        </p:txBody>
      </p:sp>
      <p:sp>
        <p:nvSpPr>
          <p:cNvPr id="11" name="Alternative Process 10">
            <a:extLst>
              <a:ext uri="{FF2B5EF4-FFF2-40B4-BE49-F238E27FC236}">
                <a16:creationId xmlns:a16="http://schemas.microsoft.com/office/drawing/2014/main" id="{6212F7EE-0FA6-3731-DF24-53B0F392592F}"/>
              </a:ext>
            </a:extLst>
          </p:cNvPr>
          <p:cNvSpPr/>
          <p:nvPr/>
        </p:nvSpPr>
        <p:spPr bwMode="auto">
          <a:xfrm>
            <a:off x="910367" y="6399589"/>
            <a:ext cx="4132635" cy="368628"/>
          </a:xfrm>
          <a:prstGeom prst="flowChartAlternateProcess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/>
              <a:t>Caution with E-W edge-on disks !</a:t>
            </a:r>
            <a:endParaRPr sz="2000"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fr" dirty="0" err="1"/>
              <a:t>Servolag</a:t>
            </a:r>
            <a:r>
              <a:rPr lang="fr" dirty="0"/>
              <a:t> and </a:t>
            </a:r>
            <a:r>
              <a:rPr lang="fr" dirty="0" err="1"/>
              <a:t>wind-driven</a:t>
            </a:r>
            <a:r>
              <a:rPr lang="fr" dirty="0"/>
              <a:t> halo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5096D3-1252-0A78-8676-3E8782464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4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49BB75BD-25DB-DA70-C26D-60BF77B74DEE}"/>
              </a:ext>
            </a:extLst>
          </p:cNvPr>
          <p:cNvSpPr/>
          <p:nvPr/>
        </p:nvSpPr>
        <p:spPr>
          <a:xfrm>
            <a:off x="9059160" y="-24336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/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𝑠𝑒𝑟𝑣𝑜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5/3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817606C-73D6-4AA3-A349-C5B860823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307" y="707799"/>
                <a:ext cx="1857688" cy="689163"/>
              </a:xfrm>
              <a:prstGeom prst="rect">
                <a:avLst/>
              </a:prstGeom>
              <a:blipFill>
                <a:blip r:embed="rId5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D624C9-3A98-DE35-8336-18CC5402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2430" y="2219217"/>
            <a:ext cx="6063969" cy="4549000"/>
          </a:xfrm>
        </p:spPr>
        <p:txBody>
          <a:bodyPr>
            <a:normAutofit/>
          </a:bodyPr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 from high-altitude </a:t>
            </a:r>
            <a:r>
              <a:rPr lang="fr-FR" dirty="0" err="1"/>
              <a:t>winds</a:t>
            </a:r>
            <a:r>
              <a:rPr lang="fr-FR" dirty="0"/>
              <a:t>: </a:t>
            </a:r>
            <a:r>
              <a:rPr lang="fr-FR" dirty="0" err="1"/>
              <a:t>asymmetric</a:t>
            </a:r>
            <a:r>
              <a:rPr lang="fr-FR" dirty="0"/>
              <a:t>  </a:t>
            </a:r>
            <a:r>
              <a:rPr lang="fr-FR" dirty="0" err="1"/>
              <a:t>butterfly</a:t>
            </a:r>
            <a:r>
              <a:rPr lang="fr-FR" dirty="0"/>
              <a:t> pattern (Cantalloube et al. 2018)</a:t>
            </a:r>
          </a:p>
          <a:p>
            <a:r>
              <a:rPr lang="fr-FR" dirty="0"/>
              <a:t>Mitigation </a:t>
            </a:r>
            <a:r>
              <a:rPr lang="fr-FR" dirty="0" err="1"/>
              <a:t>strategies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(e.g. </a:t>
            </a:r>
            <a:r>
              <a:rPr lang="fr-FR" dirty="0" err="1"/>
              <a:t>SCeXAO</a:t>
            </a:r>
            <a:r>
              <a:rPr lang="fr-FR" dirty="0"/>
              <a:t> @3.6kHz, </a:t>
            </a:r>
            <a:r>
              <a:rPr lang="fr-FR" dirty="0" err="1"/>
              <a:t>MagAO</a:t>
            </a:r>
            <a:r>
              <a:rPr lang="fr-FR" dirty="0"/>
              <a:t>-X @2-4kHz, future SPHERE+ @3kHz)</a:t>
            </a:r>
          </a:p>
          <a:p>
            <a:pPr lvl="1"/>
            <a:r>
              <a:rPr lang="fr-FR" dirty="0" err="1"/>
              <a:t>Predictive</a:t>
            </a:r>
            <a:r>
              <a:rPr lang="fr-FR" dirty="0"/>
              <a:t> control </a:t>
            </a:r>
            <a:r>
              <a:rPr lang="fr-FR" dirty="0" err="1"/>
              <a:t>algorithms</a:t>
            </a:r>
            <a:endParaRPr lang="fr-FR" dirty="0"/>
          </a:p>
          <a:p>
            <a:pPr lvl="1"/>
            <a:r>
              <a:rPr lang="fr-FR" dirty="0" err="1"/>
              <a:t>Choose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observing</a:t>
            </a:r>
            <a:r>
              <a:rPr lang="fr-FR" dirty="0"/>
              <a:t> slot</a:t>
            </a:r>
          </a:p>
          <a:p>
            <a:r>
              <a:rPr lang="fr-FR" dirty="0"/>
              <a:t>All </a:t>
            </a:r>
            <a:r>
              <a:rPr lang="fr-FR" dirty="0" err="1"/>
              <a:t>months</a:t>
            </a:r>
            <a:r>
              <a:rPr lang="fr-FR" dirty="0"/>
              <a:t> are not </a:t>
            </a:r>
            <a:r>
              <a:rPr lang="fr-FR" dirty="0" err="1"/>
              <a:t>equal</a:t>
            </a:r>
            <a:endParaRPr lang="fr-FR" dirty="0"/>
          </a:p>
          <a:p>
            <a:r>
              <a:rPr lang="fr-FR" dirty="0"/>
              <a:t>All directions are not </a:t>
            </a:r>
            <a:r>
              <a:rPr lang="fr-FR" dirty="0" err="1"/>
              <a:t>equal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685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1FF2-7354-5AA5-FB2F-93F9B236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WFS photon noise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A0CE7-138D-E219-6B21-D2ECB3BC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8318" y="1536632"/>
            <a:ext cx="6537226" cy="5194673"/>
          </a:xfrm>
        </p:spPr>
        <p:txBody>
          <a:bodyPr>
            <a:normAutofit fontScale="92500"/>
          </a:bodyPr>
          <a:lstStyle/>
          <a:p>
            <a:r>
              <a:rPr lang="fr-FR" dirty="0"/>
              <a:t>For </a:t>
            </a:r>
            <a:r>
              <a:rPr lang="fr-FR" dirty="0" err="1"/>
              <a:t>faint</a:t>
            </a:r>
            <a:r>
              <a:rPr lang="fr-FR" dirty="0"/>
              <a:t> stars, </a:t>
            </a:r>
            <a:r>
              <a:rPr lang="fr-FR" dirty="0" err="1"/>
              <a:t>becomes</a:t>
            </a:r>
            <a:r>
              <a:rPr lang="fr-FR" dirty="0"/>
              <a:t> the dominant 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Sensitive cameras are </a:t>
            </a:r>
            <a:r>
              <a:rPr lang="fr-FR" dirty="0" err="1">
                <a:sym typeface="Wingdings" pitchFamily="2" charset="2"/>
              </a:rPr>
              <a:t>favoured</a:t>
            </a:r>
            <a:r>
              <a:rPr lang="fr-FR" dirty="0">
                <a:sym typeface="Wingdings" pitchFamily="2" charset="2"/>
              </a:rPr>
              <a:t> (EMCCD on </a:t>
            </a:r>
            <a:r>
              <a:rPr lang="fr-FR" dirty="0" err="1">
                <a:sym typeface="Wingdings" pitchFamily="2" charset="2"/>
              </a:rPr>
              <a:t>most</a:t>
            </a:r>
            <a:r>
              <a:rPr lang="fr-FR" dirty="0">
                <a:sym typeface="Wingdings" pitchFamily="2" charset="2"/>
              </a:rPr>
              <a:t> instruments </a:t>
            </a:r>
            <a:r>
              <a:rPr lang="fr-FR" dirty="0" err="1">
                <a:sym typeface="Wingdings" pitchFamily="2" charset="2"/>
              </a:rPr>
              <a:t>including</a:t>
            </a:r>
            <a:r>
              <a:rPr lang="fr-FR" dirty="0">
                <a:sym typeface="Wingdings" pitchFamily="2" charset="2"/>
              </a:rPr>
              <a:t> GPI2.0)</a:t>
            </a:r>
          </a:p>
          <a:p>
            <a:r>
              <a:rPr lang="fr-FR" dirty="0">
                <a:sym typeface="Wingdings" pitchFamily="2" charset="2"/>
              </a:rPr>
              <a:t>Noise propagation </a:t>
            </a:r>
            <a:r>
              <a:rPr lang="fr-FR" dirty="0" err="1">
                <a:sym typeface="Wingdings" pitchFamily="2" charset="2"/>
              </a:rPr>
              <a:t>is</a:t>
            </a:r>
            <a:r>
              <a:rPr lang="fr-FR" dirty="0">
                <a:sym typeface="Wingdings" pitchFamily="2" charset="2"/>
              </a:rPr>
              <a:t> not the </a:t>
            </a:r>
            <a:r>
              <a:rPr lang="fr-FR" dirty="0" err="1">
                <a:sym typeface="Wingdings" pitchFamily="2" charset="2"/>
              </a:rPr>
              <a:t>same</a:t>
            </a:r>
            <a:r>
              <a:rPr lang="fr-FR" dirty="0">
                <a:sym typeface="Wingdings" pitchFamily="2" charset="2"/>
              </a:rPr>
              <a:t> for all WFS (Guyon et al. 2005)</a:t>
            </a:r>
            <a:br>
              <a:rPr lang="fr-FR" dirty="0">
                <a:sym typeface="Wingdings" pitchFamily="2" charset="2"/>
              </a:rPr>
            </a:b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Pyramid</a:t>
            </a:r>
            <a:r>
              <a:rPr lang="fr-FR" dirty="0">
                <a:sym typeface="Wingdings" pitchFamily="2" charset="2"/>
              </a:rPr>
              <a:t> WFS are </a:t>
            </a:r>
            <a:r>
              <a:rPr lang="fr-FR" dirty="0" err="1">
                <a:sym typeface="Wingdings" pitchFamily="2" charset="2"/>
              </a:rPr>
              <a:t>favoured</a:t>
            </a:r>
            <a:r>
              <a:rPr lang="fr-FR" dirty="0">
                <a:sym typeface="Wingdings" pitchFamily="2" charset="2"/>
              </a:rPr>
              <a:t>, with a </a:t>
            </a:r>
            <a:r>
              <a:rPr lang="fr-FR" dirty="0" err="1">
                <a:sym typeface="Wingdings" pitchFamily="2" charset="2"/>
              </a:rPr>
              <a:t>higher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sensitivity</a:t>
            </a:r>
            <a:r>
              <a:rPr lang="fr-FR" dirty="0">
                <a:sym typeface="Wingdings" pitchFamily="2" charset="2"/>
              </a:rPr>
              <a:t> to </a:t>
            </a:r>
            <a:r>
              <a:rPr lang="fr-FR" dirty="0" err="1">
                <a:sym typeface="Wingdings" pitchFamily="2" charset="2"/>
              </a:rPr>
              <a:t>low-order</a:t>
            </a:r>
            <a:r>
              <a:rPr lang="fr-FR" dirty="0">
                <a:sym typeface="Wingdings" pitchFamily="2" charset="2"/>
              </a:rPr>
              <a:t> aberrations:</a:t>
            </a:r>
            <a:br>
              <a:rPr lang="fr-FR" dirty="0">
                <a:sym typeface="Wingdings" pitchFamily="2" charset="2"/>
              </a:rPr>
            </a:br>
            <a:r>
              <a:rPr lang="fr-FR" dirty="0" err="1">
                <a:sym typeface="Wingdings" pitchFamily="2" charset="2"/>
              </a:rPr>
              <a:t>SCeXAO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dirty="0" err="1">
                <a:sym typeface="Wingdings" pitchFamily="2" charset="2"/>
              </a:rPr>
              <a:t>MagAO</a:t>
            </a:r>
            <a:r>
              <a:rPr lang="fr-FR" dirty="0">
                <a:sym typeface="Wingdings" pitchFamily="2" charset="2"/>
              </a:rPr>
              <a:t>, KPIC</a:t>
            </a:r>
            <a:br>
              <a:rPr lang="fr-FR" dirty="0">
                <a:sym typeface="Wingdings" pitchFamily="2" charset="2"/>
              </a:rPr>
            </a:br>
            <a:r>
              <a:rPr lang="fr-FR" dirty="0">
                <a:sym typeface="Wingdings" pitchFamily="2" charset="2"/>
              </a:rPr>
              <a:t>Baseline for GPI2.0, SPHERE+ 2</a:t>
            </a:r>
            <a:r>
              <a:rPr lang="fr-FR" baseline="30000" dirty="0">
                <a:sym typeface="Wingdings" pitchFamily="2" charset="2"/>
              </a:rPr>
              <a:t>nd</a:t>
            </a:r>
            <a:r>
              <a:rPr lang="fr-FR" dirty="0">
                <a:sym typeface="Wingdings" pitchFamily="2" charset="2"/>
              </a:rPr>
              <a:t> stage AO</a:t>
            </a:r>
            <a:br>
              <a:rPr lang="fr-FR" dirty="0">
                <a:sym typeface="Wingdings" pitchFamily="2" charset="2"/>
              </a:rPr>
            </a:br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To </a:t>
            </a:r>
            <a:r>
              <a:rPr lang="fr-FR" dirty="0" err="1">
                <a:sym typeface="Wingdings" pitchFamily="2" charset="2"/>
              </a:rPr>
              <a:t>reach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redder</a:t>
            </a:r>
            <a:r>
              <a:rPr lang="fr-FR" dirty="0">
                <a:sym typeface="Wingdings" pitchFamily="2" charset="2"/>
              </a:rPr>
              <a:t> and </a:t>
            </a:r>
            <a:r>
              <a:rPr lang="fr-FR" dirty="0" err="1">
                <a:sym typeface="Wingdings" pitchFamily="2" charset="2"/>
              </a:rPr>
              <a:t>fainter</a:t>
            </a:r>
            <a:r>
              <a:rPr lang="fr-FR" dirty="0">
                <a:sym typeface="Wingdings" pitchFamily="2" charset="2"/>
              </a:rPr>
              <a:t> stars, </a:t>
            </a:r>
            <a:r>
              <a:rPr lang="fr-FR" dirty="0" err="1">
                <a:sym typeface="Wingdings" pitchFamily="2" charset="2"/>
              </a:rPr>
              <a:t>sensing</a:t>
            </a:r>
            <a:r>
              <a:rPr lang="fr-FR" dirty="0">
                <a:sym typeface="Wingdings" pitchFamily="2" charset="2"/>
              </a:rPr>
              <a:t> in the NIR </a:t>
            </a:r>
            <a:r>
              <a:rPr lang="fr-FR" dirty="0" err="1">
                <a:sym typeface="Wingdings" pitchFamily="2" charset="2"/>
              </a:rPr>
              <a:t>is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favoured</a:t>
            </a:r>
            <a:r>
              <a:rPr lang="fr-FR" dirty="0">
                <a:sym typeface="Wingdings" pitchFamily="2" charset="2"/>
              </a:rPr>
              <a:t>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69F87DF-8BB2-0000-3965-DF14AB3A3E62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69F87DF-8BB2-0000-3965-DF14AB3A3E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3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64806FAB-8D35-92C0-26DB-501DBB1DC1B9}"/>
              </a:ext>
            </a:extLst>
          </p:cNvPr>
          <p:cNvSpPr/>
          <p:nvPr/>
        </p:nvSpPr>
        <p:spPr>
          <a:xfrm>
            <a:off x="9922189" y="-24367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885FF-983E-A2D4-9F41-A208D6492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68"/>
          <a:stretch/>
        </p:blipFill>
        <p:spPr>
          <a:xfrm>
            <a:off x="415600" y="1822079"/>
            <a:ext cx="4914900" cy="4017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230BA3-1ADC-B829-0834-9869150C5EB8}"/>
              </a:ext>
            </a:extLst>
          </p:cNvPr>
          <p:cNvSpPr txBox="1"/>
          <p:nvPr/>
        </p:nvSpPr>
        <p:spPr>
          <a:xfrm>
            <a:off x="517003" y="6116517"/>
            <a:ext cx="4205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SPHERE+ white </a:t>
            </a:r>
            <a:r>
              <a:rPr lang="fr-FR" sz="1600" dirty="0" err="1"/>
              <a:t>paper</a:t>
            </a:r>
            <a:r>
              <a:rPr lang="fr-FR" sz="1600" dirty="0"/>
              <a:t>, Boccaletti et al.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B167B-537A-EEC5-D673-797B6E74B221}"/>
              </a:ext>
            </a:extLst>
          </p:cNvPr>
          <p:cNvSpPr txBox="1"/>
          <p:nvPr/>
        </p:nvSpPr>
        <p:spPr>
          <a:xfrm>
            <a:off x="1031894" y="5688686"/>
            <a:ext cx="4205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 magnitude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8D1D2-06CE-658F-59D8-243C32A77038}"/>
              </a:ext>
            </a:extLst>
          </p:cNvPr>
          <p:cNvSpPr txBox="1"/>
          <p:nvPr/>
        </p:nvSpPr>
        <p:spPr>
          <a:xfrm rot="16200000">
            <a:off x="-1517857" y="3379700"/>
            <a:ext cx="4205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# </a:t>
            </a:r>
            <a:r>
              <a:rPr lang="fr-FR" sz="1600" dirty="0" err="1"/>
              <a:t>known</a:t>
            </a:r>
            <a:r>
              <a:rPr lang="fr-FR" sz="1600" dirty="0"/>
              <a:t> </a:t>
            </a:r>
            <a:r>
              <a:rPr lang="fr-FR" sz="1600" dirty="0" err="1"/>
              <a:t>protoplanetary</a:t>
            </a:r>
            <a:r>
              <a:rPr lang="fr-FR" sz="1600" dirty="0"/>
              <a:t> </a:t>
            </a:r>
            <a:r>
              <a:rPr lang="fr-FR" sz="1600" dirty="0" err="1"/>
              <a:t>disks</a:t>
            </a:r>
            <a:endParaRPr lang="fr-FR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55624-3EB8-91B5-B329-F6FF3FDA67C8}"/>
              </a:ext>
            </a:extLst>
          </p:cNvPr>
          <p:cNvSpPr/>
          <p:nvPr/>
        </p:nvSpPr>
        <p:spPr>
          <a:xfrm>
            <a:off x="6525656" y="5182868"/>
            <a:ext cx="536154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cf</a:t>
            </a:r>
            <a:r>
              <a:rPr lang="fr-FR" dirty="0"/>
              <a:t> Tuesday talk by B. Jansen-Clem</a:t>
            </a:r>
          </a:p>
        </p:txBody>
      </p:sp>
    </p:spTree>
    <p:extLst>
      <p:ext uri="{BB962C8B-B14F-4D97-AF65-F5344CB8AC3E}">
        <p14:creationId xmlns:p14="http://schemas.microsoft.com/office/powerpoint/2010/main" val="77992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749C-D619-5124-E226-15392D17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BB6AF-A7F8-BD6A-6E84-B57FEB972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limiting</a:t>
            </a:r>
            <a:r>
              <a:rPr lang="fr-FR" dirty="0"/>
              <a:t> us ?</a:t>
            </a:r>
          </a:p>
          <a:p>
            <a:pPr marL="0" indent="0">
              <a:buNone/>
            </a:pPr>
            <a:r>
              <a:rPr lang="fr-FR" dirty="0" err="1"/>
              <a:t>What</a:t>
            </a:r>
            <a:r>
              <a:rPr lang="fr-FR" dirty="0"/>
              <a:t> have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learnt</a:t>
            </a:r>
            <a:r>
              <a:rPr lang="fr-FR" dirty="0"/>
              <a:t> ?</a:t>
            </a:r>
          </a:p>
          <a:p>
            <a:pPr marL="0" indent="0">
              <a:buNone/>
            </a:pPr>
            <a:r>
              <a:rPr lang="fr-FR" dirty="0"/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2804450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1A6F-2D5A-14D2-829E-EE47018B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Specific</a:t>
            </a:r>
            <a:r>
              <a:rPr lang="fr-FR" dirty="0"/>
              <a:t> calibration </a:t>
            </a:r>
            <a:r>
              <a:rPr lang="fr-FR" dirty="0" err="1"/>
              <a:t>problems</a:t>
            </a:r>
            <a:r>
              <a:rPr lang="fr-FR" dirty="0"/>
              <a:t>: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wind</a:t>
            </a:r>
            <a:r>
              <a:rPr lang="fr-FR" dirty="0"/>
              <a:t> </a:t>
            </a:r>
            <a:r>
              <a:rPr lang="fr-FR" dirty="0" err="1"/>
              <a:t>effect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CB46A91-4A4D-BAB6-7E6E-029EC800A46B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CB46A91-4A4D-BAB6-7E6E-029EC800A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2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19D3F40B-E71A-AF78-11E0-6048763568D9}"/>
              </a:ext>
            </a:extLst>
          </p:cNvPr>
          <p:cNvSpPr/>
          <p:nvPr/>
        </p:nvSpPr>
        <p:spPr>
          <a:xfrm>
            <a:off x="10651654" y="-52618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00953CA-B846-47E6-AA94-B96BF8B3C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75051"/>
            <a:ext cx="54864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DCB95-0735-4AB2-EB26-80796C505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7451"/>
            <a:ext cx="6705600" cy="33528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7498B2-7ED6-4FBF-1478-D3A8B12A6CA8}"/>
              </a:ext>
            </a:extLst>
          </p:cNvPr>
          <p:cNvCxnSpPr/>
          <p:nvPr/>
        </p:nvCxnSpPr>
        <p:spPr>
          <a:xfrm>
            <a:off x="7679654" y="2059813"/>
            <a:ext cx="0" cy="102775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E41337-7EA1-33E7-9EC6-B22616DD8D88}"/>
              </a:ext>
            </a:extLst>
          </p:cNvPr>
          <p:cNvSpPr txBox="1"/>
          <p:nvPr/>
        </p:nvSpPr>
        <p:spPr>
          <a:xfrm>
            <a:off x="7659697" y="2381333"/>
            <a:ext cx="90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Factor 50</a:t>
            </a:r>
          </a:p>
        </p:txBody>
      </p:sp>
      <p:sp>
        <p:nvSpPr>
          <p:cNvPr id="10" name="Alternative Process 9">
            <a:extLst>
              <a:ext uri="{FF2B5EF4-FFF2-40B4-BE49-F238E27FC236}">
                <a16:creationId xmlns:a16="http://schemas.microsoft.com/office/drawing/2014/main" id="{41961C00-B53D-03FE-EC29-1CB50920F5F5}"/>
              </a:ext>
            </a:extLst>
          </p:cNvPr>
          <p:cNvSpPr/>
          <p:nvPr/>
        </p:nvSpPr>
        <p:spPr bwMode="auto">
          <a:xfrm>
            <a:off x="2463458" y="5896005"/>
            <a:ext cx="8484283" cy="368628"/>
          </a:xfrm>
          <a:prstGeom prst="flowChartAlternateProcess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dirty="0"/>
              <a:t>Contrast degradation up to a factor 50, affecting the best nights !</a:t>
            </a:r>
          </a:p>
        </p:txBody>
      </p:sp>
    </p:spTree>
    <p:extLst>
      <p:ext uri="{BB962C8B-B14F-4D97-AF65-F5344CB8AC3E}">
        <p14:creationId xmlns:p14="http://schemas.microsoft.com/office/powerpoint/2010/main" val="3503747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1A6F-2D5A-14D2-829E-EE47018B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Specific</a:t>
            </a:r>
            <a:r>
              <a:rPr lang="fr-FR" dirty="0"/>
              <a:t> calibration </a:t>
            </a:r>
            <a:r>
              <a:rPr lang="fr-FR" dirty="0" err="1"/>
              <a:t>problems</a:t>
            </a:r>
            <a:r>
              <a:rPr lang="fr-FR" dirty="0"/>
              <a:t>: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wind</a:t>
            </a:r>
            <a:r>
              <a:rPr lang="fr-FR" dirty="0"/>
              <a:t> </a:t>
            </a:r>
            <a:r>
              <a:rPr lang="fr-FR" dirty="0" err="1"/>
              <a:t>effect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CB46A91-4A4D-BAB6-7E6E-029EC800A46B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CB46A91-4A4D-BAB6-7E6E-029EC800A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4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19D3F40B-E71A-AF78-11E0-6048763568D9}"/>
              </a:ext>
            </a:extLst>
          </p:cNvPr>
          <p:cNvSpPr/>
          <p:nvPr/>
        </p:nvSpPr>
        <p:spPr>
          <a:xfrm>
            <a:off x="10651654" y="-52618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BA4A4-9017-C8D2-F2CF-DE55198D9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6263"/>
            <a:ext cx="12192000" cy="2438400"/>
          </a:xfrm>
          <a:prstGeom prst="rect">
            <a:avLst/>
          </a:prstGeom>
        </p:spPr>
      </p:pic>
      <p:pic>
        <p:nvPicPr>
          <p:cNvPr id="11" name="video3_dtts_2018-03-25">
            <a:hlinkClick r:id="" action="ppaction://media"/>
            <a:extLst>
              <a:ext uri="{FF2B5EF4-FFF2-40B4-BE49-F238E27FC236}">
                <a16:creationId xmlns:a16="http://schemas.microsoft.com/office/drawing/2014/main" id="{5EA70A5F-2551-F3A1-1627-A2CC054FB5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9913" y="1846263"/>
            <a:ext cx="603408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A2C0-991F-A172-9071-D5DB2847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telescopes are not equal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DF3BF-BB11-303C-3D98-2654D7038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53813-9EC8-A17F-8728-088437DA7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54" y="1821300"/>
            <a:ext cx="3721855" cy="2084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B2EA1-2E1F-0F45-FC73-092AACA71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267" y="4000019"/>
            <a:ext cx="2142216" cy="2857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69D51-12A1-E216-27BF-AB626D0A0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417" y="286602"/>
            <a:ext cx="2282046" cy="2967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0897-DC3D-F587-2468-31B2FE8AE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0" y="4000019"/>
            <a:ext cx="1970940" cy="2856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7B457-929D-3FCF-1287-CEDB01483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3" y="286603"/>
            <a:ext cx="2198473" cy="2972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D01280-C98D-0FB9-C0C4-056252A7C46D}"/>
              </a:ext>
            </a:extLst>
          </p:cNvPr>
          <p:cNvSpPr txBox="1"/>
          <p:nvPr/>
        </p:nvSpPr>
        <p:spPr>
          <a:xfrm>
            <a:off x="7844317" y="2873958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Keck 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492900-86CA-DDEA-0B68-30E36EAEE4B4}"/>
              </a:ext>
            </a:extLst>
          </p:cNvPr>
          <p:cNvSpPr txBox="1"/>
          <p:nvPr/>
        </p:nvSpPr>
        <p:spPr>
          <a:xfrm>
            <a:off x="10240290" y="2908446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VLT UT3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833A4-8E9C-8D15-E7E8-F512612CC9D3}"/>
              </a:ext>
            </a:extLst>
          </p:cNvPr>
          <p:cNvSpPr txBox="1"/>
          <p:nvPr/>
        </p:nvSpPr>
        <p:spPr>
          <a:xfrm>
            <a:off x="331688" y="1821300"/>
            <a:ext cx="162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Gemini South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870EF-91F5-185C-737B-25BAACDC3504}"/>
              </a:ext>
            </a:extLst>
          </p:cNvPr>
          <p:cNvSpPr txBox="1"/>
          <p:nvPr/>
        </p:nvSpPr>
        <p:spPr>
          <a:xfrm>
            <a:off x="2220581" y="6478129"/>
            <a:ext cx="162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Magellan (Clay)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5564A-1216-F7E3-EFC9-205AC91763CE}"/>
              </a:ext>
            </a:extLst>
          </p:cNvPr>
          <p:cNvSpPr txBox="1"/>
          <p:nvPr/>
        </p:nvSpPr>
        <p:spPr>
          <a:xfrm>
            <a:off x="359654" y="6487247"/>
            <a:ext cx="162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Subaru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5D73ED-7D9A-EAE8-DA30-E4D7544C0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994" y="3337770"/>
            <a:ext cx="7994180" cy="3039762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01DC4E7-BE20-8D5E-23E3-EFDB0E39A706}"/>
              </a:ext>
            </a:extLst>
          </p:cNvPr>
          <p:cNvSpPr/>
          <p:nvPr/>
        </p:nvSpPr>
        <p:spPr>
          <a:xfrm>
            <a:off x="5354992" y="6456689"/>
            <a:ext cx="5470020" cy="365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/>
              <a:t>Spider design makes a clear difference</a:t>
            </a:r>
          </a:p>
        </p:txBody>
      </p:sp>
    </p:spTree>
    <p:extLst>
      <p:ext uri="{BB962C8B-B14F-4D97-AF65-F5344CB8AC3E}">
        <p14:creationId xmlns:p14="http://schemas.microsoft.com/office/powerpoint/2010/main" val="527933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87FC-37FC-73A1-F485-E2F9B3A2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fr-FR" dirty="0"/>
              <a:t>Mitigation </a:t>
            </a:r>
            <a:r>
              <a:rPr lang="fr-FR" dirty="0" err="1"/>
              <a:t>strategies</a:t>
            </a:r>
            <a:endParaRPr lang="fr-FR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01BEE06-467A-B7F6-9B29-5D441D2F7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88914"/>
            <a:ext cx="10515600" cy="116908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Software solutions: use of a </a:t>
            </a:r>
            <a:r>
              <a:rPr lang="fr-FR" dirty="0" err="1"/>
              <a:t>dedicated</a:t>
            </a:r>
            <a:r>
              <a:rPr lang="fr-FR" dirty="0"/>
              <a:t> modal basis for AO control, </a:t>
            </a:r>
            <a:r>
              <a:rPr lang="fr-FR" dirty="0" err="1"/>
              <a:t>pupil</a:t>
            </a:r>
            <a:r>
              <a:rPr lang="fr-FR" dirty="0"/>
              <a:t> piston/tip/tilt </a:t>
            </a:r>
            <a:r>
              <a:rPr lang="fr-FR" sz="2200" dirty="0"/>
              <a:t>(</a:t>
            </a:r>
            <a:r>
              <a:rPr lang="fr-FR" sz="2200" dirty="0" err="1"/>
              <a:t>Pourré</a:t>
            </a:r>
            <a:r>
              <a:rPr lang="fr-FR" sz="2200" dirty="0"/>
              <a:t> et al. 2023) </a:t>
            </a:r>
            <a:endParaRPr lang="fr-FR" dirty="0"/>
          </a:p>
          <a:p>
            <a:r>
              <a:rPr lang="fr-FR" dirty="0"/>
              <a:t>Focal plane WFS </a:t>
            </a:r>
            <a:r>
              <a:rPr lang="fr-FR" sz="2200" dirty="0"/>
              <a:t>(e.g. N’</a:t>
            </a:r>
            <a:r>
              <a:rPr lang="fr-FR" sz="2200" dirty="0" err="1"/>
              <a:t>diaye</a:t>
            </a:r>
            <a:r>
              <a:rPr lang="fr-FR" sz="2200" dirty="0"/>
              <a:t> et al. 2018, </a:t>
            </a:r>
            <a:r>
              <a:rPr lang="fr-FR" sz="2200" dirty="0" err="1"/>
              <a:t>Vievard</a:t>
            </a:r>
            <a:r>
              <a:rPr lang="fr-FR" sz="2200" dirty="0"/>
              <a:t> et al. 2019, Bos et al. 2020)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1A436-5A25-B910-8D65-26D1238A1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83273"/>
            <a:ext cx="7772400" cy="36914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FB1E00-A83C-E62C-86C3-464C76A50B6B}"/>
              </a:ext>
            </a:extLst>
          </p:cNvPr>
          <p:cNvSpPr/>
          <p:nvPr/>
        </p:nvSpPr>
        <p:spPr>
          <a:xfrm>
            <a:off x="5801475" y="1931541"/>
            <a:ext cx="2003460" cy="174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82A60-67B8-9E4B-8932-E2A69EF0DA1B}"/>
              </a:ext>
            </a:extLst>
          </p:cNvPr>
          <p:cNvSpPr/>
          <p:nvPr/>
        </p:nvSpPr>
        <p:spPr>
          <a:xfrm>
            <a:off x="9262154" y="1931540"/>
            <a:ext cx="2003460" cy="174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0BCE0-6676-EBCC-6FE4-E6807DCD246D}"/>
              </a:ext>
            </a:extLst>
          </p:cNvPr>
          <p:cNvSpPr txBox="1"/>
          <p:nvPr/>
        </p:nvSpPr>
        <p:spPr>
          <a:xfrm>
            <a:off x="4907623" y="5090060"/>
            <a:ext cx="356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Courtney-Barrer et al. 2023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FF1D5A36-F2C2-655B-ECDB-B039A3B44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6" y="2008714"/>
            <a:ext cx="4249330" cy="31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F15EA4-60A5-C34D-E577-55722F9492B5}"/>
              </a:ext>
            </a:extLst>
          </p:cNvPr>
          <p:cNvCxnSpPr/>
          <p:nvPr/>
        </p:nvCxnSpPr>
        <p:spPr>
          <a:xfrm flipV="1">
            <a:off x="1568399" y="3901221"/>
            <a:ext cx="457200" cy="65314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026965-3451-74B9-9FF3-588070EFA270}"/>
              </a:ext>
            </a:extLst>
          </p:cNvPr>
          <p:cNvSpPr txBox="1"/>
          <p:nvPr/>
        </p:nvSpPr>
        <p:spPr>
          <a:xfrm>
            <a:off x="64778" y="441124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Coated spider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ED81D8-5C86-6BAA-0C2E-F90CD138FB5B}"/>
              </a:ext>
            </a:extLst>
          </p:cNvPr>
          <p:cNvCxnSpPr/>
          <p:nvPr/>
        </p:nvCxnSpPr>
        <p:spPr>
          <a:xfrm flipH="1" flipV="1">
            <a:off x="1893579" y="3023105"/>
            <a:ext cx="506995" cy="38219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DBE5BA9-4461-E26C-BC12-23146C25084A}"/>
              </a:ext>
            </a:extLst>
          </p:cNvPr>
          <p:cNvSpPr txBox="1"/>
          <p:nvPr/>
        </p:nvSpPr>
        <p:spPr>
          <a:xfrm>
            <a:off x="2400573" y="3220635"/>
            <a:ext cx="211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Uncoated spider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9775B2-E83E-7517-DF23-F2B83D2699ED}"/>
              </a:ext>
            </a:extLst>
          </p:cNvPr>
          <p:cNvSpPr txBox="1"/>
          <p:nvPr/>
        </p:nvSpPr>
        <p:spPr>
          <a:xfrm>
            <a:off x="2828576" y="2024422"/>
            <a:ext cx="14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M2 tower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46F7B-35EA-24E3-A407-EC54152C6AA6}"/>
              </a:ext>
            </a:extLst>
          </p:cNvPr>
          <p:cNvSpPr txBox="1"/>
          <p:nvPr/>
        </p:nvSpPr>
        <p:spPr>
          <a:xfrm>
            <a:off x="64778" y="1323904"/>
            <a:ext cx="427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Low-emissivity coating applied between August and November 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55340D-D8A2-3D08-84CB-621FD6CA86BD}"/>
              </a:ext>
            </a:extLst>
          </p:cNvPr>
          <p:cNvSpPr txBox="1"/>
          <p:nvPr/>
        </p:nvSpPr>
        <p:spPr>
          <a:xfrm>
            <a:off x="90740" y="4945751"/>
            <a:ext cx="116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Picture: P. Bourget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14BA57-6362-D9AF-A48F-CDF9CD1E2236}"/>
              </a:ext>
            </a:extLst>
          </p:cNvPr>
          <p:cNvSpPr txBox="1"/>
          <p:nvPr/>
        </p:nvSpPr>
        <p:spPr>
          <a:xfrm>
            <a:off x="64778" y="5237103"/>
            <a:ext cx="356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Milli et al. 2018</a:t>
            </a:r>
          </a:p>
        </p:txBody>
      </p:sp>
    </p:spTree>
    <p:extLst>
      <p:ext uri="{BB962C8B-B14F-4D97-AF65-F5344CB8AC3E}">
        <p14:creationId xmlns:p14="http://schemas.microsoft.com/office/powerpoint/2010/main" val="887934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1A6F-2D5A-14D2-829E-EE47018B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Specific</a:t>
            </a:r>
            <a:r>
              <a:rPr lang="fr-FR" dirty="0"/>
              <a:t> calibration </a:t>
            </a:r>
            <a:r>
              <a:rPr lang="fr-FR" dirty="0" err="1"/>
              <a:t>problems</a:t>
            </a:r>
            <a:r>
              <a:rPr lang="fr-FR" dirty="0"/>
              <a:t>: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wind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CB46A91-4A4D-BAB6-7E6E-029EC800A46B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CB46A91-4A4D-BAB6-7E6E-029EC800A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4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19D3F40B-E71A-AF78-11E0-6048763568D9}"/>
              </a:ext>
            </a:extLst>
          </p:cNvPr>
          <p:cNvSpPr/>
          <p:nvPr/>
        </p:nvSpPr>
        <p:spPr>
          <a:xfrm>
            <a:off x="10651654" y="-52618"/>
            <a:ext cx="898974" cy="52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" name="video_corono+DTTS">
            <a:hlinkClick r:id="" action="ppaction://media"/>
            <a:extLst>
              <a:ext uri="{FF2B5EF4-FFF2-40B4-BE49-F238E27FC236}">
                <a16:creationId xmlns:a16="http://schemas.microsoft.com/office/drawing/2014/main" id="{B00029D2-E3E2-7E11-F8B5-8C0D3A69E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3438" y="1846263"/>
            <a:ext cx="8045450" cy="402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0D8ED6-549E-ED4B-CD5A-778F7C5A9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528" y="2189679"/>
            <a:ext cx="5245100" cy="382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6ACAFA-43B6-7A3B-C984-A6E37A9592F2}"/>
              </a:ext>
            </a:extLst>
          </p:cNvPr>
          <p:cNvSpPr txBox="1"/>
          <p:nvPr/>
        </p:nvSpPr>
        <p:spPr>
          <a:xfrm>
            <a:off x="7061812" y="1846263"/>
            <a:ext cx="419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Illusive</a:t>
            </a:r>
            <a:r>
              <a:rPr lang="fr-FR" dirty="0"/>
              <a:t> </a:t>
            </a:r>
            <a:r>
              <a:rPr lang="fr-FR" dirty="0" err="1"/>
              <a:t>disk</a:t>
            </a:r>
            <a:r>
              <a:rPr lang="fr-FR" dirty="0"/>
              <a:t> of HD206893 </a:t>
            </a:r>
            <a:r>
              <a:rPr lang="fr-FR" sz="1200" dirty="0"/>
              <a:t>(Milli et al. 2017)</a:t>
            </a:r>
            <a:endParaRPr lang="fr-FR" dirty="0"/>
          </a:p>
        </p:txBody>
      </p:sp>
      <p:sp>
        <p:nvSpPr>
          <p:cNvPr id="10" name="Alternative Process 9">
            <a:extLst>
              <a:ext uri="{FF2B5EF4-FFF2-40B4-BE49-F238E27FC236}">
                <a16:creationId xmlns:a16="http://schemas.microsoft.com/office/drawing/2014/main" id="{D2210FBB-168C-E476-38FB-4AC826547C8F}"/>
              </a:ext>
            </a:extLst>
          </p:cNvPr>
          <p:cNvSpPr/>
          <p:nvPr/>
        </p:nvSpPr>
        <p:spPr bwMode="auto">
          <a:xfrm>
            <a:off x="7061812" y="6012379"/>
            <a:ext cx="3422356" cy="423933"/>
          </a:xfrm>
          <a:prstGeom prst="flowChartAlternateProcess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/>
              <a:t>Beware of misinterpretation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213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56993C-FB7C-244A-812D-EE52286B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643" y="2863533"/>
            <a:ext cx="3951514" cy="1939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648971-A189-0744-8234-A6C55417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NCPA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662B2-D645-9646-8819-584374EB78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096" y="2473791"/>
            <a:ext cx="3627937" cy="361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1C919-B49E-734D-A957-A117483F6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28" y="2839205"/>
            <a:ext cx="1972893" cy="1939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74055-8338-C24E-A060-BE3590BDB3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937" y="2480458"/>
            <a:ext cx="3627937" cy="3627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B20C01-9E5E-3B43-A27D-BB5F5E50EB98}"/>
              </a:ext>
            </a:extLst>
          </p:cNvPr>
          <p:cNvSpPr txBox="1"/>
          <p:nvPr/>
        </p:nvSpPr>
        <p:spPr>
          <a:xfrm>
            <a:off x="6476365" y="5829313"/>
            <a:ext cx="1262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Internal source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C0E83-61A5-F04D-9583-3FA5C159D30A}"/>
              </a:ext>
            </a:extLst>
          </p:cNvPr>
          <p:cNvSpPr txBox="1"/>
          <p:nvPr/>
        </p:nvSpPr>
        <p:spPr>
          <a:xfrm>
            <a:off x="8511997" y="5855184"/>
            <a:ext cx="1576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Vigan et al. 2019,2022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9B4D2-9E81-1D40-9ED7-A33F48BB1410}"/>
              </a:ext>
            </a:extLst>
          </p:cNvPr>
          <p:cNvSpPr txBox="1"/>
          <p:nvPr/>
        </p:nvSpPr>
        <p:spPr>
          <a:xfrm>
            <a:off x="1608108" y="473324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~45nm 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3FE54-3A35-CC43-90E1-8FD9B5043F01}"/>
              </a:ext>
            </a:extLst>
          </p:cNvPr>
          <p:cNvSpPr txBox="1"/>
          <p:nvPr/>
        </p:nvSpPr>
        <p:spPr>
          <a:xfrm>
            <a:off x="3667541" y="473324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~35nm RMS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1EBE9-E4E7-EB4B-85CA-FC0EF739953E}"/>
              </a:ext>
            </a:extLst>
          </p:cNvPr>
          <p:cNvSpPr/>
          <p:nvPr/>
        </p:nvSpPr>
        <p:spPr>
          <a:xfrm>
            <a:off x="970587" y="4917907"/>
            <a:ext cx="12186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/>
              <a:t>N’</a:t>
            </a:r>
            <a:r>
              <a:rPr lang="fr-FR" sz="1050" dirty="0" err="1"/>
              <a:t>Diaye</a:t>
            </a:r>
            <a:r>
              <a:rPr lang="fr-FR" sz="1050" dirty="0"/>
              <a:t> et al. 2016</a:t>
            </a:r>
            <a:endParaRPr lang="en-US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53269-E252-AC40-9007-F91E6B7C6348}"/>
              </a:ext>
            </a:extLst>
          </p:cNvPr>
          <p:cNvSpPr txBox="1"/>
          <p:nvPr/>
        </p:nvSpPr>
        <p:spPr>
          <a:xfrm>
            <a:off x="1330108" y="2213485"/>
            <a:ext cx="381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Residual wavefront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A440F-2358-BA40-86DC-A3FBAA6B39CF}"/>
              </a:ext>
            </a:extLst>
          </p:cNvPr>
          <p:cNvSpPr txBox="1"/>
          <p:nvPr/>
        </p:nvSpPr>
        <p:spPr>
          <a:xfrm>
            <a:off x="10115192" y="4061966"/>
            <a:ext cx="207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Example of a NCPA calibration strategy with the Zernike WFS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31618B-0DBA-8A43-9578-8D97325CC1AA}"/>
                  </a:ext>
                </a:extLst>
              </p:cNvPr>
              <p:cNvSpPr/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31618B-0DBA-8A43-9578-8D97325CC1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50" y="3392"/>
                <a:ext cx="5500545" cy="415883"/>
              </a:xfrm>
              <a:prstGeom prst="rect">
                <a:avLst/>
              </a:prstGeom>
              <a:blipFill>
                <a:blip r:embed="rId6"/>
                <a:stretch>
                  <a:fillRect t="-2941" b="-1176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F981F890-7D3A-C54F-863B-8C510B1D1067}"/>
              </a:ext>
            </a:extLst>
          </p:cNvPr>
          <p:cNvSpPr/>
          <p:nvPr/>
        </p:nvSpPr>
        <p:spPr>
          <a:xfrm>
            <a:off x="11377021" y="-33756"/>
            <a:ext cx="898974" cy="4901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680AD9-3F0C-4A51-43AC-014A96BF8652}"/>
              </a:ext>
            </a:extLst>
          </p:cNvPr>
          <p:cNvSpPr/>
          <p:nvPr/>
        </p:nvSpPr>
        <p:spPr>
          <a:xfrm>
            <a:off x="219918" y="6366897"/>
            <a:ext cx="366917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cf</a:t>
            </a:r>
            <a:r>
              <a:rPr lang="fr-FR" dirty="0"/>
              <a:t> Tuesday talk by B. Jensen-Clem</a:t>
            </a:r>
          </a:p>
        </p:txBody>
      </p:sp>
    </p:spTree>
    <p:extLst>
      <p:ext uri="{BB962C8B-B14F-4D97-AF65-F5344CB8AC3E}">
        <p14:creationId xmlns:p14="http://schemas.microsoft.com/office/powerpoint/2010/main" val="19288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C8897-8808-7FD8-C3FA-B7155F86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6" y="1593239"/>
            <a:ext cx="8450483" cy="5034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33CA9-E230-9A27-3C60-E55B3FFB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Focal plane techniques to </a:t>
            </a:r>
            <a:r>
              <a:rPr lang="fr-FR" dirty="0" err="1"/>
              <a:t>make</a:t>
            </a:r>
            <a:r>
              <a:rPr lang="fr-FR" dirty="0"/>
              <a:t> a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hole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B2D94-EE50-A3AD-E65E-BD5663379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7945" y="2566929"/>
            <a:ext cx="3610336" cy="3608079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hole</a:t>
            </a:r>
            <a:r>
              <a:rPr lang="fr-FR" dirty="0"/>
              <a:t> techniques do </a:t>
            </a:r>
            <a:r>
              <a:rPr lang="fr-FR" dirty="0" err="1"/>
              <a:t>work</a:t>
            </a:r>
            <a:r>
              <a:rPr lang="fr-FR" dirty="0"/>
              <a:t> on-sky in good conditions (</a:t>
            </a:r>
            <a:r>
              <a:rPr lang="fr-FR" dirty="0" err="1"/>
              <a:t>when</a:t>
            </a:r>
            <a:r>
              <a:rPr lang="fr-FR" dirty="0"/>
              <a:t> quasi-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speckles</a:t>
            </a:r>
            <a:r>
              <a:rPr lang="fr-FR" dirty="0"/>
              <a:t> </a:t>
            </a:r>
            <a:r>
              <a:rPr lang="fr-FR" dirty="0" err="1"/>
              <a:t>limit</a:t>
            </a:r>
            <a:r>
              <a:rPr lang="fr-FR" dirty="0"/>
              <a:t> the </a:t>
            </a:r>
            <a:r>
              <a:rPr lang="fr-FR" dirty="0" err="1"/>
              <a:t>contrast</a:t>
            </a:r>
            <a:r>
              <a:rPr lang="fr-FR" dirty="0"/>
              <a:t> </a:t>
            </a:r>
            <a:r>
              <a:rPr lang="fr-FR" dirty="0" err="1"/>
              <a:t>rather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turbulence)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4DCC5-09B7-66A5-7C56-CE3157171A83}"/>
              </a:ext>
            </a:extLst>
          </p:cNvPr>
          <p:cNvSpPr txBox="1"/>
          <p:nvPr/>
        </p:nvSpPr>
        <p:spPr>
          <a:xfrm>
            <a:off x="-1" y="6550223"/>
            <a:ext cx="4664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Mazoyer et al. 2024, Potier et al. 2020,2022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35A14-F254-B319-9F0A-39A286B5544A}"/>
              </a:ext>
            </a:extLst>
          </p:cNvPr>
          <p:cNvSpPr/>
          <p:nvPr/>
        </p:nvSpPr>
        <p:spPr>
          <a:xfrm>
            <a:off x="4895608" y="6546070"/>
            <a:ext cx="366917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cf</a:t>
            </a:r>
            <a:r>
              <a:rPr lang="fr-FR" dirty="0"/>
              <a:t> Tuesday talk by B. Jensen-Clem</a:t>
            </a:r>
          </a:p>
        </p:txBody>
      </p:sp>
    </p:spTree>
    <p:extLst>
      <p:ext uri="{BB962C8B-B14F-4D97-AF65-F5344CB8AC3E}">
        <p14:creationId xmlns:p14="http://schemas.microsoft.com/office/powerpoint/2010/main" val="1001625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3D5C1-5AA2-CF9E-3912-90BB6EE6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Lessons</a:t>
            </a:r>
            <a:r>
              <a:rPr lang="fr-FR" dirty="0"/>
              <a:t> </a:t>
            </a:r>
            <a:r>
              <a:rPr lang="fr-FR" dirty="0" err="1"/>
              <a:t>learnt</a:t>
            </a:r>
            <a:r>
              <a:rPr lang="fr-FR" dirty="0"/>
              <a:t> in </a:t>
            </a:r>
            <a:r>
              <a:rPr lang="fr-FR" dirty="0" err="1"/>
              <a:t>observing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and </a:t>
            </a:r>
            <a:r>
              <a:rPr lang="fr-FR" dirty="0" err="1"/>
              <a:t>postprocessing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9427A-93FA-481C-57AD-6FB262BCB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1342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B69BD-BA57-4BD0-D985-D811DA1E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of </a:t>
            </a:r>
            <a:r>
              <a:rPr lang="fr-FR" dirty="0" err="1"/>
              <a:t>telemetry</a:t>
            </a:r>
            <a:r>
              <a:rPr lang="fr-FR" dirty="0"/>
              <a:t>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C53A53-04F1-75A2-E8A7-B163F16A3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85" y="1860349"/>
            <a:ext cx="6777942" cy="4351338"/>
          </a:xfrm>
        </p:spPr>
        <p:txBody>
          <a:bodyPr>
            <a:normAutofit/>
          </a:bodyPr>
          <a:lstStyle/>
          <a:p>
            <a:r>
              <a:rPr lang="fr-FR" dirty="0"/>
              <a:t>AO </a:t>
            </a:r>
            <a:r>
              <a:rPr lang="fr-FR" dirty="0" err="1"/>
              <a:t>telemetry</a:t>
            </a:r>
            <a:r>
              <a:rPr lang="fr-FR" dirty="0"/>
              <a:t> data carry information about </a:t>
            </a:r>
            <a:r>
              <a:rPr lang="fr-FR" dirty="0" err="1"/>
              <a:t>residuals</a:t>
            </a:r>
            <a:r>
              <a:rPr lang="fr-FR" dirty="0"/>
              <a:t> </a:t>
            </a:r>
            <a:r>
              <a:rPr lang="fr-FR" dirty="0" err="1"/>
              <a:t>statistics</a:t>
            </a:r>
            <a:r>
              <a:rPr lang="fr-FR" dirty="0"/>
              <a:t>, </a:t>
            </a:r>
            <a:r>
              <a:rPr lang="fr-FR" dirty="0" err="1"/>
              <a:t>hence</a:t>
            </a:r>
            <a:r>
              <a:rPr lang="fr-FR" dirty="0"/>
              <a:t> the PSF:</a:t>
            </a:r>
          </a:p>
          <a:p>
            <a:pPr lvl="1"/>
            <a:r>
              <a:rPr lang="fr-FR" dirty="0"/>
              <a:t>PSF reconstruction (from </a:t>
            </a:r>
            <a:r>
              <a:rPr lang="fr-FR" dirty="0" err="1"/>
              <a:t>Véran</a:t>
            </a:r>
            <a:r>
              <a:rPr lang="fr-FR" dirty="0"/>
              <a:t>+ 1997 to </a:t>
            </a:r>
            <a:r>
              <a:rPr lang="fr-FR" dirty="0" err="1"/>
              <a:t>now</a:t>
            </a:r>
            <a:r>
              <a:rPr lang="fr-FR" dirty="0"/>
              <a:t>, e.g. </a:t>
            </a:r>
            <a:r>
              <a:rPr lang="fr-FR" dirty="0" err="1"/>
              <a:t>Fetick</a:t>
            </a:r>
            <a:r>
              <a:rPr lang="fr-FR" dirty="0"/>
              <a:t> et al. 2019)</a:t>
            </a:r>
          </a:p>
          <a:p>
            <a:pPr lvl="1"/>
            <a:r>
              <a:rPr lang="fr-FR" dirty="0"/>
              <a:t>Or support to </a:t>
            </a:r>
            <a:r>
              <a:rPr lang="fr-FR" dirty="0" err="1"/>
              <a:t>deconvolution</a:t>
            </a:r>
            <a:r>
              <a:rPr lang="fr-FR" dirty="0"/>
              <a:t> : relevant </a:t>
            </a:r>
            <a:r>
              <a:rPr lang="fr-FR" dirty="0" err="1"/>
              <a:t>priors</a:t>
            </a:r>
            <a:r>
              <a:rPr lang="fr-FR" dirty="0"/>
              <a:t> are </a:t>
            </a:r>
            <a:r>
              <a:rPr lang="fr-FR" dirty="0" err="1"/>
              <a:t>beneficial</a:t>
            </a:r>
            <a:r>
              <a:rPr lang="fr-FR" dirty="0"/>
              <a:t> (e.g. Lau et al. 2023)</a:t>
            </a:r>
          </a:p>
          <a:p>
            <a:r>
              <a:rPr lang="fr-FR" dirty="0"/>
              <a:t>Use in high </a:t>
            </a:r>
            <a:r>
              <a:rPr lang="fr-FR" dirty="0" err="1"/>
              <a:t>contrast</a:t>
            </a:r>
            <a:r>
              <a:rPr lang="fr-FR" dirty="0"/>
              <a:t> </a:t>
            </a:r>
            <a:r>
              <a:rPr lang="fr-FR" dirty="0" err="1"/>
              <a:t>scenes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Active </a:t>
            </a:r>
            <a:r>
              <a:rPr lang="fr-FR" dirty="0" err="1"/>
              <a:t>field</a:t>
            </a:r>
            <a:r>
              <a:rPr lang="fr-FR" dirty="0"/>
              <a:t> of </a:t>
            </a:r>
            <a:r>
              <a:rPr lang="fr-FR" dirty="0" err="1"/>
              <a:t>research</a:t>
            </a:r>
            <a:endParaRPr lang="fr-FR" dirty="0"/>
          </a:p>
          <a:p>
            <a:pPr lvl="1"/>
            <a:r>
              <a:rPr lang="fr-FR" dirty="0"/>
              <a:t>Relation </a:t>
            </a:r>
            <a:r>
              <a:rPr lang="fr-FR" dirty="0" err="1"/>
              <a:t>between</a:t>
            </a:r>
            <a:r>
              <a:rPr lang="fr-FR" dirty="0"/>
              <a:t> AO </a:t>
            </a:r>
            <a:r>
              <a:rPr lang="fr-FR" dirty="0" err="1"/>
              <a:t>internal</a:t>
            </a:r>
            <a:r>
              <a:rPr lang="fr-FR" dirty="0"/>
              <a:t> data and </a:t>
            </a:r>
            <a:r>
              <a:rPr lang="fr-FR" dirty="0" err="1"/>
              <a:t>ultimate</a:t>
            </a:r>
            <a:r>
              <a:rPr lang="fr-FR" dirty="0"/>
              <a:t> </a:t>
            </a:r>
            <a:r>
              <a:rPr lang="fr-FR" dirty="0" err="1"/>
              <a:t>contrast</a:t>
            </a:r>
            <a:r>
              <a:rPr lang="fr-FR" dirty="0"/>
              <a:t> performance not trivial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15339-93AA-D174-C978-20FD6025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119" y="445860"/>
            <a:ext cx="4506409" cy="6412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064DF7-FA83-7150-387D-F09DC8D68F5E}"/>
              </a:ext>
            </a:extLst>
          </p:cNvPr>
          <p:cNvSpPr txBox="1"/>
          <p:nvPr/>
        </p:nvSpPr>
        <p:spPr>
          <a:xfrm>
            <a:off x="7407798" y="118138"/>
            <a:ext cx="297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Deconvolved</a:t>
            </a:r>
            <a:r>
              <a:rPr lang="fr-FR" dirty="0"/>
              <a:t> images of Vesta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500B0-5192-61E1-FF56-4DCA94C95D1D}"/>
              </a:ext>
            </a:extLst>
          </p:cNvPr>
          <p:cNvSpPr txBox="1"/>
          <p:nvPr/>
        </p:nvSpPr>
        <p:spPr>
          <a:xfrm>
            <a:off x="10120131" y="119334"/>
            <a:ext cx="219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SFRM1000"/>
              </a:rPr>
              <a:t>Dawn model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22F0F-2234-3E3A-4BDB-3D5681FAE448}"/>
              </a:ext>
            </a:extLst>
          </p:cNvPr>
          <p:cNvSpPr txBox="1"/>
          <p:nvPr/>
        </p:nvSpPr>
        <p:spPr>
          <a:xfrm>
            <a:off x="9253960" y="6569192"/>
            <a:ext cx="140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Fetick</a:t>
            </a:r>
            <a:r>
              <a:rPr lang="fr-FR" sz="1200" dirty="0">
                <a:solidFill>
                  <a:schemeClr val="bg1"/>
                </a:solidFill>
              </a:rPr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1559377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6041-419F-E348-B66A-A3C5D720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365125"/>
            <a:ext cx="8461093" cy="1325563"/>
          </a:xfrm>
        </p:spPr>
        <p:txBody>
          <a:bodyPr/>
          <a:lstStyle/>
          <a:p>
            <a:r>
              <a:rPr lang="en-US" dirty="0"/>
              <a:t>Revisited strategies: </a:t>
            </a:r>
            <a:br>
              <a:rPr lang="en-US" dirty="0"/>
            </a:br>
            <a:r>
              <a:rPr lang="en-US" dirty="0"/>
              <a:t>Reference differential imaging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C6A49-86DB-2049-9C3A-AC3BDD966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8975" y="1980344"/>
            <a:ext cx="437584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A) (Carefully selected) </a:t>
            </a:r>
            <a:br>
              <a:rPr lang="en-US" dirty="0"/>
            </a:br>
            <a:r>
              <a:rPr lang="en-US" dirty="0"/>
              <a:t>     </a:t>
            </a:r>
            <a:r>
              <a:rPr lang="en-US" b="1" u="sng" dirty="0"/>
              <a:t>Single reference</a:t>
            </a:r>
          </a:p>
          <a:p>
            <a:pPr lvl="1"/>
            <a:r>
              <a:rPr lang="en-US" dirty="0"/>
              <a:t>similar visual magnitude for AO performance</a:t>
            </a:r>
          </a:p>
          <a:p>
            <a:pPr lvl="1"/>
            <a:r>
              <a:rPr lang="en-US" dirty="0"/>
              <a:t>close on sky and in time</a:t>
            </a:r>
          </a:p>
          <a:p>
            <a:pPr lvl="1"/>
            <a:r>
              <a:rPr lang="en-US" dirty="0"/>
              <a:t>similar turbulence conditions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A932686-0E32-EF4B-B710-19D239204C26}"/>
              </a:ext>
            </a:extLst>
          </p:cNvPr>
          <p:cNvSpPr txBox="1">
            <a:spLocks/>
          </p:cNvSpPr>
          <p:nvPr/>
        </p:nvSpPr>
        <p:spPr>
          <a:xfrm>
            <a:off x="4665857" y="1980344"/>
            <a:ext cx="443184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B) </a:t>
            </a:r>
            <a:r>
              <a:rPr lang="en-US" b="1" u="sng" dirty="0"/>
              <a:t>Large library of references</a:t>
            </a:r>
          </a:p>
          <a:p>
            <a:pPr lvl="1"/>
            <a:r>
              <a:rPr lang="en-US" dirty="0"/>
              <a:t>Needs a large set of images available</a:t>
            </a:r>
          </a:p>
          <a:p>
            <a:pPr lvl="1"/>
            <a:r>
              <a:rPr lang="en-US" dirty="0"/>
              <a:t>No additional observing  time required</a:t>
            </a:r>
          </a:p>
          <a:p>
            <a:pPr lvl="1"/>
            <a:r>
              <a:rPr lang="en-US" dirty="0"/>
              <a:t>Needs to identify the subset of adequate targets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C83B5A-1966-FC43-9332-512380DF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887" y="4799417"/>
            <a:ext cx="4557251" cy="1144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0B9ED-F87A-2142-802B-421CFE55C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438" y="5161642"/>
            <a:ext cx="4557251" cy="1144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61C4C0-5355-BD47-93EC-CE9AD3587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625" y="5523867"/>
            <a:ext cx="4557251" cy="1144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5D2D-EDD1-744E-A680-A65FE1ABA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047" y="4951817"/>
            <a:ext cx="1150374" cy="1144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EC2912-A3ED-B54C-B301-E5B1FC93A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769" y="4935710"/>
            <a:ext cx="1133168" cy="1144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49B92-3F16-2EEB-559A-48477C339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669" y="21144"/>
            <a:ext cx="3194331" cy="6815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9E790-CCA0-0EA4-E677-BE32A5F573E0}"/>
              </a:ext>
            </a:extLst>
          </p:cNvPr>
          <p:cNvSpPr txBox="1"/>
          <p:nvPr/>
        </p:nvSpPr>
        <p:spPr>
          <a:xfrm>
            <a:off x="7949329" y="6583134"/>
            <a:ext cx="1780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Xie et al. 2023</a:t>
            </a:r>
          </a:p>
        </p:txBody>
      </p:sp>
    </p:spTree>
    <p:extLst>
      <p:ext uri="{BB962C8B-B14F-4D97-AF65-F5344CB8AC3E}">
        <p14:creationId xmlns:p14="http://schemas.microsoft.com/office/powerpoint/2010/main" val="208274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.mp4">
            <a:hlinkClick r:id="" action="ppaction://media"/>
            <a:extLst>
              <a:ext uri="{FF2B5EF4-FFF2-40B4-BE49-F238E27FC236}">
                <a16:creationId xmlns:a16="http://schemas.microsoft.com/office/drawing/2014/main" id="{F6EB4D2A-EC8A-3C41-9EB8-9583811BB632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4726" y="1945494"/>
            <a:ext cx="5342136" cy="445655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3204A-AC3A-B74A-8135-E4E005F50D1D}"/>
              </a:ext>
            </a:extLst>
          </p:cNvPr>
          <p:cNvSpPr txBox="1"/>
          <p:nvPr/>
        </p:nvSpPr>
        <p:spPr>
          <a:xfrm>
            <a:off x="1354845" y="1945494"/>
            <a:ext cx="546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VLT/NaCo PSF at H band (1.6</a:t>
            </a:r>
            <a:r>
              <a:rPr lang="en-GB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GB" dirty="0">
                <a:solidFill>
                  <a:schemeClr val="bg1"/>
                </a:solidFill>
              </a:rPr>
              <a:t>m), saturated in the </a:t>
            </a:r>
            <a:r>
              <a:rPr lang="en-GB" dirty="0" err="1">
                <a:solidFill>
                  <a:schemeClr val="bg1"/>
                </a:solidFill>
              </a:rPr>
              <a:t>center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EFB9FD-96AA-2E48-B41D-0951480A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FR" dirty="0"/>
              <a:t>First generation AO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3EE92-6D40-3749-9676-4217CBFB92B9}"/>
              </a:ext>
            </a:extLst>
          </p:cNvPr>
          <p:cNvSpPr txBox="1"/>
          <p:nvPr/>
        </p:nvSpPr>
        <p:spPr>
          <a:xfrm>
            <a:off x="7226126" y="2098573"/>
            <a:ext cx="4533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400" dirty="0"/>
              <a:t>Asymmetric halo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400" dirty="0"/>
              <a:t>Speckles with various timescales: dynamical and quasi-static poorly averaging with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AO correction driving the design, not so much the temporal stability, critical to calibrate the stellar residuals (no p</a:t>
            </a:r>
            <a:r>
              <a:rPr lang="en-FR" sz="2400" dirty="0"/>
              <a:t>upil stabilisation initially, varying flexures of the instruments…)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400" dirty="0"/>
              <a:t>Coronagraphy only starting</a:t>
            </a:r>
          </a:p>
          <a:p>
            <a:r>
              <a:rPr lang="en-FR" sz="2400" dirty="0">
                <a:sym typeface="Wingdings" pitchFamily="2" charset="2"/>
              </a:rPr>
              <a:t> limited contrast</a:t>
            </a:r>
            <a:endParaRPr lang="en-FR" sz="2400" dirty="0"/>
          </a:p>
        </p:txBody>
      </p:sp>
      <p:pic>
        <p:nvPicPr>
          <p:cNvPr id="3074" name="Picture 2" descr="VLT NACO 2010 — B | ESO">
            <a:extLst>
              <a:ext uri="{FF2B5EF4-FFF2-40B4-BE49-F238E27FC236}">
                <a16:creationId xmlns:a16="http://schemas.microsoft.com/office/drawing/2014/main" id="{6D0C2000-BA21-3EC5-FBD8-443321C24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/>
          <a:stretch/>
        </p:blipFill>
        <p:spPr bwMode="auto">
          <a:xfrm>
            <a:off x="9821732" y="171614"/>
            <a:ext cx="2263176" cy="19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C305E-2EBB-AB44-BC28-5A96582D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11" y="361407"/>
            <a:ext cx="11353800" cy="1325563"/>
          </a:xfrm>
        </p:spPr>
        <p:txBody>
          <a:bodyPr/>
          <a:lstStyle/>
          <a:p>
            <a:r>
              <a:rPr lang="en-US" dirty="0"/>
              <a:t>Single reference differential imaging: star hopping</a:t>
            </a:r>
          </a:p>
        </p:txBody>
      </p:sp>
      <p:pic>
        <p:nvPicPr>
          <p:cNvPr id="4" name="star_hoping_adapted_cbar">
            <a:hlinkClick r:id="" action="ppaction://media"/>
            <a:extLst>
              <a:ext uri="{FF2B5EF4-FFF2-40B4-BE49-F238E27FC236}">
                <a16:creationId xmlns:a16="http://schemas.microsoft.com/office/drawing/2014/main" id="{B146C8FD-EFEF-5147-889A-477BEDF082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118" r="3985"/>
          <a:stretch/>
        </p:blipFill>
        <p:spPr>
          <a:xfrm>
            <a:off x="0" y="1424390"/>
            <a:ext cx="9368854" cy="5093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1975C-F9A5-F845-97E7-728AF8547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6" y="1690688"/>
            <a:ext cx="8835798" cy="4350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63291-C535-2149-99C5-63D1EECA3670}"/>
              </a:ext>
            </a:extLst>
          </p:cNvPr>
          <p:cNvSpPr txBox="1"/>
          <p:nvPr/>
        </p:nvSpPr>
        <p:spPr>
          <a:xfrm>
            <a:off x="670448" y="2258809"/>
            <a:ext cx="252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Telescope pointing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DA84F-1E97-7040-9A71-A34FC9F38114}"/>
              </a:ext>
            </a:extLst>
          </p:cNvPr>
          <p:cNvSpPr txBox="1"/>
          <p:nvPr/>
        </p:nvSpPr>
        <p:spPr>
          <a:xfrm>
            <a:off x="5378648" y="2194905"/>
            <a:ext cx="292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Telescope pointing  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20DDE-19EE-EE47-9047-2FB138B64A64}"/>
              </a:ext>
            </a:extLst>
          </p:cNvPr>
          <p:cNvSpPr txBox="1"/>
          <p:nvPr/>
        </p:nvSpPr>
        <p:spPr>
          <a:xfrm>
            <a:off x="9368854" y="1690688"/>
            <a:ext cx="26694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with SPHERE IRDIS on a binary system with 9” separation and similar R magnitude</a:t>
            </a:r>
          </a:p>
          <a:p>
            <a:endParaRPr lang="en-US" dirty="0"/>
          </a:p>
          <a:p>
            <a:r>
              <a:rPr lang="en-US" dirty="0"/>
              <a:t>Combined offset done at the telescope </a:t>
            </a:r>
            <a:r>
              <a:rPr lang="en-US" dirty="0">
                <a:sym typeface="Wingdings"/>
              </a:rPr>
              <a:t> fast transition between A and B less than 20s (best case)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Duty cycle of 2min20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204C-AAA1-2749-80D5-AFC46FBC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reference differential imaging: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364C2-DC93-5847-804D-8B9A1BEBA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6" t="9248" r="7308"/>
          <a:stretch/>
        </p:blipFill>
        <p:spPr>
          <a:xfrm>
            <a:off x="4157970" y="1840403"/>
            <a:ext cx="7035103" cy="4987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3A13D-FB92-724F-A6E5-99FF86BC37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4" y="3547549"/>
            <a:ext cx="2427291" cy="32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0880C-B19B-FA48-AE66-CC2EA99F4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7"/>
          <a:stretch/>
        </p:blipFill>
        <p:spPr>
          <a:xfrm>
            <a:off x="123275" y="1339804"/>
            <a:ext cx="2372647" cy="21382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86E077-086A-5F4C-9C73-F93BD9E5DC90}"/>
              </a:ext>
            </a:extLst>
          </p:cNvPr>
          <p:cNvCxnSpPr>
            <a:cxnSpLocks/>
          </p:cNvCxnSpPr>
          <p:nvPr/>
        </p:nvCxnSpPr>
        <p:spPr>
          <a:xfrm>
            <a:off x="2495922" y="2532826"/>
            <a:ext cx="2796840" cy="123235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0A8B75-A59D-E446-A94B-7CF10574764F}"/>
              </a:ext>
            </a:extLst>
          </p:cNvPr>
          <p:cNvCxnSpPr>
            <a:cxnSpLocks/>
          </p:cNvCxnSpPr>
          <p:nvPr/>
        </p:nvCxnSpPr>
        <p:spPr>
          <a:xfrm flipV="1">
            <a:off x="2537269" y="4851699"/>
            <a:ext cx="3110496" cy="4597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CDADE9-C1F4-0D4E-A030-CF248AED920E}"/>
              </a:ext>
            </a:extLst>
          </p:cNvPr>
          <p:cNvSpPr txBox="1"/>
          <p:nvPr/>
        </p:nvSpPr>
        <p:spPr>
          <a:xfrm>
            <a:off x="123275" y="1255628"/>
            <a:ext cx="238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b</a:t>
            </a:r>
            <a:r>
              <a:rPr lang="en-US" sz="1600" dirty="0">
                <a:solidFill>
                  <a:schemeClr val="bg1"/>
                </a:solidFill>
              </a:rPr>
              <a:t> Pic b shortest separation IFS detection (ADI, 2.5h)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72C25-F95F-BF41-9335-DCEF59966400}"/>
              </a:ext>
            </a:extLst>
          </p:cNvPr>
          <p:cNvSpPr txBox="1"/>
          <p:nvPr/>
        </p:nvSpPr>
        <p:spPr>
          <a:xfrm>
            <a:off x="426198" y="2866600"/>
            <a:ext cx="20749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Contrast 1.5.10</a:t>
            </a:r>
            <a:r>
              <a:rPr lang="en-US" sz="1200" baseline="30000" dirty="0">
                <a:solidFill>
                  <a:schemeClr val="bg1"/>
                </a:solidFill>
              </a:rPr>
              <a:t>-4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Separation 125mas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Lagrange et al.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B6C17-482E-4145-A3E1-CFA65856EAA9}"/>
              </a:ext>
            </a:extLst>
          </p:cNvPr>
          <p:cNvSpPr txBox="1"/>
          <p:nvPr/>
        </p:nvSpPr>
        <p:spPr>
          <a:xfrm>
            <a:off x="109979" y="6140386"/>
            <a:ext cx="2427290" cy="67710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Simulated planet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 2.10</a:t>
            </a:r>
            <a:r>
              <a:rPr lang="en-US" sz="1400" baseline="30000" dirty="0">
                <a:solidFill>
                  <a:schemeClr val="bg1"/>
                </a:solidFill>
              </a:rPr>
              <a:t>-5</a:t>
            </a:r>
            <a:r>
              <a:rPr lang="en-US" sz="1400" dirty="0">
                <a:solidFill>
                  <a:schemeClr val="bg1"/>
                </a:solidFill>
              </a:rPr>
              <a:t> contrast at 150mas</a:t>
            </a:r>
          </a:p>
          <a:p>
            <a:r>
              <a:rPr lang="en-US" sz="1000" dirty="0">
                <a:solidFill>
                  <a:schemeClr val="bg1"/>
                </a:solidFill>
              </a:rPr>
              <a:t>SPHERE Manual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A76DB-3CEC-6D41-9230-FBB6397A9C84}"/>
              </a:ext>
            </a:extLst>
          </p:cNvPr>
          <p:cNvSpPr txBox="1"/>
          <p:nvPr/>
        </p:nvSpPr>
        <p:spPr>
          <a:xfrm>
            <a:off x="90350" y="3624865"/>
            <a:ext cx="2427290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Star hoping (1.5h)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C375B8-17D0-E04A-AD4A-B7DA5ED3D07B}"/>
              </a:ext>
            </a:extLst>
          </p:cNvPr>
          <p:cNvSpPr/>
          <p:nvPr/>
        </p:nvSpPr>
        <p:spPr>
          <a:xfrm>
            <a:off x="6465342" y="2960668"/>
            <a:ext cx="3958818" cy="2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Fake planet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2F3136-EC80-AE47-B2AF-CC56EE86B08B}"/>
              </a:ext>
            </a:extLst>
          </p:cNvPr>
          <p:cNvSpPr txBox="1"/>
          <p:nvPr/>
        </p:nvSpPr>
        <p:spPr>
          <a:xfrm>
            <a:off x="8885817" y="6529889"/>
            <a:ext cx="330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Wahhaj</a:t>
            </a:r>
            <a:r>
              <a:rPr lang="en-US" sz="1400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3173108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2C8E-820E-4A4F-7B99-952FB4A4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contrast</a:t>
            </a:r>
            <a:r>
              <a:rPr lang="fr-FR"/>
              <a:t> </a:t>
            </a:r>
            <a:r>
              <a:rPr lang="fr-FR" err="1"/>
              <a:t>floor</a:t>
            </a:r>
            <a:r>
              <a:rPr lang="fr-FR"/>
              <a:t> in </a:t>
            </a:r>
            <a:r>
              <a:rPr lang="fr-FR" err="1"/>
              <a:t>polarimetry</a:t>
            </a:r>
            <a:endParaRPr lang="fr-F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8FA174-5857-82EC-7A6E-CFB190D113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5789" y="1825625"/>
            <a:ext cx="5008880" cy="500888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949707-62E5-2507-9A23-F8562A4403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Contrast </a:t>
            </a:r>
            <a:r>
              <a:rPr lang="en-US" dirty="0"/>
              <a:t>typically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by photon noise from 0.5 </a:t>
            </a:r>
            <a:r>
              <a:rPr lang="fr-FR" dirty="0" err="1"/>
              <a:t>arcsec</a:t>
            </a:r>
            <a:r>
              <a:rPr lang="fr-FR" dirty="0"/>
              <a:t> (</a:t>
            </a:r>
            <a:r>
              <a:rPr lang="fr-FR" dirty="0" err="1"/>
              <a:t>depending</a:t>
            </a:r>
            <a:r>
              <a:rPr lang="fr-FR" dirty="0"/>
              <a:t> on conditions) up to the RON / background </a:t>
            </a:r>
            <a:r>
              <a:rPr lang="fr-FR" dirty="0" err="1"/>
              <a:t>limit</a:t>
            </a:r>
            <a:endParaRPr lang="fr-FR" dirty="0"/>
          </a:p>
          <a:p>
            <a:r>
              <a:rPr lang="fr-FR" dirty="0"/>
              <a:t>PDI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efficient </a:t>
            </a:r>
            <a:r>
              <a:rPr lang="fr-FR" dirty="0" err="1"/>
              <a:t>because</a:t>
            </a:r>
            <a:r>
              <a:rPr lang="fr-FR" dirty="0"/>
              <a:t> of the </a:t>
            </a:r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simultaneous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DA2E1-ED88-1B15-36F5-745E078C04B9}"/>
              </a:ext>
            </a:extLst>
          </p:cNvPr>
          <p:cNvSpPr txBox="1"/>
          <p:nvPr/>
        </p:nvSpPr>
        <p:spPr>
          <a:xfrm>
            <a:off x="751839" y="1422400"/>
            <a:ext cx="500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Typical</a:t>
            </a:r>
            <a:r>
              <a:rPr lang="fr-FR"/>
              <a:t> </a:t>
            </a:r>
            <a:r>
              <a:rPr lang="fr-FR" err="1"/>
              <a:t>contrast</a:t>
            </a:r>
            <a:r>
              <a:rPr lang="fr-FR"/>
              <a:t> </a:t>
            </a:r>
            <a:r>
              <a:rPr lang="fr-FR" err="1"/>
              <a:t>curve</a:t>
            </a:r>
            <a:r>
              <a:rPr lang="fr-FR"/>
              <a:t> in PDI with VLT/SPHERE (45min on-source)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35A3D-9C01-B0BE-7564-2A797F8F1959}"/>
              </a:ext>
            </a:extLst>
          </p:cNvPr>
          <p:cNvSpPr txBox="1"/>
          <p:nvPr/>
        </p:nvSpPr>
        <p:spPr>
          <a:xfrm>
            <a:off x="0" y="6550223"/>
            <a:ext cx="2465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IRDAP, Van Holstein et al. 2020</a:t>
            </a:r>
          </a:p>
        </p:txBody>
      </p:sp>
    </p:spTree>
    <p:extLst>
      <p:ext uri="{BB962C8B-B14F-4D97-AF65-F5344CB8AC3E}">
        <p14:creationId xmlns:p14="http://schemas.microsoft.com/office/powerpoint/2010/main" val="3867515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964B77C2-EF71-B49B-116D-D8DE9B4F1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456645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82C8E-820E-4A4F-7B99-952FB4A4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contrast</a:t>
            </a:r>
            <a:r>
              <a:rPr lang="fr-FR" dirty="0"/>
              <a:t> </a:t>
            </a:r>
            <a:r>
              <a:rPr lang="fr-FR" dirty="0" err="1"/>
              <a:t>floor</a:t>
            </a:r>
            <a:r>
              <a:rPr lang="fr-FR" dirty="0"/>
              <a:t> in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polarimetry</a:t>
            </a:r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949707-62E5-2507-9A23-F8562A440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60358" cy="4351338"/>
          </a:xfrm>
        </p:spPr>
        <p:txBody>
          <a:bodyPr/>
          <a:lstStyle/>
          <a:p>
            <a:r>
              <a:rPr lang="en-US" dirty="0"/>
              <a:t>Best contrasts on a Cen B with SPHERE / Zimpol (2h observations)</a:t>
            </a:r>
          </a:p>
          <a:p>
            <a:pPr lvl="1">
              <a:spcBef>
                <a:spcPct val="0"/>
              </a:spcBef>
            </a:pPr>
            <a:r>
              <a:rPr lang="en-US" altLang="de-DE" dirty="0"/>
              <a:t>0.2''-0.4'':  ~3.10</a:t>
            </a:r>
            <a:r>
              <a:rPr lang="en-US" altLang="de-DE" baseline="30000" dirty="0"/>
              <a:t>-7</a:t>
            </a:r>
            <a:r>
              <a:rPr lang="en-US" altLang="de-DE" dirty="0"/>
              <a:t> </a:t>
            </a:r>
          </a:p>
          <a:p>
            <a:pPr lvl="1">
              <a:spcBef>
                <a:spcPct val="0"/>
              </a:spcBef>
            </a:pPr>
            <a:r>
              <a:rPr lang="el-GR" altLang="de-DE" dirty="0"/>
              <a:t>0.</a:t>
            </a:r>
            <a:r>
              <a:rPr lang="en-US" altLang="de-DE" dirty="0"/>
              <a:t>6</a:t>
            </a:r>
            <a:r>
              <a:rPr lang="el-GR" altLang="de-DE" dirty="0"/>
              <a:t>''-0.</a:t>
            </a:r>
            <a:r>
              <a:rPr lang="en-US" altLang="de-DE" dirty="0"/>
              <a:t>8</a:t>
            </a:r>
            <a:r>
              <a:rPr lang="el-GR" altLang="de-DE" dirty="0"/>
              <a:t>'':  ~3</a:t>
            </a:r>
            <a:r>
              <a:rPr lang="en-US" altLang="de-DE" dirty="0"/>
              <a:t>.</a:t>
            </a:r>
            <a:r>
              <a:rPr lang="el-GR" altLang="de-DE" dirty="0"/>
              <a:t>10</a:t>
            </a:r>
            <a:r>
              <a:rPr lang="en-US" altLang="de-DE" baseline="30000" dirty="0"/>
              <a:t>-8</a:t>
            </a:r>
          </a:p>
          <a:p>
            <a:pPr lvl="1">
              <a:spcBef>
                <a:spcPct val="0"/>
              </a:spcBef>
            </a:pPr>
            <a:r>
              <a:rPr lang="en-US" altLang="de-DE" dirty="0"/>
              <a:t>&gt; 1.0</a:t>
            </a:r>
            <a:r>
              <a:rPr lang="el-GR" altLang="de-DE" dirty="0"/>
              <a:t>'': </a:t>
            </a:r>
            <a:r>
              <a:rPr lang="en-US" altLang="de-DE" dirty="0"/>
              <a:t> ~1.</a:t>
            </a:r>
            <a:r>
              <a:rPr lang="el-GR" altLang="de-DE" dirty="0"/>
              <a:t>10</a:t>
            </a:r>
            <a:r>
              <a:rPr lang="el-GR" altLang="de-DE" baseline="30000" dirty="0"/>
              <a:t>-</a:t>
            </a:r>
            <a:r>
              <a:rPr lang="en-US" altLang="de-DE" baseline="30000" dirty="0"/>
              <a:t>8</a:t>
            </a:r>
            <a:endParaRPr lang="el-GR" altLang="de-DE" dirty="0"/>
          </a:p>
          <a:p>
            <a:pPr lvl="1"/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5BF42-4FE4-8AC2-FA05-46F644A45BD9}"/>
              </a:ext>
            </a:extLst>
          </p:cNvPr>
          <p:cNvSpPr txBox="1"/>
          <p:nvPr/>
        </p:nvSpPr>
        <p:spPr>
          <a:xfrm>
            <a:off x="2353102" y="6382635"/>
            <a:ext cx="20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Separation in arcsec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D6568-0958-770D-D89E-BF9A55263196}"/>
              </a:ext>
            </a:extLst>
          </p:cNvPr>
          <p:cNvSpPr txBox="1"/>
          <p:nvPr/>
        </p:nvSpPr>
        <p:spPr>
          <a:xfrm>
            <a:off x="4120979" y="6388458"/>
            <a:ext cx="205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Hunziker</a:t>
            </a:r>
            <a:r>
              <a:rPr lang="en-US" sz="1200" dirty="0"/>
              <a:t> et al. 2020</a:t>
            </a:r>
          </a:p>
          <a:p>
            <a:pPr algn="r"/>
            <a:r>
              <a:rPr lang="en-US" sz="1200" dirty="0"/>
              <a:t>Schmid et al. 2018</a:t>
            </a:r>
          </a:p>
        </p:txBody>
      </p:sp>
    </p:spTree>
    <p:extLst>
      <p:ext uri="{BB962C8B-B14F-4D97-AF65-F5344CB8AC3E}">
        <p14:creationId xmlns:p14="http://schemas.microsoft.com/office/powerpoint/2010/main" val="629940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A21-32DB-8269-4452-D91BEC5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Post-</a:t>
            </a:r>
            <a:r>
              <a:rPr lang="fr-FR" dirty="0" err="1"/>
              <a:t>processing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85964-54BD-AAD3-6416-3778EBFD6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893" y="2157834"/>
            <a:ext cx="5181600" cy="447446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A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processing</a:t>
            </a:r>
            <a:r>
              <a:rPr lang="fr-FR" dirty="0"/>
              <a:t> center (e.g. </a:t>
            </a:r>
            <a:r>
              <a:rPr lang="fr-FR" dirty="0">
                <a:hlinkClick r:id="rId3"/>
              </a:rPr>
              <a:t>High Contrast Data Center</a:t>
            </a:r>
            <a:r>
              <a:rPr lang="fr-FR" dirty="0"/>
              <a:t>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beneficial</a:t>
            </a:r>
            <a:r>
              <a:rPr lang="fr-FR" dirty="0"/>
              <a:t>.</a:t>
            </a:r>
          </a:p>
          <a:p>
            <a:r>
              <a:rPr lang="fr-FR" dirty="0"/>
              <a:t>It combines in the </a:t>
            </a:r>
            <a:r>
              <a:rPr lang="fr-FR" dirty="0" err="1"/>
              <a:t>same</a:t>
            </a:r>
            <a:r>
              <a:rPr lang="fr-FR" dirty="0"/>
              <a:t> place all information </a:t>
            </a:r>
            <a:r>
              <a:rPr lang="fr-FR" dirty="0" err="1"/>
              <a:t>relevent</a:t>
            </a:r>
            <a:r>
              <a:rPr lang="fr-FR" dirty="0"/>
              <a:t> for signal extraction and </a:t>
            </a:r>
            <a:r>
              <a:rPr lang="fr-FR" dirty="0" err="1"/>
              <a:t>interpretation</a:t>
            </a:r>
            <a:endParaRPr lang="fr-FR" dirty="0"/>
          </a:p>
          <a:p>
            <a:pPr lvl="1"/>
            <a:r>
              <a:rPr lang="fr-FR" dirty="0" err="1"/>
              <a:t>environmental</a:t>
            </a:r>
            <a:r>
              <a:rPr lang="fr-FR" dirty="0"/>
              <a:t> data from the </a:t>
            </a:r>
            <a:r>
              <a:rPr lang="fr-FR" dirty="0" err="1"/>
              <a:t>observatory</a:t>
            </a:r>
            <a:r>
              <a:rPr lang="fr-FR" dirty="0"/>
              <a:t> or </a:t>
            </a:r>
            <a:r>
              <a:rPr lang="fr-FR" dirty="0" err="1"/>
              <a:t>beyond</a:t>
            </a:r>
            <a:r>
              <a:rPr lang="fr-FR" dirty="0"/>
              <a:t> (GCM)</a:t>
            </a:r>
          </a:p>
          <a:p>
            <a:pPr lvl="1"/>
            <a:r>
              <a:rPr lang="fr-FR" dirty="0" err="1"/>
              <a:t>Telemetry</a:t>
            </a:r>
            <a:r>
              <a:rPr lang="fr-FR" dirty="0"/>
              <a:t> and engineering data</a:t>
            </a:r>
          </a:p>
          <a:p>
            <a:pPr lvl="1"/>
            <a:r>
              <a:rPr lang="fr-FR" dirty="0"/>
              <a:t>Science and calibration data</a:t>
            </a:r>
          </a:p>
          <a:p>
            <a:r>
              <a:rPr lang="fr-FR" dirty="0"/>
              <a:t>It </a:t>
            </a:r>
            <a:r>
              <a:rPr lang="fr-FR" dirty="0" err="1"/>
              <a:t>allows</a:t>
            </a:r>
            <a:r>
              <a:rPr lang="fr-FR" dirty="0"/>
              <a:t> efficient building of </a:t>
            </a:r>
            <a:r>
              <a:rPr lang="fr-FR" dirty="0" err="1"/>
              <a:t>reference</a:t>
            </a:r>
            <a:r>
              <a:rPr lang="fr-FR" dirty="0"/>
              <a:t> </a:t>
            </a:r>
            <a:r>
              <a:rPr lang="fr-FR" dirty="0" err="1"/>
              <a:t>library</a:t>
            </a:r>
            <a:r>
              <a:rPr lang="fr-FR" dirty="0"/>
              <a:t> for RDI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88140-5AB1-61AB-A65E-B5774E955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5863"/>
            <a:ext cx="5181600" cy="3581099"/>
          </a:xfrm>
        </p:spPr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3A492-1718-14E6-58E4-8E8B0C437718}"/>
              </a:ext>
            </a:extLst>
          </p:cNvPr>
          <p:cNvSpPr/>
          <p:nvPr/>
        </p:nvSpPr>
        <p:spPr>
          <a:xfrm>
            <a:off x="1433855" y="1690688"/>
            <a:ext cx="3669175" cy="383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cf</a:t>
            </a:r>
            <a:r>
              <a:rPr lang="fr-FR" dirty="0"/>
              <a:t> Tuesday talk by F. Cantalloube </a:t>
            </a:r>
          </a:p>
        </p:txBody>
      </p:sp>
      <p:pic>
        <p:nvPicPr>
          <p:cNvPr id="6146" name="Picture 2" descr="hc-dc.cnrs.fr">
            <a:extLst>
              <a:ext uri="{FF2B5EF4-FFF2-40B4-BE49-F238E27FC236}">
                <a16:creationId xmlns:a16="http://schemas.microsoft.com/office/drawing/2014/main" id="{5B543959-EA75-8300-13B1-3B9CEE4D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94" y="2926703"/>
            <a:ext cx="1296249" cy="50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035E1EEB-5834-26FA-0B1D-11CE080C4741}"/>
              </a:ext>
            </a:extLst>
          </p:cNvPr>
          <p:cNvSpPr txBox="1"/>
          <p:nvPr/>
        </p:nvSpPr>
        <p:spPr>
          <a:xfrm>
            <a:off x="7182998" y="469949"/>
            <a:ext cx="505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Obs night </a:t>
            </a:r>
            <a:r>
              <a:rPr lang="fr-FR" dirty="0" err="1"/>
              <a:t>summary</a:t>
            </a:r>
            <a:r>
              <a:rPr lang="fr-FR" dirty="0"/>
              <a:t> as seen from SPHERE </a:t>
            </a:r>
            <a:r>
              <a:rPr lang="fr-FR" dirty="0" err="1"/>
              <a:t>telemetry</a:t>
            </a:r>
            <a:r>
              <a:rPr lang="fr-FR" dirty="0"/>
              <a:t>  </a:t>
            </a:r>
          </a:p>
        </p:txBody>
      </p:sp>
      <p:pic>
        <p:nvPicPr>
          <p:cNvPr id="9" name="Google Shape;149;p27">
            <a:extLst>
              <a:ext uri="{FF2B5EF4-FFF2-40B4-BE49-F238E27FC236}">
                <a16:creationId xmlns:a16="http://schemas.microsoft.com/office/drawing/2014/main" id="{2E696A4B-2CDF-93D1-01D2-94FC261CF6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51934"/>
          <a:stretch/>
        </p:blipFill>
        <p:spPr>
          <a:xfrm>
            <a:off x="5741043" y="760532"/>
            <a:ext cx="6450957" cy="401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9;p27">
            <a:extLst>
              <a:ext uri="{FF2B5EF4-FFF2-40B4-BE49-F238E27FC236}">
                <a16:creationId xmlns:a16="http://schemas.microsoft.com/office/drawing/2014/main" id="{BB83E8CE-1252-FB86-F5C0-C79AA06F58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9794" t="47679" r="3703" b="28792"/>
          <a:stretch/>
        </p:blipFill>
        <p:spPr>
          <a:xfrm>
            <a:off x="5952282" y="4725337"/>
            <a:ext cx="3042211" cy="199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9;p27">
            <a:extLst>
              <a:ext uri="{FF2B5EF4-FFF2-40B4-BE49-F238E27FC236}">
                <a16:creationId xmlns:a16="http://schemas.microsoft.com/office/drawing/2014/main" id="{EEC2E1D3-F9D7-7FED-65B4-18D3257EB3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9794" t="71235" r="3703" b="4156"/>
          <a:stretch/>
        </p:blipFill>
        <p:spPr>
          <a:xfrm>
            <a:off x="8929872" y="4771184"/>
            <a:ext cx="3042210" cy="2086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6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59E9B-6811-2327-21CD-FB33F2C1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Take</a:t>
            </a:r>
            <a:r>
              <a:rPr lang="fr-FR" dirty="0"/>
              <a:t> home messages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13AFB-FC63-2A37-EC02-DA6E563A5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7250"/>
          </a:xfrm>
        </p:spPr>
        <p:txBody>
          <a:bodyPr>
            <a:normAutofit/>
          </a:bodyPr>
          <a:lstStyle/>
          <a:p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contrast</a:t>
            </a:r>
            <a:r>
              <a:rPr lang="fr-FR" dirty="0"/>
              <a:t> killers in </a:t>
            </a:r>
            <a:r>
              <a:rPr lang="fr-FR" dirty="0" err="1"/>
              <a:t>current</a:t>
            </a:r>
            <a:r>
              <a:rPr lang="fr-FR" dirty="0"/>
              <a:t> XAO instruments but </a:t>
            </a:r>
            <a:r>
              <a:rPr lang="fr-FR" dirty="0" err="1"/>
              <a:t>those</a:t>
            </a:r>
            <a:r>
              <a:rPr lang="fr-FR" dirty="0"/>
              <a:t> 2 are </a:t>
            </a:r>
            <a:r>
              <a:rPr lang="fr-FR" dirty="0" err="1"/>
              <a:t>probably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limiting</a:t>
            </a:r>
            <a:r>
              <a:rPr lang="fr-FR" dirty="0"/>
              <a:t> </a:t>
            </a:r>
          </a:p>
          <a:p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observing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or </a:t>
            </a:r>
            <a:r>
              <a:rPr lang="fr-FR" dirty="0" err="1"/>
              <a:t>postprocessing</a:t>
            </a:r>
            <a:r>
              <a:rPr lang="fr-FR" dirty="0"/>
              <a:t> can </a:t>
            </a:r>
            <a:r>
              <a:rPr lang="fr-FR" dirty="0" err="1"/>
              <a:t>mitigate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of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limitations</a:t>
            </a:r>
          </a:p>
          <a:p>
            <a:r>
              <a:rPr lang="fr-FR" dirty="0"/>
              <a:t>Upgrades are on-</a:t>
            </a:r>
            <a:r>
              <a:rPr lang="fr-FR" dirty="0" err="1"/>
              <a:t>going</a:t>
            </a:r>
            <a:r>
              <a:rPr lang="fr-FR" dirty="0"/>
              <a:t> to tackle </a:t>
            </a:r>
            <a:r>
              <a:rPr lang="fr-FR" dirty="0" err="1"/>
              <a:t>remaining</a:t>
            </a:r>
            <a:r>
              <a:rPr lang="fr-FR" dirty="0"/>
              <a:t> limitations and </a:t>
            </a:r>
            <a:r>
              <a:rPr lang="fr-FR" dirty="0" err="1"/>
              <a:t>act</a:t>
            </a:r>
            <a:r>
              <a:rPr lang="fr-FR" dirty="0"/>
              <a:t> as </a:t>
            </a:r>
            <a:r>
              <a:rPr lang="fr-FR" dirty="0" err="1"/>
              <a:t>demonstrators</a:t>
            </a:r>
            <a:r>
              <a:rPr lang="fr-FR" dirty="0"/>
              <a:t> for future XAO on </a:t>
            </a:r>
            <a:r>
              <a:rPr lang="fr-FR" dirty="0" err="1"/>
              <a:t>ELTs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F611C-6D5C-2D6B-45EE-598638DA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3" y="1741217"/>
            <a:ext cx="2856608" cy="2865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FCE9B-C170-8DE3-0523-2765D4142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741" y="1741217"/>
            <a:ext cx="2838809" cy="2865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203868-1158-3F05-8B7D-C8DCA9EB9896}"/>
              </a:ext>
            </a:extLst>
          </p:cNvPr>
          <p:cNvSpPr txBox="1"/>
          <p:nvPr/>
        </p:nvSpPr>
        <p:spPr>
          <a:xfrm>
            <a:off x="300942" y="4710896"/>
            <a:ext cx="24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Wind-</a:t>
            </a:r>
            <a:r>
              <a:rPr lang="fr-FR" dirty="0" err="1"/>
              <a:t>driven</a:t>
            </a:r>
            <a:r>
              <a:rPr lang="fr-FR" dirty="0"/>
              <a:t> halo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1E695-7C03-9D56-101F-A652BC1D3F13}"/>
              </a:ext>
            </a:extLst>
          </p:cNvPr>
          <p:cNvSpPr txBox="1"/>
          <p:nvPr/>
        </p:nvSpPr>
        <p:spPr>
          <a:xfrm>
            <a:off x="3245734" y="4710896"/>
            <a:ext cx="24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Low-</a:t>
            </a:r>
            <a:r>
              <a:rPr lang="fr-FR" dirty="0" err="1"/>
              <a:t>order</a:t>
            </a:r>
            <a:r>
              <a:rPr lang="fr-FR" dirty="0"/>
              <a:t> aberrations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FFF13-A33E-EE79-4597-51FDFD7593D6}"/>
              </a:ext>
            </a:extLst>
          </p:cNvPr>
          <p:cNvSpPr txBox="1"/>
          <p:nvPr/>
        </p:nvSpPr>
        <p:spPr>
          <a:xfrm>
            <a:off x="0" y="5476754"/>
            <a:ext cx="24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Cantalloube et al. 2019</a:t>
            </a:r>
          </a:p>
        </p:txBody>
      </p:sp>
    </p:spTree>
    <p:extLst>
      <p:ext uri="{BB962C8B-B14F-4D97-AF65-F5344CB8AC3E}">
        <p14:creationId xmlns:p14="http://schemas.microsoft.com/office/powerpoint/2010/main" val="1718714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2B56-BC65-64C0-F9E6-61F8499D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Upgrades </a:t>
            </a:r>
            <a:r>
              <a:rPr lang="fr-FR" dirty="0" err="1"/>
              <a:t>coming</a:t>
            </a:r>
            <a:r>
              <a:rPr lang="fr-FR" dirty="0"/>
              <a:t> or </a:t>
            </a:r>
            <a:r>
              <a:rPr lang="fr-FR" dirty="0" err="1"/>
              <a:t>already</a:t>
            </a:r>
            <a:r>
              <a:rPr lang="fr-FR" dirty="0"/>
              <a:t> on-sky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8DCF8-B698-27CE-74F0-BB2824577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824" y="1825624"/>
            <a:ext cx="6609146" cy="5032376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XAO </a:t>
            </a:r>
            <a:r>
              <a:rPr lang="fr-FR" dirty="0" err="1"/>
              <a:t>systems</a:t>
            </a:r>
            <a:r>
              <a:rPr lang="fr-FR" dirty="0"/>
              <a:t> are sensitive to </a:t>
            </a:r>
            <a:r>
              <a:rPr lang="fr-FR" dirty="0" err="1"/>
              <a:t>very</a:t>
            </a:r>
            <a:r>
              <a:rPr lang="fr-FR" dirty="0"/>
              <a:t> fine </a:t>
            </a: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poorly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/</a:t>
            </a:r>
            <a:r>
              <a:rPr lang="fr-FR" dirty="0" err="1"/>
              <a:t>studied</a:t>
            </a:r>
            <a:r>
              <a:rPr lang="fr-FR" dirty="0"/>
              <a:t> </a:t>
            </a:r>
            <a:r>
              <a:rPr lang="fr-FR" dirty="0" err="1"/>
              <a:t>before</a:t>
            </a:r>
            <a:endParaRPr lang="fr-FR" dirty="0"/>
          </a:p>
          <a:p>
            <a:pPr lvl="1"/>
            <a:r>
              <a:rPr lang="fr-FR" dirty="0"/>
              <a:t>in the </a:t>
            </a:r>
            <a:r>
              <a:rPr lang="fr-FR" dirty="0" err="1"/>
              <a:t>atmosphere</a:t>
            </a:r>
            <a:r>
              <a:rPr lang="fr-FR" dirty="0"/>
              <a:t> (</a:t>
            </a:r>
            <a:r>
              <a:rPr lang="fr-FR" dirty="0" err="1"/>
              <a:t>evolution</a:t>
            </a:r>
            <a:r>
              <a:rPr lang="fr-FR" dirty="0"/>
              <a:t> of high-altitude </a:t>
            </a:r>
            <a:r>
              <a:rPr lang="fr-FR" dirty="0" err="1"/>
              <a:t>wind</a:t>
            </a:r>
            <a:r>
              <a:rPr lang="fr-FR" dirty="0"/>
              <a:t>, </a:t>
            </a:r>
            <a:r>
              <a:rPr lang="fr-FR" dirty="0" err="1"/>
              <a:t>outer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pattern…) </a:t>
            </a:r>
          </a:p>
          <a:p>
            <a:pPr lvl="1"/>
            <a:r>
              <a:rPr lang="fr-FR" dirty="0"/>
              <a:t>in the </a:t>
            </a:r>
            <a:r>
              <a:rPr lang="fr-FR" dirty="0" err="1"/>
              <a:t>dome</a:t>
            </a:r>
            <a:r>
              <a:rPr lang="fr-FR" dirty="0"/>
              <a:t> (</a:t>
            </a:r>
            <a:r>
              <a:rPr lang="fr-FR" dirty="0" err="1"/>
              <a:t>enhanced</a:t>
            </a:r>
            <a:r>
              <a:rPr lang="fr-FR" dirty="0"/>
              <a:t> </a:t>
            </a:r>
            <a:r>
              <a:rPr lang="fr-FR" dirty="0" err="1"/>
              <a:t>dome</a:t>
            </a:r>
            <a:r>
              <a:rPr lang="fr-FR" dirty="0"/>
              <a:t> seeing due to global </a:t>
            </a:r>
            <a:r>
              <a:rPr lang="fr-FR" dirty="0" err="1"/>
              <a:t>warming</a:t>
            </a:r>
            <a:r>
              <a:rPr lang="fr-FR" dirty="0"/>
              <a:t>, </a:t>
            </a:r>
            <a:r>
              <a:rPr lang="fr-FR" dirty="0" err="1"/>
              <a:t>low-wind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, </a:t>
            </a:r>
            <a:r>
              <a:rPr lang="fr-FR" b="1" dirty="0"/>
              <a:t>vibrations</a:t>
            </a:r>
            <a:r>
              <a:rPr lang="fr-FR" dirty="0"/>
              <a:t>)</a:t>
            </a:r>
          </a:p>
          <a:p>
            <a:r>
              <a:rPr lang="fr-FR" dirty="0" err="1"/>
              <a:t>Servolag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main </a:t>
            </a:r>
            <a:r>
              <a:rPr lang="fr-FR" dirty="0" err="1"/>
              <a:t>contributor</a:t>
            </a:r>
            <a:r>
              <a:rPr lang="fr-FR" dirty="0"/>
              <a:t> to </a:t>
            </a:r>
            <a:r>
              <a:rPr lang="fr-FR" dirty="0" err="1"/>
              <a:t>error</a:t>
            </a:r>
            <a:r>
              <a:rPr lang="fr-FR" dirty="0"/>
              <a:t> at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separations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upgrades with </a:t>
            </a:r>
            <a:r>
              <a:rPr lang="fr-FR" dirty="0" err="1">
                <a:sym typeface="Wingdings" pitchFamily="2" charset="2"/>
              </a:rPr>
              <a:t>higher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loop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frequency</a:t>
            </a:r>
            <a:r>
              <a:rPr lang="fr-FR" dirty="0">
                <a:sym typeface="Wingdings" pitchFamily="2" charset="2"/>
              </a:rPr>
              <a:t> and </a:t>
            </a:r>
            <a:r>
              <a:rPr lang="fr-FR" dirty="0" err="1">
                <a:sym typeface="Wingdings" pitchFamily="2" charset="2"/>
              </a:rPr>
              <a:t>predictive</a:t>
            </a:r>
            <a:r>
              <a:rPr lang="fr-FR" dirty="0">
                <a:sym typeface="Wingdings" pitchFamily="2" charset="2"/>
              </a:rPr>
              <a:t> control</a:t>
            </a:r>
          </a:p>
          <a:p>
            <a:r>
              <a:rPr lang="fr-FR" dirty="0">
                <a:sym typeface="Wingdings" pitchFamily="2" charset="2"/>
              </a:rPr>
              <a:t>Focal plane techniques </a:t>
            </a:r>
            <a:r>
              <a:rPr lang="fr-FR" dirty="0" err="1">
                <a:sym typeface="Wingdings" pitchFamily="2" charset="2"/>
              </a:rPr>
              <a:t>will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be</a:t>
            </a:r>
            <a:r>
              <a:rPr lang="fr-FR" dirty="0">
                <a:sym typeface="Wingdings" pitchFamily="2" charset="2"/>
              </a:rPr>
              <a:t> key to </a:t>
            </a:r>
            <a:r>
              <a:rPr lang="fr-FR" dirty="0" err="1">
                <a:sym typeface="Wingdings" pitchFamily="2" charset="2"/>
              </a:rPr>
              <a:t>further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dig</a:t>
            </a:r>
            <a:r>
              <a:rPr lang="fr-FR" dirty="0">
                <a:sym typeface="Wingdings" pitchFamily="2" charset="2"/>
              </a:rPr>
              <a:t> the </a:t>
            </a:r>
            <a:r>
              <a:rPr lang="fr-FR" dirty="0" err="1">
                <a:sym typeface="Wingdings" pitchFamily="2" charset="2"/>
              </a:rPr>
              <a:t>contrast</a:t>
            </a:r>
            <a:r>
              <a:rPr lang="fr-FR" dirty="0">
                <a:sym typeface="Wingdings" pitchFamily="2" charset="2"/>
              </a:rPr>
              <a:t> and </a:t>
            </a:r>
            <a:r>
              <a:rPr lang="fr-FR" dirty="0" err="1">
                <a:sym typeface="Wingdings" pitchFamily="2" charset="2"/>
              </a:rPr>
              <a:t>remove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remaining</a:t>
            </a:r>
            <a:r>
              <a:rPr lang="fr-FR" dirty="0">
                <a:sym typeface="Wingdings" pitchFamily="2" charset="2"/>
              </a:rPr>
              <a:t> instrumental </a:t>
            </a:r>
            <a:r>
              <a:rPr lang="fr-FR" dirty="0" err="1">
                <a:sym typeface="Wingdings" pitchFamily="2" charset="2"/>
              </a:rPr>
              <a:t>speckles</a:t>
            </a:r>
            <a:r>
              <a:rPr lang="fr-FR" dirty="0">
                <a:sym typeface="Wingdings" pitchFamily="2" charset="2"/>
              </a:rPr>
              <a:t> at short </a:t>
            </a:r>
            <a:r>
              <a:rPr lang="fr-FR" dirty="0" err="1">
                <a:sym typeface="Wingdings" pitchFamily="2" charset="2"/>
              </a:rPr>
              <a:t>separation</a:t>
            </a:r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New </a:t>
            </a:r>
            <a:r>
              <a:rPr lang="fr-FR" dirty="0" err="1">
                <a:sym typeface="Wingdings" pitchFamily="2" charset="2"/>
              </a:rPr>
              <a:t>parameter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space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also</a:t>
            </a:r>
            <a:r>
              <a:rPr lang="fr-FR" dirty="0">
                <a:sym typeface="Wingdings" pitchFamily="2" charset="2"/>
              </a:rPr>
              <a:t> for </a:t>
            </a:r>
            <a:r>
              <a:rPr lang="fr-FR" dirty="0" err="1">
                <a:sym typeface="Wingdings" pitchFamily="2" charset="2"/>
              </a:rPr>
              <a:t>fainter</a:t>
            </a:r>
            <a:r>
              <a:rPr lang="fr-FR" dirty="0">
                <a:sym typeface="Wingdings" pitchFamily="2" charset="2"/>
              </a:rPr>
              <a:t> and </a:t>
            </a:r>
            <a:r>
              <a:rPr lang="fr-FR" dirty="0" err="1">
                <a:sym typeface="Wingdings" pitchFamily="2" charset="2"/>
              </a:rPr>
              <a:t>redder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targets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122" name="Picture 2" descr="GPI 2.0 | Gemini Observatory">
            <a:extLst>
              <a:ext uri="{FF2B5EF4-FFF2-40B4-BE49-F238E27FC236}">
                <a16:creationId xmlns:a16="http://schemas.microsoft.com/office/drawing/2014/main" id="{0D599A90-18FF-F447-D5E9-0828E5F4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8" y="1624113"/>
            <a:ext cx="2193731" cy="20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E3762D-ABCB-9A35-5AB0-3F9D9C6667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12" y="1482278"/>
            <a:ext cx="2193730" cy="2193730"/>
          </a:xfrm>
          <a:prstGeom prst="rect">
            <a:avLst/>
          </a:prstGeom>
        </p:spPr>
      </p:pic>
      <p:pic>
        <p:nvPicPr>
          <p:cNvPr id="5124" name="Picture 4" descr="MagAO-X - Publications">
            <a:extLst>
              <a:ext uri="{FF2B5EF4-FFF2-40B4-BE49-F238E27FC236}">
                <a16:creationId xmlns:a16="http://schemas.microsoft.com/office/drawing/2014/main" id="{5DCB12DE-7023-1340-597E-0015739E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76008"/>
            <a:ext cx="34671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ubaru Coronagraphic Extreme Adaptive Optics | Hilo HI">
            <a:extLst>
              <a:ext uri="{FF2B5EF4-FFF2-40B4-BE49-F238E27FC236}">
                <a16:creationId xmlns:a16="http://schemas.microsoft.com/office/drawing/2014/main" id="{573A0302-4A96-C1FC-D8E0-69BB0753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8" y="4934996"/>
            <a:ext cx="1802271" cy="18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pectroscopic characterization of exoplanets - Exoplanet Technology  Laboratory">
            <a:extLst>
              <a:ext uri="{FF2B5EF4-FFF2-40B4-BE49-F238E27FC236}">
                <a16:creationId xmlns:a16="http://schemas.microsoft.com/office/drawing/2014/main" id="{669EA767-2014-5A61-9226-4C90795A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24" y="5480086"/>
            <a:ext cx="2193730" cy="122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54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8D10-B483-B64B-A6FA-A96008538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2030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EFA5C-299A-1594-A165-268177809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339" y="1895639"/>
            <a:ext cx="5220183" cy="3662300"/>
          </a:xfrm>
        </p:spPr>
        <p:txBody>
          <a:bodyPr/>
          <a:lstStyle/>
          <a:p>
            <a:r>
              <a:rPr lang="fr-FR" dirty="0"/>
              <a:t>Challenge : diffraction and </a:t>
            </a:r>
            <a:r>
              <a:rPr lang="fr-FR" dirty="0" err="1"/>
              <a:t>wavefront</a:t>
            </a:r>
            <a:r>
              <a:rPr lang="fr-FR" dirty="0"/>
              <a:t> control </a:t>
            </a:r>
            <a:r>
              <a:rPr lang="fr-FR" dirty="0" err="1"/>
              <a:t>strategy</a:t>
            </a:r>
            <a:r>
              <a:rPr lang="fr-FR" dirty="0"/>
              <a:t> over large, </a:t>
            </a:r>
            <a:r>
              <a:rPr lang="fr-FR" dirty="0" err="1"/>
              <a:t>segmented</a:t>
            </a:r>
            <a:r>
              <a:rPr lang="fr-FR" dirty="0"/>
              <a:t>, </a:t>
            </a:r>
            <a:r>
              <a:rPr lang="fr-FR" dirty="0" err="1"/>
              <a:t>heavily</a:t>
            </a:r>
            <a:r>
              <a:rPr lang="fr-FR" dirty="0"/>
              <a:t> </a:t>
            </a:r>
            <a:r>
              <a:rPr lang="fr-FR" dirty="0" err="1"/>
              <a:t>obscured</a:t>
            </a:r>
            <a:r>
              <a:rPr lang="fr-FR" dirty="0"/>
              <a:t> apertures</a:t>
            </a:r>
          </a:p>
          <a:p>
            <a:r>
              <a:rPr lang="fr-FR" dirty="0"/>
              <a:t>First-light instruments </a:t>
            </a:r>
            <a:r>
              <a:rPr lang="fr-FR" dirty="0" err="1"/>
              <a:t>will</a:t>
            </a:r>
            <a:r>
              <a:rPr lang="fr-FR" dirty="0"/>
              <a:t> have one HC mode (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others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pic>
        <p:nvPicPr>
          <p:cNvPr id="4098" name="Picture 2" descr="Les trois futurs super géants">
            <a:extLst>
              <a:ext uri="{FF2B5EF4-FFF2-40B4-BE49-F238E27FC236}">
                <a16:creationId xmlns:a16="http://schemas.microsoft.com/office/drawing/2014/main" id="{91015E63-6964-B3F1-2C47-6A302EB9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" y="1895639"/>
            <a:ext cx="6699330" cy="36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47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46BC7D-4B5A-13C1-97FF-9FB75E0E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80900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2EFE-539B-0ED9-375B-070264A7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Star magnitude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52E44-F271-5DE3-8F6A-843D52ACA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F0D6D2-C070-8EFC-9D80-CBE14AD7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3" r="38783" b="3872"/>
          <a:stretch/>
        </p:blipFill>
        <p:spPr>
          <a:xfrm>
            <a:off x="838200" y="1825625"/>
            <a:ext cx="10515600" cy="322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CB4CA7-C729-AE23-309B-76285A614E92}"/>
              </a:ext>
            </a:extLst>
          </p:cNvPr>
          <p:cNvSpPr txBox="1"/>
          <p:nvPr/>
        </p:nvSpPr>
        <p:spPr>
          <a:xfrm>
            <a:off x="4632960" y="5046345"/>
            <a:ext cx="288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 magnitude</a:t>
            </a:r>
          </a:p>
        </p:txBody>
      </p:sp>
    </p:spTree>
    <p:extLst>
      <p:ext uri="{BB962C8B-B14F-4D97-AF65-F5344CB8AC3E}">
        <p14:creationId xmlns:p14="http://schemas.microsoft.com/office/powerpoint/2010/main" val="53123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83B2-5772-A8CE-2836-D8807C6D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Second </a:t>
            </a:r>
            <a:r>
              <a:rPr lang="fr-FR" dirty="0" err="1"/>
              <a:t>generation</a:t>
            </a:r>
            <a:r>
              <a:rPr lang="fr-FR" dirty="0"/>
              <a:t> high-</a:t>
            </a:r>
            <a:r>
              <a:rPr lang="fr-FR" dirty="0" err="1"/>
              <a:t>contrast</a:t>
            </a:r>
            <a:r>
              <a:rPr lang="fr-FR" dirty="0"/>
              <a:t>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E6D9A-2500-3EBA-7084-1F447A37C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001795"/>
            <a:ext cx="6096001" cy="44910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1st </a:t>
            </a:r>
            <a:r>
              <a:rPr lang="fr-FR" dirty="0" err="1"/>
              <a:t>gen</a:t>
            </a:r>
            <a:r>
              <a:rPr lang="fr-FR" dirty="0"/>
              <a:t> on </a:t>
            </a:r>
            <a:r>
              <a:rPr lang="fr-FR" dirty="0" err="1"/>
              <a:t>steroids</a:t>
            </a:r>
            <a:r>
              <a:rPr lang="fr-FR" dirty="0"/>
              <a:t> with a highlight on</a:t>
            </a:r>
          </a:p>
          <a:p>
            <a:r>
              <a:rPr lang="fr-FR" dirty="0" err="1"/>
              <a:t>Stability</a:t>
            </a:r>
            <a:endParaRPr lang="fr-FR" dirty="0"/>
          </a:p>
          <a:p>
            <a:r>
              <a:rPr lang="fr-FR" dirty="0"/>
              <a:t>Diffraction control and </a:t>
            </a:r>
            <a:r>
              <a:rPr lang="fr-FR" dirty="0" err="1"/>
              <a:t>coronagraphy</a:t>
            </a:r>
            <a:endParaRPr lang="fr-FR" dirty="0"/>
          </a:p>
          <a:p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low-order</a:t>
            </a:r>
            <a:r>
              <a:rPr lang="fr-FR" dirty="0"/>
              <a:t> WFS or NCPA calibration </a:t>
            </a:r>
            <a:r>
              <a:rPr lang="fr-FR" dirty="0" err="1"/>
              <a:t>strategies</a:t>
            </a:r>
            <a:endParaRPr lang="fr-FR" dirty="0"/>
          </a:p>
          <a:p>
            <a:r>
              <a:rPr lang="fr-FR" dirty="0" err="1"/>
              <a:t>Dedicated</a:t>
            </a:r>
            <a:r>
              <a:rPr lang="fr-FR" dirty="0"/>
              <a:t> observation </a:t>
            </a:r>
            <a:r>
              <a:rPr lang="fr-FR" dirty="0" err="1"/>
              <a:t>strategies</a:t>
            </a:r>
            <a:r>
              <a:rPr lang="fr-FR" dirty="0"/>
              <a:t> to </a:t>
            </a:r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imaging</a:t>
            </a:r>
            <a:endParaRPr lang="fr-FR" dirty="0"/>
          </a:p>
          <a:p>
            <a:r>
              <a:rPr lang="fr-FR" dirty="0"/>
              <a:t>Post-</a:t>
            </a:r>
            <a:r>
              <a:rPr lang="fr-FR" dirty="0" err="1"/>
              <a:t>processing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at instrument design </a:t>
            </a:r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 The </a:t>
            </a:r>
            <a:r>
              <a:rPr lang="fr-FR" dirty="0" err="1">
                <a:sym typeface="Wingdings" pitchFamily="2" charset="2"/>
              </a:rPr>
              <a:t>contrast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is</a:t>
            </a:r>
            <a:r>
              <a:rPr lang="fr-FR" dirty="0">
                <a:sym typeface="Wingdings" pitchFamily="2" charset="2"/>
              </a:rPr>
              <a:t> the new </a:t>
            </a:r>
            <a:r>
              <a:rPr lang="fr-FR" dirty="0" err="1">
                <a:sym typeface="Wingdings" pitchFamily="2" charset="2"/>
              </a:rPr>
              <a:t>metrics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rather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than</a:t>
            </a:r>
            <a:r>
              <a:rPr lang="fr-FR" dirty="0">
                <a:sym typeface="Wingdings" pitchFamily="2" charset="2"/>
              </a:rPr>
              <a:t> the Strehl ratio</a:t>
            </a:r>
            <a:endParaRPr lang="fr-FR" dirty="0"/>
          </a:p>
        </p:txBody>
      </p:sp>
      <p:pic>
        <p:nvPicPr>
          <p:cNvPr id="4" name="movie_disk+seeing.mp4">
            <a:hlinkClick r:id="" action="ppaction://media"/>
            <a:extLst>
              <a:ext uri="{FF2B5EF4-FFF2-40B4-BE49-F238E27FC236}">
                <a16:creationId xmlns:a16="http://schemas.microsoft.com/office/drawing/2014/main" id="{C9EA478F-A33B-C050-C5E9-55A5D29C0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735" r="59291"/>
          <a:stretch/>
        </p:blipFill>
        <p:spPr>
          <a:xfrm>
            <a:off x="410405" y="1825625"/>
            <a:ext cx="5581889" cy="5032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72C4B-AF9B-FB7C-639F-A89422C36F49}"/>
              </a:ext>
            </a:extLst>
          </p:cNvPr>
          <p:cNvSpPr txBox="1"/>
          <p:nvPr/>
        </p:nvSpPr>
        <p:spPr>
          <a:xfrm>
            <a:off x="838200" y="1611161"/>
            <a:ext cx="546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VLT/SPHERE coronagraphic images at H band (1.6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dirty="0"/>
              <a:t>m)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3016B5-CEC9-1CB9-E803-472951CA2952}"/>
              </a:ext>
            </a:extLst>
          </p:cNvPr>
          <p:cNvSpPr/>
          <p:nvPr/>
        </p:nvSpPr>
        <p:spPr>
          <a:xfrm>
            <a:off x="6095999" y="6474050"/>
            <a:ext cx="536154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cf</a:t>
            </a:r>
            <a:r>
              <a:rPr lang="fr-FR" dirty="0"/>
              <a:t> Tuesday talk by F. Cantalloube and B. Jansen-Clem</a:t>
            </a:r>
          </a:p>
        </p:txBody>
      </p:sp>
    </p:spTree>
    <p:extLst>
      <p:ext uri="{BB962C8B-B14F-4D97-AF65-F5344CB8AC3E}">
        <p14:creationId xmlns:p14="http://schemas.microsoft.com/office/powerpoint/2010/main" val="34160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C9F9-3C01-2FD8-B792-55E1DCF6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Strehl distribution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71A2D-01B9-683D-4C5F-024550D8B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80300" y="1917065"/>
                <a:ext cx="458978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fr-FR" dirty="0"/>
                  <a:t>Recall </a:t>
                </a:r>
                <a:r>
                  <a:rPr lang="x-none" sz="2400" dirty="0"/>
                  <a:t>Strehl Ratio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measured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US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diffraction</m:t>
                            </m:r>
                          </m:sub>
                        </m:sSub>
                      </m:den>
                    </m:f>
                  </m:oMath>
                </a14:m>
                <a:endParaRPr lang="fr-FR" dirty="0"/>
              </a:p>
              <a:p>
                <a:r>
                  <a:rPr lang="fr-FR" dirty="0"/>
                  <a:t>For </a:t>
                </a:r>
                <a:r>
                  <a:rPr lang="fr-FR" dirty="0" err="1"/>
                  <a:t>bright</a:t>
                </a:r>
                <a:r>
                  <a:rPr lang="fr-FR" dirty="0"/>
                  <a:t> stars in good conditions, the </a:t>
                </a:r>
                <a:r>
                  <a:rPr lang="fr-FR" dirty="0" err="1"/>
                  <a:t>floor</a:t>
                </a:r>
                <a:r>
                  <a:rPr lang="fr-FR" dirty="0"/>
                  <a:t> of 90% Strehl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reached</a:t>
                </a:r>
                <a:r>
                  <a:rPr lang="fr-FR" dirty="0"/>
                  <a:t> ! </a:t>
                </a:r>
              </a:p>
              <a:p>
                <a:r>
                  <a:rPr lang="fr-FR" dirty="0" err="1"/>
                  <a:t>Still</a:t>
                </a:r>
                <a:r>
                  <a:rPr lang="fr-FR" dirty="0"/>
                  <a:t> </a:t>
                </a:r>
                <a:r>
                  <a:rPr lang="fr-FR" dirty="0" err="1"/>
                  <a:t>some</a:t>
                </a:r>
                <a:r>
                  <a:rPr lang="fr-FR" dirty="0"/>
                  <a:t> </a:t>
                </a:r>
                <a:r>
                  <a:rPr lang="fr-FR" dirty="0" err="1"/>
                  <a:t>work</a:t>
                </a:r>
                <a:r>
                  <a:rPr lang="fr-FR" dirty="0"/>
                  <a:t> to do to </a:t>
                </a:r>
                <a:r>
                  <a:rPr lang="fr-FR" dirty="0" err="1"/>
                  <a:t>increase</a:t>
                </a:r>
                <a:r>
                  <a:rPr lang="fr-FR" dirty="0"/>
                  <a:t> the performance on stars </a:t>
                </a:r>
                <a:r>
                  <a:rPr lang="fr-FR" dirty="0" err="1"/>
                  <a:t>fainter</a:t>
                </a:r>
                <a:r>
                  <a:rPr lang="fr-FR" dirty="0"/>
                  <a:t> </a:t>
                </a:r>
                <a:r>
                  <a:rPr lang="fr-FR" dirty="0" err="1"/>
                  <a:t>than</a:t>
                </a:r>
                <a:r>
                  <a:rPr lang="fr-FR" dirty="0"/>
                  <a:t> G~7 and to </a:t>
                </a:r>
                <a:r>
                  <a:rPr lang="fr-FR" dirty="0" err="1"/>
                  <a:t>reach</a:t>
                </a:r>
                <a:r>
                  <a:rPr lang="fr-FR" dirty="0"/>
                  <a:t> stars &gt; 14 </a:t>
                </a:r>
                <a:r>
                  <a:rPr lang="fr-FR" dirty="0" err="1"/>
                  <a:t>mag</a:t>
                </a:r>
                <a:endParaRPr lang="fr-FR" dirty="0"/>
              </a:p>
              <a:p>
                <a:r>
                  <a:rPr lang="fr-FR" dirty="0" err="1"/>
                  <a:t>Coherence</a:t>
                </a:r>
                <a:r>
                  <a:rPr lang="fr-FR" dirty="0"/>
                  <a:t> time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critical</a:t>
                </a:r>
                <a:r>
                  <a:rPr lang="fr-FR" dirty="0"/>
                  <a:t> !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71A2D-01B9-683D-4C5F-024550D8B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80300" y="1917065"/>
                <a:ext cx="4589780" cy="4351338"/>
              </a:xfrm>
              <a:blipFill>
                <a:blip r:embed="rId2"/>
                <a:stretch>
                  <a:fillRect l="-1928" t="-26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B2FFE84-71E7-346B-23D6-B5D5D1DA38AA}"/>
              </a:ext>
            </a:extLst>
          </p:cNvPr>
          <p:cNvSpPr txBox="1"/>
          <p:nvPr/>
        </p:nvSpPr>
        <p:spPr>
          <a:xfrm>
            <a:off x="0" y="6550223"/>
            <a:ext cx="20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Chomez</a:t>
            </a:r>
            <a:r>
              <a:rPr lang="fr-FR" sz="1400" dirty="0"/>
              <a:t> et al. </a:t>
            </a:r>
            <a:r>
              <a:rPr lang="fr-FR" sz="1400" dirty="0" err="1"/>
              <a:t>submitted</a:t>
            </a:r>
            <a:endParaRPr lang="fr-FR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A14F9-97E5-2EB5-5766-1FD8F00E7A8C}"/>
              </a:ext>
            </a:extLst>
          </p:cNvPr>
          <p:cNvSpPr txBox="1"/>
          <p:nvPr/>
        </p:nvSpPr>
        <p:spPr>
          <a:xfrm>
            <a:off x="493726" y="1396706"/>
            <a:ext cx="634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VLT/SPHERE (SHINE </a:t>
            </a:r>
            <a:r>
              <a:rPr lang="fr-FR" dirty="0" err="1"/>
              <a:t>survey</a:t>
            </a:r>
            <a:r>
              <a:rPr lang="fr-FR" dirty="0"/>
              <a:t> on 400 </a:t>
            </a:r>
            <a:r>
              <a:rPr lang="fr-FR" dirty="0" err="1"/>
              <a:t>targets</a:t>
            </a:r>
            <a:r>
              <a:rPr lang="fr-FR" dirty="0"/>
              <a:t>, </a:t>
            </a:r>
            <a:r>
              <a:rPr lang="fr-FR" dirty="0" err="1"/>
              <a:t>visitor</a:t>
            </a:r>
            <a:r>
              <a:rPr lang="fr-FR" dirty="0"/>
              <a:t> mode)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196492-C3AE-6681-6397-1CD16E022B42}"/>
              </a:ext>
            </a:extLst>
          </p:cNvPr>
          <p:cNvGrpSpPr/>
          <p:nvPr/>
        </p:nvGrpSpPr>
        <p:grpSpPr>
          <a:xfrm>
            <a:off x="0" y="1727200"/>
            <a:ext cx="7327900" cy="5130800"/>
            <a:chOff x="0" y="1727200"/>
            <a:chExt cx="7327900" cy="5130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CD57DD-80FA-3B32-D23B-5B5CB97E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27200"/>
              <a:ext cx="7327900" cy="51308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63118D-F503-6E25-7E61-94425FE67E1B}"/>
                </a:ext>
              </a:extLst>
            </p:cNvPr>
            <p:cNvSpPr/>
            <p:nvPr/>
          </p:nvSpPr>
          <p:spPr>
            <a:xfrm>
              <a:off x="848360" y="5496560"/>
              <a:ext cx="1610360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E49514D-48C9-C188-AA77-DD577095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15" y="1252328"/>
            <a:ext cx="5294303" cy="5544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68635-351C-CA29-D449-49128C07232E}"/>
              </a:ext>
            </a:extLst>
          </p:cNvPr>
          <p:cNvSpPr txBox="1"/>
          <p:nvPr/>
        </p:nvSpPr>
        <p:spPr>
          <a:xfrm rot="16200000">
            <a:off x="235596" y="3954045"/>
            <a:ext cx="8682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dirty="0"/>
              <a:t>Strehl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0292A-1CD6-E256-8A05-90F47F68390E}"/>
              </a:ext>
            </a:extLst>
          </p:cNvPr>
          <p:cNvSpPr txBox="1"/>
          <p:nvPr/>
        </p:nvSpPr>
        <p:spPr>
          <a:xfrm>
            <a:off x="1930779" y="6529903"/>
            <a:ext cx="18646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Magnitude 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316E5-4B12-1E04-4ADC-9CF5ED70F2C4}"/>
              </a:ext>
            </a:extLst>
          </p:cNvPr>
          <p:cNvSpPr txBox="1"/>
          <p:nvPr/>
        </p:nvSpPr>
        <p:spPr>
          <a:xfrm>
            <a:off x="0" y="6492875"/>
            <a:ext cx="20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Milli et al. 2017</a:t>
            </a:r>
          </a:p>
        </p:txBody>
      </p:sp>
    </p:spTree>
    <p:extLst>
      <p:ext uri="{BB962C8B-B14F-4D97-AF65-F5344CB8AC3E}">
        <p14:creationId xmlns:p14="http://schemas.microsoft.com/office/powerpoint/2010/main" val="20945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6A1D-7A12-F4FF-5F76-3B49518B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do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7C22-A5B1-D90D-9E9A-B3CE185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496" y="1825625"/>
            <a:ext cx="473230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the VLT, </a:t>
            </a:r>
            <a:r>
              <a:rPr lang="en-US" b="1" dirty="0"/>
              <a:t>coherence time </a:t>
            </a:r>
            <a:r>
              <a:rPr lang="en-US" dirty="0"/>
              <a:t>and </a:t>
            </a:r>
            <a:r>
              <a:rPr lang="en-US" b="1" dirty="0"/>
              <a:t>seeing</a:t>
            </a:r>
            <a:r>
              <a:rPr lang="en-US" dirty="0"/>
              <a:t> are jointly used as QC parameter (one of the 1st lessons from VLT/SPHERE operations)</a:t>
            </a:r>
          </a:p>
          <a:p>
            <a:r>
              <a:rPr lang="en-US" dirty="0"/>
              <a:t>Significant implications for detection / non-detection of a candidate</a:t>
            </a:r>
          </a:p>
          <a:p>
            <a:r>
              <a:rPr lang="en-US" dirty="0"/>
              <a:t>Drives the need for accurate turbulence predictions </a:t>
            </a:r>
            <a:r>
              <a:rPr lang="en-US" sz="2000" dirty="0"/>
              <a:t>(e.g. Masciadri et al. 2023)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9B514D-7806-5F01-0D48-E7775F940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2368"/>
            <a:ext cx="6621497" cy="45874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FFDA15-F150-08E1-F016-C2FEC0E4B1B6}"/>
              </a:ext>
            </a:extLst>
          </p:cNvPr>
          <p:cNvSpPr/>
          <p:nvPr/>
        </p:nvSpPr>
        <p:spPr>
          <a:xfrm>
            <a:off x="3893906" y="2383604"/>
            <a:ext cx="1407559" cy="421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  <a:r>
              <a:rPr lang="fr-FR" sz="1600" dirty="0">
                <a:solidFill>
                  <a:schemeClr val="tx1"/>
                </a:solidFill>
              </a:rPr>
              <a:t>Turbulence conditions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17A69-13BE-AFF1-E40E-D1948DF3C562}"/>
              </a:ext>
            </a:extLst>
          </p:cNvPr>
          <p:cNvSpPr/>
          <p:nvPr/>
        </p:nvSpPr>
        <p:spPr>
          <a:xfrm>
            <a:off x="4366517" y="2861744"/>
            <a:ext cx="863030" cy="16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 top 70%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DABCBC-E48D-C29B-775C-4F0ECFB1F1BE}"/>
              </a:ext>
            </a:extLst>
          </p:cNvPr>
          <p:cNvSpPr/>
          <p:nvPr/>
        </p:nvSpPr>
        <p:spPr>
          <a:xfrm>
            <a:off x="4354533" y="3096336"/>
            <a:ext cx="863030" cy="16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 top 50%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DBA7AB-BD89-6FAF-68A3-3932FEC33492}"/>
              </a:ext>
            </a:extLst>
          </p:cNvPr>
          <p:cNvSpPr/>
          <p:nvPr/>
        </p:nvSpPr>
        <p:spPr>
          <a:xfrm>
            <a:off x="4366517" y="3357405"/>
            <a:ext cx="863030" cy="16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 top 30%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984CF-1E23-5254-D287-B9C28F830846}"/>
              </a:ext>
            </a:extLst>
          </p:cNvPr>
          <p:cNvSpPr txBox="1"/>
          <p:nvPr/>
        </p:nvSpPr>
        <p:spPr>
          <a:xfrm>
            <a:off x="0" y="1709840"/>
            <a:ext cx="634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VLT/SPHERE (SHINE survey on 400 targets, visitor mode)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2D01-532B-DF3F-57A0-7E1AFBA30B49}"/>
              </a:ext>
            </a:extLst>
          </p:cNvPr>
          <p:cNvSpPr txBox="1"/>
          <p:nvPr/>
        </p:nvSpPr>
        <p:spPr>
          <a:xfrm rot="16200000">
            <a:off x="5719714" y="2761177"/>
            <a:ext cx="1320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(H band)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4C65D-F725-9737-AC8C-3234B77D279E}"/>
              </a:ext>
            </a:extLst>
          </p:cNvPr>
          <p:cNvSpPr txBox="1"/>
          <p:nvPr/>
        </p:nvSpPr>
        <p:spPr>
          <a:xfrm>
            <a:off x="0" y="6492875"/>
            <a:ext cx="20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Chomez</a:t>
            </a:r>
            <a:r>
              <a:rPr lang="fr-FR" sz="1400" dirty="0"/>
              <a:t> et al. </a:t>
            </a:r>
            <a:r>
              <a:rPr lang="fr-FR" sz="1400" dirty="0" err="1"/>
              <a:t>submitted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9741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2C41-CD5A-7003-DDFA-1BA8AE97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do </a:t>
            </a:r>
            <a:r>
              <a:rPr lang="fr-FR" dirty="0" err="1"/>
              <a:t>matter</a:t>
            </a:r>
            <a:endParaRPr lang="fr-FR" dirty="0"/>
          </a:p>
        </p:txBody>
      </p:sp>
      <p:pic>
        <p:nvPicPr>
          <p:cNvPr id="4" name="Image 2124496376">
            <a:extLst>
              <a:ext uri="{FF2B5EF4-FFF2-40B4-BE49-F238E27FC236}">
                <a16:creationId xmlns:a16="http://schemas.microsoft.com/office/drawing/2014/main" id="{D3ADCFDA-8FF5-5822-0ACF-8838B485AF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06" b="49594"/>
          <a:stretch/>
        </p:blipFill>
        <p:spPr bwMode="auto">
          <a:xfrm>
            <a:off x="58789" y="2140261"/>
            <a:ext cx="5830030" cy="3092339"/>
          </a:xfrm>
          <a:prstGeom prst="rect">
            <a:avLst/>
          </a:prstGeom>
        </p:spPr>
      </p:pic>
      <p:pic>
        <p:nvPicPr>
          <p:cNvPr id="5" name="Image 1447287296">
            <a:extLst>
              <a:ext uri="{FF2B5EF4-FFF2-40B4-BE49-F238E27FC236}">
                <a16:creationId xmlns:a16="http://schemas.microsoft.com/office/drawing/2014/main" id="{BE1E1D89-B769-752E-BB82-69B99BAB3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877"/>
          <a:stretch/>
        </p:blipFill>
        <p:spPr bwMode="auto">
          <a:xfrm>
            <a:off x="5888819" y="2140261"/>
            <a:ext cx="6178997" cy="3021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1A9A0-C1CB-A969-F797-558C6E878E14}"/>
              </a:ext>
            </a:extLst>
          </p:cNvPr>
          <p:cNvSpPr txBox="1"/>
          <p:nvPr/>
        </p:nvSpPr>
        <p:spPr>
          <a:xfrm>
            <a:off x="460624" y="1466032"/>
            <a:ext cx="112707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0" i="0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Signal-to-noise maps of the </a:t>
            </a:r>
            <a:r>
              <a:rPr lang="en-US" sz="20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5 </a:t>
            </a:r>
            <a:r>
              <a:rPr lang="en-US" sz="20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</a:t>
            </a:r>
            <a:r>
              <a:rPr lang="en-US" sz="2000" b="0" i="0" u="none" strike="noStrike" cap="none" spc="0" baseline="-250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Jup</a:t>
            </a:r>
            <a:r>
              <a:rPr lang="en-US" sz="20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planet </a:t>
            </a:r>
            <a:r>
              <a:rPr lang="en-US" sz="2000" b="0" i="0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51 Eri b</a:t>
            </a:r>
            <a:r>
              <a:rPr lang="en-US" sz="20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(Macintosh et al, 2015)</a:t>
            </a:r>
            <a:r>
              <a:rPr lang="en-US" sz="20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observed on 4 epochs </a:t>
            </a:r>
            <a:r>
              <a:rPr lang="en-US" sz="1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en-US" sz="14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Samland</a:t>
            </a:r>
            <a:r>
              <a:rPr lang="en-US" sz="1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et al. 2017, Brown-Sevilla et al. 2023)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Alternative Process 6">
            <a:extLst>
              <a:ext uri="{FF2B5EF4-FFF2-40B4-BE49-F238E27FC236}">
                <a16:creationId xmlns:a16="http://schemas.microsoft.com/office/drawing/2014/main" id="{DB62E0C4-33CB-94A5-5F84-64DB0D1AB9C0}"/>
              </a:ext>
            </a:extLst>
          </p:cNvPr>
          <p:cNvSpPr/>
          <p:nvPr/>
        </p:nvSpPr>
        <p:spPr bwMode="auto">
          <a:xfrm>
            <a:off x="3110646" y="5623497"/>
            <a:ext cx="6338440" cy="529207"/>
          </a:xfrm>
          <a:prstGeom prst="flowChartAlternateProcess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/>
              <a:t>Various S/N despite similar Strehl 80-90% </a:t>
            </a:r>
            <a:endParaRPr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C2804-D6A1-A255-B6D9-DCF167E57257}"/>
              </a:ext>
            </a:extLst>
          </p:cNvPr>
          <p:cNvSpPr txBox="1"/>
          <p:nvPr/>
        </p:nvSpPr>
        <p:spPr>
          <a:xfrm>
            <a:off x="11630346" y="1993187"/>
            <a:ext cx="57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S/N</a:t>
            </a:r>
          </a:p>
        </p:txBody>
      </p:sp>
    </p:spTree>
    <p:extLst>
      <p:ext uri="{BB962C8B-B14F-4D97-AF65-F5344CB8AC3E}">
        <p14:creationId xmlns:p14="http://schemas.microsoft.com/office/powerpoint/2010/main" val="388478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88F7-37FE-C808-FEB4-55190333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Contrast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A2C1F-8055-0104-2EFA-6E42963B1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680" y="1825625"/>
            <a:ext cx="4262120" cy="4351338"/>
          </a:xfrm>
        </p:spPr>
        <p:txBody>
          <a:bodyPr/>
          <a:lstStyle/>
          <a:p>
            <a:r>
              <a:rPr lang="fr-FR" dirty="0"/>
              <a:t>Even at high Strehl, the </a:t>
            </a:r>
            <a:r>
              <a:rPr lang="fr-FR" dirty="0" err="1"/>
              <a:t>contrast</a:t>
            </a:r>
            <a:r>
              <a:rPr lang="fr-FR" dirty="0"/>
              <a:t> can </a:t>
            </a:r>
            <a:r>
              <a:rPr lang="fr-FR" dirty="0" err="1"/>
              <a:t>vary</a:t>
            </a:r>
            <a:r>
              <a:rPr lang="fr-FR" dirty="0"/>
              <a:t> by an </a:t>
            </a:r>
            <a:r>
              <a:rPr lang="fr-FR" dirty="0" err="1"/>
              <a:t>order</a:t>
            </a:r>
            <a:r>
              <a:rPr lang="fr-FR" dirty="0"/>
              <a:t> of magnitude</a:t>
            </a:r>
          </a:p>
          <a:p>
            <a:r>
              <a:rPr lang="fr-FR" dirty="0"/>
              <a:t>Strehl =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quantity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describe</a:t>
            </a:r>
            <a:r>
              <a:rPr lang="fr-FR" dirty="0"/>
              <a:t> the PSD of the aberrations or the </a:t>
            </a:r>
            <a:r>
              <a:rPr lang="fr-FR" dirty="0" err="1"/>
              <a:t>coronagraph</a:t>
            </a:r>
            <a:r>
              <a:rPr lang="fr-FR" dirty="0"/>
              <a:t> </a:t>
            </a:r>
            <a:r>
              <a:rPr lang="fr-FR" dirty="0" err="1"/>
              <a:t>centering</a:t>
            </a:r>
            <a:endParaRPr lang="fr-FR" dirty="0"/>
          </a:p>
          <a:p>
            <a:endParaRPr lang="fr-FR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18F5C6-8E14-F222-866D-D2F2948C6B5C}"/>
              </a:ext>
            </a:extLst>
          </p:cNvPr>
          <p:cNvGrpSpPr/>
          <p:nvPr/>
        </p:nvGrpSpPr>
        <p:grpSpPr>
          <a:xfrm>
            <a:off x="354993" y="2028825"/>
            <a:ext cx="6736687" cy="4554855"/>
            <a:chOff x="365153" y="1825625"/>
            <a:chExt cx="6736687" cy="45548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748053-8153-76D9-1588-222354F1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153" y="1825625"/>
              <a:ext cx="6736687" cy="455485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3463C8-2C78-FDCC-33C5-B547921F55E2}"/>
                </a:ext>
              </a:extLst>
            </p:cNvPr>
            <p:cNvSpPr/>
            <p:nvPr/>
          </p:nvSpPr>
          <p:spPr>
            <a:xfrm>
              <a:off x="1310640" y="5171440"/>
              <a:ext cx="1432560" cy="51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3ED-3B26-237B-A8D3-9F28BCFCEC49}"/>
              </a:ext>
            </a:extLst>
          </p:cNvPr>
          <p:cNvSpPr txBox="1"/>
          <p:nvPr/>
        </p:nvSpPr>
        <p:spPr>
          <a:xfrm>
            <a:off x="354993" y="1844159"/>
            <a:ext cx="634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Raw </a:t>
            </a:r>
            <a:r>
              <a:rPr lang="fr-FR" dirty="0" err="1"/>
              <a:t>contrast</a:t>
            </a:r>
            <a:r>
              <a:rPr lang="fr-FR" dirty="0"/>
              <a:t> in the H band vs H </a:t>
            </a:r>
            <a:r>
              <a:rPr lang="fr-FR" dirty="0" err="1"/>
              <a:t>mag</a:t>
            </a:r>
            <a:r>
              <a:rPr lang="fr-FR" dirty="0"/>
              <a:t> (VLT/SPHERE SHINE </a:t>
            </a:r>
            <a:r>
              <a:rPr lang="fr-FR" dirty="0" err="1"/>
              <a:t>survey</a:t>
            </a:r>
            <a:r>
              <a:rPr lang="fr-FR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547FB-1A02-242A-042D-F924534F2BD7}"/>
              </a:ext>
            </a:extLst>
          </p:cNvPr>
          <p:cNvSpPr txBox="1"/>
          <p:nvPr/>
        </p:nvSpPr>
        <p:spPr>
          <a:xfrm>
            <a:off x="270887" y="6492875"/>
            <a:ext cx="20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Chomez</a:t>
            </a:r>
            <a:r>
              <a:rPr lang="fr-FR" sz="1400" dirty="0"/>
              <a:t> et al. </a:t>
            </a:r>
            <a:r>
              <a:rPr lang="fr-FR" sz="1400" dirty="0" err="1"/>
              <a:t>submitted</a:t>
            </a:r>
            <a:endParaRPr lang="fr-FR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879CB-6834-8C05-4FE6-7328D79B4A6D}"/>
              </a:ext>
            </a:extLst>
          </p:cNvPr>
          <p:cNvSpPr txBox="1"/>
          <p:nvPr/>
        </p:nvSpPr>
        <p:spPr>
          <a:xfrm rot="16200000">
            <a:off x="6209423" y="2709143"/>
            <a:ext cx="1320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(H band)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14D5D2-84FE-10A2-BBA5-EA34CF2665EA}"/>
                  </a:ext>
                </a:extLst>
              </p:cNvPr>
              <p:cNvSpPr txBox="1"/>
              <p:nvPr/>
            </p:nvSpPr>
            <p:spPr>
              <a:xfrm>
                <a:off x="6695440" y="6331718"/>
                <a:ext cx="6097712" cy="415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14D5D2-84FE-10A2-BBA5-EA34CF266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6331718"/>
                <a:ext cx="6097712" cy="415883"/>
              </a:xfrm>
              <a:prstGeom prst="rect">
                <a:avLst/>
              </a:prstGeom>
              <a:blipFill>
                <a:blip r:embed="rId3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B5CB15-A76C-831F-C453-1B662ACD5B6E}"/>
                  </a:ext>
                </a:extLst>
              </p:cNvPr>
              <p:cNvSpPr txBox="1"/>
              <p:nvPr/>
            </p:nvSpPr>
            <p:spPr>
              <a:xfrm>
                <a:off x="7240207" y="5387067"/>
                <a:ext cx="5137501" cy="789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ea typeface="Cambria Math" panose="02040503050406030204" pitchFamily="18" charset="0"/>
                  </a:rPr>
                  <a:t>Recall: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≪1</m:t>
                    </m:r>
                  </m:oMath>
                </a14:m>
                <a:r>
                  <a:rPr lang="en-FR" sz="2000" dirty="0"/>
                  <a:t>rad</a:t>
                </a:r>
                <a:r>
                  <a:rPr lang="en-FR" sz="2000" baseline="30000" dirty="0"/>
                  <a:t>2</a:t>
                </a:r>
                <a:r>
                  <a:rPr lang="en-GB" sz="2000" dirty="0"/>
                  <a:t>: </a:t>
                </a:r>
                <a:br>
                  <a:rPr lang="en-GB" sz="2000" dirty="0"/>
                </a:b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𝑆𝑅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r>
                  <a:rPr lang="en-FR" sz="2000" dirty="0"/>
                  <a:t> (</a:t>
                </a:r>
                <a:r>
                  <a:rPr lang="en-GB" sz="2000" dirty="0"/>
                  <a:t>Marechal approximation)</a:t>
                </a:r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B5CB15-A76C-831F-C453-1B662ACD5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207" y="5387067"/>
                <a:ext cx="5137501" cy="789896"/>
              </a:xfrm>
              <a:prstGeom prst="rect">
                <a:avLst/>
              </a:prstGeom>
              <a:blipFill>
                <a:blip r:embed="rId4"/>
                <a:stretch>
                  <a:fillRect l="-1481" t="-4762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77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6A1D-7A12-F4FF-5F76-3B49518B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Contrast </a:t>
            </a:r>
            <a:r>
              <a:rPr lang="fr-FR" dirty="0" err="1"/>
              <a:t>curves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7C22-A5B1-D90D-9E9A-B3CE185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429" y="2141537"/>
            <a:ext cx="566106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contrast curve is the key to decipher what is limiting the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C4384-769F-29AF-DC5F-927646EE7C3C}"/>
              </a:ext>
            </a:extLst>
          </p:cNvPr>
          <p:cNvSpPr txBox="1"/>
          <p:nvPr/>
        </p:nvSpPr>
        <p:spPr>
          <a:xfrm>
            <a:off x="675640" y="1608099"/>
            <a:ext cx="506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VLT / SPHERE / IRDIS </a:t>
            </a:r>
            <a:r>
              <a:rPr lang="fr-FR" dirty="0" err="1"/>
              <a:t>contrast</a:t>
            </a:r>
            <a:r>
              <a:rPr lang="fr-FR" dirty="0"/>
              <a:t> from the SHINE </a:t>
            </a:r>
            <a:r>
              <a:rPr lang="fr-FR" dirty="0" err="1"/>
              <a:t>survey</a:t>
            </a:r>
            <a:endParaRPr lang="fr-FR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6F252A-E3E1-D766-E2B6-BA230AAA83F6}"/>
              </a:ext>
            </a:extLst>
          </p:cNvPr>
          <p:cNvGrpSpPr/>
          <p:nvPr/>
        </p:nvGrpSpPr>
        <p:grpSpPr>
          <a:xfrm>
            <a:off x="0" y="1608099"/>
            <a:ext cx="6349429" cy="5249901"/>
            <a:chOff x="0" y="1608099"/>
            <a:chExt cx="6349429" cy="52499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73A7B0-D101-2A17-06C3-FE6C20265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6268"/>
            <a:stretch/>
          </p:blipFill>
          <p:spPr>
            <a:xfrm>
              <a:off x="0" y="1608099"/>
              <a:ext cx="6256962" cy="46899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05BCD4-EDF4-F3BD-71DA-3102CB3B4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98" t="89585" b="2016"/>
            <a:stretch/>
          </p:blipFill>
          <p:spPr>
            <a:xfrm>
              <a:off x="919623" y="6239982"/>
              <a:ext cx="5337339" cy="6180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43C8E5-4FB5-DFA7-FED1-85B22027C2B5}"/>
                </a:ext>
              </a:extLst>
            </p:cNvPr>
            <p:cNvSpPr/>
            <p:nvPr/>
          </p:nvSpPr>
          <p:spPr>
            <a:xfrm>
              <a:off x="6096000" y="6298058"/>
              <a:ext cx="253429" cy="339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9A31553-9E9B-3FB4-2810-DF3647228038}"/>
              </a:ext>
            </a:extLst>
          </p:cNvPr>
          <p:cNvSpPr/>
          <p:nvPr/>
        </p:nvSpPr>
        <p:spPr>
          <a:xfrm>
            <a:off x="3588292" y="2465798"/>
            <a:ext cx="1004256" cy="1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Top 30%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B69B7-461D-9CCC-1065-1241005CEAC1}"/>
              </a:ext>
            </a:extLst>
          </p:cNvPr>
          <p:cNvSpPr/>
          <p:nvPr/>
        </p:nvSpPr>
        <p:spPr>
          <a:xfrm>
            <a:off x="3588292" y="2766318"/>
            <a:ext cx="1004256" cy="1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Top 50%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EF620-65C6-4EC4-51C5-194D568A6201}"/>
              </a:ext>
            </a:extLst>
          </p:cNvPr>
          <p:cNvSpPr/>
          <p:nvPr/>
        </p:nvSpPr>
        <p:spPr>
          <a:xfrm>
            <a:off x="3588291" y="3097115"/>
            <a:ext cx="1004257" cy="1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Top 85%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98595E-79C9-0144-890A-5A716249A7E0}"/>
                  </a:ext>
                </a:extLst>
              </p:cNvPr>
              <p:cNvSpPr txBox="1"/>
              <p:nvPr/>
            </p:nvSpPr>
            <p:spPr>
              <a:xfrm>
                <a:off x="6613246" y="3578489"/>
                <a:ext cx="6097712" cy="415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𝑓𝑖𝑡𝑡𝑖𝑛𝑔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𝑠𝑒𝑟𝑣𝑜𝑙𝑎𝑔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𝑛𝑜𝑖𝑠𝑒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𝑐𝑎𝑙𝑖𝑏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FR" dirty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𝑁𝐶𝑃𝐴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98595E-79C9-0144-890A-5A716249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246" y="3578489"/>
                <a:ext cx="6097712" cy="415883"/>
              </a:xfrm>
              <a:prstGeom prst="rect">
                <a:avLst/>
              </a:prstGeom>
              <a:blipFill>
                <a:blip r:embed="rId3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B93B2D0-87EA-3237-E58B-C01AA6468DA2}"/>
              </a:ext>
            </a:extLst>
          </p:cNvPr>
          <p:cNvSpPr txBox="1"/>
          <p:nvPr/>
        </p:nvSpPr>
        <p:spPr>
          <a:xfrm>
            <a:off x="270887" y="6492875"/>
            <a:ext cx="20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Chomez</a:t>
            </a:r>
            <a:r>
              <a:rPr lang="fr-FR" sz="1400" dirty="0"/>
              <a:t> et al. </a:t>
            </a:r>
            <a:r>
              <a:rPr lang="fr-FR" sz="1400" dirty="0" err="1"/>
              <a:t>submitted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03769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2238</Words>
  <Application>Microsoft Macintosh PowerPoint</Application>
  <PresentationFormat>Widescreen</PresentationFormat>
  <Paragraphs>291</Paragraphs>
  <Slides>39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Courier New</vt:lpstr>
      <vt:lpstr>SFRM1000</vt:lpstr>
      <vt:lpstr>Symbol</vt:lpstr>
      <vt:lpstr>Wingdings</vt:lpstr>
      <vt:lpstr>Office Theme</vt:lpstr>
      <vt:lpstr>Lessons learnt in ground-based instruments</vt:lpstr>
      <vt:lpstr>Outline</vt:lpstr>
      <vt:lpstr>First generation AO systems</vt:lpstr>
      <vt:lpstr>Second generation high-contrast instruments</vt:lpstr>
      <vt:lpstr>Strehl distribution </vt:lpstr>
      <vt:lpstr>Conditions do matter</vt:lpstr>
      <vt:lpstr>Conditions do matter</vt:lpstr>
      <vt:lpstr>Contrast distribution</vt:lpstr>
      <vt:lpstr>Contrast curves</vt:lpstr>
      <vt:lpstr>PowerPoint Presentation</vt:lpstr>
      <vt:lpstr>Fitting error</vt:lpstr>
      <vt:lpstr>Aliasing error</vt:lpstr>
      <vt:lpstr>Servolag and wind-driven halo</vt:lpstr>
      <vt:lpstr>Servolag and wind-driven halo</vt:lpstr>
      <vt:lpstr>Servolag and wind-driven halo: pinning down the culprit</vt:lpstr>
      <vt:lpstr>Servolag and wind-driven halo</vt:lpstr>
      <vt:lpstr>Servolag and wind-driven halo</vt:lpstr>
      <vt:lpstr>Servolag and wind-driven halo</vt:lpstr>
      <vt:lpstr>WFS photon noise</vt:lpstr>
      <vt:lpstr>Specific calibration problems: low wind effect</vt:lpstr>
      <vt:lpstr>Specific calibration problems: low wind effect</vt:lpstr>
      <vt:lpstr>All telescopes are not equal</vt:lpstr>
      <vt:lpstr>Mitigation strategies</vt:lpstr>
      <vt:lpstr>Specific calibration problems: low wind effects</vt:lpstr>
      <vt:lpstr>NCPA </vt:lpstr>
      <vt:lpstr>Focal plane techniques to make a dark hole</vt:lpstr>
      <vt:lpstr>Lessons learnt in observing strategy and postprocessing</vt:lpstr>
      <vt:lpstr>Use of telemetry data</vt:lpstr>
      <vt:lpstr>Revisited strategies:  Reference differential imaging</vt:lpstr>
      <vt:lpstr>Single reference differential imaging: star hopping</vt:lpstr>
      <vt:lpstr>Single reference differential imaging: results</vt:lpstr>
      <vt:lpstr>The contrast floor in polarimetry</vt:lpstr>
      <vt:lpstr>The contrast floor in optical polarimetry</vt:lpstr>
      <vt:lpstr>Post-processing is key</vt:lpstr>
      <vt:lpstr>Take home messages</vt:lpstr>
      <vt:lpstr>Upgrades coming or already on-sky</vt:lpstr>
      <vt:lpstr>2030 horizon</vt:lpstr>
      <vt:lpstr>Backup slides</vt:lpstr>
      <vt:lpstr>Star magnitude distribution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Julien Milli</dc:creator>
  <cp:lastModifiedBy>Julien Milli</cp:lastModifiedBy>
  <cp:revision>48</cp:revision>
  <dcterms:created xsi:type="dcterms:W3CDTF">2024-07-17T15:34:14Z</dcterms:created>
  <dcterms:modified xsi:type="dcterms:W3CDTF">2024-07-24T22:47:31Z</dcterms:modified>
</cp:coreProperties>
</file>