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38"/>
  </p:notesMasterIdLst>
  <p:sldIdLst>
    <p:sldId id="573" r:id="rId3"/>
    <p:sldId id="1971" r:id="rId4"/>
    <p:sldId id="1985" r:id="rId5"/>
    <p:sldId id="2030" r:id="rId6"/>
    <p:sldId id="2017" r:id="rId7"/>
    <p:sldId id="1974" r:id="rId8"/>
    <p:sldId id="2019" r:id="rId9"/>
    <p:sldId id="1989" r:id="rId10"/>
    <p:sldId id="427" r:id="rId11"/>
    <p:sldId id="2020" r:id="rId12"/>
    <p:sldId id="2014" r:id="rId13"/>
    <p:sldId id="489" r:id="rId14"/>
    <p:sldId id="640" r:id="rId15"/>
    <p:sldId id="2010" r:id="rId16"/>
    <p:sldId id="1968" r:id="rId17"/>
    <p:sldId id="1962" r:id="rId18"/>
    <p:sldId id="2001" r:id="rId19"/>
    <p:sldId id="2008" r:id="rId20"/>
    <p:sldId id="2027" r:id="rId21"/>
    <p:sldId id="2029" r:id="rId22"/>
    <p:sldId id="2007" r:id="rId23"/>
    <p:sldId id="2013" r:id="rId24"/>
    <p:sldId id="2006" r:id="rId25"/>
    <p:sldId id="643" r:id="rId26"/>
    <p:sldId id="1920" r:id="rId27"/>
    <p:sldId id="2003" r:id="rId28"/>
    <p:sldId id="1927" r:id="rId29"/>
    <p:sldId id="2024" r:id="rId30"/>
    <p:sldId id="2009" r:id="rId31"/>
    <p:sldId id="1965" r:id="rId32"/>
    <p:sldId id="1966" r:id="rId33"/>
    <p:sldId id="499" r:id="rId34"/>
    <p:sldId id="258" r:id="rId35"/>
    <p:sldId id="2012" r:id="rId36"/>
    <p:sldId id="199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an-Baptiste RUFFIO" initials="JR" lastIdx="1" clrIdx="0">
    <p:extLst>
      <p:ext uri="{19B8F6BF-5375-455C-9EA6-DF929625EA0E}">
        <p15:presenceInfo xmlns:p15="http://schemas.microsoft.com/office/powerpoint/2012/main" userId="9425faa8c919de7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99FF"/>
    <a:srgbClr val="100509"/>
    <a:srgbClr val="18090E"/>
    <a:srgbClr val="D60093"/>
    <a:srgbClr val="FF6699"/>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56" autoAdjust="0"/>
    <p:restoredTop sz="94660"/>
  </p:normalViewPr>
  <p:slideViewPr>
    <p:cSldViewPr snapToGrid="0">
      <p:cViewPr varScale="1">
        <p:scale>
          <a:sx n="123" d="100"/>
          <a:sy n="123" d="100"/>
        </p:scale>
        <p:origin x="100" y="1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commentAuthors" Target="commentAuthor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782EBE-677F-49EF-8C39-1D64A4F4A7F5}" type="datetimeFigureOut">
              <a:rPr lang="en-US" smtClean="0"/>
              <a:t>7/21/2024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AC2B01-D3D3-4B16-B1A2-55C22EFBD916}" type="slidenum">
              <a:rPr lang="en-US" smtClean="0"/>
              <a:t>‹#›</a:t>
            </a:fld>
            <a:endParaRPr lang="en-US"/>
          </a:p>
        </p:txBody>
      </p:sp>
    </p:spTree>
    <p:extLst>
      <p:ext uri="{BB962C8B-B14F-4D97-AF65-F5344CB8AC3E}">
        <p14:creationId xmlns:p14="http://schemas.microsoft.com/office/powerpoint/2010/main" val="2508962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Projecting the VFN map onto the sky we get a good sense of how the system works. </a:t>
            </a:r>
          </a:p>
          <a:p>
            <a:endParaRPr lang="en-US" dirty="0"/>
          </a:p>
          <a:p>
            <a:r>
              <a:rPr lang="en-US" dirty="0"/>
              <a:t>The single fringe is axially symmetric and centered over the fiber. </a:t>
            </a:r>
          </a:p>
          <a:p>
            <a:r>
              <a:rPr lang="en-US" dirty="0"/>
              <a:t>We align the star to the fiber, and hence to the center of the fringe and it is therefore nulled such that at the output of the fiber, we have very little starlight.</a:t>
            </a:r>
          </a:p>
          <a:p>
            <a:r>
              <a:rPr lang="en-US" dirty="0"/>
              <a:t>The planet comes in off-axis and lands somewhere on the bright fringe…</a:t>
            </a:r>
          </a:p>
          <a:p>
            <a:endParaRPr lang="en-US" dirty="0"/>
          </a:p>
          <a:p>
            <a:r>
              <a:rPr lang="en-US" dirty="0"/>
              <a:t>(for yellow circle)</a:t>
            </a:r>
          </a:p>
          <a:p>
            <a:r>
              <a:rPr lang="en-US" dirty="0"/>
              <a:t>“The entire field of view of VFN is inside this yellow circle and so VFN accesses separations that conventional coronagraphs cannot access.”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6A96B-AE11-41B0-AFF2-834067E079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6732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29947cfed89_0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29947cfed89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3788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52EB854-2B33-46FA-8504-8D582346DC76}" type="datetime1">
              <a:rPr lang="en-US" smtClean="0"/>
              <a:t>7/21/2024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562BE4-1D85-43D1-9351-89C9148DA0DD}" type="slidenum">
              <a:rPr lang="en-US" smtClean="0"/>
              <a:t>‹#›</a:t>
            </a:fld>
            <a:endParaRPr lang="en-US"/>
          </a:p>
        </p:txBody>
      </p:sp>
    </p:spTree>
    <p:extLst>
      <p:ext uri="{BB962C8B-B14F-4D97-AF65-F5344CB8AC3E}">
        <p14:creationId xmlns:p14="http://schemas.microsoft.com/office/powerpoint/2010/main" val="3178722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556743-FEB2-4CAC-ACA8-A3D817A1266C}" type="datetime1">
              <a:rPr lang="en-US" smtClean="0"/>
              <a:t>7/21/2024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562BE4-1D85-43D1-9351-89C9148DA0DD}" type="slidenum">
              <a:rPr lang="en-US" smtClean="0"/>
              <a:t>‹#›</a:t>
            </a:fld>
            <a:endParaRPr lang="en-US"/>
          </a:p>
        </p:txBody>
      </p:sp>
    </p:spTree>
    <p:extLst>
      <p:ext uri="{BB962C8B-B14F-4D97-AF65-F5344CB8AC3E}">
        <p14:creationId xmlns:p14="http://schemas.microsoft.com/office/powerpoint/2010/main" val="3049386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56E4BD-D655-43E7-95B6-952EA0A0A98C}" type="datetime1">
              <a:rPr lang="en-US" smtClean="0"/>
              <a:t>7/21/2024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562BE4-1D85-43D1-9351-89C9148DA0DD}" type="slidenum">
              <a:rPr lang="en-US" smtClean="0"/>
              <a:t>‹#›</a:t>
            </a:fld>
            <a:endParaRPr lang="en-US"/>
          </a:p>
        </p:txBody>
      </p:sp>
    </p:spTree>
    <p:extLst>
      <p:ext uri="{BB962C8B-B14F-4D97-AF65-F5344CB8AC3E}">
        <p14:creationId xmlns:p14="http://schemas.microsoft.com/office/powerpoint/2010/main" val="23899036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77456C-1E78-40EE-89CF-8FFD5619E180}" type="datetime1">
              <a:rPr lang="en-US" smtClean="0"/>
              <a:t>7/21/2024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562BE4-1D85-43D1-9351-89C9148DA0DD}" type="slidenum">
              <a:rPr lang="en-US" smtClean="0"/>
              <a:t>‹#›</a:t>
            </a:fld>
            <a:endParaRPr lang="en-US"/>
          </a:p>
        </p:txBody>
      </p:sp>
    </p:spTree>
    <p:extLst>
      <p:ext uri="{BB962C8B-B14F-4D97-AF65-F5344CB8AC3E}">
        <p14:creationId xmlns:p14="http://schemas.microsoft.com/office/powerpoint/2010/main" val="21559213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807290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3269B85-F523-42B8-AAD8-20A483C0E7B6}" type="datetime1">
              <a:rPr lang="en-US" smtClean="0"/>
              <a:t>7/21/2024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7033288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BC5829-860D-486A-9879-3BC61543BFE7}" type="datetime1">
              <a:rPr lang="en-US" smtClean="0"/>
              <a:t>7/21/2024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216927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7EABC6C-862B-4E4E-859E-176E353BAC89}" type="datetime1">
              <a:rPr lang="en-US" smtClean="0"/>
              <a:t>7/21/2024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7871085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A1D6EA-B76F-41FB-BF73-B6689D73D62A}" type="datetime1">
              <a:rPr lang="en-US" smtClean="0"/>
              <a:t>7/21/2024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1961507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D1310E6-0E62-4246-B690-D4D5EFE37F84}" type="datetime1">
              <a:rPr lang="en-US" smtClean="0"/>
              <a:t>7/21/2024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817174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F397CF-E9AC-4615-89FE-2ED261211C1E}" type="datetime1">
              <a:rPr lang="en-US" smtClean="0"/>
              <a:t>7/21/2024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93798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E8C475-A4BA-42C8-A160-8754ECD6A980}" type="datetime1">
              <a:rPr lang="en-US" smtClean="0"/>
              <a:t>7/21/2024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562BE4-1D85-43D1-9351-89C9148DA0DD}" type="slidenum">
              <a:rPr lang="en-US" smtClean="0"/>
              <a:t>‹#›</a:t>
            </a:fld>
            <a:endParaRPr lang="en-US"/>
          </a:p>
        </p:txBody>
      </p:sp>
    </p:spTree>
    <p:extLst>
      <p:ext uri="{BB962C8B-B14F-4D97-AF65-F5344CB8AC3E}">
        <p14:creationId xmlns:p14="http://schemas.microsoft.com/office/powerpoint/2010/main" val="42461535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99F0F2-754C-479F-A4E4-1BFD984EA9CF}" type="datetime1">
              <a:rPr lang="en-US" smtClean="0"/>
              <a:t>7/21/2024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568982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6E6B3-C362-4AA7-86B1-ACB9E0B49031}" type="datetime1">
              <a:rPr lang="en-US" smtClean="0"/>
              <a:t>7/21/2024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442980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AABC6E3-143B-4F42-B3D0-CAE7D8AC26AE}" type="datetime1">
              <a:rPr lang="en-US" smtClean="0"/>
              <a:t>7/21/2024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7971554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414492-CE0B-4773-AED6-CF5894C624AB}" type="datetime1">
              <a:rPr lang="en-US" smtClean="0"/>
              <a:t>7/21/2024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8233660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523CB3-CB4C-4727-9235-69E53DFE8E5C}" type="datetime1">
              <a:rPr lang="en-US" smtClean="0"/>
              <a:t>7/21/2024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17167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53408" y="592248"/>
            <a:ext cx="11718851" cy="5436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1E0295-1E68-4522-9DF4-B34A8DE6740F}" type="datetime1">
              <a:rPr lang="en-US" smtClean="0"/>
              <a:t>7/21/2024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562BE4-1D85-43D1-9351-89C9148DA0DD}" type="slidenum">
              <a:rPr lang="en-US" smtClean="0"/>
              <a:t>‹#›</a:t>
            </a:fld>
            <a:endParaRPr lang="en-US"/>
          </a:p>
        </p:txBody>
      </p:sp>
    </p:spTree>
    <p:extLst>
      <p:ext uri="{BB962C8B-B14F-4D97-AF65-F5344CB8AC3E}">
        <p14:creationId xmlns:p14="http://schemas.microsoft.com/office/powerpoint/2010/main" val="3816731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E7B5E0C-4DC8-4355-90CE-A4F491B822A8}" type="datetime1">
              <a:rPr lang="en-US" smtClean="0"/>
              <a:t>7/21/2024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562BE4-1D85-43D1-9351-89C9148DA0DD}" type="slidenum">
              <a:rPr lang="en-US" smtClean="0"/>
              <a:t>‹#›</a:t>
            </a:fld>
            <a:endParaRPr lang="en-US"/>
          </a:p>
        </p:txBody>
      </p:sp>
    </p:spTree>
    <p:extLst>
      <p:ext uri="{BB962C8B-B14F-4D97-AF65-F5344CB8AC3E}">
        <p14:creationId xmlns:p14="http://schemas.microsoft.com/office/powerpoint/2010/main" val="2114408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96D18E-8DE0-475A-A367-496CE97CC5D1}" type="datetime1">
              <a:rPr lang="en-US" smtClean="0"/>
              <a:t>7/21/2024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562BE4-1D85-43D1-9351-89C9148DA0DD}" type="slidenum">
              <a:rPr lang="en-US" smtClean="0"/>
              <a:t>‹#›</a:t>
            </a:fld>
            <a:endParaRPr lang="en-US"/>
          </a:p>
        </p:txBody>
      </p:sp>
    </p:spTree>
    <p:extLst>
      <p:ext uri="{BB962C8B-B14F-4D97-AF65-F5344CB8AC3E}">
        <p14:creationId xmlns:p14="http://schemas.microsoft.com/office/powerpoint/2010/main" val="1487400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0662E72-92FB-4206-972D-350EA4D166EC}" type="datetime1">
              <a:rPr lang="en-US" smtClean="0"/>
              <a:t>7/21/2024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562BE4-1D85-43D1-9351-89C9148DA0DD}" type="slidenum">
              <a:rPr lang="en-US" smtClean="0"/>
              <a:t>‹#›</a:t>
            </a:fld>
            <a:endParaRPr lang="en-US"/>
          </a:p>
        </p:txBody>
      </p:sp>
    </p:spTree>
    <p:extLst>
      <p:ext uri="{BB962C8B-B14F-4D97-AF65-F5344CB8AC3E}">
        <p14:creationId xmlns:p14="http://schemas.microsoft.com/office/powerpoint/2010/main" val="828808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6953475-4AD2-4ADA-8350-2B49DE3BB5C9}" type="datetime1">
              <a:rPr lang="en-US" smtClean="0"/>
              <a:t>7/21/2024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562BE4-1D85-43D1-9351-89C9148DA0DD}" type="slidenum">
              <a:rPr lang="en-US" smtClean="0"/>
              <a:t>‹#›</a:t>
            </a:fld>
            <a:endParaRPr lang="en-US"/>
          </a:p>
        </p:txBody>
      </p:sp>
    </p:spTree>
    <p:extLst>
      <p:ext uri="{BB962C8B-B14F-4D97-AF65-F5344CB8AC3E}">
        <p14:creationId xmlns:p14="http://schemas.microsoft.com/office/powerpoint/2010/main" val="203110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29BDF4-A107-4CE5-A5C0-39D4254BCEE1}" type="datetime1">
              <a:rPr lang="en-US" smtClean="0"/>
              <a:t>7/21/2024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562BE4-1D85-43D1-9351-89C9148DA0DD}" type="slidenum">
              <a:rPr lang="en-US" smtClean="0"/>
              <a:t>‹#›</a:t>
            </a:fld>
            <a:endParaRPr lang="en-US"/>
          </a:p>
        </p:txBody>
      </p:sp>
    </p:spTree>
    <p:extLst>
      <p:ext uri="{BB962C8B-B14F-4D97-AF65-F5344CB8AC3E}">
        <p14:creationId xmlns:p14="http://schemas.microsoft.com/office/powerpoint/2010/main" val="3892660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78247B3-29EB-4520-855B-A0ACC90AC492}" type="datetime1">
              <a:rPr lang="en-US" smtClean="0"/>
              <a:t>7/21/2024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562BE4-1D85-43D1-9351-89C9148DA0DD}" type="slidenum">
              <a:rPr lang="en-US" smtClean="0"/>
              <a:t>‹#›</a:t>
            </a:fld>
            <a:endParaRPr lang="en-US"/>
          </a:p>
        </p:txBody>
      </p:sp>
    </p:spTree>
    <p:extLst>
      <p:ext uri="{BB962C8B-B14F-4D97-AF65-F5344CB8AC3E}">
        <p14:creationId xmlns:p14="http://schemas.microsoft.com/office/powerpoint/2010/main" val="342375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125467-EA8F-42C4-9D1B-56293857E5C2}" type="datetime1">
              <a:rPr lang="en-US" smtClean="0"/>
              <a:t>7/21/2024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562BE4-1D85-43D1-9351-89C9148DA0DD}" type="slidenum">
              <a:rPr lang="en-US" smtClean="0"/>
              <a:t>‹#›</a:t>
            </a:fld>
            <a:endParaRPr lang="en-US"/>
          </a:p>
        </p:txBody>
      </p:sp>
    </p:spTree>
    <p:extLst>
      <p:ext uri="{BB962C8B-B14F-4D97-AF65-F5344CB8AC3E}">
        <p14:creationId xmlns:p14="http://schemas.microsoft.com/office/powerpoint/2010/main" val="25586817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74"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C0A27-97D9-4331-A4C6-F311B06B9302}" type="datetime1">
              <a:rPr lang="en-US" smtClean="0"/>
              <a:t>7/21/2024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697868847"/>
      </p:ext>
    </p:extLst>
  </p:cSld>
  <p:clrMap bg1="dk1" tx1="lt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jruffio@ucsd.edu" TargetMode="External"/><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https://www.jbruffio.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5.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5.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5.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gif"/><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5.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5.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431.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5.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ui.adsabs.harvard.edu/abs/2018arXiv180604617B/abstract" TargetMode="Externa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2.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Content Placeholder 4" descr="A picture containing red, outdoor object, dark, star&#10;&#10;Description automatically generated">
            <a:extLst>
              <a:ext uri="{FF2B5EF4-FFF2-40B4-BE49-F238E27FC236}">
                <a16:creationId xmlns:a16="http://schemas.microsoft.com/office/drawing/2014/main" id="{2033CA12-C457-BF07-5239-E45D736215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6585" y="1045941"/>
            <a:ext cx="8745415" cy="5812059"/>
          </a:xfrm>
          <a:prstGeom prst="rect">
            <a:avLst/>
          </a:prstGeom>
        </p:spPr>
      </p:pic>
      <p:sp>
        <p:nvSpPr>
          <p:cNvPr id="10" name="Subtitle 2"/>
          <p:cNvSpPr txBox="1">
            <a:spLocks/>
          </p:cNvSpPr>
          <p:nvPr/>
        </p:nvSpPr>
        <p:spPr>
          <a:xfrm>
            <a:off x="5894227" y="3624738"/>
            <a:ext cx="6147343" cy="22595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b="0" i="0" u="none" strike="noStrike" kern="0" cap="none" spc="0" normalizeH="0" baseline="0" noProof="0" dirty="0">
                <a:ln>
                  <a:noFill/>
                </a:ln>
                <a:solidFill>
                  <a:srgbClr val="FFFFFF"/>
                </a:solidFill>
                <a:effectLst/>
                <a:uLnTx/>
                <a:uFillTx/>
                <a:cs typeface="Arial"/>
                <a:sym typeface="Arial"/>
              </a:rPr>
              <a:t>Jean-Baptiste Ruffio (</a:t>
            </a:r>
            <a:r>
              <a:rPr kumimoji="0" lang="en-US" sz="2400" b="0" i="0" u="none" strike="noStrike" kern="0" cap="none" spc="0" normalizeH="0" baseline="0" noProof="0" dirty="0">
                <a:ln>
                  <a:noFill/>
                </a:ln>
                <a:solidFill>
                  <a:srgbClr val="FFFFFF"/>
                </a:solidFill>
                <a:effectLst/>
                <a:uLnTx/>
                <a:uFillTx/>
                <a:cs typeface="Arial"/>
                <a:sym typeface="Arial"/>
              </a:rPr>
              <a:t>UCSD</a:t>
            </a:r>
            <a:r>
              <a:rPr kumimoji="0" lang="en-US" b="0" i="0" u="none" strike="noStrike" kern="0" cap="none" spc="0" normalizeH="0" baseline="0" noProof="0" dirty="0">
                <a:ln>
                  <a:noFill/>
                </a:ln>
                <a:solidFill>
                  <a:srgbClr val="FFFFFF"/>
                </a:solidFill>
                <a:effectLst/>
                <a:uLnTx/>
                <a:uFillTx/>
                <a:cs typeface="Arial"/>
                <a:sym typeface="Arial"/>
              </a:rPr>
              <a:t>), </a:t>
            </a:r>
            <a:endParaRPr kumimoji="0" lang="en-US" sz="1800" b="0" i="0" u="none" strike="noStrike" kern="0" cap="none" spc="0" normalizeH="0" baseline="0" noProof="0" dirty="0">
              <a:ln>
                <a:noFill/>
              </a:ln>
              <a:solidFill>
                <a:srgbClr val="FFFFFF"/>
              </a:solidFill>
              <a:effectLst/>
              <a:uLnTx/>
              <a:uFillTx/>
              <a:cs typeface="Arial"/>
              <a:sym typeface="Arial"/>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sng" strike="noStrike" kern="0" cap="none" spc="0" normalizeH="0" baseline="0" noProof="0" dirty="0">
                <a:ln>
                  <a:noFill/>
                </a:ln>
                <a:solidFill>
                  <a:srgbClr val="FFFFFF"/>
                </a:solidFill>
                <a:effectLst/>
                <a:uLnTx/>
                <a:uFillTx/>
                <a:cs typeface="Arial"/>
                <a:sym typeface="Arial"/>
                <a:hlinkClick r:id="rId3">
                  <a:extLst>
                    <a:ext uri="{A12FA001-AC4F-418D-AE19-62706E023703}">
                      <ahyp:hlinkClr xmlns:ahyp="http://schemas.microsoft.com/office/drawing/2018/hyperlinkcolor" val="tx"/>
                    </a:ext>
                  </a:extLst>
                </a:hlinkClick>
              </a:rPr>
              <a:t>jruffio@ucsd.edu</a:t>
            </a:r>
            <a:endParaRPr kumimoji="0" lang="en-US" sz="1800" b="0" i="0" u="none" strike="noStrike" kern="0" cap="none" spc="0" normalizeH="0" baseline="0" noProof="0" dirty="0">
              <a:ln>
                <a:noFill/>
              </a:ln>
              <a:solidFill>
                <a:srgbClr val="FFFFFF"/>
              </a:solidFill>
              <a:effectLst/>
              <a:uLnTx/>
              <a:uFillTx/>
              <a:cs typeface="Arial"/>
              <a:sym typeface="Arial"/>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sng" strike="noStrike" kern="0" cap="none" spc="0" normalizeH="0" baseline="0" noProof="0" dirty="0">
                <a:ln>
                  <a:noFill/>
                </a:ln>
                <a:solidFill>
                  <a:srgbClr val="0097A7"/>
                </a:solidFill>
                <a:effectLst/>
                <a:uLnTx/>
                <a:uFillTx/>
                <a:cs typeface="Arial"/>
                <a:sym typeface="Arial"/>
                <a:hlinkClick r:id="rId4"/>
              </a:rPr>
              <a:t>https://www.jbruffio.com</a:t>
            </a:r>
            <a:r>
              <a:rPr kumimoji="0" lang="en-US" sz="1800" b="0" i="0" u="none" strike="noStrike" kern="0" cap="none" spc="0" normalizeH="0" baseline="0" noProof="0" dirty="0">
                <a:ln>
                  <a:noFill/>
                </a:ln>
                <a:solidFill>
                  <a:srgbClr val="FFFFFF"/>
                </a:solidFill>
                <a:effectLst/>
                <a:uLnTx/>
                <a:uFillTx/>
                <a:cs typeface="Arial"/>
                <a:sym typeface="Arial"/>
              </a:rPr>
              <a:t> </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FFFFFF"/>
                </a:solidFill>
                <a:effectLst/>
                <a:uLnTx/>
                <a:uFillTx/>
                <a:cs typeface="Arial"/>
                <a:sym typeface="Arial"/>
              </a:rPr>
              <a:t>2024 Sagan Summer Workshop</a:t>
            </a:r>
          </a:p>
        </p:txBody>
      </p:sp>
      <p:sp>
        <p:nvSpPr>
          <p:cNvPr id="2" name="Title 1"/>
          <p:cNvSpPr>
            <a:spLocks noGrp="1"/>
          </p:cNvSpPr>
          <p:nvPr>
            <p:ph type="ctrTitle"/>
          </p:nvPr>
        </p:nvSpPr>
        <p:spPr>
          <a:xfrm>
            <a:off x="457505" y="802715"/>
            <a:ext cx="11520829" cy="1212441"/>
          </a:xfrm>
        </p:spPr>
        <p:txBody>
          <a:bodyPr>
            <a:noAutofit/>
          </a:bodyPr>
          <a:lstStyle/>
          <a:p>
            <a:pPr algn="r"/>
            <a:r>
              <a:rPr lang="en-US" sz="4000" dirty="0">
                <a:solidFill>
                  <a:schemeClr val="bg1"/>
                </a:solidFill>
              </a:rPr>
              <a:t>Probing the atmospheres of directly-imaged exoplanets with moderate to high-resolution spectroscopy </a:t>
            </a:r>
            <a:endParaRPr lang="en-US" sz="4000" dirty="0">
              <a:solidFill>
                <a:schemeClr val="bg1"/>
              </a:solidFill>
              <a:effectLst/>
            </a:endParaRPr>
          </a:p>
        </p:txBody>
      </p:sp>
      <p:grpSp>
        <p:nvGrpSpPr>
          <p:cNvPr id="9" name="Group 8">
            <a:extLst>
              <a:ext uri="{FF2B5EF4-FFF2-40B4-BE49-F238E27FC236}">
                <a16:creationId xmlns:a16="http://schemas.microsoft.com/office/drawing/2014/main" id="{13DA119C-E29C-02B4-0D40-E9F0D7C1A52D}"/>
              </a:ext>
            </a:extLst>
          </p:cNvPr>
          <p:cNvGrpSpPr/>
          <p:nvPr/>
        </p:nvGrpSpPr>
        <p:grpSpPr>
          <a:xfrm>
            <a:off x="-264517" y="3497502"/>
            <a:ext cx="6792346" cy="3159448"/>
            <a:chOff x="5014706" y="3555399"/>
            <a:chExt cx="6262894" cy="2913174"/>
          </a:xfrm>
        </p:grpSpPr>
        <p:pic>
          <p:nvPicPr>
            <p:cNvPr id="6" name="Picture 5">
              <a:extLst>
                <a:ext uri="{FF2B5EF4-FFF2-40B4-BE49-F238E27FC236}">
                  <a16:creationId xmlns:a16="http://schemas.microsoft.com/office/drawing/2014/main" id="{40D4A193-E002-B3EF-0C7D-5CB4A0D870AB}"/>
                </a:ext>
              </a:extLst>
            </p:cNvPr>
            <p:cNvPicPr>
              <a:picLocks noChangeAspect="1"/>
            </p:cNvPicPr>
            <p:nvPr/>
          </p:nvPicPr>
          <p:blipFill>
            <a:blip r:embed="rId5"/>
            <a:stretch>
              <a:fillRect/>
            </a:stretch>
          </p:blipFill>
          <p:spPr>
            <a:xfrm>
              <a:off x="5471589" y="3555399"/>
              <a:ext cx="5806011" cy="2857734"/>
            </a:xfrm>
            <a:prstGeom prst="rect">
              <a:avLst/>
            </a:prstGeom>
          </p:spPr>
        </p:pic>
        <p:sp>
          <p:nvSpPr>
            <p:cNvPr id="8" name="TextBox 7">
              <a:extLst>
                <a:ext uri="{FF2B5EF4-FFF2-40B4-BE49-F238E27FC236}">
                  <a16:creationId xmlns:a16="http://schemas.microsoft.com/office/drawing/2014/main" id="{C4E85313-330E-CF34-218C-D458E85F3DF8}"/>
                </a:ext>
              </a:extLst>
            </p:cNvPr>
            <p:cNvSpPr txBox="1"/>
            <p:nvPr/>
          </p:nvSpPr>
          <p:spPr>
            <a:xfrm>
              <a:off x="5014706" y="6156409"/>
              <a:ext cx="1989366" cy="312164"/>
            </a:xfrm>
            <a:prstGeom prst="rect">
              <a:avLst/>
            </a:prstGeom>
            <a:noFill/>
          </p:spPr>
          <p:txBody>
            <a:bodyPr wrap="square">
              <a:spAutoFit/>
            </a:bodyPr>
            <a:lstStyle/>
            <a:p>
              <a:pPr algn="r"/>
              <a:r>
                <a:rPr lang="en-US" sz="1600" dirty="0"/>
                <a:t>Hoeijmakers+2018</a:t>
              </a:r>
            </a:p>
          </p:txBody>
        </p:sp>
      </p:grpSp>
      <p:grpSp>
        <p:nvGrpSpPr>
          <p:cNvPr id="14" name="Group 13">
            <a:extLst>
              <a:ext uri="{FF2B5EF4-FFF2-40B4-BE49-F238E27FC236}">
                <a16:creationId xmlns:a16="http://schemas.microsoft.com/office/drawing/2014/main" id="{34D09210-7259-9BDB-C445-4AEE0C4813B7}"/>
              </a:ext>
            </a:extLst>
          </p:cNvPr>
          <p:cNvGrpSpPr/>
          <p:nvPr/>
        </p:nvGrpSpPr>
        <p:grpSpPr>
          <a:xfrm>
            <a:off x="7395213" y="4637715"/>
            <a:ext cx="945433" cy="1486793"/>
            <a:chOff x="7388179" y="3777875"/>
            <a:chExt cx="945433" cy="1486793"/>
          </a:xfrm>
        </p:grpSpPr>
        <p:sp>
          <p:nvSpPr>
            <p:cNvPr id="11" name="Circle: Hollow 10">
              <a:extLst>
                <a:ext uri="{FF2B5EF4-FFF2-40B4-BE49-F238E27FC236}">
                  <a16:creationId xmlns:a16="http://schemas.microsoft.com/office/drawing/2014/main" id="{76632803-598C-3C5E-939B-0A66E0990CE9}"/>
                </a:ext>
              </a:extLst>
            </p:cNvPr>
            <p:cNvSpPr/>
            <p:nvPr/>
          </p:nvSpPr>
          <p:spPr>
            <a:xfrm>
              <a:off x="7433242" y="3777875"/>
              <a:ext cx="900370" cy="900370"/>
            </a:xfrm>
            <a:prstGeom prst="donut">
              <a:avLst>
                <a:gd name="adj" fmla="val 14090"/>
              </a:avLst>
            </a:prstGeom>
            <a:ln>
              <a:solidFill>
                <a:schemeClr val="tx1">
                  <a:lumMod val="50000"/>
                  <a:lumOff val="50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2" name="Arc 11">
              <a:extLst>
                <a:ext uri="{FF2B5EF4-FFF2-40B4-BE49-F238E27FC236}">
                  <a16:creationId xmlns:a16="http://schemas.microsoft.com/office/drawing/2014/main" id="{D2F8E9D9-AFE8-E142-588D-50C18DB75624}"/>
                </a:ext>
              </a:extLst>
            </p:cNvPr>
            <p:cNvSpPr/>
            <p:nvPr/>
          </p:nvSpPr>
          <p:spPr>
            <a:xfrm>
              <a:off x="7659223" y="4013059"/>
              <a:ext cx="448408" cy="562324"/>
            </a:xfrm>
            <a:prstGeom prst="arc">
              <a:avLst/>
            </a:prstGeom>
            <a:ln w="47625">
              <a:solidFill>
                <a:schemeClr val="accent1">
                  <a:lumMod val="7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3" name="Cylinder 12">
              <a:extLst>
                <a:ext uri="{FF2B5EF4-FFF2-40B4-BE49-F238E27FC236}">
                  <a16:creationId xmlns:a16="http://schemas.microsoft.com/office/drawing/2014/main" id="{A13D8024-289B-627F-932E-14F760E43492}"/>
                </a:ext>
              </a:extLst>
            </p:cNvPr>
            <p:cNvSpPr/>
            <p:nvPr/>
          </p:nvSpPr>
          <p:spPr>
            <a:xfrm rot="12628264">
              <a:off x="7388179" y="4562191"/>
              <a:ext cx="229909" cy="702477"/>
            </a:xfrm>
            <a:prstGeom prst="can">
              <a:avLst/>
            </a:prstGeom>
            <a:ln>
              <a:solidFill>
                <a:schemeClr val="tx1">
                  <a:lumMod val="50000"/>
                  <a:lumOff val="50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grpSp>
      <p:cxnSp>
        <p:nvCxnSpPr>
          <p:cNvPr id="17" name="Straight Connector 16">
            <a:extLst>
              <a:ext uri="{FF2B5EF4-FFF2-40B4-BE49-F238E27FC236}">
                <a16:creationId xmlns:a16="http://schemas.microsoft.com/office/drawing/2014/main" id="{C5A02386-125D-EA4C-2EEB-BBDA729AFFB0}"/>
              </a:ext>
            </a:extLst>
          </p:cNvPr>
          <p:cNvCxnSpPr>
            <a:cxnSpLocks/>
          </p:cNvCxnSpPr>
          <p:nvPr/>
        </p:nvCxnSpPr>
        <p:spPr>
          <a:xfrm>
            <a:off x="6518872" y="3536800"/>
            <a:ext cx="1363576" cy="152926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4FBBFDD-73B9-13AA-8F4F-EE978E5F55A4}"/>
              </a:ext>
            </a:extLst>
          </p:cNvPr>
          <p:cNvCxnSpPr>
            <a:cxnSpLocks/>
          </p:cNvCxnSpPr>
          <p:nvPr/>
        </p:nvCxnSpPr>
        <p:spPr>
          <a:xfrm flipV="1">
            <a:off x="6516432" y="5047162"/>
            <a:ext cx="1370805" cy="153549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18D334AB-698D-04C9-B89A-A58A469ED3D8}"/>
              </a:ext>
            </a:extLst>
          </p:cNvPr>
          <p:cNvSpPr txBox="1"/>
          <p:nvPr/>
        </p:nvSpPr>
        <p:spPr>
          <a:xfrm>
            <a:off x="6075736" y="6596823"/>
            <a:ext cx="6099242" cy="307777"/>
          </a:xfrm>
          <a:prstGeom prst="rect">
            <a:avLst/>
          </a:prstGeom>
          <a:noFill/>
        </p:spPr>
        <p:txBody>
          <a:bodyPr wrap="square">
            <a:spAutoFit/>
          </a:bodyPr>
          <a:lstStyle/>
          <a:p>
            <a:pPr algn="r"/>
            <a:r>
              <a:rPr lang="en-US" sz="1400" b="0" i="0" dirty="0">
                <a:solidFill>
                  <a:schemeClr val="bg2">
                    <a:lumMod val="90000"/>
                  </a:schemeClr>
                </a:solidFill>
                <a:effectLst/>
                <a:latin typeface="Open Sans" panose="020B0606030504020204" pitchFamily="34" charset="0"/>
              </a:rPr>
              <a:t>51 Eri b; Danielle </a:t>
            </a:r>
            <a:r>
              <a:rPr lang="en-US" sz="1400" b="0" i="0" dirty="0" err="1">
                <a:solidFill>
                  <a:schemeClr val="bg2">
                    <a:lumMod val="90000"/>
                  </a:schemeClr>
                </a:solidFill>
                <a:effectLst/>
                <a:latin typeface="Open Sans" panose="020B0606030504020204" pitchFamily="34" charset="0"/>
              </a:rPr>
              <a:t>Futselaar</a:t>
            </a:r>
            <a:r>
              <a:rPr lang="en-US" sz="1400" b="0" i="0" dirty="0">
                <a:solidFill>
                  <a:schemeClr val="bg2">
                    <a:lumMod val="90000"/>
                  </a:schemeClr>
                </a:solidFill>
                <a:effectLst/>
                <a:latin typeface="Open Sans" panose="020B0606030504020204" pitchFamily="34" charset="0"/>
              </a:rPr>
              <a:t> &amp; Franck </a:t>
            </a:r>
            <a:r>
              <a:rPr lang="en-US" sz="1400" b="0" i="0" dirty="0" err="1">
                <a:solidFill>
                  <a:schemeClr val="bg2">
                    <a:lumMod val="90000"/>
                  </a:schemeClr>
                </a:solidFill>
                <a:effectLst/>
                <a:latin typeface="Open Sans" panose="020B0606030504020204" pitchFamily="34" charset="0"/>
              </a:rPr>
              <a:t>Marchis</a:t>
            </a:r>
            <a:r>
              <a:rPr lang="en-US" sz="1400" b="0" i="0" dirty="0">
                <a:solidFill>
                  <a:schemeClr val="bg2">
                    <a:lumMod val="90000"/>
                  </a:schemeClr>
                </a:solidFill>
                <a:effectLst/>
                <a:latin typeface="Open Sans" panose="020B0606030504020204" pitchFamily="34" charset="0"/>
              </a:rPr>
              <a:t>, SETI Institute</a:t>
            </a:r>
            <a:endParaRPr lang="en-US" sz="1400" dirty="0">
              <a:solidFill>
                <a:schemeClr val="bg2">
                  <a:lumMod val="90000"/>
                </a:schemeClr>
              </a:solidFill>
            </a:endParaRPr>
          </a:p>
        </p:txBody>
      </p:sp>
      <p:sp>
        <p:nvSpPr>
          <p:cNvPr id="7" name="Trapezoid 6">
            <a:extLst>
              <a:ext uri="{FF2B5EF4-FFF2-40B4-BE49-F238E27FC236}">
                <a16:creationId xmlns:a16="http://schemas.microsoft.com/office/drawing/2014/main" id="{72702727-8C2B-F421-2020-8AD6F83053C0}"/>
              </a:ext>
            </a:extLst>
          </p:cNvPr>
          <p:cNvSpPr/>
          <p:nvPr/>
        </p:nvSpPr>
        <p:spPr>
          <a:xfrm rot="5400000">
            <a:off x="5387903" y="4647159"/>
            <a:ext cx="3070992" cy="800006"/>
          </a:xfrm>
          <a:prstGeom prst="trapezoid">
            <a:avLst>
              <a:gd name="adj" fmla="val 116440"/>
            </a:avLst>
          </a:prstGeom>
          <a:gradFill flip="none" rotWithShape="1">
            <a:gsLst>
              <a:gs pos="0">
                <a:schemeClr val="accent1">
                  <a:lumMod val="5000"/>
                  <a:lumOff val="95000"/>
                </a:schemeClr>
              </a:gs>
              <a:gs pos="100000">
                <a:schemeClr val="bg1">
                  <a:alpha val="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10606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674FD-2BEF-FB26-9FE5-5201F2BC2DE5}"/>
              </a:ext>
            </a:extLst>
          </p:cNvPr>
          <p:cNvSpPr>
            <a:spLocks noGrp="1"/>
          </p:cNvSpPr>
          <p:nvPr>
            <p:ph type="title"/>
          </p:nvPr>
        </p:nvSpPr>
        <p:spPr>
          <a:xfrm>
            <a:off x="838200" y="478605"/>
            <a:ext cx="10515600" cy="1325563"/>
          </a:xfrm>
        </p:spPr>
        <p:txBody>
          <a:bodyPr>
            <a:noAutofit/>
          </a:bodyPr>
          <a:lstStyle/>
          <a:p>
            <a:r>
              <a:rPr lang="en-US" sz="3600" dirty="0"/>
              <a:t>At high spectral resolution (R&gt;30,000), it is possible to measure the rotational spin broadening</a:t>
            </a:r>
          </a:p>
        </p:txBody>
      </p:sp>
      <p:pic>
        <p:nvPicPr>
          <p:cNvPr id="5" name="Picture 4">
            <a:extLst>
              <a:ext uri="{FF2B5EF4-FFF2-40B4-BE49-F238E27FC236}">
                <a16:creationId xmlns:a16="http://schemas.microsoft.com/office/drawing/2014/main" id="{792F5CE9-D84B-2AD5-FED7-8AF5354EA1DF}"/>
              </a:ext>
            </a:extLst>
          </p:cNvPr>
          <p:cNvPicPr>
            <a:picLocks noChangeAspect="1"/>
          </p:cNvPicPr>
          <p:nvPr/>
        </p:nvPicPr>
        <p:blipFill>
          <a:blip r:embed="rId2"/>
          <a:stretch>
            <a:fillRect/>
          </a:stretch>
        </p:blipFill>
        <p:spPr>
          <a:xfrm>
            <a:off x="3414396" y="2363456"/>
            <a:ext cx="8238383" cy="3304979"/>
          </a:xfrm>
          <a:prstGeom prst="rect">
            <a:avLst/>
          </a:prstGeom>
        </p:spPr>
      </p:pic>
      <p:sp>
        <p:nvSpPr>
          <p:cNvPr id="6" name="TextBox 5">
            <a:extLst>
              <a:ext uri="{FF2B5EF4-FFF2-40B4-BE49-F238E27FC236}">
                <a16:creationId xmlns:a16="http://schemas.microsoft.com/office/drawing/2014/main" id="{65DC20F7-3CFA-0562-CA95-3129A8F64B8D}"/>
              </a:ext>
            </a:extLst>
          </p:cNvPr>
          <p:cNvSpPr txBox="1"/>
          <p:nvPr/>
        </p:nvSpPr>
        <p:spPr>
          <a:xfrm>
            <a:off x="3987849" y="2289315"/>
            <a:ext cx="49172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Light"/>
                <a:ea typeface="+mn-ea"/>
                <a:cs typeface="+mn-cs"/>
              </a:rPr>
              <a:t>Cross-Correlation function</a:t>
            </a:r>
          </a:p>
        </p:txBody>
      </p:sp>
      <p:sp>
        <p:nvSpPr>
          <p:cNvPr id="3" name="Google Shape;624;p82">
            <a:extLst>
              <a:ext uri="{FF2B5EF4-FFF2-40B4-BE49-F238E27FC236}">
                <a16:creationId xmlns:a16="http://schemas.microsoft.com/office/drawing/2014/main" id="{630E2012-57CA-C76F-0BA8-58C149C90D4A}"/>
              </a:ext>
            </a:extLst>
          </p:cNvPr>
          <p:cNvSpPr txBox="1"/>
          <p:nvPr/>
        </p:nvSpPr>
        <p:spPr>
          <a:xfrm>
            <a:off x="8342195" y="6056190"/>
            <a:ext cx="3103356" cy="442656"/>
          </a:xfrm>
          <a:prstGeom prst="rect">
            <a:avLst/>
          </a:prstGeom>
          <a:noFill/>
          <a:ln>
            <a:noFill/>
          </a:ln>
        </p:spPr>
        <p:txBody>
          <a:bodyPr spcFirstLastPara="1" wrap="square" lIns="91433" tIns="45700" rIns="91433" bIns="45700" anchor="t" anchorCtr="0">
            <a:noAutofit/>
          </a:bodyPr>
          <a:lstStyle/>
          <a:p>
            <a:pPr algn="r"/>
            <a:r>
              <a:rPr lang="en" sz="2400" dirty="0">
                <a:latin typeface="Calibri"/>
                <a:ea typeface="Calibri"/>
                <a:cs typeface="Calibri"/>
                <a:sym typeface="Calibri"/>
              </a:rPr>
              <a:t>Snellen+2014</a:t>
            </a:r>
            <a:endParaRPr sz="2400" dirty="0">
              <a:latin typeface="Calibri"/>
              <a:ea typeface="Calibri"/>
              <a:cs typeface="Calibri"/>
              <a:sym typeface="Calibri"/>
            </a:endParaRPr>
          </a:p>
        </p:txBody>
      </p:sp>
      <p:pic>
        <p:nvPicPr>
          <p:cNvPr id="11" name="Picture 10">
            <a:extLst>
              <a:ext uri="{FF2B5EF4-FFF2-40B4-BE49-F238E27FC236}">
                <a16:creationId xmlns:a16="http://schemas.microsoft.com/office/drawing/2014/main" id="{BB8FBEA5-F6AA-12AA-F770-91E9716E6F8E}"/>
              </a:ext>
            </a:extLst>
          </p:cNvPr>
          <p:cNvPicPr>
            <a:picLocks noChangeAspect="1"/>
          </p:cNvPicPr>
          <p:nvPr/>
        </p:nvPicPr>
        <p:blipFill>
          <a:blip r:embed="rId3"/>
          <a:stretch>
            <a:fillRect/>
          </a:stretch>
        </p:blipFill>
        <p:spPr>
          <a:xfrm>
            <a:off x="539221" y="2727391"/>
            <a:ext cx="2560079" cy="2577108"/>
          </a:xfrm>
          <a:prstGeom prst="rect">
            <a:avLst/>
          </a:prstGeom>
        </p:spPr>
      </p:pic>
      <p:sp>
        <p:nvSpPr>
          <p:cNvPr id="13" name="TextBox 12">
            <a:extLst>
              <a:ext uri="{FF2B5EF4-FFF2-40B4-BE49-F238E27FC236}">
                <a16:creationId xmlns:a16="http://schemas.microsoft.com/office/drawing/2014/main" id="{2D70AADE-D4EC-BCF3-F3DE-F11C2BA3B299}"/>
              </a:ext>
            </a:extLst>
          </p:cNvPr>
          <p:cNvSpPr txBox="1"/>
          <p:nvPr/>
        </p:nvSpPr>
        <p:spPr>
          <a:xfrm>
            <a:off x="434546" y="5304499"/>
            <a:ext cx="4030362" cy="584775"/>
          </a:xfrm>
          <a:prstGeom prst="rect">
            <a:avLst/>
          </a:prstGeom>
          <a:noFill/>
        </p:spPr>
        <p:txBody>
          <a:bodyPr wrap="square">
            <a:spAutoFit/>
          </a:bodyPr>
          <a:lstStyle/>
          <a:p>
            <a:r>
              <a:rPr lang="en-US" sz="1600" b="0" i="0" dirty="0">
                <a:effectLst/>
                <a:latin typeface="Arial" panose="020B0604020202020204" pitchFamily="34" charset="0"/>
              </a:rPr>
              <a:t>Beta </a:t>
            </a:r>
            <a:r>
              <a:rPr lang="en-US" sz="1600" b="0" i="0" dirty="0" err="1">
                <a:effectLst/>
                <a:latin typeface="Arial" panose="020B0604020202020204" pitchFamily="34" charset="0"/>
              </a:rPr>
              <a:t>Pictoris</a:t>
            </a:r>
            <a:r>
              <a:rPr lang="en-US" sz="1600" b="0" i="0" dirty="0">
                <a:effectLst/>
                <a:latin typeface="Arial" panose="020B0604020202020204" pitchFamily="34" charset="0"/>
              </a:rPr>
              <a:t> b</a:t>
            </a:r>
          </a:p>
          <a:p>
            <a:r>
              <a:rPr lang="en-US" sz="1600" b="0" i="0" dirty="0">
                <a:effectLst/>
                <a:latin typeface="Arial" panose="020B0604020202020204" pitchFamily="34" charset="0"/>
              </a:rPr>
              <a:t>ESO/Lagrange/SPHERE consortium</a:t>
            </a:r>
            <a:endParaRPr lang="en-US" sz="1600" dirty="0"/>
          </a:p>
        </p:txBody>
      </p:sp>
      <p:sp>
        <p:nvSpPr>
          <p:cNvPr id="14" name="Rectangle 13">
            <a:extLst>
              <a:ext uri="{FF2B5EF4-FFF2-40B4-BE49-F238E27FC236}">
                <a16:creationId xmlns:a16="http://schemas.microsoft.com/office/drawing/2014/main" id="{05E0DACD-61E5-2895-5161-94AC6C0D4952}"/>
              </a:ext>
            </a:extLst>
          </p:cNvPr>
          <p:cNvSpPr/>
          <p:nvPr/>
        </p:nvSpPr>
        <p:spPr>
          <a:xfrm rot="2544272">
            <a:off x="390361" y="3978512"/>
            <a:ext cx="2918188" cy="171070"/>
          </a:xfrm>
          <a:prstGeom prst="rect">
            <a:avLst/>
          </a:prstGeom>
          <a:noFill/>
          <a:ln w="38100">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E7302AC-A8CF-E794-3568-139C7CF7229D}"/>
              </a:ext>
            </a:extLst>
          </p:cNvPr>
          <p:cNvSpPr txBox="1"/>
          <p:nvPr/>
        </p:nvSpPr>
        <p:spPr>
          <a:xfrm>
            <a:off x="9088644" y="2688912"/>
            <a:ext cx="1942522" cy="584775"/>
          </a:xfrm>
          <a:prstGeom prst="rect">
            <a:avLst/>
          </a:prstGeom>
          <a:noFill/>
        </p:spPr>
        <p:txBody>
          <a:bodyPr wrap="square">
            <a:spAutoFit/>
          </a:bodyPr>
          <a:lstStyle/>
          <a:p>
            <a:r>
              <a:rPr lang="en-US" sz="1600" b="0" i="0" dirty="0">
                <a:effectLst/>
                <a:latin typeface="Arial" panose="020B0604020202020204" pitchFamily="34" charset="0"/>
              </a:rPr>
              <a:t>RV ~ -15 km/s</a:t>
            </a:r>
          </a:p>
          <a:p>
            <a:r>
              <a:rPr lang="en-US" sz="1600" b="0" i="0" dirty="0">
                <a:effectLst/>
                <a:latin typeface="Arial" panose="020B0604020202020204" pitchFamily="34" charset="0"/>
              </a:rPr>
              <a:t>V sin(</a:t>
            </a:r>
            <a:r>
              <a:rPr lang="en-US" sz="1600" b="0" i="0" dirty="0" err="1">
                <a:effectLst/>
                <a:latin typeface="Arial" panose="020B0604020202020204" pitchFamily="34" charset="0"/>
              </a:rPr>
              <a:t>i</a:t>
            </a:r>
            <a:r>
              <a:rPr lang="en-US" sz="1600" b="0" i="0" dirty="0">
                <a:effectLst/>
                <a:latin typeface="Arial" panose="020B0604020202020204" pitchFamily="34" charset="0"/>
              </a:rPr>
              <a:t>) ~ 25 km/s</a:t>
            </a:r>
            <a:endParaRPr lang="en-US" sz="1600" dirty="0"/>
          </a:p>
        </p:txBody>
      </p:sp>
      <p:sp>
        <p:nvSpPr>
          <p:cNvPr id="16" name="Arc 15">
            <a:extLst>
              <a:ext uri="{FF2B5EF4-FFF2-40B4-BE49-F238E27FC236}">
                <a16:creationId xmlns:a16="http://schemas.microsoft.com/office/drawing/2014/main" id="{94D8C636-1F33-48E5-5969-3757930BFFA6}"/>
              </a:ext>
            </a:extLst>
          </p:cNvPr>
          <p:cNvSpPr/>
          <p:nvPr/>
        </p:nvSpPr>
        <p:spPr>
          <a:xfrm rot="10464759" flipV="1">
            <a:off x="2594114" y="4462622"/>
            <a:ext cx="1912534" cy="189936"/>
          </a:xfrm>
          <a:prstGeom prst="arc">
            <a:avLst>
              <a:gd name="adj1" fmla="val 11258605"/>
              <a:gd name="adj2" fmla="val 21508731"/>
            </a:avLst>
          </a:prstGeom>
          <a:ln w="38100">
            <a:solidFill>
              <a:schemeClr val="accent2"/>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21DED479-4BB0-3316-B634-C301F55ED362}"/>
              </a:ext>
            </a:extLst>
          </p:cNvPr>
          <p:cNvCxnSpPr>
            <a:cxnSpLocks/>
          </p:cNvCxnSpPr>
          <p:nvPr/>
        </p:nvCxnSpPr>
        <p:spPr>
          <a:xfrm>
            <a:off x="1966913" y="3938588"/>
            <a:ext cx="1866900"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718EC13A-892F-331C-F25A-CE24895A2F11}"/>
              </a:ext>
            </a:extLst>
          </p:cNvPr>
          <p:cNvSpPr>
            <a:spLocks noGrp="1"/>
          </p:cNvSpPr>
          <p:nvPr>
            <p:ph type="sldNum" sz="quarter" idx="12"/>
          </p:nvPr>
        </p:nvSpPr>
        <p:spPr/>
        <p:txBody>
          <a:bodyPr/>
          <a:lstStyle/>
          <a:p>
            <a:fld id="{94562BE4-1D85-43D1-9351-89C9148DA0DD}" type="slidenum">
              <a:rPr lang="en-US" smtClean="0"/>
              <a:t>10</a:t>
            </a:fld>
            <a:endParaRPr lang="en-US"/>
          </a:p>
        </p:txBody>
      </p:sp>
    </p:spTree>
    <p:extLst>
      <p:ext uri="{BB962C8B-B14F-4D97-AF65-F5344CB8AC3E}">
        <p14:creationId xmlns:p14="http://schemas.microsoft.com/office/powerpoint/2010/main" val="20770171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4D6C0E48-0254-7B0E-05F3-9BEE42EBBCEF}"/>
              </a:ext>
            </a:extLst>
          </p:cNvPr>
          <p:cNvPicPr>
            <a:picLocks noGrp="1" noChangeAspect="1"/>
          </p:cNvPicPr>
          <p:nvPr>
            <p:ph idx="1"/>
          </p:nvPr>
        </p:nvPicPr>
        <p:blipFill rotWithShape="1">
          <a:blip r:embed="rId2"/>
          <a:srcRect b="3127"/>
          <a:stretch/>
        </p:blipFill>
        <p:spPr>
          <a:xfrm>
            <a:off x="730304" y="2197198"/>
            <a:ext cx="5072915" cy="3853630"/>
          </a:xfrm>
        </p:spPr>
      </p:pic>
      <p:sp>
        <p:nvSpPr>
          <p:cNvPr id="9" name="Rectangle 8">
            <a:extLst>
              <a:ext uri="{FF2B5EF4-FFF2-40B4-BE49-F238E27FC236}">
                <a16:creationId xmlns:a16="http://schemas.microsoft.com/office/drawing/2014/main" id="{0CB377F7-BF16-0286-EBCF-94C4C208837A}"/>
              </a:ext>
            </a:extLst>
          </p:cNvPr>
          <p:cNvSpPr/>
          <p:nvPr/>
        </p:nvSpPr>
        <p:spPr>
          <a:xfrm>
            <a:off x="677694" y="3540868"/>
            <a:ext cx="533666" cy="4717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A934A43-4990-3100-9092-7163971136B1}"/>
              </a:ext>
            </a:extLst>
          </p:cNvPr>
          <p:cNvPicPr>
            <a:picLocks noChangeAspect="1"/>
          </p:cNvPicPr>
          <p:nvPr/>
        </p:nvPicPr>
        <p:blipFill>
          <a:blip r:embed="rId3"/>
          <a:stretch>
            <a:fillRect/>
          </a:stretch>
        </p:blipFill>
        <p:spPr>
          <a:xfrm>
            <a:off x="5855828" y="1623132"/>
            <a:ext cx="6173137" cy="4600084"/>
          </a:xfrm>
          <a:prstGeom prst="rect">
            <a:avLst/>
          </a:prstGeom>
        </p:spPr>
      </p:pic>
      <p:sp>
        <p:nvSpPr>
          <p:cNvPr id="12" name="TextBox 11">
            <a:extLst>
              <a:ext uri="{FF2B5EF4-FFF2-40B4-BE49-F238E27FC236}">
                <a16:creationId xmlns:a16="http://schemas.microsoft.com/office/drawing/2014/main" id="{0DA24F43-6584-04CA-1C19-6B2C54A159C6}"/>
              </a:ext>
            </a:extLst>
          </p:cNvPr>
          <p:cNvSpPr txBox="1"/>
          <p:nvPr/>
        </p:nvSpPr>
        <p:spPr>
          <a:xfrm>
            <a:off x="8509521" y="5869273"/>
            <a:ext cx="2945358" cy="707886"/>
          </a:xfrm>
          <a:prstGeom prst="rect">
            <a:avLst/>
          </a:prstGeom>
          <a:noFill/>
        </p:spPr>
        <p:txBody>
          <a:bodyPr wrap="none" rtlCol="0">
            <a:spAutoFit/>
          </a:bodyPr>
          <a:lstStyle/>
          <a:p>
            <a:pPr algn="r"/>
            <a:r>
              <a:rPr lang="en-US" sz="2000" dirty="0"/>
              <a:t>Line+2021</a:t>
            </a:r>
          </a:p>
          <a:p>
            <a:pPr algn="r"/>
            <a:r>
              <a:rPr lang="en-US" sz="2000" dirty="0"/>
              <a:t>See also Snellen+2010 etc.</a:t>
            </a:r>
          </a:p>
        </p:txBody>
      </p:sp>
      <p:sp>
        <p:nvSpPr>
          <p:cNvPr id="14" name="TextBox 13">
            <a:extLst>
              <a:ext uri="{FF2B5EF4-FFF2-40B4-BE49-F238E27FC236}">
                <a16:creationId xmlns:a16="http://schemas.microsoft.com/office/drawing/2014/main" id="{2C5C4D5E-9919-234C-DF9D-EAAC0A5DBEC8}"/>
              </a:ext>
            </a:extLst>
          </p:cNvPr>
          <p:cNvSpPr txBox="1"/>
          <p:nvPr/>
        </p:nvSpPr>
        <p:spPr>
          <a:xfrm>
            <a:off x="6849439" y="5311935"/>
            <a:ext cx="2213043" cy="461665"/>
          </a:xfrm>
          <a:prstGeom prst="rect">
            <a:avLst/>
          </a:prstGeom>
          <a:noFill/>
        </p:spPr>
        <p:txBody>
          <a:bodyPr wrap="square">
            <a:spAutoFit/>
          </a:bodyPr>
          <a:lstStyle/>
          <a:p>
            <a:r>
              <a:rPr lang="en-US" sz="2400" b="0" i="0" dirty="0">
                <a:solidFill>
                  <a:schemeClr val="bg1"/>
                </a:solidFill>
                <a:effectLst/>
                <a:latin typeface="Helvetica Neue"/>
              </a:rPr>
              <a:t>WASP-77Ab</a:t>
            </a:r>
            <a:endParaRPr lang="en-US" sz="2400" dirty="0">
              <a:solidFill>
                <a:schemeClr val="bg1"/>
              </a:solidFill>
            </a:endParaRPr>
          </a:p>
        </p:txBody>
      </p:sp>
      <p:sp>
        <p:nvSpPr>
          <p:cNvPr id="16" name="TextBox 15">
            <a:extLst>
              <a:ext uri="{FF2B5EF4-FFF2-40B4-BE49-F238E27FC236}">
                <a16:creationId xmlns:a16="http://schemas.microsoft.com/office/drawing/2014/main" id="{DA975E91-768C-2FA2-915A-77E9DA870C92}"/>
              </a:ext>
            </a:extLst>
          </p:cNvPr>
          <p:cNvSpPr txBox="1"/>
          <p:nvPr/>
        </p:nvSpPr>
        <p:spPr>
          <a:xfrm>
            <a:off x="677694" y="1623131"/>
            <a:ext cx="5625425" cy="646331"/>
          </a:xfrm>
          <a:prstGeom prst="rect">
            <a:avLst/>
          </a:prstGeom>
          <a:noFill/>
        </p:spPr>
        <p:txBody>
          <a:bodyPr wrap="square">
            <a:spAutoFit/>
          </a:bodyPr>
          <a:lstStyle/>
          <a:p>
            <a:r>
              <a:rPr lang="en-US" b="0" i="0" dirty="0">
                <a:solidFill>
                  <a:schemeClr val="accent2"/>
                </a:solidFill>
                <a:effectLst/>
                <a:highlight>
                  <a:srgbClr val="FFFFFF"/>
                </a:highlight>
                <a:latin typeface="Helvetica Neue"/>
              </a:rPr>
              <a:t>The short orbital periods </a:t>
            </a:r>
            <a:r>
              <a:rPr lang="en-US" dirty="0">
                <a:solidFill>
                  <a:schemeClr val="accent2"/>
                </a:solidFill>
                <a:highlight>
                  <a:srgbClr val="FFFFFF"/>
                </a:highlight>
                <a:latin typeface="Helvetica Neue"/>
              </a:rPr>
              <a:t>make it possible to </a:t>
            </a:r>
            <a:r>
              <a:rPr lang="en-US" b="0" i="0" dirty="0">
                <a:solidFill>
                  <a:schemeClr val="accent2"/>
                </a:solidFill>
                <a:effectLst/>
                <a:highlight>
                  <a:srgbClr val="FFFFFF"/>
                </a:highlight>
                <a:latin typeface="Helvetica Neue"/>
              </a:rPr>
              <a:t>leverage the rapid radial velocity variations of the planet</a:t>
            </a:r>
            <a:endParaRPr lang="en-US" dirty="0">
              <a:solidFill>
                <a:schemeClr val="accent2"/>
              </a:solidFill>
            </a:endParaRPr>
          </a:p>
        </p:txBody>
      </p:sp>
      <p:sp>
        <p:nvSpPr>
          <p:cNvPr id="17" name="Title 1">
            <a:extLst>
              <a:ext uri="{FF2B5EF4-FFF2-40B4-BE49-F238E27FC236}">
                <a16:creationId xmlns:a16="http://schemas.microsoft.com/office/drawing/2014/main" id="{9389AED6-0349-7EE9-B980-C9222C0F1529}"/>
              </a:ext>
            </a:extLst>
          </p:cNvPr>
          <p:cNvSpPr txBox="1">
            <a:spLocks/>
          </p:cNvSpPr>
          <p:nvPr/>
        </p:nvSpPr>
        <p:spPr>
          <a:xfrm>
            <a:off x="389106" y="449041"/>
            <a:ext cx="11264629"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High-resolution spectroscopy of (transiting) hot </a:t>
            </a:r>
            <a:r>
              <a:rPr lang="en-US" sz="4000" dirty="0" err="1"/>
              <a:t>Jupiters</a:t>
            </a:r>
            <a:endParaRPr lang="en-US" sz="4000" dirty="0"/>
          </a:p>
        </p:txBody>
      </p:sp>
      <p:sp>
        <p:nvSpPr>
          <p:cNvPr id="2" name="Slide Number Placeholder 1">
            <a:extLst>
              <a:ext uri="{FF2B5EF4-FFF2-40B4-BE49-F238E27FC236}">
                <a16:creationId xmlns:a16="http://schemas.microsoft.com/office/drawing/2014/main" id="{B7A76144-E1FE-07EC-8265-21D6FAF8B158}"/>
              </a:ext>
            </a:extLst>
          </p:cNvPr>
          <p:cNvSpPr>
            <a:spLocks noGrp="1"/>
          </p:cNvSpPr>
          <p:nvPr>
            <p:ph type="sldNum" sz="quarter" idx="12"/>
          </p:nvPr>
        </p:nvSpPr>
        <p:spPr/>
        <p:txBody>
          <a:bodyPr/>
          <a:lstStyle/>
          <a:p>
            <a:fld id="{94562BE4-1D85-43D1-9351-89C9148DA0DD}" type="slidenum">
              <a:rPr lang="en-US" smtClean="0"/>
              <a:t>11</a:t>
            </a:fld>
            <a:endParaRPr lang="en-US"/>
          </a:p>
        </p:txBody>
      </p:sp>
    </p:spTree>
    <p:extLst>
      <p:ext uri="{BB962C8B-B14F-4D97-AF65-F5344CB8AC3E}">
        <p14:creationId xmlns:p14="http://schemas.microsoft.com/office/powerpoint/2010/main" val="24394791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E8F8A-45CA-5F38-D19B-8EC19BD63041}"/>
              </a:ext>
            </a:extLst>
          </p:cNvPr>
          <p:cNvSpPr>
            <a:spLocks noGrp="1"/>
          </p:cNvSpPr>
          <p:nvPr>
            <p:ph type="title"/>
          </p:nvPr>
        </p:nvSpPr>
        <p:spPr>
          <a:xfrm>
            <a:off x="838200" y="365125"/>
            <a:ext cx="10515600" cy="1016945"/>
          </a:xfrm>
        </p:spPr>
        <p:txBody>
          <a:bodyPr>
            <a:normAutofit fontScale="90000"/>
          </a:bodyPr>
          <a:lstStyle/>
          <a:p>
            <a:r>
              <a:rPr lang="en-US" dirty="0"/>
              <a:t>Types of spectrographs for R&gt;1,000 spectroscopy</a:t>
            </a:r>
          </a:p>
        </p:txBody>
      </p:sp>
      <p:pic>
        <p:nvPicPr>
          <p:cNvPr id="5" name="Picture 4">
            <a:extLst>
              <a:ext uri="{FF2B5EF4-FFF2-40B4-BE49-F238E27FC236}">
                <a16:creationId xmlns:a16="http://schemas.microsoft.com/office/drawing/2014/main" id="{17904AF5-E508-8715-1F23-BCBC2FCC8406}"/>
              </a:ext>
            </a:extLst>
          </p:cNvPr>
          <p:cNvPicPr>
            <a:picLocks noChangeAspect="1"/>
          </p:cNvPicPr>
          <p:nvPr/>
        </p:nvPicPr>
        <p:blipFill>
          <a:blip r:embed="rId2"/>
          <a:stretch>
            <a:fillRect/>
          </a:stretch>
        </p:blipFill>
        <p:spPr>
          <a:xfrm>
            <a:off x="4030792" y="1949450"/>
            <a:ext cx="3684487" cy="3429945"/>
          </a:xfrm>
          <a:prstGeom prst="rect">
            <a:avLst/>
          </a:prstGeom>
        </p:spPr>
      </p:pic>
      <p:sp>
        <p:nvSpPr>
          <p:cNvPr id="6" name="Rectangle 5">
            <a:extLst>
              <a:ext uri="{FF2B5EF4-FFF2-40B4-BE49-F238E27FC236}">
                <a16:creationId xmlns:a16="http://schemas.microsoft.com/office/drawing/2014/main" id="{587F3E27-004D-2E3C-67B1-FF755393F1CA}"/>
              </a:ext>
            </a:extLst>
          </p:cNvPr>
          <p:cNvSpPr/>
          <p:nvPr/>
        </p:nvSpPr>
        <p:spPr>
          <a:xfrm rot="1630297">
            <a:off x="4664715" y="3056548"/>
            <a:ext cx="2826228" cy="106309"/>
          </a:xfrm>
          <a:prstGeom prst="rect">
            <a:avLst/>
          </a:prstGeom>
          <a:noFill/>
          <a:ln w="28575">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7" name="TextBox 6">
            <a:extLst>
              <a:ext uri="{FF2B5EF4-FFF2-40B4-BE49-F238E27FC236}">
                <a16:creationId xmlns:a16="http://schemas.microsoft.com/office/drawing/2014/main" id="{9EAD856E-FD9D-59D4-733C-DD3F6729D02F}"/>
              </a:ext>
            </a:extLst>
          </p:cNvPr>
          <p:cNvSpPr txBox="1"/>
          <p:nvPr/>
        </p:nvSpPr>
        <p:spPr>
          <a:xfrm>
            <a:off x="5539073" y="1973495"/>
            <a:ext cx="2144558" cy="400110"/>
          </a:xfrm>
          <a:prstGeom prst="rect">
            <a:avLst/>
          </a:prstGeom>
          <a:solidFill>
            <a:schemeClr val="tx1">
              <a:alpha val="36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F0"/>
                </a:solidFill>
                <a:effectLst/>
                <a:uLnTx/>
                <a:uFillTx/>
                <a:latin typeface="Open Sans Light"/>
                <a:ea typeface="+mn-ea"/>
                <a:cs typeface="+mn-cs"/>
              </a:rPr>
              <a:t>~2.26”x0.07” slit</a:t>
            </a:r>
          </a:p>
        </p:txBody>
      </p:sp>
      <p:sp>
        <p:nvSpPr>
          <p:cNvPr id="9" name="TextBox 8">
            <a:extLst>
              <a:ext uri="{FF2B5EF4-FFF2-40B4-BE49-F238E27FC236}">
                <a16:creationId xmlns:a16="http://schemas.microsoft.com/office/drawing/2014/main" id="{62B9674C-DF22-6FB2-A547-6909815F1F0C}"/>
              </a:ext>
            </a:extLst>
          </p:cNvPr>
          <p:cNvSpPr txBox="1"/>
          <p:nvPr/>
        </p:nvSpPr>
        <p:spPr>
          <a:xfrm>
            <a:off x="4010688" y="1579374"/>
            <a:ext cx="370459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F0"/>
                </a:solidFill>
                <a:effectLst/>
                <a:uLnTx/>
                <a:uFillTx/>
                <a:latin typeface="Open Sans Light"/>
                <a:ea typeface="+mn-ea"/>
                <a:cs typeface="+mn-cs"/>
              </a:rPr>
              <a:t>Traditional slit spectroscopy</a:t>
            </a:r>
          </a:p>
        </p:txBody>
      </p:sp>
      <p:pic>
        <p:nvPicPr>
          <p:cNvPr id="10" name="Picture 9">
            <a:extLst>
              <a:ext uri="{FF2B5EF4-FFF2-40B4-BE49-F238E27FC236}">
                <a16:creationId xmlns:a16="http://schemas.microsoft.com/office/drawing/2014/main" id="{DDE07730-090D-75A1-5AAE-12C083091A7C}"/>
              </a:ext>
            </a:extLst>
          </p:cNvPr>
          <p:cNvPicPr>
            <a:picLocks noChangeAspect="1"/>
          </p:cNvPicPr>
          <p:nvPr/>
        </p:nvPicPr>
        <p:blipFill>
          <a:blip r:embed="rId2"/>
          <a:stretch>
            <a:fillRect/>
          </a:stretch>
        </p:blipFill>
        <p:spPr>
          <a:xfrm>
            <a:off x="7882754" y="1949450"/>
            <a:ext cx="3684488" cy="3429946"/>
          </a:xfrm>
          <a:prstGeom prst="rect">
            <a:avLst/>
          </a:prstGeom>
        </p:spPr>
      </p:pic>
      <p:sp>
        <p:nvSpPr>
          <p:cNvPr id="11" name="Oval 10">
            <a:extLst>
              <a:ext uri="{FF2B5EF4-FFF2-40B4-BE49-F238E27FC236}">
                <a16:creationId xmlns:a16="http://schemas.microsoft.com/office/drawing/2014/main" id="{3746F462-0331-293A-0DA9-9F30AF482593}"/>
              </a:ext>
            </a:extLst>
          </p:cNvPr>
          <p:cNvSpPr/>
          <p:nvPr/>
        </p:nvSpPr>
        <p:spPr>
          <a:xfrm>
            <a:off x="10080000" y="2993956"/>
            <a:ext cx="115747" cy="115747"/>
          </a:xfrm>
          <a:prstGeom prst="ellipse">
            <a:avLst/>
          </a:prstGeom>
          <a:noFill/>
          <a:ln w="28575">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2" name="TextBox 11">
            <a:extLst>
              <a:ext uri="{FF2B5EF4-FFF2-40B4-BE49-F238E27FC236}">
                <a16:creationId xmlns:a16="http://schemas.microsoft.com/office/drawing/2014/main" id="{12FA8080-69FD-E662-04D0-CCE3AA8EDCF2}"/>
              </a:ext>
            </a:extLst>
          </p:cNvPr>
          <p:cNvSpPr txBox="1"/>
          <p:nvPr/>
        </p:nvSpPr>
        <p:spPr>
          <a:xfrm>
            <a:off x="9330448" y="1975971"/>
            <a:ext cx="2197387" cy="400110"/>
          </a:xfrm>
          <a:prstGeom prst="rect">
            <a:avLst/>
          </a:prstGeom>
          <a:solidFill>
            <a:schemeClr val="tx1">
              <a:alpha val="36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99FF"/>
                </a:solidFill>
                <a:effectLst/>
                <a:uLnTx/>
                <a:uFillTx/>
                <a:latin typeface="Open Sans Light"/>
                <a:ea typeface="+mn-ea"/>
                <a:cs typeface="+mn-cs"/>
              </a:rPr>
              <a:t>~0.05”x0.05” fiber</a:t>
            </a:r>
          </a:p>
        </p:txBody>
      </p:sp>
      <p:sp>
        <p:nvSpPr>
          <p:cNvPr id="13" name="TextBox 12">
            <a:extLst>
              <a:ext uri="{FF2B5EF4-FFF2-40B4-BE49-F238E27FC236}">
                <a16:creationId xmlns:a16="http://schemas.microsoft.com/office/drawing/2014/main" id="{E6EA31DE-8675-E357-7C8D-7D5FE9F4235E}"/>
              </a:ext>
            </a:extLst>
          </p:cNvPr>
          <p:cNvSpPr txBox="1"/>
          <p:nvPr/>
        </p:nvSpPr>
        <p:spPr>
          <a:xfrm>
            <a:off x="7882754" y="1342768"/>
            <a:ext cx="364508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99FF"/>
                </a:solidFill>
                <a:effectLst/>
                <a:uLnTx/>
                <a:uFillTx/>
                <a:latin typeface="Open Sans Light"/>
                <a:ea typeface="+mn-ea"/>
                <a:cs typeface="+mn-cs"/>
              </a:rPr>
              <a:t>New single-Mode Fibers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FF99FF"/>
                </a:solidFill>
                <a:latin typeface="Open Sans Light"/>
              </a:rPr>
              <a:t>Optimized for exoplanets</a:t>
            </a:r>
            <a:endParaRPr kumimoji="0" lang="en-US" sz="1800" b="0" i="0" u="none" strike="noStrike" kern="1200" cap="none" spc="0" normalizeH="0" baseline="0" noProof="0" dirty="0">
              <a:ln>
                <a:noFill/>
              </a:ln>
              <a:solidFill>
                <a:srgbClr val="FF99FF"/>
              </a:solidFill>
              <a:effectLst/>
              <a:uLnTx/>
              <a:uFillTx/>
              <a:latin typeface="Open Sans Light"/>
              <a:ea typeface="+mn-ea"/>
              <a:cs typeface="+mn-cs"/>
            </a:endParaRPr>
          </a:p>
        </p:txBody>
      </p:sp>
      <p:sp>
        <p:nvSpPr>
          <p:cNvPr id="14" name="TextBox 13">
            <a:extLst>
              <a:ext uri="{FF2B5EF4-FFF2-40B4-BE49-F238E27FC236}">
                <a16:creationId xmlns:a16="http://schemas.microsoft.com/office/drawing/2014/main" id="{7E17EC03-BE2A-82DC-418F-F374DB9AB463}"/>
              </a:ext>
            </a:extLst>
          </p:cNvPr>
          <p:cNvSpPr txBox="1"/>
          <p:nvPr/>
        </p:nvSpPr>
        <p:spPr>
          <a:xfrm>
            <a:off x="4067250" y="4744437"/>
            <a:ext cx="1921861" cy="584775"/>
          </a:xfrm>
          <a:prstGeom prst="rect">
            <a:avLst/>
          </a:prstGeom>
          <a:solidFill>
            <a:schemeClr val="tx1">
              <a:alpha val="36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B0F0"/>
                </a:solidFill>
                <a:effectLst/>
                <a:uLnTx/>
                <a:uFillTx/>
                <a:latin typeface="Open Sans Light"/>
                <a:ea typeface="+mn-ea"/>
                <a:cs typeface="+mn-cs"/>
              </a:rPr>
              <a:t>Keck/NIRSPEC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B0F0"/>
                </a:solidFill>
                <a:effectLst/>
                <a:uLnTx/>
                <a:uFillTx/>
                <a:latin typeface="Open Sans Light"/>
                <a:ea typeface="+mn-ea"/>
                <a:cs typeface="+mn-cs"/>
              </a:rPr>
              <a:t>VLT/CRIRES</a:t>
            </a:r>
          </a:p>
        </p:txBody>
      </p:sp>
      <p:sp>
        <p:nvSpPr>
          <p:cNvPr id="16" name="TextBox 15">
            <a:extLst>
              <a:ext uri="{FF2B5EF4-FFF2-40B4-BE49-F238E27FC236}">
                <a16:creationId xmlns:a16="http://schemas.microsoft.com/office/drawing/2014/main" id="{A2BED253-78BE-A35A-7D03-F8689F35183F}"/>
              </a:ext>
            </a:extLst>
          </p:cNvPr>
          <p:cNvSpPr txBox="1"/>
          <p:nvPr/>
        </p:nvSpPr>
        <p:spPr>
          <a:xfrm>
            <a:off x="7905886" y="4467439"/>
            <a:ext cx="3144736" cy="861774"/>
          </a:xfrm>
          <a:prstGeom prst="rect">
            <a:avLst/>
          </a:prstGeom>
          <a:solidFill>
            <a:schemeClr val="tx1">
              <a:alpha val="36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99FF"/>
                </a:solidFill>
                <a:effectLst/>
                <a:uLnTx/>
                <a:uFillTx/>
                <a:latin typeface="Open Sans Light"/>
                <a:ea typeface="+mn-ea"/>
                <a:cs typeface="+mn-cs"/>
              </a:rPr>
              <a:t>Keck/KPIC (Delorme+ 2021)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99FF"/>
                </a:solidFill>
                <a:effectLst/>
                <a:uLnTx/>
                <a:uFillTx/>
                <a:latin typeface="Open Sans Light"/>
                <a:ea typeface="+mn-ea"/>
                <a:cs typeface="+mn-cs"/>
              </a:rPr>
              <a:t>VLT/HiRISE (Vigan+ 2022)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99FF"/>
                </a:solidFill>
                <a:effectLst/>
                <a:uLnTx/>
                <a:uFillTx/>
                <a:latin typeface="Open Sans Light"/>
                <a:ea typeface="+mn-ea"/>
                <a:cs typeface="+mn-cs"/>
              </a:rPr>
              <a:t>Subaru/REACH (Kotani+ 2020)</a:t>
            </a:r>
          </a:p>
        </p:txBody>
      </p:sp>
      <p:pic>
        <p:nvPicPr>
          <p:cNvPr id="3" name="Picture 2">
            <a:extLst>
              <a:ext uri="{FF2B5EF4-FFF2-40B4-BE49-F238E27FC236}">
                <a16:creationId xmlns:a16="http://schemas.microsoft.com/office/drawing/2014/main" id="{BB7936FB-2FF2-60A7-89DD-197038B28E55}"/>
              </a:ext>
            </a:extLst>
          </p:cNvPr>
          <p:cNvPicPr>
            <a:picLocks noChangeAspect="1"/>
          </p:cNvPicPr>
          <p:nvPr/>
        </p:nvPicPr>
        <p:blipFill>
          <a:blip r:embed="rId2"/>
          <a:stretch>
            <a:fillRect/>
          </a:stretch>
        </p:blipFill>
        <p:spPr>
          <a:xfrm>
            <a:off x="161794" y="1949451"/>
            <a:ext cx="3684487" cy="3429945"/>
          </a:xfrm>
          <a:prstGeom prst="rect">
            <a:avLst/>
          </a:prstGeom>
        </p:spPr>
      </p:pic>
      <p:sp>
        <p:nvSpPr>
          <p:cNvPr id="4" name="Rectangle 3">
            <a:extLst>
              <a:ext uri="{FF2B5EF4-FFF2-40B4-BE49-F238E27FC236}">
                <a16:creationId xmlns:a16="http://schemas.microsoft.com/office/drawing/2014/main" id="{893902A3-853B-1753-DEE9-B4DD81DE8E32}"/>
              </a:ext>
            </a:extLst>
          </p:cNvPr>
          <p:cNvSpPr/>
          <p:nvPr/>
        </p:nvSpPr>
        <p:spPr>
          <a:xfrm rot="1630297">
            <a:off x="1678692" y="2744551"/>
            <a:ext cx="1494372" cy="338855"/>
          </a:xfrm>
          <a:prstGeom prst="rect">
            <a:avLst/>
          </a:prstGeom>
          <a:noFill/>
          <a:ln w="28575">
            <a:solidFill>
              <a:schemeClr val="accent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5" name="TextBox 14">
            <a:extLst>
              <a:ext uri="{FF2B5EF4-FFF2-40B4-BE49-F238E27FC236}">
                <a16:creationId xmlns:a16="http://schemas.microsoft.com/office/drawing/2014/main" id="{2D1F5364-5BD7-C115-B07F-0F915E40B8F8}"/>
              </a:ext>
            </a:extLst>
          </p:cNvPr>
          <p:cNvSpPr txBox="1"/>
          <p:nvPr/>
        </p:nvSpPr>
        <p:spPr>
          <a:xfrm>
            <a:off x="142090" y="1366005"/>
            <a:ext cx="368448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2"/>
                </a:solidFill>
                <a:effectLst/>
                <a:uLnTx/>
                <a:uFillTx/>
                <a:latin typeface="Open Sans Light"/>
                <a:ea typeface="+mn-ea"/>
                <a:cs typeface="+mn-cs"/>
              </a:rPr>
              <a:t>Integral field spectroscopy (IFS)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err="1">
                <a:solidFill>
                  <a:schemeClr val="accent2"/>
                </a:solidFill>
                <a:latin typeface="Open Sans Light"/>
              </a:rPr>
              <a:t>Lenslets</a:t>
            </a:r>
            <a:r>
              <a:rPr lang="en-US" dirty="0">
                <a:solidFill>
                  <a:schemeClr val="accent2"/>
                </a:solidFill>
                <a:latin typeface="Open Sans Light"/>
              </a:rPr>
              <a:t> or slicer</a:t>
            </a:r>
            <a:endParaRPr kumimoji="0" lang="en-US" sz="1800" b="0" i="0" u="none" strike="noStrike" kern="1200" cap="none" spc="0" normalizeH="0" baseline="0" noProof="0" dirty="0">
              <a:ln>
                <a:noFill/>
              </a:ln>
              <a:solidFill>
                <a:schemeClr val="accent2"/>
              </a:solidFill>
              <a:effectLst/>
              <a:uLnTx/>
              <a:uFillTx/>
              <a:latin typeface="Open Sans Light"/>
              <a:ea typeface="+mn-ea"/>
              <a:cs typeface="+mn-cs"/>
            </a:endParaRPr>
          </a:p>
        </p:txBody>
      </p:sp>
      <p:sp>
        <p:nvSpPr>
          <p:cNvPr id="17" name="TextBox 16">
            <a:extLst>
              <a:ext uri="{FF2B5EF4-FFF2-40B4-BE49-F238E27FC236}">
                <a16:creationId xmlns:a16="http://schemas.microsoft.com/office/drawing/2014/main" id="{F6E72C69-5F90-182C-1993-976BAEF37E4D}"/>
              </a:ext>
            </a:extLst>
          </p:cNvPr>
          <p:cNvSpPr txBox="1"/>
          <p:nvPr/>
        </p:nvSpPr>
        <p:spPr>
          <a:xfrm>
            <a:off x="221782" y="4005774"/>
            <a:ext cx="1587564" cy="1323439"/>
          </a:xfrm>
          <a:prstGeom prst="rect">
            <a:avLst/>
          </a:prstGeom>
          <a:solidFill>
            <a:schemeClr val="tx1">
              <a:alpha val="36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solidFill>
                <a:effectLst/>
                <a:uLnTx/>
                <a:uFillTx/>
                <a:latin typeface="Open Sans Light"/>
                <a:ea typeface="+mn-ea"/>
                <a:cs typeface="+mn-cs"/>
              </a:rPr>
              <a:t>Keck/OSIRIS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solidFill>
                <a:effectLst/>
                <a:uLnTx/>
                <a:uFillTx/>
                <a:latin typeface="Open Sans Light"/>
                <a:ea typeface="+mn-ea"/>
                <a:cs typeface="+mn-cs"/>
              </a:rPr>
              <a:t>VLT/SINFONI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FFC000"/>
                </a:solidFill>
                <a:latin typeface="Open Sans Light"/>
              </a:rPr>
              <a:t>VLT/ERIS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solidFill>
                <a:effectLst/>
                <a:uLnTx/>
                <a:uFillTx/>
                <a:latin typeface="Open Sans Light"/>
                <a:ea typeface="+mn-ea"/>
                <a:cs typeface="+mn-cs"/>
              </a:rPr>
              <a:t>JWST/</a:t>
            </a:r>
            <a:r>
              <a:rPr kumimoji="0" lang="en-US" sz="1600" b="0" i="0" u="none" strike="noStrike" kern="1200" cap="none" spc="0" normalizeH="0" baseline="0" noProof="0" dirty="0" err="1">
                <a:ln>
                  <a:noFill/>
                </a:ln>
                <a:solidFill>
                  <a:srgbClr val="FFC000"/>
                </a:solidFill>
                <a:effectLst/>
                <a:uLnTx/>
                <a:uFillTx/>
                <a:latin typeface="Open Sans Light"/>
                <a:ea typeface="+mn-ea"/>
                <a:cs typeface="+mn-cs"/>
              </a:rPr>
              <a:t>NIRSpec</a:t>
            </a:r>
            <a:r>
              <a:rPr kumimoji="0" lang="en-US" sz="1600" b="0" i="0" u="none" strike="noStrike" kern="1200" cap="none" spc="0" normalizeH="0" baseline="0" noProof="0" dirty="0">
                <a:ln>
                  <a:noFill/>
                </a:ln>
                <a:solidFill>
                  <a:srgbClr val="FFC000"/>
                </a:solidFill>
                <a:effectLst/>
                <a:uLnTx/>
                <a:uFillTx/>
                <a:latin typeface="Open Sans Light"/>
                <a:ea typeface="+mn-ea"/>
                <a:cs typeface="+mn-cs"/>
              </a:rPr>
              <a:t> JWST/</a:t>
            </a:r>
            <a:r>
              <a:rPr lang="en-US" sz="1600" dirty="0">
                <a:solidFill>
                  <a:srgbClr val="FFC000"/>
                </a:solidFill>
                <a:latin typeface="Open Sans Light"/>
              </a:rPr>
              <a:t>MIRI</a:t>
            </a:r>
            <a:endParaRPr kumimoji="0" lang="en-US" sz="1600" b="0" i="0" u="none" strike="noStrike" kern="1200" cap="none" spc="0" normalizeH="0" baseline="0" noProof="0" dirty="0">
              <a:ln>
                <a:noFill/>
              </a:ln>
              <a:solidFill>
                <a:srgbClr val="FFC000"/>
              </a:solidFill>
              <a:effectLst/>
              <a:uLnTx/>
              <a:uFillTx/>
              <a:latin typeface="Open Sans Light"/>
              <a:ea typeface="+mn-ea"/>
              <a:cs typeface="+mn-cs"/>
            </a:endParaRPr>
          </a:p>
        </p:txBody>
      </p:sp>
      <p:sp>
        <p:nvSpPr>
          <p:cNvPr id="19" name="TextBox 18">
            <a:extLst>
              <a:ext uri="{FF2B5EF4-FFF2-40B4-BE49-F238E27FC236}">
                <a16:creationId xmlns:a16="http://schemas.microsoft.com/office/drawing/2014/main" id="{3CF22F24-4625-11BF-1F85-1CE9545C1C70}"/>
              </a:ext>
            </a:extLst>
          </p:cNvPr>
          <p:cNvSpPr txBox="1"/>
          <p:nvPr/>
        </p:nvSpPr>
        <p:spPr>
          <a:xfrm>
            <a:off x="161794" y="5412227"/>
            <a:ext cx="3379074" cy="923330"/>
          </a:xfrm>
          <a:prstGeom prst="rect">
            <a:avLst/>
          </a:prstGeom>
          <a:noFill/>
        </p:spPr>
        <p:txBody>
          <a:bodyPr wrap="square">
            <a:spAutoFit/>
          </a:bodyPr>
          <a:lstStyle/>
          <a:p>
            <a:r>
              <a:rPr kumimoji="0" lang="en-US" sz="1800" b="0" i="0" u="none" strike="noStrike" kern="1200" cap="none" spc="0" normalizeH="0" baseline="0" noProof="0" dirty="0">
                <a:ln>
                  <a:noFill/>
                </a:ln>
                <a:solidFill>
                  <a:prstClr val="black"/>
                </a:solidFill>
                <a:effectLst/>
                <a:uLnTx/>
                <a:uFillTx/>
                <a:latin typeface="+mj-lt"/>
                <a:ea typeface="+mn-ea"/>
                <a:cs typeface="+mn-cs"/>
              </a:rPr>
              <a:t>Moderate resolution</a:t>
            </a:r>
          </a:p>
          <a:p>
            <a:r>
              <a:rPr lang="en-US" dirty="0">
                <a:solidFill>
                  <a:prstClr val="black"/>
                </a:solidFill>
                <a:latin typeface="+mj-lt"/>
              </a:rPr>
              <a:t>1,000 &lt; R &lt; 10,000</a:t>
            </a:r>
            <a:endParaRPr kumimoji="0" lang="en-US" sz="1800" b="0" i="0" u="none" strike="noStrike" kern="1200" cap="none" spc="0" normalizeH="0" baseline="0" noProof="0" dirty="0">
              <a:ln>
                <a:noFill/>
              </a:ln>
              <a:solidFill>
                <a:prstClr val="black"/>
              </a:solidFill>
              <a:effectLst/>
              <a:uLnTx/>
              <a:uFillTx/>
              <a:latin typeface="+mj-lt"/>
              <a:ea typeface="+mn-ea"/>
              <a:cs typeface="+mn-cs"/>
            </a:endParaRPr>
          </a:p>
          <a:p>
            <a:r>
              <a:rPr lang="en-US" dirty="0">
                <a:solidFill>
                  <a:prstClr val="black"/>
                </a:solidFill>
                <a:latin typeface="+mj-lt"/>
              </a:rPr>
              <a:t>Extended field of view</a:t>
            </a:r>
            <a:endParaRPr lang="en-US" dirty="0">
              <a:latin typeface="+mj-lt"/>
            </a:endParaRPr>
          </a:p>
        </p:txBody>
      </p:sp>
      <p:sp>
        <p:nvSpPr>
          <p:cNvPr id="20" name="TextBox 19">
            <a:extLst>
              <a:ext uri="{FF2B5EF4-FFF2-40B4-BE49-F238E27FC236}">
                <a16:creationId xmlns:a16="http://schemas.microsoft.com/office/drawing/2014/main" id="{368003F8-550F-8F40-A19A-EAE02EC43DEF}"/>
              </a:ext>
            </a:extLst>
          </p:cNvPr>
          <p:cNvSpPr txBox="1"/>
          <p:nvPr/>
        </p:nvSpPr>
        <p:spPr>
          <a:xfrm>
            <a:off x="4010688" y="5359389"/>
            <a:ext cx="3711711" cy="646331"/>
          </a:xfrm>
          <a:prstGeom prst="rect">
            <a:avLst/>
          </a:prstGeom>
          <a:noFill/>
        </p:spPr>
        <p:txBody>
          <a:bodyPr wrap="square">
            <a:spAutoFit/>
          </a:bodyPr>
          <a:lstStyle/>
          <a:p>
            <a:r>
              <a:rPr kumimoji="0" lang="en-US" sz="1800" b="0" i="0" u="none" strike="noStrike" kern="1200" cap="none" spc="0" normalizeH="0" baseline="0" noProof="0" dirty="0">
                <a:ln>
                  <a:noFill/>
                </a:ln>
                <a:solidFill>
                  <a:prstClr val="black"/>
                </a:solidFill>
                <a:effectLst/>
                <a:uLnTx/>
                <a:uFillTx/>
                <a:latin typeface="+mj-lt"/>
                <a:ea typeface="+mn-ea"/>
                <a:cs typeface="+mn-cs"/>
              </a:rPr>
              <a:t>High resolution (R = 3</a:t>
            </a:r>
            <a:r>
              <a:rPr lang="en-US" dirty="0">
                <a:solidFill>
                  <a:prstClr val="black"/>
                </a:solidFill>
                <a:latin typeface="+mj-lt"/>
              </a:rPr>
              <a:t>0k-100k</a:t>
            </a:r>
            <a:r>
              <a:rPr kumimoji="0" lang="en-US" sz="1800" b="0" i="0" u="none" strike="noStrike" kern="1200" cap="none" spc="0" normalizeH="0" baseline="0" noProof="0" dirty="0">
                <a:ln>
                  <a:noFill/>
                </a:ln>
                <a:solidFill>
                  <a:prstClr val="black"/>
                </a:solidFill>
                <a:effectLst/>
                <a:uLnTx/>
                <a:uFillTx/>
                <a:latin typeface="+mj-lt"/>
                <a:ea typeface="+mn-ea"/>
                <a:cs typeface="+mn-cs"/>
              </a:rPr>
              <a:t>) </a:t>
            </a:r>
          </a:p>
          <a:p>
            <a:r>
              <a:rPr lang="en-US" dirty="0">
                <a:solidFill>
                  <a:prstClr val="black"/>
                </a:solidFill>
                <a:latin typeface="+mj-lt"/>
              </a:rPr>
              <a:t>Best throughput</a:t>
            </a:r>
            <a:endParaRPr kumimoji="0" lang="en-US" sz="1800" b="0" i="0" u="none" strike="noStrike" kern="1200" cap="none" spc="0" normalizeH="0" baseline="0" noProof="0" dirty="0">
              <a:ln>
                <a:noFill/>
              </a:ln>
              <a:solidFill>
                <a:prstClr val="black"/>
              </a:solidFill>
              <a:effectLst/>
              <a:uLnTx/>
              <a:uFillTx/>
              <a:latin typeface="+mj-lt"/>
              <a:ea typeface="+mn-ea"/>
              <a:cs typeface="+mn-cs"/>
            </a:endParaRPr>
          </a:p>
        </p:txBody>
      </p:sp>
      <p:sp>
        <p:nvSpPr>
          <p:cNvPr id="21" name="TextBox 20">
            <a:extLst>
              <a:ext uri="{FF2B5EF4-FFF2-40B4-BE49-F238E27FC236}">
                <a16:creationId xmlns:a16="http://schemas.microsoft.com/office/drawing/2014/main" id="{09032A7C-5B10-F16D-F423-66C4446ADC4F}"/>
              </a:ext>
            </a:extLst>
          </p:cNvPr>
          <p:cNvSpPr txBox="1"/>
          <p:nvPr/>
        </p:nvSpPr>
        <p:spPr>
          <a:xfrm>
            <a:off x="7905885" y="5359390"/>
            <a:ext cx="3493882" cy="1477328"/>
          </a:xfrm>
          <a:prstGeom prst="rect">
            <a:avLst/>
          </a:prstGeom>
          <a:noFill/>
        </p:spPr>
        <p:txBody>
          <a:bodyPr wrap="square">
            <a:spAutoFit/>
          </a:bodyPr>
          <a:lstStyle/>
          <a:p>
            <a:r>
              <a:rPr lang="en-US" dirty="0">
                <a:solidFill>
                  <a:prstClr val="black"/>
                </a:solidFill>
                <a:latin typeface="+mj-lt"/>
              </a:rPr>
              <a:t>H</a:t>
            </a:r>
            <a:r>
              <a:rPr kumimoji="0" lang="en-US" sz="1800" b="0" i="0" u="none" strike="noStrike" kern="1200" cap="none" spc="0" normalizeH="0" baseline="0" noProof="0" dirty="0" err="1">
                <a:ln>
                  <a:noFill/>
                </a:ln>
                <a:solidFill>
                  <a:prstClr val="black"/>
                </a:solidFill>
                <a:effectLst/>
                <a:uLnTx/>
                <a:uFillTx/>
                <a:latin typeface="+mj-lt"/>
                <a:ea typeface="+mn-ea"/>
                <a:cs typeface="+mn-cs"/>
              </a:rPr>
              <a:t>igh</a:t>
            </a:r>
            <a:r>
              <a:rPr kumimoji="0" lang="en-US" sz="1800" b="0" i="0" u="none" strike="noStrike" kern="1200" cap="none" spc="0" normalizeH="0" baseline="0" noProof="0" dirty="0">
                <a:ln>
                  <a:noFill/>
                </a:ln>
                <a:solidFill>
                  <a:prstClr val="black"/>
                </a:solidFill>
                <a:effectLst/>
                <a:uLnTx/>
                <a:uFillTx/>
                <a:latin typeface="+mj-lt"/>
                <a:ea typeface="+mn-ea"/>
                <a:cs typeface="+mn-cs"/>
              </a:rPr>
              <a:t> resolution (R = 3</a:t>
            </a:r>
            <a:r>
              <a:rPr lang="en-US" dirty="0">
                <a:solidFill>
                  <a:prstClr val="black"/>
                </a:solidFill>
                <a:latin typeface="+mj-lt"/>
              </a:rPr>
              <a:t>0k-100k</a:t>
            </a:r>
            <a:r>
              <a:rPr kumimoji="0" lang="en-US" sz="1800" b="0" i="0" u="none" strike="noStrike" kern="1200" cap="none" spc="0" normalizeH="0" baseline="0" noProof="0" dirty="0">
                <a:ln>
                  <a:noFill/>
                </a:ln>
                <a:solidFill>
                  <a:prstClr val="black"/>
                </a:solidFill>
                <a:effectLst/>
                <a:uLnTx/>
                <a:uFillTx/>
                <a:latin typeface="+mj-lt"/>
                <a:ea typeface="+mn-ea"/>
                <a:cs typeface="+mn-cs"/>
              </a:rPr>
              <a:t>) </a:t>
            </a:r>
          </a:p>
          <a:p>
            <a:r>
              <a:rPr lang="en-US" dirty="0">
                <a:solidFill>
                  <a:prstClr val="black"/>
                </a:solidFill>
                <a:latin typeface="+mj-lt"/>
              </a:rPr>
              <a:t>Additional starlight rejection</a:t>
            </a:r>
          </a:p>
          <a:p>
            <a:r>
              <a:rPr lang="en-US" dirty="0">
                <a:solidFill>
                  <a:prstClr val="black"/>
                </a:solidFill>
                <a:latin typeface="+mj-lt"/>
              </a:rPr>
              <a:t>Stability of the line spread function</a:t>
            </a:r>
          </a:p>
          <a:p>
            <a:r>
              <a:rPr kumimoji="0" lang="en-US" sz="1800" b="0" i="0" u="none" strike="noStrike" kern="1200" cap="none" spc="0" normalizeH="0" baseline="0" noProof="0" dirty="0">
                <a:ln>
                  <a:noFill/>
                </a:ln>
                <a:solidFill>
                  <a:prstClr val="black"/>
                </a:solidFill>
                <a:effectLst/>
                <a:uLnTx/>
                <a:uFillTx/>
                <a:latin typeface="+mj-lt"/>
                <a:ea typeface="+mn-ea"/>
                <a:cs typeface="+mn-cs"/>
              </a:rPr>
              <a:t>Precise pointing on the planet</a:t>
            </a:r>
          </a:p>
          <a:p>
            <a:endParaRPr kumimoji="0" lang="en-US" sz="1800" b="0" i="0" u="none" strike="noStrike" kern="1200" cap="none" spc="0" normalizeH="0" baseline="0" noProof="0" dirty="0">
              <a:ln>
                <a:noFill/>
              </a:ln>
              <a:solidFill>
                <a:prstClr val="black"/>
              </a:solidFill>
              <a:effectLst/>
              <a:uLnTx/>
              <a:uFillTx/>
              <a:latin typeface="+mj-lt"/>
              <a:ea typeface="+mn-ea"/>
              <a:cs typeface="+mn-cs"/>
            </a:endParaRPr>
          </a:p>
        </p:txBody>
      </p:sp>
      <p:sp>
        <p:nvSpPr>
          <p:cNvPr id="18" name="TextBox 17">
            <a:extLst>
              <a:ext uri="{FF2B5EF4-FFF2-40B4-BE49-F238E27FC236}">
                <a16:creationId xmlns:a16="http://schemas.microsoft.com/office/drawing/2014/main" id="{540B6679-6140-F90D-556A-ECA72A017713}"/>
              </a:ext>
            </a:extLst>
          </p:cNvPr>
          <p:cNvSpPr txBox="1"/>
          <p:nvPr/>
        </p:nvSpPr>
        <p:spPr>
          <a:xfrm>
            <a:off x="1050587" y="1989099"/>
            <a:ext cx="2795694" cy="400110"/>
          </a:xfrm>
          <a:prstGeom prst="rect">
            <a:avLst/>
          </a:prstGeom>
          <a:solidFill>
            <a:schemeClr val="tx1">
              <a:alpha val="36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C000"/>
                </a:solidFill>
                <a:effectLst/>
                <a:uLnTx/>
                <a:uFillTx/>
                <a:latin typeface="Open Sans Light"/>
                <a:ea typeface="+mn-ea"/>
                <a:cs typeface="+mn-cs"/>
              </a:rPr>
              <a:t>&gt;1.3”x0.3” Field of view</a:t>
            </a:r>
          </a:p>
        </p:txBody>
      </p:sp>
      <p:sp>
        <p:nvSpPr>
          <p:cNvPr id="8" name="Slide Number Placeholder 7">
            <a:extLst>
              <a:ext uri="{FF2B5EF4-FFF2-40B4-BE49-F238E27FC236}">
                <a16:creationId xmlns:a16="http://schemas.microsoft.com/office/drawing/2014/main" id="{A337B3F2-2498-45E7-2A38-C088848D2EF0}"/>
              </a:ext>
            </a:extLst>
          </p:cNvPr>
          <p:cNvSpPr>
            <a:spLocks noGrp="1"/>
          </p:cNvSpPr>
          <p:nvPr>
            <p:ph type="sldNum" sz="quarter" idx="12"/>
          </p:nvPr>
        </p:nvSpPr>
        <p:spPr/>
        <p:txBody>
          <a:bodyPr/>
          <a:lstStyle/>
          <a:p>
            <a:fld id="{94562BE4-1D85-43D1-9351-89C9148DA0DD}" type="slidenum">
              <a:rPr lang="en-US" smtClean="0"/>
              <a:t>12</a:t>
            </a:fld>
            <a:endParaRPr lang="en-US"/>
          </a:p>
        </p:txBody>
      </p:sp>
    </p:spTree>
    <p:extLst>
      <p:ext uri="{BB962C8B-B14F-4D97-AF65-F5344CB8AC3E}">
        <p14:creationId xmlns:p14="http://schemas.microsoft.com/office/powerpoint/2010/main" val="776961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5A6BB86-118B-45FF-802D-1215135AE323}"/>
              </a:ext>
            </a:extLst>
          </p:cNvPr>
          <p:cNvGrpSpPr/>
          <p:nvPr/>
        </p:nvGrpSpPr>
        <p:grpSpPr>
          <a:xfrm>
            <a:off x="506550" y="1422402"/>
            <a:ext cx="11227756" cy="5527562"/>
            <a:chOff x="458425" y="970232"/>
            <a:chExt cx="11227756" cy="5527562"/>
          </a:xfrm>
        </p:grpSpPr>
        <p:grpSp>
          <p:nvGrpSpPr>
            <p:cNvPr id="2" name="Group 1">
              <a:extLst>
                <a:ext uri="{FF2B5EF4-FFF2-40B4-BE49-F238E27FC236}">
                  <a16:creationId xmlns:a16="http://schemas.microsoft.com/office/drawing/2014/main" id="{C6FCE7C3-99DB-4276-9083-8D0C4AB79135}"/>
                </a:ext>
              </a:extLst>
            </p:cNvPr>
            <p:cNvGrpSpPr/>
            <p:nvPr/>
          </p:nvGrpSpPr>
          <p:grpSpPr>
            <a:xfrm>
              <a:off x="458425" y="970232"/>
              <a:ext cx="9362121" cy="5527562"/>
              <a:chOff x="956272" y="470700"/>
              <a:chExt cx="10435940" cy="6161563"/>
            </a:xfrm>
          </p:grpSpPr>
          <p:pic>
            <p:nvPicPr>
              <p:cNvPr id="41" name="Picture 4" descr="Chart&#10;&#10;Description automatically generated">
                <a:extLst>
                  <a:ext uri="{FF2B5EF4-FFF2-40B4-BE49-F238E27FC236}">
                    <a16:creationId xmlns:a16="http://schemas.microsoft.com/office/drawing/2014/main" id="{400C117E-DAB2-4762-A0A7-D1A8AA3FD052}"/>
                  </a:ext>
                </a:extLst>
              </p:cNvPr>
              <p:cNvPicPr>
                <a:picLocks noChangeAspect="1"/>
              </p:cNvPicPr>
              <p:nvPr/>
            </p:nvPicPr>
            <p:blipFill>
              <a:blip r:embed="rId2"/>
              <a:stretch>
                <a:fillRect/>
              </a:stretch>
            </p:blipFill>
            <p:spPr>
              <a:xfrm>
                <a:off x="1654548" y="2691022"/>
                <a:ext cx="9292627" cy="3405895"/>
              </a:xfrm>
              <a:prstGeom prst="rect">
                <a:avLst/>
              </a:prstGeom>
            </p:spPr>
          </p:pic>
          <p:cxnSp>
            <p:nvCxnSpPr>
              <p:cNvPr id="20" name="Straight Arrow Connector 19"/>
              <p:cNvCxnSpPr/>
              <p:nvPr/>
            </p:nvCxnSpPr>
            <p:spPr>
              <a:xfrm flipV="1">
                <a:off x="5131885" y="2625496"/>
                <a:ext cx="0" cy="309466"/>
              </a:xfrm>
              <a:prstGeom prst="straightConnector1">
                <a:avLst/>
              </a:prstGeom>
              <a:ln w="63500">
                <a:solidFill>
                  <a:schemeClr val="bg1"/>
                </a:solidFill>
                <a:tailEnd type="none"/>
              </a:ln>
            </p:spPr>
            <p:style>
              <a:lnRef idx="3">
                <a:schemeClr val="accent3"/>
              </a:lnRef>
              <a:fillRef idx="0">
                <a:schemeClr val="accent3"/>
              </a:fillRef>
              <a:effectRef idx="2">
                <a:schemeClr val="accent3"/>
              </a:effectRef>
              <a:fontRef idx="minor">
                <a:schemeClr val="tx1"/>
              </a:fontRef>
            </p:style>
          </p:cxnSp>
          <p:sp>
            <p:nvSpPr>
              <p:cNvPr id="10" name="Curved Right Arrow 9"/>
              <p:cNvSpPr/>
              <p:nvPr/>
            </p:nvSpPr>
            <p:spPr>
              <a:xfrm>
                <a:off x="4823847" y="2535295"/>
                <a:ext cx="321737" cy="316663"/>
              </a:xfrm>
              <a:prstGeom prst="curvedRightArrow">
                <a:avLst>
                  <a:gd name="adj1" fmla="val 16218"/>
                  <a:gd name="adj2" fmla="val 50000"/>
                  <a:gd name="adj3" fmla="val 53188"/>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Arrow Connector 7"/>
              <p:cNvCxnSpPr/>
              <p:nvPr/>
            </p:nvCxnSpPr>
            <p:spPr>
              <a:xfrm flipV="1">
                <a:off x="5131885" y="934844"/>
                <a:ext cx="1732" cy="1725230"/>
              </a:xfrm>
              <a:prstGeom prst="straightConnector1">
                <a:avLst/>
              </a:prstGeom>
              <a:ln w="63500">
                <a:solidFill>
                  <a:schemeClr val="bg1"/>
                </a:solidFill>
                <a:tailEnd type="triangle"/>
              </a:ln>
            </p:spPr>
            <p:style>
              <a:lnRef idx="3">
                <a:schemeClr val="accent3"/>
              </a:lnRef>
              <a:fillRef idx="0">
                <a:schemeClr val="accent3"/>
              </a:fillRef>
              <a:effectRef idx="2">
                <a:schemeClr val="accent3"/>
              </a:effectRef>
              <a:fontRef idx="minor">
                <a:schemeClr val="tx1"/>
              </a:fontRef>
            </p:style>
          </p:cxnSp>
          <p:sp>
            <p:nvSpPr>
              <p:cNvPr id="4" name="Up-Down Arrow 3"/>
              <p:cNvSpPr/>
              <p:nvPr/>
            </p:nvSpPr>
            <p:spPr>
              <a:xfrm>
                <a:off x="2434498" y="533400"/>
                <a:ext cx="1062076" cy="3644399"/>
              </a:xfrm>
              <a:prstGeom prst="upDownArrow">
                <a:avLst>
                  <a:gd name="adj1" fmla="val 39142"/>
                  <a:gd name="adj2" fmla="val 65263"/>
                </a:avLst>
              </a:prstGeom>
              <a:scene3d>
                <a:camera prst="isometricOffAxis2Top"/>
                <a:lightRig rig="threePt" dir="t"/>
              </a:scene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526483" y="964712"/>
                <a:ext cx="1235614" cy="123561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1273" y="1158250"/>
                <a:ext cx="1235614" cy="1235614"/>
              </a:xfrm>
              <a:prstGeom prst="rect">
                <a:avLst/>
              </a:prstGeom>
            </p:spPr>
          </p:pic>
          <p:pic>
            <p:nvPicPr>
              <p:cNvPr id="11" name="Picture 10"/>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773053" y="1396746"/>
                <a:ext cx="1235614" cy="1235614"/>
              </a:xfrm>
              <a:prstGeom prst="rect">
                <a:avLst/>
              </a:prstGeom>
            </p:spPr>
          </p:pic>
          <p:sp>
            <p:nvSpPr>
              <p:cNvPr id="17" name="Curved Right Arrow 16"/>
              <p:cNvSpPr/>
              <p:nvPr/>
            </p:nvSpPr>
            <p:spPr>
              <a:xfrm flipH="1" flipV="1">
                <a:off x="5163965" y="2483117"/>
                <a:ext cx="321737" cy="316663"/>
              </a:xfrm>
              <a:prstGeom prst="curvedRightArrow">
                <a:avLst>
                  <a:gd name="adj1" fmla="val 16218"/>
                  <a:gd name="adj2" fmla="val 50000"/>
                  <a:gd name="adj3" fmla="val 0"/>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5" name="Group 44"/>
              <p:cNvGrpSpPr/>
              <p:nvPr/>
            </p:nvGrpSpPr>
            <p:grpSpPr>
              <a:xfrm>
                <a:off x="4323720" y="1125487"/>
                <a:ext cx="1651630" cy="1654054"/>
                <a:chOff x="4331660" y="1590732"/>
                <a:chExt cx="1235614" cy="1237427"/>
              </a:xfrm>
            </p:grpSpPr>
            <p:pic>
              <p:nvPicPr>
                <p:cNvPr id="13" name="Picture 12"/>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331660" y="1592545"/>
                  <a:ext cx="1235614" cy="1235614"/>
                </a:xfrm>
                <a:prstGeom prst="rect">
                  <a:avLst/>
                </a:prstGeom>
              </p:spPr>
            </p:pic>
            <p:pic>
              <p:nvPicPr>
                <p:cNvPr id="6" name="Picture 5"/>
                <p:cNvPicPr>
                  <a:picLocks noChangeAspect="1"/>
                </p:cNvPicPr>
                <p:nvPr/>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r="50140"/>
                <a:stretch/>
              </p:blipFill>
              <p:spPr>
                <a:xfrm>
                  <a:off x="4331660" y="1590732"/>
                  <a:ext cx="616075" cy="1235614"/>
                </a:xfrm>
                <a:prstGeom prst="rect">
                  <a:avLst/>
                </a:prstGeom>
              </p:spPr>
            </p:pic>
          </p:grpSp>
          <p:cxnSp>
            <p:nvCxnSpPr>
              <p:cNvPr id="49" name="Straight Arrow Connector 48"/>
              <p:cNvCxnSpPr/>
              <p:nvPr/>
            </p:nvCxnSpPr>
            <p:spPr>
              <a:xfrm flipV="1">
                <a:off x="7345138" y="2660074"/>
                <a:ext cx="0" cy="309466"/>
              </a:xfrm>
              <a:prstGeom prst="straightConnector1">
                <a:avLst/>
              </a:prstGeom>
              <a:ln w="63500">
                <a:solidFill>
                  <a:schemeClr val="bg1"/>
                </a:solidFill>
                <a:tailEnd type="none"/>
              </a:ln>
            </p:spPr>
            <p:style>
              <a:lnRef idx="3">
                <a:schemeClr val="accent3"/>
              </a:lnRef>
              <a:fillRef idx="0">
                <a:schemeClr val="accent3"/>
              </a:fillRef>
              <a:effectRef idx="2">
                <a:schemeClr val="accent3"/>
              </a:effectRef>
              <a:fontRef idx="minor">
                <a:schemeClr val="tx1"/>
              </a:fontRef>
            </p:style>
          </p:cxnSp>
          <p:sp>
            <p:nvSpPr>
              <p:cNvPr id="50" name="Curved Right Arrow 49"/>
              <p:cNvSpPr/>
              <p:nvPr/>
            </p:nvSpPr>
            <p:spPr>
              <a:xfrm>
                <a:off x="7037100" y="2569873"/>
                <a:ext cx="321737" cy="316663"/>
              </a:xfrm>
              <a:prstGeom prst="curvedRightArrow">
                <a:avLst>
                  <a:gd name="adj1" fmla="val 16218"/>
                  <a:gd name="adj2" fmla="val 50000"/>
                  <a:gd name="adj3" fmla="val 53188"/>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1" name="Straight Arrow Connector 50"/>
              <p:cNvCxnSpPr/>
              <p:nvPr/>
            </p:nvCxnSpPr>
            <p:spPr>
              <a:xfrm flipV="1">
                <a:off x="7345138" y="969422"/>
                <a:ext cx="1732" cy="1725230"/>
              </a:xfrm>
              <a:prstGeom prst="straightConnector1">
                <a:avLst/>
              </a:prstGeom>
              <a:ln w="63500">
                <a:solidFill>
                  <a:schemeClr val="bg1"/>
                </a:solidFill>
                <a:tailEnd type="triangle"/>
              </a:ln>
            </p:spPr>
            <p:style>
              <a:lnRef idx="3">
                <a:schemeClr val="accent3"/>
              </a:lnRef>
              <a:fillRef idx="0">
                <a:schemeClr val="accent3"/>
              </a:fillRef>
              <a:effectRef idx="2">
                <a:schemeClr val="accent3"/>
              </a:effectRef>
              <a:fontRef idx="minor">
                <a:schemeClr val="tx1"/>
              </a:fontRef>
            </p:style>
          </p:cxnSp>
          <p:sp>
            <p:nvSpPr>
              <p:cNvPr id="52" name="Curved Right Arrow 51"/>
              <p:cNvSpPr/>
              <p:nvPr/>
            </p:nvSpPr>
            <p:spPr>
              <a:xfrm flipH="1" flipV="1">
                <a:off x="7377218" y="2517695"/>
                <a:ext cx="321737" cy="316663"/>
              </a:xfrm>
              <a:prstGeom prst="curvedRightArrow">
                <a:avLst>
                  <a:gd name="adj1" fmla="val 16218"/>
                  <a:gd name="adj2" fmla="val 50000"/>
                  <a:gd name="adj3" fmla="val 0"/>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3" name="Group 52"/>
              <p:cNvGrpSpPr/>
              <p:nvPr/>
            </p:nvGrpSpPr>
            <p:grpSpPr>
              <a:xfrm>
                <a:off x="6536973" y="1160065"/>
                <a:ext cx="1651630" cy="1654054"/>
                <a:chOff x="4331660" y="1590732"/>
                <a:chExt cx="1235614" cy="1237427"/>
              </a:xfrm>
            </p:grpSpPr>
            <p:pic>
              <p:nvPicPr>
                <p:cNvPr id="54" name="Picture 53"/>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331660" y="1592545"/>
                  <a:ext cx="1235614" cy="1235614"/>
                </a:xfrm>
                <a:prstGeom prst="rect">
                  <a:avLst/>
                </a:prstGeom>
              </p:spPr>
            </p:pic>
            <p:pic>
              <p:nvPicPr>
                <p:cNvPr id="55" name="Picture 54"/>
                <p:cNvPicPr>
                  <a:picLocks noChangeAspect="1"/>
                </p:cNvPicPr>
                <p:nvPr/>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r="50140"/>
                <a:stretch/>
              </p:blipFill>
              <p:spPr>
                <a:xfrm>
                  <a:off x="4331660" y="1590732"/>
                  <a:ext cx="616075" cy="1235614"/>
                </a:xfrm>
                <a:prstGeom prst="rect">
                  <a:avLst/>
                </a:prstGeom>
              </p:spPr>
            </p:pic>
          </p:grpSp>
          <p:sp>
            <p:nvSpPr>
              <p:cNvPr id="46" name="Cloud 45"/>
              <p:cNvSpPr/>
              <p:nvPr/>
            </p:nvSpPr>
            <p:spPr>
              <a:xfrm>
                <a:off x="6715767" y="1804389"/>
                <a:ext cx="449735" cy="412456"/>
              </a:xfrm>
              <a:prstGeom prst="cloud">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Cloud 46"/>
              <p:cNvSpPr/>
              <p:nvPr/>
            </p:nvSpPr>
            <p:spPr>
              <a:xfrm>
                <a:off x="7572190" y="1795388"/>
                <a:ext cx="449735" cy="412456"/>
              </a:xfrm>
              <a:prstGeom prst="cloud">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ight Arrow 47"/>
              <p:cNvSpPr/>
              <p:nvPr/>
            </p:nvSpPr>
            <p:spPr>
              <a:xfrm>
                <a:off x="7274536" y="1880740"/>
                <a:ext cx="223436" cy="205955"/>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6" name="Picture 55"/>
              <p:cNvPicPr>
                <a:picLocks noChangeAspect="1"/>
              </p:cNvPicPr>
              <p:nvPr/>
            </p:nvPicPr>
            <p:blipFill rotWithShape="1">
              <a:blip r:embed="rId6" cstate="print">
                <a:extLst>
                  <a:ext uri="{28A0092B-C50C-407E-A947-70E740481C1C}">
                    <a14:useLocalDpi xmlns:a14="http://schemas.microsoft.com/office/drawing/2010/main" val="0"/>
                  </a:ext>
                </a:extLst>
              </a:blip>
              <a:srcRect l="48552" b="48483"/>
              <a:stretch/>
            </p:blipFill>
            <p:spPr>
              <a:xfrm>
                <a:off x="9564711" y="1215938"/>
                <a:ext cx="863036" cy="864208"/>
              </a:xfrm>
              <a:prstGeom prst="rect">
                <a:avLst/>
              </a:prstGeom>
            </p:spPr>
          </p:pic>
          <p:pic>
            <p:nvPicPr>
              <p:cNvPr id="57" name="Picture 56"/>
              <p:cNvPicPr>
                <a:picLocks noChangeAspect="1"/>
              </p:cNvPicPr>
              <p:nvPr/>
            </p:nvPicPr>
            <p:blipFill rotWithShape="1">
              <a:blip r:embed="rId7" cstate="print">
                <a:extLst>
                  <a:ext uri="{28A0092B-C50C-407E-A947-70E740481C1C}">
                    <a14:useLocalDpi xmlns:a14="http://schemas.microsoft.com/office/drawing/2010/main" val="0"/>
                  </a:ext>
                </a:extLst>
              </a:blip>
              <a:srcRect r="50657" b="49073"/>
              <a:stretch/>
            </p:blipFill>
            <p:spPr>
              <a:xfrm>
                <a:off x="9035671" y="1538785"/>
                <a:ext cx="530865" cy="547910"/>
              </a:xfrm>
              <a:prstGeom prst="rect">
                <a:avLst/>
              </a:prstGeom>
            </p:spPr>
          </p:pic>
          <p:pic>
            <p:nvPicPr>
              <p:cNvPr id="58" name="Picture 57"/>
              <p:cNvPicPr>
                <a:picLocks noChangeAspect="1"/>
              </p:cNvPicPr>
              <p:nvPr/>
            </p:nvPicPr>
            <p:blipFill rotWithShape="1">
              <a:blip r:embed="rId8" cstate="print">
                <a:extLst>
                  <a:ext uri="{28A0092B-C50C-407E-A947-70E740481C1C}">
                    <a14:useLocalDpi xmlns:a14="http://schemas.microsoft.com/office/drawing/2010/main" val="0"/>
                  </a:ext>
                </a:extLst>
              </a:blip>
              <a:srcRect l="49925" t="49632" r="1" b="2"/>
              <a:stretch/>
            </p:blipFill>
            <p:spPr>
              <a:xfrm>
                <a:off x="9564711" y="2080146"/>
                <a:ext cx="1827501" cy="889394"/>
              </a:xfrm>
              <a:prstGeom prst="rect">
                <a:avLst/>
              </a:prstGeom>
            </p:spPr>
          </p:pic>
          <p:pic>
            <p:nvPicPr>
              <p:cNvPr id="59" name="Picture 58"/>
              <p:cNvPicPr>
                <a:picLocks noChangeAspect="1"/>
              </p:cNvPicPr>
              <p:nvPr/>
            </p:nvPicPr>
            <p:blipFill rotWithShape="1">
              <a:blip r:embed="rId9" cstate="print">
                <a:extLst>
                  <a:ext uri="{28A0092B-C50C-407E-A947-70E740481C1C}">
                    <a14:useLocalDpi xmlns:a14="http://schemas.microsoft.com/office/drawing/2010/main" val="0"/>
                  </a:ext>
                </a:extLst>
              </a:blip>
              <a:srcRect l="1" t="49603" r="50028" b="-1"/>
              <a:stretch/>
            </p:blipFill>
            <p:spPr>
              <a:xfrm>
                <a:off x="9029836" y="2080147"/>
                <a:ext cx="536512" cy="541097"/>
              </a:xfrm>
              <a:prstGeom prst="rect">
                <a:avLst/>
              </a:prstGeom>
            </p:spPr>
          </p:pic>
          <p:cxnSp>
            <p:nvCxnSpPr>
              <p:cNvPr id="61" name="Straight Arrow Connector 60"/>
              <p:cNvCxnSpPr/>
              <p:nvPr/>
            </p:nvCxnSpPr>
            <p:spPr>
              <a:xfrm>
                <a:off x="1730652" y="4402647"/>
                <a:ext cx="2117881" cy="0"/>
              </a:xfrm>
              <a:prstGeom prst="straightConnector1">
                <a:avLst/>
              </a:prstGeom>
              <a:ln w="38100">
                <a:solidFill>
                  <a:schemeClr val="bg1"/>
                </a:solidFill>
                <a:tailEnd type="triangle" w="lg" len="lg"/>
              </a:ln>
            </p:spPr>
            <p:style>
              <a:lnRef idx="3">
                <a:schemeClr val="accent3"/>
              </a:lnRef>
              <a:fillRef idx="0">
                <a:schemeClr val="accent3"/>
              </a:fillRef>
              <a:effectRef idx="2">
                <a:schemeClr val="accent3"/>
              </a:effectRef>
              <a:fontRef idx="minor">
                <a:schemeClr val="tx1"/>
              </a:fontRef>
            </p:style>
          </p:cxnSp>
          <p:sp>
            <p:nvSpPr>
              <p:cNvPr id="64" name="TextBox 63"/>
              <p:cNvSpPr txBox="1"/>
              <p:nvPr/>
            </p:nvSpPr>
            <p:spPr>
              <a:xfrm>
                <a:off x="3724586" y="4357155"/>
                <a:ext cx="247893" cy="5146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a:ln>
                      <a:noFill/>
                    </a:ln>
                    <a:solidFill>
                      <a:prstClr val="black"/>
                    </a:solidFill>
                    <a:effectLst/>
                    <a:uLnTx/>
                    <a:uFillTx/>
                    <a:latin typeface="Calibri" panose="020F0502020204030204"/>
                    <a:ea typeface="+mn-ea"/>
                    <a:cs typeface="+mn-cs"/>
                  </a:rPr>
                  <a:t>λ</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67" name="Straight Arrow Connector 66"/>
              <p:cNvCxnSpPr/>
              <p:nvPr/>
            </p:nvCxnSpPr>
            <p:spPr>
              <a:xfrm>
                <a:off x="1773053" y="5732555"/>
                <a:ext cx="2117881" cy="0"/>
              </a:xfrm>
              <a:prstGeom prst="straightConnector1">
                <a:avLst/>
              </a:prstGeom>
              <a:ln w="38100">
                <a:solidFill>
                  <a:schemeClr val="bg1"/>
                </a:solidFill>
                <a:tailEnd type="triangle" w="lg" len="lg"/>
              </a:ln>
            </p:spPr>
            <p:style>
              <a:lnRef idx="3">
                <a:schemeClr val="accent3"/>
              </a:lnRef>
              <a:fillRef idx="0">
                <a:schemeClr val="accent3"/>
              </a:fillRef>
              <a:effectRef idx="2">
                <a:schemeClr val="accent3"/>
              </a:effectRef>
              <a:fontRef idx="minor">
                <a:schemeClr val="tx1"/>
              </a:fontRef>
            </p:style>
          </p:cxnSp>
          <p:sp>
            <p:nvSpPr>
              <p:cNvPr id="68" name="TextBox 67"/>
              <p:cNvSpPr txBox="1"/>
              <p:nvPr/>
            </p:nvSpPr>
            <p:spPr>
              <a:xfrm>
                <a:off x="3766987" y="5687063"/>
                <a:ext cx="761700" cy="5146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RV</a:t>
                </a:r>
              </a:p>
            </p:txBody>
          </p:sp>
          <p:sp>
            <p:nvSpPr>
              <p:cNvPr id="70" name="TextBox 69"/>
              <p:cNvSpPr txBox="1"/>
              <p:nvPr/>
            </p:nvSpPr>
            <p:spPr>
              <a:xfrm>
                <a:off x="2604468" y="5894130"/>
                <a:ext cx="1368010" cy="4116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0 (km/s)</a:t>
                </a:r>
              </a:p>
            </p:txBody>
          </p:sp>
          <p:cxnSp>
            <p:nvCxnSpPr>
              <p:cNvPr id="72" name="Straight Connector 71"/>
              <p:cNvCxnSpPr/>
              <p:nvPr/>
            </p:nvCxnSpPr>
            <p:spPr>
              <a:xfrm>
                <a:off x="2769080" y="5646278"/>
                <a:ext cx="0" cy="1828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1871069" y="500960"/>
                <a:ext cx="2417350" cy="44600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Radial Velocity</a:t>
                </a:r>
              </a:p>
            </p:txBody>
          </p:sp>
          <p:sp>
            <p:nvSpPr>
              <p:cNvPr id="83" name="TextBox 82"/>
              <p:cNvSpPr txBox="1"/>
              <p:nvPr/>
            </p:nvSpPr>
            <p:spPr>
              <a:xfrm>
                <a:off x="4050649" y="498402"/>
                <a:ext cx="20985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Spin</a:t>
                </a:r>
              </a:p>
            </p:txBody>
          </p:sp>
          <p:sp>
            <p:nvSpPr>
              <p:cNvPr id="84" name="TextBox 83"/>
              <p:cNvSpPr txBox="1"/>
              <p:nvPr/>
            </p:nvSpPr>
            <p:spPr>
              <a:xfrm>
                <a:off x="5970109" y="507003"/>
                <a:ext cx="2729713" cy="4460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Doppler Imaging</a:t>
                </a:r>
              </a:p>
            </p:txBody>
          </p:sp>
          <p:sp>
            <p:nvSpPr>
              <p:cNvPr id="85" name="TextBox 84"/>
              <p:cNvSpPr txBox="1"/>
              <p:nvPr/>
            </p:nvSpPr>
            <p:spPr>
              <a:xfrm>
                <a:off x="8613760" y="470700"/>
                <a:ext cx="2351110" cy="7890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Atmospheric characterization</a:t>
                </a:r>
              </a:p>
            </p:txBody>
          </p:sp>
          <p:sp>
            <p:nvSpPr>
              <p:cNvPr id="86" name="TextBox 85"/>
              <p:cNvSpPr txBox="1"/>
              <p:nvPr/>
            </p:nvSpPr>
            <p:spPr>
              <a:xfrm rot="16200000">
                <a:off x="150153" y="3346418"/>
                <a:ext cx="2351111" cy="4460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Spectrum</a:t>
                </a:r>
              </a:p>
            </p:txBody>
          </p:sp>
          <p:sp>
            <p:nvSpPr>
              <p:cNvPr id="87" name="TextBox 86"/>
              <p:cNvSpPr txBox="1"/>
              <p:nvPr/>
            </p:nvSpPr>
            <p:spPr>
              <a:xfrm rot="16200000">
                <a:off x="175256" y="5062168"/>
                <a:ext cx="2351111" cy="7890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Cross Correlation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Function (CCF)</a:t>
                </a:r>
              </a:p>
            </p:txBody>
          </p:sp>
        </p:grpSp>
        <p:pic>
          <p:nvPicPr>
            <p:cNvPr id="42" name="Picture 41">
              <a:extLst>
                <a:ext uri="{FF2B5EF4-FFF2-40B4-BE49-F238E27FC236}">
                  <a16:creationId xmlns:a16="http://schemas.microsoft.com/office/drawing/2014/main" id="{874CB591-11CE-403D-830C-D3EE0727858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54089" y="1659990"/>
              <a:ext cx="1446478" cy="1446478"/>
            </a:xfrm>
            <a:prstGeom prst="rect">
              <a:avLst/>
            </a:prstGeom>
          </p:spPr>
        </p:pic>
        <p:sp>
          <p:nvSpPr>
            <p:cNvPr id="43" name="TextBox 42">
              <a:extLst>
                <a:ext uri="{FF2B5EF4-FFF2-40B4-BE49-F238E27FC236}">
                  <a16:creationId xmlns:a16="http://schemas.microsoft.com/office/drawing/2014/main" id="{F7BE70E7-452D-47A0-B121-72C16D0581AC}"/>
                </a:ext>
              </a:extLst>
            </p:cNvPr>
            <p:cNvSpPr txBox="1"/>
            <p:nvPr/>
          </p:nvSpPr>
          <p:spPr>
            <a:xfrm>
              <a:off x="9576991" y="986507"/>
              <a:ext cx="210919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Detection</a:t>
              </a:r>
            </a:p>
          </p:txBody>
        </p:sp>
        <p:sp>
          <p:nvSpPr>
            <p:cNvPr id="5" name="TextBox 4">
              <a:extLst>
                <a:ext uri="{FF2B5EF4-FFF2-40B4-BE49-F238E27FC236}">
                  <a16:creationId xmlns:a16="http://schemas.microsoft.com/office/drawing/2014/main" id="{86F3A364-FEF6-47F5-AA11-E3E72FECBB3E}"/>
                </a:ext>
              </a:extLst>
            </p:cNvPr>
            <p:cNvSpPr txBox="1"/>
            <p:nvPr/>
          </p:nvSpPr>
          <p:spPr>
            <a:xfrm>
              <a:off x="10324932" y="1628176"/>
              <a:ext cx="871985"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FF0000"/>
                  </a:solidFill>
                  <a:effectLst/>
                  <a:uLnTx/>
                  <a:uFillTx/>
                  <a:latin typeface="Calibri" panose="020F0502020204030204"/>
                  <a:ea typeface="+mn-ea"/>
                  <a:cs typeface="+mn-cs"/>
                </a:rPr>
                <a:t>?</a:t>
              </a:r>
              <a:endPar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60" name="Title 1">
            <a:extLst>
              <a:ext uri="{FF2B5EF4-FFF2-40B4-BE49-F238E27FC236}">
                <a16:creationId xmlns:a16="http://schemas.microsoft.com/office/drawing/2014/main" id="{37BD1D40-2DF1-4E08-8A2E-ADD4ADCDAB41}"/>
              </a:ext>
            </a:extLst>
          </p:cNvPr>
          <p:cNvSpPr txBox="1">
            <a:spLocks/>
          </p:cNvSpPr>
          <p:nvPr/>
        </p:nvSpPr>
        <p:spPr>
          <a:xfrm>
            <a:off x="812367" y="2407365"/>
            <a:ext cx="10972022" cy="7120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7" name="Title 1">
            <a:extLst>
              <a:ext uri="{FF2B5EF4-FFF2-40B4-BE49-F238E27FC236}">
                <a16:creationId xmlns:a16="http://schemas.microsoft.com/office/drawing/2014/main" id="{190382CF-7D7A-0CF9-2D7E-3C1258ABA1B2}"/>
              </a:ext>
            </a:extLst>
          </p:cNvPr>
          <p:cNvSpPr>
            <a:spLocks noGrp="1"/>
          </p:cNvSpPr>
          <p:nvPr>
            <p:ph type="title"/>
          </p:nvPr>
        </p:nvSpPr>
        <p:spPr>
          <a:xfrm>
            <a:off x="457694" y="365125"/>
            <a:ext cx="11734305" cy="1325563"/>
          </a:xfrm>
        </p:spPr>
        <p:txBody>
          <a:bodyPr>
            <a:normAutofit/>
          </a:bodyPr>
          <a:lstStyle/>
          <a:p>
            <a:r>
              <a:rPr lang="en-US" sz="3600" dirty="0">
                <a:solidFill>
                  <a:schemeClr val="bg1"/>
                </a:solidFill>
              </a:rPr>
              <a:t>High-resolution spectroscopy enables a wide range of science</a:t>
            </a:r>
          </a:p>
        </p:txBody>
      </p:sp>
      <p:sp>
        <p:nvSpPr>
          <p:cNvPr id="14" name="Slide Number Placeholder 13">
            <a:extLst>
              <a:ext uri="{FF2B5EF4-FFF2-40B4-BE49-F238E27FC236}">
                <a16:creationId xmlns:a16="http://schemas.microsoft.com/office/drawing/2014/main" id="{18A2CDDB-EF11-6EF5-E56B-9EBBC6E2DD2A}"/>
              </a:ext>
            </a:extLst>
          </p:cNvPr>
          <p:cNvSpPr>
            <a:spLocks noGrp="1"/>
          </p:cNvSpPr>
          <p:nvPr>
            <p:ph type="sldNum" sz="quarter" idx="12"/>
          </p:nvPr>
        </p:nvSpPr>
        <p:spPr/>
        <p:txBody>
          <a:bodyPr/>
          <a:lstStyle/>
          <a:p>
            <a:fld id="{48F63A3B-78C7-47BE-AE5E-E10140E04643}" type="slidenum">
              <a:rPr lang="en-US" smtClean="0"/>
              <a:t>13</a:t>
            </a:fld>
            <a:endParaRPr lang="en-US"/>
          </a:p>
        </p:txBody>
      </p:sp>
    </p:spTree>
    <p:extLst>
      <p:ext uri="{BB962C8B-B14F-4D97-AF65-F5344CB8AC3E}">
        <p14:creationId xmlns:p14="http://schemas.microsoft.com/office/powerpoint/2010/main" val="22498963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5A6BB86-118B-45FF-802D-1215135AE323}"/>
              </a:ext>
            </a:extLst>
          </p:cNvPr>
          <p:cNvGrpSpPr/>
          <p:nvPr/>
        </p:nvGrpSpPr>
        <p:grpSpPr>
          <a:xfrm>
            <a:off x="506550" y="1422402"/>
            <a:ext cx="11227756" cy="5527562"/>
            <a:chOff x="458425" y="970232"/>
            <a:chExt cx="11227756" cy="5527562"/>
          </a:xfrm>
        </p:grpSpPr>
        <p:grpSp>
          <p:nvGrpSpPr>
            <p:cNvPr id="2" name="Group 1">
              <a:extLst>
                <a:ext uri="{FF2B5EF4-FFF2-40B4-BE49-F238E27FC236}">
                  <a16:creationId xmlns:a16="http://schemas.microsoft.com/office/drawing/2014/main" id="{C6FCE7C3-99DB-4276-9083-8D0C4AB79135}"/>
                </a:ext>
              </a:extLst>
            </p:cNvPr>
            <p:cNvGrpSpPr/>
            <p:nvPr/>
          </p:nvGrpSpPr>
          <p:grpSpPr>
            <a:xfrm>
              <a:off x="458425" y="970232"/>
              <a:ext cx="9362121" cy="5527562"/>
              <a:chOff x="956272" y="470700"/>
              <a:chExt cx="10435940" cy="6161563"/>
            </a:xfrm>
          </p:grpSpPr>
          <p:pic>
            <p:nvPicPr>
              <p:cNvPr id="41" name="Picture 4" descr="Chart&#10;&#10;Description automatically generated">
                <a:extLst>
                  <a:ext uri="{FF2B5EF4-FFF2-40B4-BE49-F238E27FC236}">
                    <a16:creationId xmlns:a16="http://schemas.microsoft.com/office/drawing/2014/main" id="{400C117E-DAB2-4762-A0A7-D1A8AA3FD052}"/>
                  </a:ext>
                </a:extLst>
              </p:cNvPr>
              <p:cNvPicPr>
                <a:picLocks noChangeAspect="1"/>
              </p:cNvPicPr>
              <p:nvPr/>
            </p:nvPicPr>
            <p:blipFill>
              <a:blip r:embed="rId2"/>
              <a:stretch>
                <a:fillRect/>
              </a:stretch>
            </p:blipFill>
            <p:spPr>
              <a:xfrm>
                <a:off x="1654548" y="2691022"/>
                <a:ext cx="9292627" cy="3405895"/>
              </a:xfrm>
              <a:prstGeom prst="rect">
                <a:avLst/>
              </a:prstGeom>
            </p:spPr>
          </p:pic>
          <p:cxnSp>
            <p:nvCxnSpPr>
              <p:cNvPr id="20" name="Straight Arrow Connector 19"/>
              <p:cNvCxnSpPr/>
              <p:nvPr/>
            </p:nvCxnSpPr>
            <p:spPr>
              <a:xfrm flipV="1">
                <a:off x="5131885" y="2625496"/>
                <a:ext cx="0" cy="309466"/>
              </a:xfrm>
              <a:prstGeom prst="straightConnector1">
                <a:avLst/>
              </a:prstGeom>
              <a:ln w="63500">
                <a:solidFill>
                  <a:schemeClr val="bg1"/>
                </a:solidFill>
                <a:tailEnd type="none"/>
              </a:ln>
            </p:spPr>
            <p:style>
              <a:lnRef idx="3">
                <a:schemeClr val="accent3"/>
              </a:lnRef>
              <a:fillRef idx="0">
                <a:schemeClr val="accent3"/>
              </a:fillRef>
              <a:effectRef idx="2">
                <a:schemeClr val="accent3"/>
              </a:effectRef>
              <a:fontRef idx="minor">
                <a:schemeClr val="tx1"/>
              </a:fontRef>
            </p:style>
          </p:cxnSp>
          <p:sp>
            <p:nvSpPr>
              <p:cNvPr id="10" name="Curved Right Arrow 9"/>
              <p:cNvSpPr/>
              <p:nvPr/>
            </p:nvSpPr>
            <p:spPr>
              <a:xfrm>
                <a:off x="4823847" y="2535295"/>
                <a:ext cx="321737" cy="316663"/>
              </a:xfrm>
              <a:prstGeom prst="curvedRightArrow">
                <a:avLst>
                  <a:gd name="adj1" fmla="val 16218"/>
                  <a:gd name="adj2" fmla="val 50000"/>
                  <a:gd name="adj3" fmla="val 53188"/>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Arrow Connector 7"/>
              <p:cNvCxnSpPr/>
              <p:nvPr/>
            </p:nvCxnSpPr>
            <p:spPr>
              <a:xfrm flipV="1">
                <a:off x="5131885" y="934844"/>
                <a:ext cx="1732" cy="1725230"/>
              </a:xfrm>
              <a:prstGeom prst="straightConnector1">
                <a:avLst/>
              </a:prstGeom>
              <a:ln w="63500">
                <a:solidFill>
                  <a:schemeClr val="bg1"/>
                </a:solidFill>
                <a:tailEnd type="triangle"/>
              </a:ln>
            </p:spPr>
            <p:style>
              <a:lnRef idx="3">
                <a:schemeClr val="accent3"/>
              </a:lnRef>
              <a:fillRef idx="0">
                <a:schemeClr val="accent3"/>
              </a:fillRef>
              <a:effectRef idx="2">
                <a:schemeClr val="accent3"/>
              </a:effectRef>
              <a:fontRef idx="minor">
                <a:schemeClr val="tx1"/>
              </a:fontRef>
            </p:style>
          </p:cxnSp>
          <p:sp>
            <p:nvSpPr>
              <p:cNvPr id="4" name="Up-Down Arrow 3"/>
              <p:cNvSpPr/>
              <p:nvPr/>
            </p:nvSpPr>
            <p:spPr>
              <a:xfrm>
                <a:off x="2434498" y="533400"/>
                <a:ext cx="1062076" cy="3644399"/>
              </a:xfrm>
              <a:prstGeom prst="upDownArrow">
                <a:avLst>
                  <a:gd name="adj1" fmla="val 39142"/>
                  <a:gd name="adj2" fmla="val 65263"/>
                </a:avLst>
              </a:prstGeom>
              <a:scene3d>
                <a:camera prst="isometricOffAxis2Top"/>
                <a:lightRig rig="threePt" dir="t"/>
              </a:scene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526483" y="964712"/>
                <a:ext cx="1235614" cy="123561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1273" y="1158250"/>
                <a:ext cx="1235614" cy="1235614"/>
              </a:xfrm>
              <a:prstGeom prst="rect">
                <a:avLst/>
              </a:prstGeom>
            </p:spPr>
          </p:pic>
          <p:pic>
            <p:nvPicPr>
              <p:cNvPr id="11" name="Picture 10"/>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773053" y="1396746"/>
                <a:ext cx="1235614" cy="1235614"/>
              </a:xfrm>
              <a:prstGeom prst="rect">
                <a:avLst/>
              </a:prstGeom>
            </p:spPr>
          </p:pic>
          <p:sp>
            <p:nvSpPr>
              <p:cNvPr id="17" name="Curved Right Arrow 16"/>
              <p:cNvSpPr/>
              <p:nvPr/>
            </p:nvSpPr>
            <p:spPr>
              <a:xfrm flipH="1" flipV="1">
                <a:off x="5163965" y="2483117"/>
                <a:ext cx="321737" cy="316663"/>
              </a:xfrm>
              <a:prstGeom prst="curvedRightArrow">
                <a:avLst>
                  <a:gd name="adj1" fmla="val 16218"/>
                  <a:gd name="adj2" fmla="val 50000"/>
                  <a:gd name="adj3" fmla="val 0"/>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5" name="Group 44"/>
              <p:cNvGrpSpPr/>
              <p:nvPr/>
            </p:nvGrpSpPr>
            <p:grpSpPr>
              <a:xfrm>
                <a:off x="4323720" y="1125487"/>
                <a:ext cx="1651630" cy="1654054"/>
                <a:chOff x="4331660" y="1590732"/>
                <a:chExt cx="1235614" cy="1237427"/>
              </a:xfrm>
            </p:grpSpPr>
            <p:pic>
              <p:nvPicPr>
                <p:cNvPr id="13" name="Picture 12"/>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331660" y="1592545"/>
                  <a:ext cx="1235614" cy="1235614"/>
                </a:xfrm>
                <a:prstGeom prst="rect">
                  <a:avLst/>
                </a:prstGeom>
              </p:spPr>
            </p:pic>
            <p:pic>
              <p:nvPicPr>
                <p:cNvPr id="6" name="Picture 5"/>
                <p:cNvPicPr>
                  <a:picLocks noChangeAspect="1"/>
                </p:cNvPicPr>
                <p:nvPr/>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r="50140"/>
                <a:stretch/>
              </p:blipFill>
              <p:spPr>
                <a:xfrm>
                  <a:off x="4331660" y="1590732"/>
                  <a:ext cx="616075" cy="1235614"/>
                </a:xfrm>
                <a:prstGeom prst="rect">
                  <a:avLst/>
                </a:prstGeom>
              </p:spPr>
            </p:pic>
          </p:grpSp>
          <p:cxnSp>
            <p:nvCxnSpPr>
              <p:cNvPr id="49" name="Straight Arrow Connector 48"/>
              <p:cNvCxnSpPr/>
              <p:nvPr/>
            </p:nvCxnSpPr>
            <p:spPr>
              <a:xfrm flipV="1">
                <a:off x="7345138" y="2660074"/>
                <a:ext cx="0" cy="309466"/>
              </a:xfrm>
              <a:prstGeom prst="straightConnector1">
                <a:avLst/>
              </a:prstGeom>
              <a:ln w="63500">
                <a:solidFill>
                  <a:schemeClr val="bg1"/>
                </a:solidFill>
                <a:tailEnd type="none"/>
              </a:ln>
            </p:spPr>
            <p:style>
              <a:lnRef idx="3">
                <a:schemeClr val="accent3"/>
              </a:lnRef>
              <a:fillRef idx="0">
                <a:schemeClr val="accent3"/>
              </a:fillRef>
              <a:effectRef idx="2">
                <a:schemeClr val="accent3"/>
              </a:effectRef>
              <a:fontRef idx="minor">
                <a:schemeClr val="tx1"/>
              </a:fontRef>
            </p:style>
          </p:cxnSp>
          <p:sp>
            <p:nvSpPr>
              <p:cNvPr id="50" name="Curved Right Arrow 49"/>
              <p:cNvSpPr/>
              <p:nvPr/>
            </p:nvSpPr>
            <p:spPr>
              <a:xfrm>
                <a:off x="7037100" y="2569873"/>
                <a:ext cx="321737" cy="316663"/>
              </a:xfrm>
              <a:prstGeom prst="curvedRightArrow">
                <a:avLst>
                  <a:gd name="adj1" fmla="val 16218"/>
                  <a:gd name="adj2" fmla="val 50000"/>
                  <a:gd name="adj3" fmla="val 53188"/>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1" name="Straight Arrow Connector 50"/>
              <p:cNvCxnSpPr/>
              <p:nvPr/>
            </p:nvCxnSpPr>
            <p:spPr>
              <a:xfrm flipV="1">
                <a:off x="7345138" y="969422"/>
                <a:ext cx="1732" cy="1725230"/>
              </a:xfrm>
              <a:prstGeom prst="straightConnector1">
                <a:avLst/>
              </a:prstGeom>
              <a:ln w="63500">
                <a:solidFill>
                  <a:schemeClr val="bg1"/>
                </a:solidFill>
                <a:tailEnd type="triangle"/>
              </a:ln>
            </p:spPr>
            <p:style>
              <a:lnRef idx="3">
                <a:schemeClr val="accent3"/>
              </a:lnRef>
              <a:fillRef idx="0">
                <a:schemeClr val="accent3"/>
              </a:fillRef>
              <a:effectRef idx="2">
                <a:schemeClr val="accent3"/>
              </a:effectRef>
              <a:fontRef idx="minor">
                <a:schemeClr val="tx1"/>
              </a:fontRef>
            </p:style>
          </p:cxnSp>
          <p:sp>
            <p:nvSpPr>
              <p:cNvPr id="52" name="Curved Right Arrow 51"/>
              <p:cNvSpPr/>
              <p:nvPr/>
            </p:nvSpPr>
            <p:spPr>
              <a:xfrm flipH="1" flipV="1">
                <a:off x="7377218" y="2517695"/>
                <a:ext cx="321737" cy="316663"/>
              </a:xfrm>
              <a:prstGeom prst="curvedRightArrow">
                <a:avLst>
                  <a:gd name="adj1" fmla="val 16218"/>
                  <a:gd name="adj2" fmla="val 50000"/>
                  <a:gd name="adj3" fmla="val 0"/>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3" name="Group 52"/>
              <p:cNvGrpSpPr/>
              <p:nvPr/>
            </p:nvGrpSpPr>
            <p:grpSpPr>
              <a:xfrm>
                <a:off x="6536973" y="1160065"/>
                <a:ext cx="1651630" cy="1654054"/>
                <a:chOff x="4331660" y="1590732"/>
                <a:chExt cx="1235614" cy="1237427"/>
              </a:xfrm>
            </p:grpSpPr>
            <p:pic>
              <p:nvPicPr>
                <p:cNvPr id="54" name="Picture 53"/>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331660" y="1592545"/>
                  <a:ext cx="1235614" cy="1235614"/>
                </a:xfrm>
                <a:prstGeom prst="rect">
                  <a:avLst/>
                </a:prstGeom>
              </p:spPr>
            </p:pic>
            <p:pic>
              <p:nvPicPr>
                <p:cNvPr id="55" name="Picture 54"/>
                <p:cNvPicPr>
                  <a:picLocks noChangeAspect="1"/>
                </p:cNvPicPr>
                <p:nvPr/>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r="50140"/>
                <a:stretch/>
              </p:blipFill>
              <p:spPr>
                <a:xfrm>
                  <a:off x="4331660" y="1590732"/>
                  <a:ext cx="616075" cy="1235614"/>
                </a:xfrm>
                <a:prstGeom prst="rect">
                  <a:avLst/>
                </a:prstGeom>
              </p:spPr>
            </p:pic>
          </p:grpSp>
          <p:sp>
            <p:nvSpPr>
              <p:cNvPr id="46" name="Cloud 45"/>
              <p:cNvSpPr/>
              <p:nvPr/>
            </p:nvSpPr>
            <p:spPr>
              <a:xfrm>
                <a:off x="6715767" y="1804389"/>
                <a:ext cx="449735" cy="412456"/>
              </a:xfrm>
              <a:prstGeom prst="cloud">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Cloud 46"/>
              <p:cNvSpPr/>
              <p:nvPr/>
            </p:nvSpPr>
            <p:spPr>
              <a:xfrm>
                <a:off x="7572190" y="1795388"/>
                <a:ext cx="449735" cy="412456"/>
              </a:xfrm>
              <a:prstGeom prst="cloud">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ight Arrow 47"/>
              <p:cNvSpPr/>
              <p:nvPr/>
            </p:nvSpPr>
            <p:spPr>
              <a:xfrm>
                <a:off x="7274536" y="1880740"/>
                <a:ext cx="223436" cy="205955"/>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6" name="Picture 55"/>
              <p:cNvPicPr>
                <a:picLocks noChangeAspect="1"/>
              </p:cNvPicPr>
              <p:nvPr/>
            </p:nvPicPr>
            <p:blipFill rotWithShape="1">
              <a:blip r:embed="rId6" cstate="print">
                <a:extLst>
                  <a:ext uri="{28A0092B-C50C-407E-A947-70E740481C1C}">
                    <a14:useLocalDpi xmlns:a14="http://schemas.microsoft.com/office/drawing/2010/main" val="0"/>
                  </a:ext>
                </a:extLst>
              </a:blip>
              <a:srcRect l="48552" b="48483"/>
              <a:stretch/>
            </p:blipFill>
            <p:spPr>
              <a:xfrm>
                <a:off x="9564711" y="1215938"/>
                <a:ext cx="863036" cy="864208"/>
              </a:xfrm>
              <a:prstGeom prst="rect">
                <a:avLst/>
              </a:prstGeom>
            </p:spPr>
          </p:pic>
          <p:pic>
            <p:nvPicPr>
              <p:cNvPr id="57" name="Picture 56"/>
              <p:cNvPicPr>
                <a:picLocks noChangeAspect="1"/>
              </p:cNvPicPr>
              <p:nvPr/>
            </p:nvPicPr>
            <p:blipFill rotWithShape="1">
              <a:blip r:embed="rId7" cstate="print">
                <a:extLst>
                  <a:ext uri="{28A0092B-C50C-407E-A947-70E740481C1C}">
                    <a14:useLocalDpi xmlns:a14="http://schemas.microsoft.com/office/drawing/2010/main" val="0"/>
                  </a:ext>
                </a:extLst>
              </a:blip>
              <a:srcRect r="50657" b="49073"/>
              <a:stretch/>
            </p:blipFill>
            <p:spPr>
              <a:xfrm>
                <a:off x="9035671" y="1538785"/>
                <a:ext cx="530865" cy="547910"/>
              </a:xfrm>
              <a:prstGeom prst="rect">
                <a:avLst/>
              </a:prstGeom>
            </p:spPr>
          </p:pic>
          <p:pic>
            <p:nvPicPr>
              <p:cNvPr id="58" name="Picture 57"/>
              <p:cNvPicPr>
                <a:picLocks noChangeAspect="1"/>
              </p:cNvPicPr>
              <p:nvPr/>
            </p:nvPicPr>
            <p:blipFill rotWithShape="1">
              <a:blip r:embed="rId8" cstate="print">
                <a:extLst>
                  <a:ext uri="{28A0092B-C50C-407E-A947-70E740481C1C}">
                    <a14:useLocalDpi xmlns:a14="http://schemas.microsoft.com/office/drawing/2010/main" val="0"/>
                  </a:ext>
                </a:extLst>
              </a:blip>
              <a:srcRect l="49925" t="49632" r="1" b="2"/>
              <a:stretch/>
            </p:blipFill>
            <p:spPr>
              <a:xfrm>
                <a:off x="9564711" y="2080146"/>
                <a:ext cx="1827501" cy="889394"/>
              </a:xfrm>
              <a:prstGeom prst="rect">
                <a:avLst/>
              </a:prstGeom>
            </p:spPr>
          </p:pic>
          <p:pic>
            <p:nvPicPr>
              <p:cNvPr id="59" name="Picture 58"/>
              <p:cNvPicPr>
                <a:picLocks noChangeAspect="1"/>
              </p:cNvPicPr>
              <p:nvPr/>
            </p:nvPicPr>
            <p:blipFill rotWithShape="1">
              <a:blip r:embed="rId9" cstate="print">
                <a:extLst>
                  <a:ext uri="{28A0092B-C50C-407E-A947-70E740481C1C}">
                    <a14:useLocalDpi xmlns:a14="http://schemas.microsoft.com/office/drawing/2010/main" val="0"/>
                  </a:ext>
                </a:extLst>
              </a:blip>
              <a:srcRect l="1" t="49603" r="50028" b="-1"/>
              <a:stretch/>
            </p:blipFill>
            <p:spPr>
              <a:xfrm>
                <a:off x="9029836" y="2080147"/>
                <a:ext cx="536512" cy="541097"/>
              </a:xfrm>
              <a:prstGeom prst="rect">
                <a:avLst/>
              </a:prstGeom>
            </p:spPr>
          </p:pic>
          <p:cxnSp>
            <p:nvCxnSpPr>
              <p:cNvPr id="61" name="Straight Arrow Connector 60"/>
              <p:cNvCxnSpPr/>
              <p:nvPr/>
            </p:nvCxnSpPr>
            <p:spPr>
              <a:xfrm>
                <a:off x="1730652" y="4402647"/>
                <a:ext cx="2117881" cy="0"/>
              </a:xfrm>
              <a:prstGeom prst="straightConnector1">
                <a:avLst/>
              </a:prstGeom>
              <a:ln w="38100">
                <a:solidFill>
                  <a:schemeClr val="bg1"/>
                </a:solidFill>
                <a:tailEnd type="triangle" w="lg" len="lg"/>
              </a:ln>
            </p:spPr>
            <p:style>
              <a:lnRef idx="3">
                <a:schemeClr val="accent3"/>
              </a:lnRef>
              <a:fillRef idx="0">
                <a:schemeClr val="accent3"/>
              </a:fillRef>
              <a:effectRef idx="2">
                <a:schemeClr val="accent3"/>
              </a:effectRef>
              <a:fontRef idx="minor">
                <a:schemeClr val="tx1"/>
              </a:fontRef>
            </p:style>
          </p:cxnSp>
          <p:sp>
            <p:nvSpPr>
              <p:cNvPr id="64" name="TextBox 63"/>
              <p:cNvSpPr txBox="1"/>
              <p:nvPr/>
            </p:nvSpPr>
            <p:spPr>
              <a:xfrm>
                <a:off x="3724586" y="4357155"/>
                <a:ext cx="247893" cy="5146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a:ln>
                      <a:noFill/>
                    </a:ln>
                    <a:solidFill>
                      <a:prstClr val="black"/>
                    </a:solidFill>
                    <a:effectLst/>
                    <a:uLnTx/>
                    <a:uFillTx/>
                    <a:latin typeface="Calibri" panose="020F0502020204030204"/>
                    <a:ea typeface="+mn-ea"/>
                    <a:cs typeface="+mn-cs"/>
                  </a:rPr>
                  <a:t>λ</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67" name="Straight Arrow Connector 66"/>
              <p:cNvCxnSpPr/>
              <p:nvPr/>
            </p:nvCxnSpPr>
            <p:spPr>
              <a:xfrm>
                <a:off x="1773053" y="5732555"/>
                <a:ext cx="2117881" cy="0"/>
              </a:xfrm>
              <a:prstGeom prst="straightConnector1">
                <a:avLst/>
              </a:prstGeom>
              <a:ln w="38100">
                <a:solidFill>
                  <a:schemeClr val="bg1"/>
                </a:solidFill>
                <a:tailEnd type="triangle" w="lg" len="lg"/>
              </a:ln>
            </p:spPr>
            <p:style>
              <a:lnRef idx="3">
                <a:schemeClr val="accent3"/>
              </a:lnRef>
              <a:fillRef idx="0">
                <a:schemeClr val="accent3"/>
              </a:fillRef>
              <a:effectRef idx="2">
                <a:schemeClr val="accent3"/>
              </a:effectRef>
              <a:fontRef idx="minor">
                <a:schemeClr val="tx1"/>
              </a:fontRef>
            </p:style>
          </p:cxnSp>
          <p:sp>
            <p:nvSpPr>
              <p:cNvPr id="68" name="TextBox 67"/>
              <p:cNvSpPr txBox="1"/>
              <p:nvPr/>
            </p:nvSpPr>
            <p:spPr>
              <a:xfrm>
                <a:off x="3766987" y="5687063"/>
                <a:ext cx="761700" cy="5146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RV</a:t>
                </a:r>
              </a:p>
            </p:txBody>
          </p:sp>
          <p:sp>
            <p:nvSpPr>
              <p:cNvPr id="70" name="TextBox 69"/>
              <p:cNvSpPr txBox="1"/>
              <p:nvPr/>
            </p:nvSpPr>
            <p:spPr>
              <a:xfrm>
                <a:off x="2604468" y="5894130"/>
                <a:ext cx="1368010" cy="4116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0 (km/s)</a:t>
                </a:r>
              </a:p>
            </p:txBody>
          </p:sp>
          <p:cxnSp>
            <p:nvCxnSpPr>
              <p:cNvPr id="72" name="Straight Connector 71"/>
              <p:cNvCxnSpPr/>
              <p:nvPr/>
            </p:nvCxnSpPr>
            <p:spPr>
              <a:xfrm>
                <a:off x="2769080" y="5646278"/>
                <a:ext cx="0" cy="1828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1871069" y="500960"/>
                <a:ext cx="2417350" cy="44600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Radial Velocity</a:t>
                </a:r>
              </a:p>
            </p:txBody>
          </p:sp>
          <p:sp>
            <p:nvSpPr>
              <p:cNvPr id="83" name="TextBox 82"/>
              <p:cNvSpPr txBox="1"/>
              <p:nvPr/>
            </p:nvSpPr>
            <p:spPr>
              <a:xfrm>
                <a:off x="4050649" y="498402"/>
                <a:ext cx="20985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Spin</a:t>
                </a:r>
              </a:p>
            </p:txBody>
          </p:sp>
          <p:sp>
            <p:nvSpPr>
              <p:cNvPr id="84" name="TextBox 83"/>
              <p:cNvSpPr txBox="1"/>
              <p:nvPr/>
            </p:nvSpPr>
            <p:spPr>
              <a:xfrm>
                <a:off x="5970109" y="507003"/>
                <a:ext cx="2729713" cy="4460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Doppler Imaging</a:t>
                </a:r>
              </a:p>
            </p:txBody>
          </p:sp>
          <p:sp>
            <p:nvSpPr>
              <p:cNvPr id="85" name="TextBox 84"/>
              <p:cNvSpPr txBox="1"/>
              <p:nvPr/>
            </p:nvSpPr>
            <p:spPr>
              <a:xfrm>
                <a:off x="8613760" y="470700"/>
                <a:ext cx="2351110" cy="7890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Atmospheric characterization</a:t>
                </a:r>
              </a:p>
            </p:txBody>
          </p:sp>
          <p:sp>
            <p:nvSpPr>
              <p:cNvPr id="86" name="TextBox 85"/>
              <p:cNvSpPr txBox="1"/>
              <p:nvPr/>
            </p:nvSpPr>
            <p:spPr>
              <a:xfrm rot="16200000">
                <a:off x="150153" y="3346418"/>
                <a:ext cx="2351111" cy="4460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Spectrum</a:t>
                </a:r>
              </a:p>
            </p:txBody>
          </p:sp>
          <p:sp>
            <p:nvSpPr>
              <p:cNvPr id="87" name="TextBox 86"/>
              <p:cNvSpPr txBox="1"/>
              <p:nvPr/>
            </p:nvSpPr>
            <p:spPr>
              <a:xfrm rot="16200000">
                <a:off x="175256" y="5062168"/>
                <a:ext cx="2351111" cy="7890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Cross Correlation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Function (CCF)</a:t>
                </a:r>
              </a:p>
            </p:txBody>
          </p:sp>
        </p:grpSp>
        <p:pic>
          <p:nvPicPr>
            <p:cNvPr id="42" name="Picture 41">
              <a:extLst>
                <a:ext uri="{FF2B5EF4-FFF2-40B4-BE49-F238E27FC236}">
                  <a16:creationId xmlns:a16="http://schemas.microsoft.com/office/drawing/2014/main" id="{874CB591-11CE-403D-830C-D3EE0727858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54089" y="1659990"/>
              <a:ext cx="1446478" cy="1446478"/>
            </a:xfrm>
            <a:prstGeom prst="rect">
              <a:avLst/>
            </a:prstGeom>
          </p:spPr>
        </p:pic>
        <p:sp>
          <p:nvSpPr>
            <p:cNvPr id="43" name="TextBox 42">
              <a:extLst>
                <a:ext uri="{FF2B5EF4-FFF2-40B4-BE49-F238E27FC236}">
                  <a16:creationId xmlns:a16="http://schemas.microsoft.com/office/drawing/2014/main" id="{F7BE70E7-452D-47A0-B121-72C16D0581AC}"/>
                </a:ext>
              </a:extLst>
            </p:cNvPr>
            <p:cNvSpPr txBox="1"/>
            <p:nvPr/>
          </p:nvSpPr>
          <p:spPr>
            <a:xfrm>
              <a:off x="9576991" y="986507"/>
              <a:ext cx="210919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Detection</a:t>
              </a:r>
            </a:p>
          </p:txBody>
        </p:sp>
        <p:sp>
          <p:nvSpPr>
            <p:cNvPr id="5" name="TextBox 4">
              <a:extLst>
                <a:ext uri="{FF2B5EF4-FFF2-40B4-BE49-F238E27FC236}">
                  <a16:creationId xmlns:a16="http://schemas.microsoft.com/office/drawing/2014/main" id="{86F3A364-FEF6-47F5-AA11-E3E72FECBB3E}"/>
                </a:ext>
              </a:extLst>
            </p:cNvPr>
            <p:cNvSpPr txBox="1"/>
            <p:nvPr/>
          </p:nvSpPr>
          <p:spPr>
            <a:xfrm>
              <a:off x="10324932" y="1628176"/>
              <a:ext cx="871985"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FF0000"/>
                  </a:solidFill>
                  <a:effectLst/>
                  <a:uLnTx/>
                  <a:uFillTx/>
                  <a:latin typeface="Calibri" panose="020F0502020204030204"/>
                  <a:ea typeface="+mn-ea"/>
                  <a:cs typeface="+mn-cs"/>
                </a:rPr>
                <a:t>?</a:t>
              </a:r>
              <a:endPar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60" name="Title 1">
            <a:extLst>
              <a:ext uri="{FF2B5EF4-FFF2-40B4-BE49-F238E27FC236}">
                <a16:creationId xmlns:a16="http://schemas.microsoft.com/office/drawing/2014/main" id="{37BD1D40-2DF1-4E08-8A2E-ADD4ADCDAB41}"/>
              </a:ext>
            </a:extLst>
          </p:cNvPr>
          <p:cNvSpPr txBox="1">
            <a:spLocks/>
          </p:cNvSpPr>
          <p:nvPr/>
        </p:nvSpPr>
        <p:spPr>
          <a:xfrm>
            <a:off x="812367" y="2407365"/>
            <a:ext cx="10972022" cy="7120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7" name="Title 1">
            <a:extLst>
              <a:ext uri="{FF2B5EF4-FFF2-40B4-BE49-F238E27FC236}">
                <a16:creationId xmlns:a16="http://schemas.microsoft.com/office/drawing/2014/main" id="{190382CF-7D7A-0CF9-2D7E-3C1258ABA1B2}"/>
              </a:ext>
            </a:extLst>
          </p:cNvPr>
          <p:cNvSpPr>
            <a:spLocks noGrp="1"/>
          </p:cNvSpPr>
          <p:nvPr>
            <p:ph type="title"/>
          </p:nvPr>
        </p:nvSpPr>
        <p:spPr>
          <a:xfrm>
            <a:off x="457694" y="365125"/>
            <a:ext cx="11734305" cy="1325563"/>
          </a:xfrm>
        </p:spPr>
        <p:txBody>
          <a:bodyPr>
            <a:normAutofit/>
          </a:bodyPr>
          <a:lstStyle/>
          <a:p>
            <a:r>
              <a:rPr lang="en-US" sz="3600" dirty="0">
                <a:solidFill>
                  <a:schemeClr val="bg1"/>
                </a:solidFill>
              </a:rPr>
              <a:t>High-resolution spectroscopy enables a wide range of science</a:t>
            </a:r>
          </a:p>
        </p:txBody>
      </p:sp>
      <p:sp>
        <p:nvSpPr>
          <p:cNvPr id="14" name="Rectangle 13">
            <a:extLst>
              <a:ext uri="{FF2B5EF4-FFF2-40B4-BE49-F238E27FC236}">
                <a16:creationId xmlns:a16="http://schemas.microsoft.com/office/drawing/2014/main" id="{20ECBC93-8D1B-D9ED-CF9B-C4ABA7718E18}"/>
              </a:ext>
            </a:extLst>
          </p:cNvPr>
          <p:cNvSpPr/>
          <p:nvPr/>
        </p:nvSpPr>
        <p:spPr>
          <a:xfrm>
            <a:off x="1060082" y="1454970"/>
            <a:ext cx="2249559" cy="5412259"/>
          </a:xfrm>
          <a:prstGeom prst="rect">
            <a:avLst/>
          </a:prstGeom>
          <a:solidFill>
            <a:schemeClr val="accent2">
              <a:alpha val="3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Slide Number Placeholder 14">
            <a:extLst>
              <a:ext uri="{FF2B5EF4-FFF2-40B4-BE49-F238E27FC236}">
                <a16:creationId xmlns:a16="http://schemas.microsoft.com/office/drawing/2014/main" id="{45C4E838-C718-43B9-53B0-60FEA704A1FD}"/>
              </a:ext>
            </a:extLst>
          </p:cNvPr>
          <p:cNvSpPr>
            <a:spLocks noGrp="1"/>
          </p:cNvSpPr>
          <p:nvPr>
            <p:ph type="sldNum" sz="quarter" idx="12"/>
          </p:nvPr>
        </p:nvSpPr>
        <p:spPr/>
        <p:txBody>
          <a:bodyPr/>
          <a:lstStyle/>
          <a:p>
            <a:fld id="{48F63A3B-78C7-47BE-AE5E-E10140E04643}" type="slidenum">
              <a:rPr lang="en-US" smtClean="0"/>
              <a:t>14</a:t>
            </a:fld>
            <a:endParaRPr lang="en-US"/>
          </a:p>
        </p:txBody>
      </p:sp>
    </p:spTree>
    <p:extLst>
      <p:ext uri="{BB962C8B-B14F-4D97-AF65-F5344CB8AC3E}">
        <p14:creationId xmlns:p14="http://schemas.microsoft.com/office/powerpoint/2010/main" val="4717299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48C85-63AF-7F56-E82E-0497A5935110}"/>
              </a:ext>
            </a:extLst>
          </p:cNvPr>
          <p:cNvSpPr>
            <a:spLocks noGrp="1"/>
          </p:cNvSpPr>
          <p:nvPr>
            <p:ph type="title"/>
          </p:nvPr>
        </p:nvSpPr>
        <p:spPr/>
        <p:txBody>
          <a:bodyPr>
            <a:normAutofit/>
          </a:bodyPr>
          <a:lstStyle/>
          <a:p>
            <a:r>
              <a:rPr lang="en-US" dirty="0"/>
              <a:t>Radial velocity measurements can better constrain orbital parameters like eccentricity</a:t>
            </a:r>
          </a:p>
        </p:txBody>
      </p:sp>
      <p:pic>
        <p:nvPicPr>
          <p:cNvPr id="5" name="Content Placeholder 4" descr="A graph of a star and a line&#10;&#10;Description automatically generated with medium confidence">
            <a:extLst>
              <a:ext uri="{FF2B5EF4-FFF2-40B4-BE49-F238E27FC236}">
                <a16:creationId xmlns:a16="http://schemas.microsoft.com/office/drawing/2014/main" id="{DB37E33E-A172-B1F5-0BB0-49D87A1CA51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845699"/>
            <a:ext cx="10018363" cy="4107333"/>
          </a:xfrm>
        </p:spPr>
      </p:pic>
      <p:sp>
        <p:nvSpPr>
          <p:cNvPr id="3" name="TextBox 2">
            <a:extLst>
              <a:ext uri="{FF2B5EF4-FFF2-40B4-BE49-F238E27FC236}">
                <a16:creationId xmlns:a16="http://schemas.microsoft.com/office/drawing/2014/main" id="{3BB8775A-9C06-24FB-2695-F8ABA555791E}"/>
              </a:ext>
            </a:extLst>
          </p:cNvPr>
          <p:cNvSpPr txBox="1"/>
          <p:nvPr/>
        </p:nvSpPr>
        <p:spPr>
          <a:xfrm>
            <a:off x="838200" y="5831026"/>
            <a:ext cx="10515600" cy="707886"/>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dirty="0">
                <a:ln>
                  <a:noFill/>
                </a:ln>
                <a:solidFill>
                  <a:prstClr val="black"/>
                </a:solidFill>
                <a:effectLst/>
                <a:uLnTx/>
                <a:uFillTx/>
                <a:latin typeface="Calibri" panose="020F0502020204030204"/>
                <a:ea typeface="+mn-ea"/>
                <a:cs typeface="+mn-cs"/>
              </a:rPr>
              <a:t>Do Ó, Clarissa+2023</a:t>
            </a:r>
          </a:p>
          <a:p>
            <a:pPr lvl="1" algn="r"/>
            <a:r>
              <a:rPr kumimoji="0" lang="da-DK" sz="2000" b="0" i="0" u="none" strike="noStrike" kern="1200" cap="none" spc="0" normalizeH="0" baseline="0" noProof="0" dirty="0">
                <a:ln>
                  <a:noFill/>
                </a:ln>
                <a:solidFill>
                  <a:prstClr val="black"/>
                </a:solidFill>
                <a:effectLst/>
                <a:uLnTx/>
                <a:uFillTx/>
                <a:latin typeface="Calibri" panose="020F0502020204030204"/>
                <a:ea typeface="+mn-ea"/>
                <a:cs typeface="+mn-cs"/>
              </a:rPr>
              <a:t>See also Ruffio+2019</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2000" dirty="0"/>
              <a:t>Bowler+2020; Nagpal+2023; Bowler+2023</a:t>
            </a:r>
            <a:endParaRPr kumimoji="0" lang="da-DK"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682B2F3F-4FD9-B697-2F51-818DA7C52DD1}"/>
              </a:ext>
            </a:extLst>
          </p:cNvPr>
          <p:cNvSpPr txBox="1"/>
          <p:nvPr/>
        </p:nvSpPr>
        <p:spPr>
          <a:xfrm>
            <a:off x="1662866" y="4839688"/>
            <a:ext cx="418451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D7D31"/>
                </a:solidFill>
                <a:effectLst/>
                <a:highlight>
                  <a:srgbClr val="FFFFFF"/>
                </a:highlight>
                <a:uLnTx/>
                <a:uFillTx/>
                <a:latin typeface="Helvetica Neue"/>
                <a:ea typeface="+mn-ea"/>
                <a:cs typeface="+mn-cs"/>
              </a:rPr>
              <a:t>RV (2017) = 7.3 ± 2 km/s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D7D31"/>
                </a:solidFill>
                <a:effectLst/>
                <a:highlight>
                  <a:srgbClr val="FFFFFF"/>
                </a:highlight>
                <a:uLnTx/>
                <a:uFillTx/>
                <a:latin typeface="Helvetica Neue"/>
                <a:ea typeface="+mn-ea"/>
                <a:cs typeface="+mn-cs"/>
              </a:rPr>
              <a:t>with R=4,000 Keck/OSIRIS</a:t>
            </a:r>
            <a:endParaRPr kumimoji="0" lang="en-US" sz="1800" b="0" i="0" u="none" strike="noStrike" kern="1200" cap="none" spc="0" normalizeH="0" baseline="0" noProof="0" dirty="0">
              <a:ln>
                <a:noFill/>
              </a:ln>
              <a:solidFill>
                <a:srgbClr val="ED7D31"/>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637545D-1EBC-3037-1CC2-1DD8FE6BE2F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562BE4-1D85-43D1-9351-89C9148DA0D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73529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5" name="GQLupB_allrvs_per_epoch.pdf" descr="GQLupB_allrvs_per_epoch.pdf"/>
          <p:cNvPicPr>
            <a:picLocks noChangeAspect="1"/>
          </p:cNvPicPr>
          <p:nvPr/>
        </p:nvPicPr>
        <p:blipFill>
          <a:blip r:embed="rId2"/>
          <a:stretch>
            <a:fillRect/>
          </a:stretch>
        </p:blipFill>
        <p:spPr>
          <a:xfrm>
            <a:off x="3939702" y="1687358"/>
            <a:ext cx="6592288" cy="4394859"/>
          </a:xfrm>
          <a:prstGeom prst="rect">
            <a:avLst/>
          </a:prstGeom>
          <a:ln w="12700">
            <a:miter lim="400000"/>
          </a:ln>
        </p:spPr>
      </p:pic>
      <p:sp>
        <p:nvSpPr>
          <p:cNvPr id="6" name="TextBox 5">
            <a:extLst>
              <a:ext uri="{FF2B5EF4-FFF2-40B4-BE49-F238E27FC236}">
                <a16:creationId xmlns:a16="http://schemas.microsoft.com/office/drawing/2014/main" id="{B8951C59-618F-79C8-B6D5-906C70599A60}"/>
              </a:ext>
            </a:extLst>
          </p:cNvPr>
          <p:cNvSpPr txBox="1"/>
          <p:nvPr/>
        </p:nvSpPr>
        <p:spPr>
          <a:xfrm>
            <a:off x="5134255" y="5699298"/>
            <a:ext cx="6220838" cy="830997"/>
          </a:xfrm>
          <a:prstGeom prst="rect">
            <a:avLst/>
          </a:prstGeom>
          <a:noFill/>
        </p:spPr>
        <p:txBody>
          <a:bodyPr wrap="square">
            <a:spAutoFit/>
          </a:bodyPr>
          <a:lstStyle/>
          <a:p>
            <a:pPr algn="r"/>
            <a:r>
              <a:rPr lang="da-DK" sz="2400" dirty="0"/>
              <a:t>Horstman+ submitted</a:t>
            </a:r>
          </a:p>
          <a:p>
            <a:pPr algn="r"/>
            <a:r>
              <a:rPr lang="da-DK" sz="2400" dirty="0"/>
              <a:t>See also Vanderburg+2018;2021; Ruffio+2023</a:t>
            </a:r>
          </a:p>
        </p:txBody>
      </p:sp>
      <p:pic>
        <p:nvPicPr>
          <p:cNvPr id="7" name="Picture 6">
            <a:extLst>
              <a:ext uri="{FF2B5EF4-FFF2-40B4-BE49-F238E27FC236}">
                <a16:creationId xmlns:a16="http://schemas.microsoft.com/office/drawing/2014/main" id="{86EFCA5F-A4F9-FDAA-340A-A7CD2D28B55C}"/>
              </a:ext>
            </a:extLst>
          </p:cNvPr>
          <p:cNvPicPr>
            <a:picLocks noChangeAspect="1"/>
          </p:cNvPicPr>
          <p:nvPr/>
        </p:nvPicPr>
        <p:blipFill>
          <a:blip r:embed="rId3"/>
          <a:stretch>
            <a:fillRect/>
          </a:stretch>
        </p:blipFill>
        <p:spPr>
          <a:xfrm>
            <a:off x="735236" y="2529529"/>
            <a:ext cx="2589750" cy="2710516"/>
          </a:xfrm>
          <a:prstGeom prst="rect">
            <a:avLst/>
          </a:prstGeom>
        </p:spPr>
      </p:pic>
      <p:sp>
        <p:nvSpPr>
          <p:cNvPr id="8" name="TextBox 7">
            <a:extLst>
              <a:ext uri="{FF2B5EF4-FFF2-40B4-BE49-F238E27FC236}">
                <a16:creationId xmlns:a16="http://schemas.microsoft.com/office/drawing/2014/main" id="{48F5120C-B5DC-6CEB-278E-1BA103B28B2A}"/>
              </a:ext>
            </a:extLst>
          </p:cNvPr>
          <p:cNvSpPr txBox="1"/>
          <p:nvPr/>
        </p:nvSpPr>
        <p:spPr>
          <a:xfrm>
            <a:off x="735236" y="4870713"/>
            <a:ext cx="81092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ESO</a:t>
            </a:r>
          </a:p>
        </p:txBody>
      </p:sp>
      <p:sp>
        <p:nvSpPr>
          <p:cNvPr id="9" name="TextBox 8">
            <a:extLst>
              <a:ext uri="{FF2B5EF4-FFF2-40B4-BE49-F238E27FC236}">
                <a16:creationId xmlns:a16="http://schemas.microsoft.com/office/drawing/2014/main" id="{2BFC1D8C-8185-2B7B-C103-44A538C04AE6}"/>
              </a:ext>
            </a:extLst>
          </p:cNvPr>
          <p:cNvSpPr txBox="1"/>
          <p:nvPr/>
        </p:nvSpPr>
        <p:spPr>
          <a:xfrm>
            <a:off x="2295531" y="3385181"/>
            <a:ext cx="11347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Calibri" panose="020F0502020204030204"/>
              </a:rPr>
              <a:t>2</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0-40M</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Jup</a:t>
            </a:r>
          </a:p>
        </p:txBody>
      </p:sp>
      <p:sp>
        <p:nvSpPr>
          <p:cNvPr id="10" name="TextBox 9">
            <a:extLst>
              <a:ext uri="{FF2B5EF4-FFF2-40B4-BE49-F238E27FC236}">
                <a16:creationId xmlns:a16="http://schemas.microsoft.com/office/drawing/2014/main" id="{ADE040AD-95EB-DE4B-5B14-7CEFA8B17B8E}"/>
              </a:ext>
            </a:extLst>
          </p:cNvPr>
          <p:cNvSpPr txBox="1"/>
          <p:nvPr/>
        </p:nvSpPr>
        <p:spPr>
          <a:xfrm>
            <a:off x="1567020" y="4912814"/>
            <a:ext cx="186329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Neuhäuser+2004</a:t>
            </a:r>
          </a:p>
        </p:txBody>
      </p:sp>
      <p:sp>
        <p:nvSpPr>
          <p:cNvPr id="11" name="Title 1">
            <a:extLst>
              <a:ext uri="{FF2B5EF4-FFF2-40B4-BE49-F238E27FC236}">
                <a16:creationId xmlns:a16="http://schemas.microsoft.com/office/drawing/2014/main" id="{060DF0DC-6089-67D4-6AF0-EC18F912935F}"/>
              </a:ext>
            </a:extLst>
          </p:cNvPr>
          <p:cNvSpPr txBox="1">
            <a:spLocks/>
          </p:cNvSpPr>
          <p:nvPr/>
        </p:nvSpPr>
        <p:spPr>
          <a:xfrm>
            <a:off x="510139" y="365125"/>
            <a:ext cx="11117179"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Radial velocity time series of substellar companions can be used to look for </a:t>
            </a:r>
            <a:r>
              <a:rPr lang="en-US" sz="4000" i="1" dirty="0" err="1"/>
              <a:t>exo</a:t>
            </a:r>
            <a:r>
              <a:rPr lang="en-US" sz="4000" i="1" dirty="0"/>
              <a:t>-satellites</a:t>
            </a:r>
          </a:p>
        </p:txBody>
      </p:sp>
      <p:sp>
        <p:nvSpPr>
          <p:cNvPr id="436" name="Radial velocity time series of GQ Lup b"/>
          <p:cNvSpPr txBox="1"/>
          <p:nvPr/>
        </p:nvSpPr>
        <p:spPr>
          <a:xfrm>
            <a:off x="1317625" y="2109755"/>
            <a:ext cx="1424972" cy="4105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7727" tIns="27727" rIns="27727" bIns="27727">
            <a:spAutoFit/>
          </a:bodyPr>
          <a:lstStyle>
            <a:lvl1pPr marR="6164" defTabSz="1109609">
              <a:lnSpc>
                <a:spcPct val="96000"/>
              </a:lnSpc>
              <a:spcBef>
                <a:spcPts val="300"/>
              </a:spcBef>
              <a:tabLst>
                <a:tab pos="4483100" algn="l"/>
              </a:tabLst>
              <a:defRPr sz="3800" spc="-13">
                <a:latin typeface="Cambria"/>
                <a:ea typeface="Cambria"/>
                <a:cs typeface="Cambria"/>
                <a:sym typeface="Cambria"/>
              </a:defRPr>
            </a:lvl1pPr>
          </a:lstStyle>
          <a:p>
            <a:pPr marL="0" marR="6164" lvl="0" indent="0" algn="l" defTabSz="1109609" rtl="0" eaLnBrk="1" fontAlgn="auto" latinLnBrk="0" hangingPunct="1">
              <a:lnSpc>
                <a:spcPct val="96000"/>
              </a:lnSpc>
              <a:spcBef>
                <a:spcPts val="300"/>
              </a:spcBef>
              <a:spcAft>
                <a:spcPts val="0"/>
              </a:spcAft>
              <a:buClrTx/>
              <a:buSzTx/>
              <a:buFontTx/>
              <a:buNone/>
              <a:tabLst>
                <a:tab pos="4483100" algn="l"/>
              </a:tabLst>
              <a:defRPr/>
            </a:pPr>
            <a:r>
              <a:rPr lang="en" sz="2400" dirty="0">
                <a:ea typeface="Cambria"/>
                <a:cs typeface="Cambria"/>
                <a:sym typeface="Cambria"/>
              </a:rPr>
              <a:t>GQ Lup B</a:t>
            </a:r>
            <a:endParaRPr kumimoji="0" sz="1900" b="0" i="0" u="none" strike="noStrike" kern="1200" cap="none" spc="-13" normalizeH="0" baseline="0" noProof="0" dirty="0">
              <a:ln>
                <a:noFill/>
              </a:ln>
              <a:effectLst/>
              <a:uLnTx/>
              <a:uFillTx/>
              <a:latin typeface="Cambria"/>
              <a:ea typeface="Cambria"/>
              <a:sym typeface="Cambria"/>
            </a:endParaRPr>
          </a:p>
        </p:txBody>
      </p:sp>
      <p:sp>
        <p:nvSpPr>
          <p:cNvPr id="2" name="Slide Number Placeholder 1">
            <a:extLst>
              <a:ext uri="{FF2B5EF4-FFF2-40B4-BE49-F238E27FC236}">
                <a16:creationId xmlns:a16="http://schemas.microsoft.com/office/drawing/2014/main" id="{8EED5257-1C24-31D7-18AB-5BA274FA6168}"/>
              </a:ext>
            </a:extLst>
          </p:cNvPr>
          <p:cNvSpPr>
            <a:spLocks noGrp="1"/>
          </p:cNvSpPr>
          <p:nvPr>
            <p:ph type="sldNum" sz="quarter" idx="12"/>
          </p:nvPr>
        </p:nvSpPr>
        <p:spPr/>
        <p:txBody>
          <a:bodyPr/>
          <a:lstStyle/>
          <a:p>
            <a:fld id="{94562BE4-1D85-43D1-9351-89C9148DA0DD}" type="slidenum">
              <a:rPr lang="en-US" smtClean="0"/>
              <a:t>16</a:t>
            </a:fld>
            <a:endParaRPr lang="en-US"/>
          </a:p>
        </p:txBody>
      </p:sp>
    </p:spTree>
    <p:extLst>
      <p:ext uri="{BB962C8B-B14F-4D97-AF65-F5344CB8AC3E}">
        <p14:creationId xmlns:p14="http://schemas.microsoft.com/office/powerpoint/2010/main" val="29286456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 name="GQLupB_recovery_pros.png" descr="GQLupB_recovery_pros.png"/>
          <p:cNvPicPr>
            <a:picLocks noChangeAspect="1"/>
          </p:cNvPicPr>
          <p:nvPr/>
        </p:nvPicPr>
        <p:blipFill>
          <a:blip r:embed="rId2"/>
          <a:stretch>
            <a:fillRect/>
          </a:stretch>
        </p:blipFill>
        <p:spPr>
          <a:xfrm>
            <a:off x="2691342" y="1459148"/>
            <a:ext cx="6018705" cy="4814964"/>
          </a:xfrm>
          <a:prstGeom prst="rect">
            <a:avLst/>
          </a:prstGeom>
          <a:ln w="12700">
            <a:miter lim="400000"/>
          </a:ln>
        </p:spPr>
      </p:pic>
      <p:sp>
        <p:nvSpPr>
          <p:cNvPr id="3" name="Title 1">
            <a:extLst>
              <a:ext uri="{FF2B5EF4-FFF2-40B4-BE49-F238E27FC236}">
                <a16:creationId xmlns:a16="http://schemas.microsoft.com/office/drawing/2014/main" id="{88B50DDD-CFBC-7F51-056F-7AA3F7ABD246}"/>
              </a:ext>
            </a:extLst>
          </p:cNvPr>
          <p:cNvSpPr txBox="1">
            <a:spLocks/>
          </p:cNvSpPr>
          <p:nvPr/>
        </p:nvSpPr>
        <p:spPr>
          <a:xfrm>
            <a:off x="510139" y="365125"/>
            <a:ext cx="11117179"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Current RV time series are sensitive to satellites with mass ratios around 1-3%</a:t>
            </a:r>
          </a:p>
        </p:txBody>
      </p:sp>
      <p:sp>
        <p:nvSpPr>
          <p:cNvPr id="5" name="Radial velocity time series of GQ Lup b">
            <a:extLst>
              <a:ext uri="{FF2B5EF4-FFF2-40B4-BE49-F238E27FC236}">
                <a16:creationId xmlns:a16="http://schemas.microsoft.com/office/drawing/2014/main" id="{79C4BCD8-28C6-6F3B-C72B-E5477C76C3E9}"/>
              </a:ext>
            </a:extLst>
          </p:cNvPr>
          <p:cNvSpPr txBox="1"/>
          <p:nvPr/>
        </p:nvSpPr>
        <p:spPr>
          <a:xfrm>
            <a:off x="3848960" y="4988272"/>
            <a:ext cx="1424972" cy="4105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7727" tIns="27727" rIns="27727" bIns="27727">
            <a:spAutoFit/>
          </a:bodyPr>
          <a:lstStyle>
            <a:lvl1pPr marR="6164" defTabSz="1109609">
              <a:lnSpc>
                <a:spcPct val="96000"/>
              </a:lnSpc>
              <a:spcBef>
                <a:spcPts val="300"/>
              </a:spcBef>
              <a:tabLst>
                <a:tab pos="4483100" algn="l"/>
              </a:tabLst>
              <a:defRPr sz="3800" spc="-13">
                <a:latin typeface="Cambria"/>
                <a:ea typeface="Cambria"/>
                <a:cs typeface="Cambria"/>
                <a:sym typeface="Cambria"/>
              </a:defRPr>
            </a:lvl1pPr>
          </a:lstStyle>
          <a:p>
            <a:pPr marL="0" marR="6164" lvl="0" indent="0" algn="l" defTabSz="1109609" rtl="0" eaLnBrk="1" fontAlgn="auto" latinLnBrk="0" hangingPunct="1">
              <a:lnSpc>
                <a:spcPct val="96000"/>
              </a:lnSpc>
              <a:spcBef>
                <a:spcPts val="300"/>
              </a:spcBef>
              <a:spcAft>
                <a:spcPts val="0"/>
              </a:spcAft>
              <a:buClrTx/>
              <a:buSzTx/>
              <a:buFontTx/>
              <a:buNone/>
              <a:tabLst>
                <a:tab pos="4483100" algn="l"/>
              </a:tabLst>
              <a:defRPr/>
            </a:pPr>
            <a:r>
              <a:rPr lang="en" sz="2400" dirty="0">
                <a:ea typeface="Cambria"/>
                <a:cs typeface="Cambria"/>
                <a:sym typeface="Cambria"/>
              </a:rPr>
              <a:t>GQ Lup B</a:t>
            </a:r>
            <a:endParaRPr kumimoji="0" sz="1900" b="0" i="0" u="none" strike="noStrike" kern="1200" cap="none" spc="-13" normalizeH="0" baseline="0" noProof="0" dirty="0">
              <a:ln>
                <a:noFill/>
              </a:ln>
              <a:effectLst/>
              <a:uLnTx/>
              <a:uFillTx/>
              <a:latin typeface="Cambria"/>
              <a:ea typeface="Cambria"/>
              <a:sym typeface="Cambria"/>
            </a:endParaRPr>
          </a:p>
        </p:txBody>
      </p:sp>
      <p:sp>
        <p:nvSpPr>
          <p:cNvPr id="2" name="Slide Number Placeholder 1">
            <a:extLst>
              <a:ext uri="{FF2B5EF4-FFF2-40B4-BE49-F238E27FC236}">
                <a16:creationId xmlns:a16="http://schemas.microsoft.com/office/drawing/2014/main" id="{BF1C32B0-1CCF-C3C7-ED4D-8509B277F33F}"/>
              </a:ext>
            </a:extLst>
          </p:cNvPr>
          <p:cNvSpPr>
            <a:spLocks noGrp="1"/>
          </p:cNvSpPr>
          <p:nvPr>
            <p:ph type="sldNum" sz="quarter" idx="12"/>
          </p:nvPr>
        </p:nvSpPr>
        <p:spPr/>
        <p:txBody>
          <a:bodyPr/>
          <a:lstStyle/>
          <a:p>
            <a:fld id="{94562BE4-1D85-43D1-9351-89C9148DA0DD}" type="slidenum">
              <a:rPr lang="en-US" smtClean="0"/>
              <a:t>17</a:t>
            </a:fld>
            <a:endParaRPr lang="en-US"/>
          </a:p>
        </p:txBody>
      </p:sp>
      <p:sp>
        <p:nvSpPr>
          <p:cNvPr id="6" name="TextBox 5">
            <a:extLst>
              <a:ext uri="{FF2B5EF4-FFF2-40B4-BE49-F238E27FC236}">
                <a16:creationId xmlns:a16="http://schemas.microsoft.com/office/drawing/2014/main" id="{77949A9F-3A86-17DD-783D-ABE2F2C9AF5F}"/>
              </a:ext>
            </a:extLst>
          </p:cNvPr>
          <p:cNvSpPr txBox="1"/>
          <p:nvPr/>
        </p:nvSpPr>
        <p:spPr>
          <a:xfrm>
            <a:off x="5134255" y="5699298"/>
            <a:ext cx="6220838" cy="830997"/>
          </a:xfrm>
          <a:prstGeom prst="rect">
            <a:avLst/>
          </a:prstGeom>
          <a:noFill/>
        </p:spPr>
        <p:txBody>
          <a:bodyPr wrap="square">
            <a:spAutoFit/>
          </a:bodyPr>
          <a:lstStyle/>
          <a:p>
            <a:pPr algn="r"/>
            <a:r>
              <a:rPr lang="da-DK" sz="2400" dirty="0"/>
              <a:t>Horstman+ submitted</a:t>
            </a:r>
          </a:p>
          <a:p>
            <a:pPr algn="r"/>
            <a:r>
              <a:rPr lang="da-DK" sz="2400" dirty="0"/>
              <a:t>See also Vanderburg+2018;2021; Ruffio+2023</a:t>
            </a:r>
          </a:p>
        </p:txBody>
      </p:sp>
    </p:spTree>
    <p:extLst>
      <p:ext uri="{BB962C8B-B14F-4D97-AF65-F5344CB8AC3E}">
        <p14:creationId xmlns:p14="http://schemas.microsoft.com/office/powerpoint/2010/main" val="35434710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5A6BB86-118B-45FF-802D-1215135AE323}"/>
              </a:ext>
            </a:extLst>
          </p:cNvPr>
          <p:cNvGrpSpPr/>
          <p:nvPr/>
        </p:nvGrpSpPr>
        <p:grpSpPr>
          <a:xfrm>
            <a:off x="506550" y="1422402"/>
            <a:ext cx="11227756" cy="5527562"/>
            <a:chOff x="458425" y="970232"/>
            <a:chExt cx="11227756" cy="5527562"/>
          </a:xfrm>
        </p:grpSpPr>
        <p:grpSp>
          <p:nvGrpSpPr>
            <p:cNvPr id="2" name="Group 1">
              <a:extLst>
                <a:ext uri="{FF2B5EF4-FFF2-40B4-BE49-F238E27FC236}">
                  <a16:creationId xmlns:a16="http://schemas.microsoft.com/office/drawing/2014/main" id="{C6FCE7C3-99DB-4276-9083-8D0C4AB79135}"/>
                </a:ext>
              </a:extLst>
            </p:cNvPr>
            <p:cNvGrpSpPr/>
            <p:nvPr/>
          </p:nvGrpSpPr>
          <p:grpSpPr>
            <a:xfrm>
              <a:off x="458425" y="970232"/>
              <a:ext cx="9362121" cy="5527562"/>
              <a:chOff x="956272" y="470700"/>
              <a:chExt cx="10435940" cy="6161563"/>
            </a:xfrm>
          </p:grpSpPr>
          <p:pic>
            <p:nvPicPr>
              <p:cNvPr id="41" name="Picture 4" descr="Chart&#10;&#10;Description automatically generated">
                <a:extLst>
                  <a:ext uri="{FF2B5EF4-FFF2-40B4-BE49-F238E27FC236}">
                    <a16:creationId xmlns:a16="http://schemas.microsoft.com/office/drawing/2014/main" id="{400C117E-DAB2-4762-A0A7-D1A8AA3FD052}"/>
                  </a:ext>
                </a:extLst>
              </p:cNvPr>
              <p:cNvPicPr>
                <a:picLocks noChangeAspect="1"/>
              </p:cNvPicPr>
              <p:nvPr/>
            </p:nvPicPr>
            <p:blipFill>
              <a:blip r:embed="rId2"/>
              <a:stretch>
                <a:fillRect/>
              </a:stretch>
            </p:blipFill>
            <p:spPr>
              <a:xfrm>
                <a:off x="1654548" y="2691022"/>
                <a:ext cx="9292627" cy="3405895"/>
              </a:xfrm>
              <a:prstGeom prst="rect">
                <a:avLst/>
              </a:prstGeom>
            </p:spPr>
          </p:pic>
          <p:cxnSp>
            <p:nvCxnSpPr>
              <p:cNvPr id="20" name="Straight Arrow Connector 19"/>
              <p:cNvCxnSpPr/>
              <p:nvPr/>
            </p:nvCxnSpPr>
            <p:spPr>
              <a:xfrm flipV="1">
                <a:off x="5131885" y="2625496"/>
                <a:ext cx="0" cy="309466"/>
              </a:xfrm>
              <a:prstGeom prst="straightConnector1">
                <a:avLst/>
              </a:prstGeom>
              <a:ln w="63500">
                <a:solidFill>
                  <a:schemeClr val="bg1"/>
                </a:solidFill>
                <a:tailEnd type="none"/>
              </a:ln>
            </p:spPr>
            <p:style>
              <a:lnRef idx="3">
                <a:schemeClr val="accent3"/>
              </a:lnRef>
              <a:fillRef idx="0">
                <a:schemeClr val="accent3"/>
              </a:fillRef>
              <a:effectRef idx="2">
                <a:schemeClr val="accent3"/>
              </a:effectRef>
              <a:fontRef idx="minor">
                <a:schemeClr val="tx1"/>
              </a:fontRef>
            </p:style>
          </p:cxnSp>
          <p:sp>
            <p:nvSpPr>
              <p:cNvPr id="10" name="Curved Right Arrow 9"/>
              <p:cNvSpPr/>
              <p:nvPr/>
            </p:nvSpPr>
            <p:spPr>
              <a:xfrm>
                <a:off x="4823847" y="2535295"/>
                <a:ext cx="321737" cy="316663"/>
              </a:xfrm>
              <a:prstGeom prst="curvedRightArrow">
                <a:avLst>
                  <a:gd name="adj1" fmla="val 16218"/>
                  <a:gd name="adj2" fmla="val 50000"/>
                  <a:gd name="adj3" fmla="val 53188"/>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Arrow Connector 7"/>
              <p:cNvCxnSpPr/>
              <p:nvPr/>
            </p:nvCxnSpPr>
            <p:spPr>
              <a:xfrm flipV="1">
                <a:off x="5131885" y="934844"/>
                <a:ext cx="1732" cy="1725230"/>
              </a:xfrm>
              <a:prstGeom prst="straightConnector1">
                <a:avLst/>
              </a:prstGeom>
              <a:ln w="63500">
                <a:solidFill>
                  <a:schemeClr val="bg1"/>
                </a:solidFill>
                <a:tailEnd type="triangle"/>
              </a:ln>
            </p:spPr>
            <p:style>
              <a:lnRef idx="3">
                <a:schemeClr val="accent3"/>
              </a:lnRef>
              <a:fillRef idx="0">
                <a:schemeClr val="accent3"/>
              </a:fillRef>
              <a:effectRef idx="2">
                <a:schemeClr val="accent3"/>
              </a:effectRef>
              <a:fontRef idx="minor">
                <a:schemeClr val="tx1"/>
              </a:fontRef>
            </p:style>
          </p:cxnSp>
          <p:sp>
            <p:nvSpPr>
              <p:cNvPr id="4" name="Up-Down Arrow 3"/>
              <p:cNvSpPr/>
              <p:nvPr/>
            </p:nvSpPr>
            <p:spPr>
              <a:xfrm>
                <a:off x="2434498" y="533400"/>
                <a:ext cx="1062076" cy="3644399"/>
              </a:xfrm>
              <a:prstGeom prst="upDownArrow">
                <a:avLst>
                  <a:gd name="adj1" fmla="val 39142"/>
                  <a:gd name="adj2" fmla="val 65263"/>
                </a:avLst>
              </a:prstGeom>
              <a:scene3d>
                <a:camera prst="isometricOffAxis2Top"/>
                <a:lightRig rig="threePt" dir="t"/>
              </a:scene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526483" y="964712"/>
                <a:ext cx="1235614" cy="123561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1273" y="1158250"/>
                <a:ext cx="1235614" cy="1235614"/>
              </a:xfrm>
              <a:prstGeom prst="rect">
                <a:avLst/>
              </a:prstGeom>
            </p:spPr>
          </p:pic>
          <p:pic>
            <p:nvPicPr>
              <p:cNvPr id="11" name="Picture 10"/>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773053" y="1396746"/>
                <a:ext cx="1235614" cy="1235614"/>
              </a:xfrm>
              <a:prstGeom prst="rect">
                <a:avLst/>
              </a:prstGeom>
            </p:spPr>
          </p:pic>
          <p:sp>
            <p:nvSpPr>
              <p:cNvPr id="17" name="Curved Right Arrow 16"/>
              <p:cNvSpPr/>
              <p:nvPr/>
            </p:nvSpPr>
            <p:spPr>
              <a:xfrm flipH="1" flipV="1">
                <a:off x="5163965" y="2483117"/>
                <a:ext cx="321737" cy="316663"/>
              </a:xfrm>
              <a:prstGeom prst="curvedRightArrow">
                <a:avLst>
                  <a:gd name="adj1" fmla="val 16218"/>
                  <a:gd name="adj2" fmla="val 50000"/>
                  <a:gd name="adj3" fmla="val 0"/>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5" name="Group 44"/>
              <p:cNvGrpSpPr/>
              <p:nvPr/>
            </p:nvGrpSpPr>
            <p:grpSpPr>
              <a:xfrm>
                <a:off x="4323720" y="1125487"/>
                <a:ext cx="1651630" cy="1654054"/>
                <a:chOff x="4331660" y="1590732"/>
                <a:chExt cx="1235614" cy="1237427"/>
              </a:xfrm>
            </p:grpSpPr>
            <p:pic>
              <p:nvPicPr>
                <p:cNvPr id="13" name="Picture 12"/>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331660" y="1592545"/>
                  <a:ext cx="1235614" cy="1235614"/>
                </a:xfrm>
                <a:prstGeom prst="rect">
                  <a:avLst/>
                </a:prstGeom>
              </p:spPr>
            </p:pic>
            <p:pic>
              <p:nvPicPr>
                <p:cNvPr id="6" name="Picture 5"/>
                <p:cNvPicPr>
                  <a:picLocks noChangeAspect="1"/>
                </p:cNvPicPr>
                <p:nvPr/>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r="50140"/>
                <a:stretch/>
              </p:blipFill>
              <p:spPr>
                <a:xfrm>
                  <a:off x="4331660" y="1590732"/>
                  <a:ext cx="616075" cy="1235614"/>
                </a:xfrm>
                <a:prstGeom prst="rect">
                  <a:avLst/>
                </a:prstGeom>
              </p:spPr>
            </p:pic>
          </p:grpSp>
          <p:cxnSp>
            <p:nvCxnSpPr>
              <p:cNvPr id="49" name="Straight Arrow Connector 48"/>
              <p:cNvCxnSpPr/>
              <p:nvPr/>
            </p:nvCxnSpPr>
            <p:spPr>
              <a:xfrm flipV="1">
                <a:off x="7345138" y="2660074"/>
                <a:ext cx="0" cy="309466"/>
              </a:xfrm>
              <a:prstGeom prst="straightConnector1">
                <a:avLst/>
              </a:prstGeom>
              <a:ln w="63500">
                <a:solidFill>
                  <a:schemeClr val="bg1"/>
                </a:solidFill>
                <a:tailEnd type="none"/>
              </a:ln>
            </p:spPr>
            <p:style>
              <a:lnRef idx="3">
                <a:schemeClr val="accent3"/>
              </a:lnRef>
              <a:fillRef idx="0">
                <a:schemeClr val="accent3"/>
              </a:fillRef>
              <a:effectRef idx="2">
                <a:schemeClr val="accent3"/>
              </a:effectRef>
              <a:fontRef idx="minor">
                <a:schemeClr val="tx1"/>
              </a:fontRef>
            </p:style>
          </p:cxnSp>
          <p:sp>
            <p:nvSpPr>
              <p:cNvPr id="50" name="Curved Right Arrow 49"/>
              <p:cNvSpPr/>
              <p:nvPr/>
            </p:nvSpPr>
            <p:spPr>
              <a:xfrm>
                <a:off x="7037100" y="2569873"/>
                <a:ext cx="321737" cy="316663"/>
              </a:xfrm>
              <a:prstGeom prst="curvedRightArrow">
                <a:avLst>
                  <a:gd name="adj1" fmla="val 16218"/>
                  <a:gd name="adj2" fmla="val 50000"/>
                  <a:gd name="adj3" fmla="val 53188"/>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1" name="Straight Arrow Connector 50"/>
              <p:cNvCxnSpPr/>
              <p:nvPr/>
            </p:nvCxnSpPr>
            <p:spPr>
              <a:xfrm flipV="1">
                <a:off x="7345138" y="969422"/>
                <a:ext cx="1732" cy="1725230"/>
              </a:xfrm>
              <a:prstGeom prst="straightConnector1">
                <a:avLst/>
              </a:prstGeom>
              <a:ln w="63500">
                <a:solidFill>
                  <a:schemeClr val="bg1"/>
                </a:solidFill>
                <a:tailEnd type="triangle"/>
              </a:ln>
            </p:spPr>
            <p:style>
              <a:lnRef idx="3">
                <a:schemeClr val="accent3"/>
              </a:lnRef>
              <a:fillRef idx="0">
                <a:schemeClr val="accent3"/>
              </a:fillRef>
              <a:effectRef idx="2">
                <a:schemeClr val="accent3"/>
              </a:effectRef>
              <a:fontRef idx="minor">
                <a:schemeClr val="tx1"/>
              </a:fontRef>
            </p:style>
          </p:cxnSp>
          <p:sp>
            <p:nvSpPr>
              <p:cNvPr id="52" name="Curved Right Arrow 51"/>
              <p:cNvSpPr/>
              <p:nvPr/>
            </p:nvSpPr>
            <p:spPr>
              <a:xfrm flipH="1" flipV="1">
                <a:off x="7377218" y="2517695"/>
                <a:ext cx="321737" cy="316663"/>
              </a:xfrm>
              <a:prstGeom prst="curvedRightArrow">
                <a:avLst>
                  <a:gd name="adj1" fmla="val 16218"/>
                  <a:gd name="adj2" fmla="val 50000"/>
                  <a:gd name="adj3" fmla="val 0"/>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3" name="Group 52"/>
              <p:cNvGrpSpPr/>
              <p:nvPr/>
            </p:nvGrpSpPr>
            <p:grpSpPr>
              <a:xfrm>
                <a:off x="6536973" y="1160065"/>
                <a:ext cx="1651630" cy="1654054"/>
                <a:chOff x="4331660" y="1590732"/>
                <a:chExt cx="1235614" cy="1237427"/>
              </a:xfrm>
            </p:grpSpPr>
            <p:pic>
              <p:nvPicPr>
                <p:cNvPr id="54" name="Picture 53"/>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331660" y="1592545"/>
                  <a:ext cx="1235614" cy="1235614"/>
                </a:xfrm>
                <a:prstGeom prst="rect">
                  <a:avLst/>
                </a:prstGeom>
              </p:spPr>
            </p:pic>
            <p:pic>
              <p:nvPicPr>
                <p:cNvPr id="55" name="Picture 54"/>
                <p:cNvPicPr>
                  <a:picLocks noChangeAspect="1"/>
                </p:cNvPicPr>
                <p:nvPr/>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r="50140"/>
                <a:stretch/>
              </p:blipFill>
              <p:spPr>
                <a:xfrm>
                  <a:off x="4331660" y="1590732"/>
                  <a:ext cx="616075" cy="1235614"/>
                </a:xfrm>
                <a:prstGeom prst="rect">
                  <a:avLst/>
                </a:prstGeom>
              </p:spPr>
            </p:pic>
          </p:grpSp>
          <p:sp>
            <p:nvSpPr>
              <p:cNvPr id="46" name="Cloud 45"/>
              <p:cNvSpPr/>
              <p:nvPr/>
            </p:nvSpPr>
            <p:spPr>
              <a:xfrm>
                <a:off x="6715767" y="1804389"/>
                <a:ext cx="449735" cy="412456"/>
              </a:xfrm>
              <a:prstGeom prst="cloud">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Cloud 46"/>
              <p:cNvSpPr/>
              <p:nvPr/>
            </p:nvSpPr>
            <p:spPr>
              <a:xfrm>
                <a:off x="7572190" y="1795388"/>
                <a:ext cx="449735" cy="412456"/>
              </a:xfrm>
              <a:prstGeom prst="cloud">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ight Arrow 47"/>
              <p:cNvSpPr/>
              <p:nvPr/>
            </p:nvSpPr>
            <p:spPr>
              <a:xfrm>
                <a:off x="7274536" y="1880740"/>
                <a:ext cx="223436" cy="205955"/>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6" name="Picture 55"/>
              <p:cNvPicPr>
                <a:picLocks noChangeAspect="1"/>
              </p:cNvPicPr>
              <p:nvPr/>
            </p:nvPicPr>
            <p:blipFill rotWithShape="1">
              <a:blip r:embed="rId6" cstate="print">
                <a:extLst>
                  <a:ext uri="{28A0092B-C50C-407E-A947-70E740481C1C}">
                    <a14:useLocalDpi xmlns:a14="http://schemas.microsoft.com/office/drawing/2010/main" val="0"/>
                  </a:ext>
                </a:extLst>
              </a:blip>
              <a:srcRect l="48552" b="48483"/>
              <a:stretch/>
            </p:blipFill>
            <p:spPr>
              <a:xfrm>
                <a:off x="9564711" y="1215938"/>
                <a:ext cx="863036" cy="864208"/>
              </a:xfrm>
              <a:prstGeom prst="rect">
                <a:avLst/>
              </a:prstGeom>
            </p:spPr>
          </p:pic>
          <p:pic>
            <p:nvPicPr>
              <p:cNvPr id="57" name="Picture 56"/>
              <p:cNvPicPr>
                <a:picLocks noChangeAspect="1"/>
              </p:cNvPicPr>
              <p:nvPr/>
            </p:nvPicPr>
            <p:blipFill rotWithShape="1">
              <a:blip r:embed="rId7" cstate="print">
                <a:extLst>
                  <a:ext uri="{28A0092B-C50C-407E-A947-70E740481C1C}">
                    <a14:useLocalDpi xmlns:a14="http://schemas.microsoft.com/office/drawing/2010/main" val="0"/>
                  </a:ext>
                </a:extLst>
              </a:blip>
              <a:srcRect r="50657" b="49073"/>
              <a:stretch/>
            </p:blipFill>
            <p:spPr>
              <a:xfrm>
                <a:off x="9035671" y="1538785"/>
                <a:ext cx="530865" cy="547910"/>
              </a:xfrm>
              <a:prstGeom prst="rect">
                <a:avLst/>
              </a:prstGeom>
            </p:spPr>
          </p:pic>
          <p:pic>
            <p:nvPicPr>
              <p:cNvPr id="58" name="Picture 57"/>
              <p:cNvPicPr>
                <a:picLocks noChangeAspect="1"/>
              </p:cNvPicPr>
              <p:nvPr/>
            </p:nvPicPr>
            <p:blipFill rotWithShape="1">
              <a:blip r:embed="rId8" cstate="print">
                <a:extLst>
                  <a:ext uri="{28A0092B-C50C-407E-A947-70E740481C1C}">
                    <a14:useLocalDpi xmlns:a14="http://schemas.microsoft.com/office/drawing/2010/main" val="0"/>
                  </a:ext>
                </a:extLst>
              </a:blip>
              <a:srcRect l="49925" t="49632" r="1" b="2"/>
              <a:stretch/>
            </p:blipFill>
            <p:spPr>
              <a:xfrm>
                <a:off x="9564711" y="2080146"/>
                <a:ext cx="1827501" cy="889394"/>
              </a:xfrm>
              <a:prstGeom prst="rect">
                <a:avLst/>
              </a:prstGeom>
            </p:spPr>
          </p:pic>
          <p:pic>
            <p:nvPicPr>
              <p:cNvPr id="59" name="Picture 58"/>
              <p:cNvPicPr>
                <a:picLocks noChangeAspect="1"/>
              </p:cNvPicPr>
              <p:nvPr/>
            </p:nvPicPr>
            <p:blipFill rotWithShape="1">
              <a:blip r:embed="rId9" cstate="print">
                <a:extLst>
                  <a:ext uri="{28A0092B-C50C-407E-A947-70E740481C1C}">
                    <a14:useLocalDpi xmlns:a14="http://schemas.microsoft.com/office/drawing/2010/main" val="0"/>
                  </a:ext>
                </a:extLst>
              </a:blip>
              <a:srcRect l="1" t="49603" r="50028" b="-1"/>
              <a:stretch/>
            </p:blipFill>
            <p:spPr>
              <a:xfrm>
                <a:off x="9029836" y="2080147"/>
                <a:ext cx="536512" cy="541097"/>
              </a:xfrm>
              <a:prstGeom prst="rect">
                <a:avLst/>
              </a:prstGeom>
            </p:spPr>
          </p:pic>
          <p:cxnSp>
            <p:nvCxnSpPr>
              <p:cNvPr id="61" name="Straight Arrow Connector 60"/>
              <p:cNvCxnSpPr/>
              <p:nvPr/>
            </p:nvCxnSpPr>
            <p:spPr>
              <a:xfrm>
                <a:off x="1730652" y="4402647"/>
                <a:ext cx="2117881" cy="0"/>
              </a:xfrm>
              <a:prstGeom prst="straightConnector1">
                <a:avLst/>
              </a:prstGeom>
              <a:ln w="38100">
                <a:solidFill>
                  <a:schemeClr val="bg1"/>
                </a:solidFill>
                <a:tailEnd type="triangle" w="lg" len="lg"/>
              </a:ln>
            </p:spPr>
            <p:style>
              <a:lnRef idx="3">
                <a:schemeClr val="accent3"/>
              </a:lnRef>
              <a:fillRef idx="0">
                <a:schemeClr val="accent3"/>
              </a:fillRef>
              <a:effectRef idx="2">
                <a:schemeClr val="accent3"/>
              </a:effectRef>
              <a:fontRef idx="minor">
                <a:schemeClr val="tx1"/>
              </a:fontRef>
            </p:style>
          </p:cxnSp>
          <p:sp>
            <p:nvSpPr>
              <p:cNvPr id="64" name="TextBox 63"/>
              <p:cNvSpPr txBox="1"/>
              <p:nvPr/>
            </p:nvSpPr>
            <p:spPr>
              <a:xfrm>
                <a:off x="3724586" y="4357155"/>
                <a:ext cx="247893" cy="5146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a:ln>
                      <a:noFill/>
                    </a:ln>
                    <a:solidFill>
                      <a:prstClr val="black"/>
                    </a:solidFill>
                    <a:effectLst/>
                    <a:uLnTx/>
                    <a:uFillTx/>
                    <a:latin typeface="Calibri" panose="020F0502020204030204"/>
                    <a:ea typeface="+mn-ea"/>
                    <a:cs typeface="+mn-cs"/>
                  </a:rPr>
                  <a:t>λ</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67" name="Straight Arrow Connector 66"/>
              <p:cNvCxnSpPr/>
              <p:nvPr/>
            </p:nvCxnSpPr>
            <p:spPr>
              <a:xfrm>
                <a:off x="1773053" y="5732555"/>
                <a:ext cx="2117881" cy="0"/>
              </a:xfrm>
              <a:prstGeom prst="straightConnector1">
                <a:avLst/>
              </a:prstGeom>
              <a:ln w="38100">
                <a:solidFill>
                  <a:schemeClr val="bg1"/>
                </a:solidFill>
                <a:tailEnd type="triangle" w="lg" len="lg"/>
              </a:ln>
            </p:spPr>
            <p:style>
              <a:lnRef idx="3">
                <a:schemeClr val="accent3"/>
              </a:lnRef>
              <a:fillRef idx="0">
                <a:schemeClr val="accent3"/>
              </a:fillRef>
              <a:effectRef idx="2">
                <a:schemeClr val="accent3"/>
              </a:effectRef>
              <a:fontRef idx="minor">
                <a:schemeClr val="tx1"/>
              </a:fontRef>
            </p:style>
          </p:cxnSp>
          <p:sp>
            <p:nvSpPr>
              <p:cNvPr id="68" name="TextBox 67"/>
              <p:cNvSpPr txBox="1"/>
              <p:nvPr/>
            </p:nvSpPr>
            <p:spPr>
              <a:xfrm>
                <a:off x="3766987" y="5687063"/>
                <a:ext cx="761700" cy="5146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RV</a:t>
                </a:r>
              </a:p>
            </p:txBody>
          </p:sp>
          <p:sp>
            <p:nvSpPr>
              <p:cNvPr id="70" name="TextBox 69"/>
              <p:cNvSpPr txBox="1"/>
              <p:nvPr/>
            </p:nvSpPr>
            <p:spPr>
              <a:xfrm>
                <a:off x="2604468" y="5894130"/>
                <a:ext cx="1368010" cy="4116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0 (km/s)</a:t>
                </a:r>
              </a:p>
            </p:txBody>
          </p:sp>
          <p:cxnSp>
            <p:nvCxnSpPr>
              <p:cNvPr id="72" name="Straight Connector 71"/>
              <p:cNvCxnSpPr/>
              <p:nvPr/>
            </p:nvCxnSpPr>
            <p:spPr>
              <a:xfrm>
                <a:off x="2769080" y="5646278"/>
                <a:ext cx="0" cy="1828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1871069" y="500960"/>
                <a:ext cx="2417350" cy="44600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Radial Velocity</a:t>
                </a:r>
              </a:p>
            </p:txBody>
          </p:sp>
          <p:sp>
            <p:nvSpPr>
              <p:cNvPr id="83" name="TextBox 82"/>
              <p:cNvSpPr txBox="1"/>
              <p:nvPr/>
            </p:nvSpPr>
            <p:spPr>
              <a:xfrm>
                <a:off x="4050649" y="498402"/>
                <a:ext cx="20985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Spin</a:t>
                </a:r>
              </a:p>
            </p:txBody>
          </p:sp>
          <p:sp>
            <p:nvSpPr>
              <p:cNvPr id="84" name="TextBox 83"/>
              <p:cNvSpPr txBox="1"/>
              <p:nvPr/>
            </p:nvSpPr>
            <p:spPr>
              <a:xfrm>
                <a:off x="5970109" y="507003"/>
                <a:ext cx="2729713" cy="4460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Doppler Imaging</a:t>
                </a:r>
              </a:p>
            </p:txBody>
          </p:sp>
          <p:sp>
            <p:nvSpPr>
              <p:cNvPr id="85" name="TextBox 84"/>
              <p:cNvSpPr txBox="1"/>
              <p:nvPr/>
            </p:nvSpPr>
            <p:spPr>
              <a:xfrm>
                <a:off x="8613760" y="470700"/>
                <a:ext cx="2351110" cy="7890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Atmospheric characterization</a:t>
                </a:r>
              </a:p>
            </p:txBody>
          </p:sp>
          <p:sp>
            <p:nvSpPr>
              <p:cNvPr id="86" name="TextBox 85"/>
              <p:cNvSpPr txBox="1"/>
              <p:nvPr/>
            </p:nvSpPr>
            <p:spPr>
              <a:xfrm rot="16200000">
                <a:off x="150153" y="3346418"/>
                <a:ext cx="2351111" cy="4460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Spectrum</a:t>
                </a:r>
              </a:p>
            </p:txBody>
          </p:sp>
          <p:sp>
            <p:nvSpPr>
              <p:cNvPr id="87" name="TextBox 86"/>
              <p:cNvSpPr txBox="1"/>
              <p:nvPr/>
            </p:nvSpPr>
            <p:spPr>
              <a:xfrm rot="16200000">
                <a:off x="175256" y="5062168"/>
                <a:ext cx="2351111" cy="7890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Cross Correlation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Function (CCF)</a:t>
                </a:r>
              </a:p>
            </p:txBody>
          </p:sp>
        </p:grpSp>
        <p:pic>
          <p:nvPicPr>
            <p:cNvPr id="42" name="Picture 41">
              <a:extLst>
                <a:ext uri="{FF2B5EF4-FFF2-40B4-BE49-F238E27FC236}">
                  <a16:creationId xmlns:a16="http://schemas.microsoft.com/office/drawing/2014/main" id="{874CB591-11CE-403D-830C-D3EE0727858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54089" y="1659990"/>
              <a:ext cx="1446478" cy="1446478"/>
            </a:xfrm>
            <a:prstGeom prst="rect">
              <a:avLst/>
            </a:prstGeom>
          </p:spPr>
        </p:pic>
        <p:sp>
          <p:nvSpPr>
            <p:cNvPr id="43" name="TextBox 42">
              <a:extLst>
                <a:ext uri="{FF2B5EF4-FFF2-40B4-BE49-F238E27FC236}">
                  <a16:creationId xmlns:a16="http://schemas.microsoft.com/office/drawing/2014/main" id="{F7BE70E7-452D-47A0-B121-72C16D0581AC}"/>
                </a:ext>
              </a:extLst>
            </p:cNvPr>
            <p:cNvSpPr txBox="1"/>
            <p:nvPr/>
          </p:nvSpPr>
          <p:spPr>
            <a:xfrm>
              <a:off x="9576991" y="986507"/>
              <a:ext cx="210919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Detection</a:t>
              </a:r>
            </a:p>
          </p:txBody>
        </p:sp>
        <p:sp>
          <p:nvSpPr>
            <p:cNvPr id="5" name="TextBox 4">
              <a:extLst>
                <a:ext uri="{FF2B5EF4-FFF2-40B4-BE49-F238E27FC236}">
                  <a16:creationId xmlns:a16="http://schemas.microsoft.com/office/drawing/2014/main" id="{86F3A364-FEF6-47F5-AA11-E3E72FECBB3E}"/>
                </a:ext>
              </a:extLst>
            </p:cNvPr>
            <p:cNvSpPr txBox="1"/>
            <p:nvPr/>
          </p:nvSpPr>
          <p:spPr>
            <a:xfrm>
              <a:off x="10324932" y="1628176"/>
              <a:ext cx="871985"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FF0000"/>
                  </a:solidFill>
                  <a:effectLst/>
                  <a:uLnTx/>
                  <a:uFillTx/>
                  <a:latin typeface="Calibri" panose="020F0502020204030204"/>
                  <a:ea typeface="+mn-ea"/>
                  <a:cs typeface="+mn-cs"/>
                </a:rPr>
                <a:t>?</a:t>
              </a:r>
              <a:endPar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60" name="Title 1">
            <a:extLst>
              <a:ext uri="{FF2B5EF4-FFF2-40B4-BE49-F238E27FC236}">
                <a16:creationId xmlns:a16="http://schemas.microsoft.com/office/drawing/2014/main" id="{37BD1D40-2DF1-4E08-8A2E-ADD4ADCDAB41}"/>
              </a:ext>
            </a:extLst>
          </p:cNvPr>
          <p:cNvSpPr txBox="1">
            <a:spLocks/>
          </p:cNvSpPr>
          <p:nvPr/>
        </p:nvSpPr>
        <p:spPr>
          <a:xfrm>
            <a:off x="812367" y="2407365"/>
            <a:ext cx="10972022" cy="7120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7" name="Title 1">
            <a:extLst>
              <a:ext uri="{FF2B5EF4-FFF2-40B4-BE49-F238E27FC236}">
                <a16:creationId xmlns:a16="http://schemas.microsoft.com/office/drawing/2014/main" id="{190382CF-7D7A-0CF9-2D7E-3C1258ABA1B2}"/>
              </a:ext>
            </a:extLst>
          </p:cNvPr>
          <p:cNvSpPr>
            <a:spLocks noGrp="1"/>
          </p:cNvSpPr>
          <p:nvPr>
            <p:ph type="title"/>
          </p:nvPr>
        </p:nvSpPr>
        <p:spPr>
          <a:xfrm>
            <a:off x="457694" y="365125"/>
            <a:ext cx="11734305" cy="1325563"/>
          </a:xfrm>
        </p:spPr>
        <p:txBody>
          <a:bodyPr>
            <a:normAutofit/>
          </a:bodyPr>
          <a:lstStyle/>
          <a:p>
            <a:r>
              <a:rPr lang="en-US" sz="3600" dirty="0">
                <a:solidFill>
                  <a:schemeClr val="bg1"/>
                </a:solidFill>
              </a:rPr>
              <a:t>High-resolution spectroscopy enables a wide range of science</a:t>
            </a:r>
          </a:p>
        </p:txBody>
      </p:sp>
      <p:sp>
        <p:nvSpPr>
          <p:cNvPr id="14" name="Rectangle 13">
            <a:extLst>
              <a:ext uri="{FF2B5EF4-FFF2-40B4-BE49-F238E27FC236}">
                <a16:creationId xmlns:a16="http://schemas.microsoft.com/office/drawing/2014/main" id="{20ECBC93-8D1B-D9ED-CF9B-C4ABA7718E18}"/>
              </a:ext>
            </a:extLst>
          </p:cNvPr>
          <p:cNvSpPr/>
          <p:nvPr/>
        </p:nvSpPr>
        <p:spPr>
          <a:xfrm>
            <a:off x="3086388" y="1454970"/>
            <a:ext cx="2249559" cy="5412259"/>
          </a:xfrm>
          <a:prstGeom prst="rect">
            <a:avLst/>
          </a:prstGeom>
          <a:solidFill>
            <a:schemeClr val="accent2">
              <a:alpha val="3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Slide Number Placeholder 14">
            <a:extLst>
              <a:ext uri="{FF2B5EF4-FFF2-40B4-BE49-F238E27FC236}">
                <a16:creationId xmlns:a16="http://schemas.microsoft.com/office/drawing/2014/main" id="{3EFF6D3E-2D1A-B3AA-979E-101B92CDE4EA}"/>
              </a:ext>
            </a:extLst>
          </p:cNvPr>
          <p:cNvSpPr>
            <a:spLocks noGrp="1"/>
          </p:cNvSpPr>
          <p:nvPr>
            <p:ph type="sldNum" sz="quarter" idx="12"/>
          </p:nvPr>
        </p:nvSpPr>
        <p:spPr/>
        <p:txBody>
          <a:bodyPr/>
          <a:lstStyle/>
          <a:p>
            <a:fld id="{48F63A3B-78C7-47BE-AE5E-E10140E04643}" type="slidenum">
              <a:rPr lang="en-US" smtClean="0"/>
              <a:t>18</a:t>
            </a:fld>
            <a:endParaRPr lang="en-US"/>
          </a:p>
        </p:txBody>
      </p:sp>
    </p:spTree>
    <p:extLst>
      <p:ext uri="{BB962C8B-B14F-4D97-AF65-F5344CB8AC3E}">
        <p14:creationId xmlns:p14="http://schemas.microsoft.com/office/powerpoint/2010/main" val="23300846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3437" y="365125"/>
            <a:ext cx="10949553" cy="1325563"/>
          </a:xfrm>
        </p:spPr>
        <p:txBody>
          <a:bodyPr>
            <a:normAutofit fontScale="90000"/>
          </a:bodyPr>
          <a:lstStyle/>
          <a:p>
            <a:r>
              <a:rPr lang="en-US" sz="4000" dirty="0">
                <a:solidFill>
                  <a:schemeClr val="bg1"/>
                </a:solidFill>
              </a:rPr>
              <a:t>New high-contrast high-resolution spectrographs enable spin measurements for most directly-imaged companions</a:t>
            </a:r>
          </a:p>
        </p:txBody>
      </p:sp>
      <p:pic>
        <p:nvPicPr>
          <p:cNvPr id="5" name="Picture 4">
            <a:extLst>
              <a:ext uri="{FF2B5EF4-FFF2-40B4-BE49-F238E27FC236}">
                <a16:creationId xmlns:a16="http://schemas.microsoft.com/office/drawing/2014/main" id="{8907F5BA-E57E-4023-AB76-351130F1BEC4}"/>
              </a:ext>
            </a:extLst>
          </p:cNvPr>
          <p:cNvPicPr>
            <a:picLocks noChangeAspect="1"/>
          </p:cNvPicPr>
          <p:nvPr/>
        </p:nvPicPr>
        <p:blipFill>
          <a:blip r:embed="rId2"/>
          <a:stretch>
            <a:fillRect/>
          </a:stretch>
        </p:blipFill>
        <p:spPr>
          <a:xfrm>
            <a:off x="717082" y="1746985"/>
            <a:ext cx="4688882" cy="4712331"/>
          </a:xfrm>
          <a:prstGeom prst="rect">
            <a:avLst/>
          </a:prstGeom>
        </p:spPr>
      </p:pic>
      <p:sp>
        <p:nvSpPr>
          <p:cNvPr id="7" name="TextBox 6">
            <a:extLst>
              <a:ext uri="{FF2B5EF4-FFF2-40B4-BE49-F238E27FC236}">
                <a16:creationId xmlns:a16="http://schemas.microsoft.com/office/drawing/2014/main" id="{7F3D37B4-7945-43D9-89F0-615B704026D0}"/>
              </a:ext>
            </a:extLst>
          </p:cNvPr>
          <p:cNvSpPr txBox="1"/>
          <p:nvPr/>
        </p:nvSpPr>
        <p:spPr>
          <a:xfrm>
            <a:off x="9607232" y="5997651"/>
            <a:ext cx="174656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rPr>
              <a:t>Wang+ 2021</a:t>
            </a:r>
          </a:p>
        </p:txBody>
      </p:sp>
      <p:sp>
        <p:nvSpPr>
          <p:cNvPr id="13" name="TextBox 12">
            <a:extLst>
              <a:ext uri="{FF2B5EF4-FFF2-40B4-BE49-F238E27FC236}">
                <a16:creationId xmlns:a16="http://schemas.microsoft.com/office/drawing/2014/main" id="{7F3D37B4-7945-43D9-89F0-615B704026D0}"/>
              </a:ext>
            </a:extLst>
          </p:cNvPr>
          <p:cNvSpPr txBox="1"/>
          <p:nvPr/>
        </p:nvSpPr>
        <p:spPr>
          <a:xfrm>
            <a:off x="6584611" y="1734912"/>
            <a:ext cx="415152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ED7D31"/>
                </a:solidFill>
                <a:effectLst/>
                <a:uLnTx/>
                <a:uFillTx/>
                <a:latin typeface="Calibri" panose="020F0502020204030204"/>
                <a:ea typeface="+mn-ea"/>
                <a:cs typeface="+mn-cs"/>
              </a:rPr>
              <a:t>Spin of HR 8799 planets</a:t>
            </a:r>
          </a:p>
        </p:txBody>
      </p:sp>
      <p:pic>
        <p:nvPicPr>
          <p:cNvPr id="12" name="Picture 11">
            <a:extLst>
              <a:ext uri="{FF2B5EF4-FFF2-40B4-BE49-F238E27FC236}">
                <a16:creationId xmlns:a16="http://schemas.microsoft.com/office/drawing/2014/main" id="{97882DFD-5AEA-EF95-1994-2087B9160916}"/>
              </a:ext>
            </a:extLst>
          </p:cNvPr>
          <p:cNvPicPr>
            <a:picLocks noChangeAspect="1"/>
          </p:cNvPicPr>
          <p:nvPr/>
        </p:nvPicPr>
        <p:blipFill rotWithShape="1">
          <a:blip r:embed="rId3"/>
          <a:srcRect l="48544"/>
          <a:stretch/>
        </p:blipFill>
        <p:spPr>
          <a:xfrm>
            <a:off x="6169510" y="2241577"/>
            <a:ext cx="4566622" cy="3738683"/>
          </a:xfrm>
          <a:prstGeom prst="rect">
            <a:avLst/>
          </a:prstGeom>
        </p:spPr>
      </p:pic>
      <p:sp>
        <p:nvSpPr>
          <p:cNvPr id="3" name="Slide Number Placeholder 2">
            <a:extLst>
              <a:ext uri="{FF2B5EF4-FFF2-40B4-BE49-F238E27FC236}">
                <a16:creationId xmlns:a16="http://schemas.microsoft.com/office/drawing/2014/main" id="{EC4F13CD-4D29-D5D7-4743-73EB56F1D5D7}"/>
              </a:ext>
            </a:extLst>
          </p:cNvPr>
          <p:cNvSpPr>
            <a:spLocks noGrp="1"/>
          </p:cNvSpPr>
          <p:nvPr>
            <p:ph type="sldNum" sz="quarter" idx="12"/>
          </p:nvPr>
        </p:nvSpPr>
        <p:spPr/>
        <p:txBody>
          <a:bodyPr/>
          <a:lstStyle/>
          <a:p>
            <a:fld id="{48F63A3B-78C7-47BE-AE5E-E10140E04643}" type="slidenum">
              <a:rPr lang="en-US" smtClean="0">
                <a:solidFill>
                  <a:schemeClr val="bg1"/>
                </a:solidFill>
              </a:rPr>
              <a:t>19</a:t>
            </a:fld>
            <a:endParaRPr lang="en-US" dirty="0">
              <a:solidFill>
                <a:schemeClr val="bg1"/>
              </a:solidFill>
            </a:endParaRPr>
          </a:p>
        </p:txBody>
      </p:sp>
    </p:spTree>
    <p:extLst>
      <p:ext uri="{BB962C8B-B14F-4D97-AF65-F5344CB8AC3E}">
        <p14:creationId xmlns:p14="http://schemas.microsoft.com/office/powerpoint/2010/main" val="22420564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EEFB6-AA2E-E9A6-47A6-D4FC61EFB3ED}"/>
              </a:ext>
            </a:extLst>
          </p:cNvPr>
          <p:cNvSpPr>
            <a:spLocks noGrp="1"/>
          </p:cNvSpPr>
          <p:nvPr>
            <p:ph type="title"/>
          </p:nvPr>
        </p:nvSpPr>
        <p:spPr>
          <a:xfrm>
            <a:off x="838200" y="562592"/>
            <a:ext cx="10515600" cy="1325563"/>
          </a:xfrm>
        </p:spPr>
        <p:txBody>
          <a:bodyPr/>
          <a:lstStyle/>
          <a:p>
            <a:r>
              <a:rPr lang="en-US" dirty="0"/>
              <a:t>We measure spectra of exoplanets to study their atmospheres</a:t>
            </a:r>
          </a:p>
        </p:txBody>
      </p:sp>
      <p:pic>
        <p:nvPicPr>
          <p:cNvPr id="5" name="Content Placeholder 4">
            <a:extLst>
              <a:ext uri="{FF2B5EF4-FFF2-40B4-BE49-F238E27FC236}">
                <a16:creationId xmlns:a16="http://schemas.microsoft.com/office/drawing/2014/main" id="{8045C728-0308-FBDB-7FFB-DBCCA5BCE643}"/>
              </a:ext>
            </a:extLst>
          </p:cNvPr>
          <p:cNvPicPr>
            <a:picLocks noGrp="1" noChangeAspect="1"/>
          </p:cNvPicPr>
          <p:nvPr>
            <p:ph idx="1"/>
          </p:nvPr>
        </p:nvPicPr>
        <p:blipFill>
          <a:blip r:embed="rId2"/>
          <a:stretch>
            <a:fillRect/>
          </a:stretch>
        </p:blipFill>
        <p:spPr>
          <a:xfrm>
            <a:off x="3171916" y="2188482"/>
            <a:ext cx="8819113" cy="3936546"/>
          </a:xfrm>
        </p:spPr>
      </p:pic>
      <p:pic>
        <p:nvPicPr>
          <p:cNvPr id="6" name="Picture 4">
            <a:extLst>
              <a:ext uri="{FF2B5EF4-FFF2-40B4-BE49-F238E27FC236}">
                <a16:creationId xmlns:a16="http://schemas.microsoft.com/office/drawing/2014/main" id="{357FC373-8AFA-8261-BBFC-37AD743568DA}"/>
              </a:ext>
            </a:extLst>
          </p:cNvPr>
          <p:cNvPicPr>
            <a:picLocks noChangeAspect="1"/>
          </p:cNvPicPr>
          <p:nvPr/>
        </p:nvPicPr>
        <p:blipFill>
          <a:blip r:embed="rId3"/>
          <a:stretch>
            <a:fillRect/>
          </a:stretch>
        </p:blipFill>
        <p:spPr>
          <a:xfrm>
            <a:off x="200971" y="2593128"/>
            <a:ext cx="2849991" cy="2864244"/>
          </a:xfrm>
          <a:prstGeom prst="rect">
            <a:avLst/>
          </a:prstGeom>
        </p:spPr>
      </p:pic>
      <p:sp>
        <p:nvSpPr>
          <p:cNvPr id="3" name="TextBox 2">
            <a:extLst>
              <a:ext uri="{FF2B5EF4-FFF2-40B4-BE49-F238E27FC236}">
                <a16:creationId xmlns:a16="http://schemas.microsoft.com/office/drawing/2014/main" id="{47B962B7-0FDA-59C8-4311-4AF426BC87E2}"/>
              </a:ext>
            </a:extLst>
          </p:cNvPr>
          <p:cNvSpPr txBox="1"/>
          <p:nvPr/>
        </p:nvSpPr>
        <p:spPr>
          <a:xfrm>
            <a:off x="9788074" y="6056023"/>
            <a:ext cx="1686680" cy="369332"/>
          </a:xfrm>
          <a:prstGeom prst="rect">
            <a:avLst/>
          </a:prstGeom>
          <a:noFill/>
        </p:spPr>
        <p:txBody>
          <a:bodyPr wrap="none" rtlCol="0">
            <a:spAutoFit/>
          </a:bodyPr>
          <a:lstStyle/>
          <a:p>
            <a:r>
              <a:rPr lang="en-US" dirty="0"/>
              <a:t>Nasedkin+2024</a:t>
            </a:r>
          </a:p>
        </p:txBody>
      </p:sp>
      <p:sp>
        <p:nvSpPr>
          <p:cNvPr id="4" name="Slide Number Placeholder 3">
            <a:extLst>
              <a:ext uri="{FF2B5EF4-FFF2-40B4-BE49-F238E27FC236}">
                <a16:creationId xmlns:a16="http://schemas.microsoft.com/office/drawing/2014/main" id="{03669ACC-E690-73CC-F51A-4EF99EA130C1}"/>
              </a:ext>
            </a:extLst>
          </p:cNvPr>
          <p:cNvSpPr>
            <a:spLocks noGrp="1"/>
          </p:cNvSpPr>
          <p:nvPr>
            <p:ph type="sldNum" sz="quarter" idx="12"/>
          </p:nvPr>
        </p:nvSpPr>
        <p:spPr/>
        <p:txBody>
          <a:bodyPr/>
          <a:lstStyle/>
          <a:p>
            <a:fld id="{94562BE4-1D85-43D1-9351-89C9148DA0DD}" type="slidenum">
              <a:rPr lang="en-US" smtClean="0"/>
              <a:t>2</a:t>
            </a:fld>
            <a:endParaRPr lang="en-US"/>
          </a:p>
        </p:txBody>
      </p:sp>
    </p:spTree>
    <p:extLst>
      <p:ext uri="{BB962C8B-B14F-4D97-AF65-F5344CB8AC3E}">
        <p14:creationId xmlns:p14="http://schemas.microsoft.com/office/powerpoint/2010/main" val="27572635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F1EBA3-39FB-2A52-9766-3124F7ED2923}"/>
              </a:ext>
            </a:extLst>
          </p:cNvPr>
          <p:cNvPicPr>
            <a:picLocks noChangeAspect="1"/>
          </p:cNvPicPr>
          <p:nvPr/>
        </p:nvPicPr>
        <p:blipFill>
          <a:blip r:embed="rId2"/>
          <a:stretch>
            <a:fillRect/>
          </a:stretch>
        </p:blipFill>
        <p:spPr>
          <a:xfrm>
            <a:off x="0" y="1690688"/>
            <a:ext cx="6758598" cy="5111695"/>
          </a:xfrm>
          <a:prstGeom prst="rect">
            <a:avLst/>
          </a:prstGeom>
        </p:spPr>
      </p:pic>
      <p:sp>
        <p:nvSpPr>
          <p:cNvPr id="3" name="Title 1">
            <a:extLst>
              <a:ext uri="{FF2B5EF4-FFF2-40B4-BE49-F238E27FC236}">
                <a16:creationId xmlns:a16="http://schemas.microsoft.com/office/drawing/2014/main" id="{88B50DDD-CFBC-7F51-056F-7AA3F7ABD246}"/>
              </a:ext>
            </a:extLst>
          </p:cNvPr>
          <p:cNvSpPr txBox="1">
            <a:spLocks/>
          </p:cNvSpPr>
          <p:nvPr/>
        </p:nvSpPr>
        <p:spPr>
          <a:xfrm>
            <a:off x="537410" y="520108"/>
            <a:ext cx="11117179"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The spins of planetary mass companions are another tool to study their formation processes</a:t>
            </a:r>
          </a:p>
        </p:txBody>
      </p:sp>
      <p:sp>
        <p:nvSpPr>
          <p:cNvPr id="2" name="Slide Number Placeholder 1">
            <a:extLst>
              <a:ext uri="{FF2B5EF4-FFF2-40B4-BE49-F238E27FC236}">
                <a16:creationId xmlns:a16="http://schemas.microsoft.com/office/drawing/2014/main" id="{BF1C32B0-1CCF-C3C7-ED4D-8509B277F3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562BE4-1D85-43D1-9351-89C9148DA0D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77949A9F-3A86-17DD-783D-ABE2F2C9AF5F}"/>
              </a:ext>
            </a:extLst>
          </p:cNvPr>
          <p:cNvSpPr txBox="1"/>
          <p:nvPr/>
        </p:nvSpPr>
        <p:spPr>
          <a:xfrm>
            <a:off x="5194304" y="5713580"/>
            <a:ext cx="6220838" cy="83099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Bryan+ 2020</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libri" panose="020F0502020204030204"/>
              </a:rPr>
              <a:t>See a</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lso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Bryan+ 2018; Wang+ 2021</a:t>
            </a:r>
          </a:p>
        </p:txBody>
      </p:sp>
      <p:sp>
        <p:nvSpPr>
          <p:cNvPr id="18" name="TextBox 17">
            <a:extLst>
              <a:ext uri="{FF2B5EF4-FFF2-40B4-BE49-F238E27FC236}">
                <a16:creationId xmlns:a16="http://schemas.microsoft.com/office/drawing/2014/main" id="{BCA02EA6-9F83-B1E5-11C7-503CCEACD767}"/>
              </a:ext>
            </a:extLst>
          </p:cNvPr>
          <p:cNvSpPr txBox="1"/>
          <p:nvPr/>
        </p:nvSpPr>
        <p:spPr>
          <a:xfrm>
            <a:off x="6340328" y="2921168"/>
            <a:ext cx="5247238" cy="1015663"/>
          </a:xfrm>
          <a:prstGeom prst="rect">
            <a:avLst/>
          </a:prstGeom>
          <a:noFill/>
        </p:spPr>
        <p:txBody>
          <a:bodyPr wrap="square">
            <a:spAutoFit/>
          </a:bodyPr>
          <a:lstStyle/>
          <a:p>
            <a:r>
              <a:rPr lang="en-US" sz="2000" dirty="0">
                <a:solidFill>
                  <a:schemeClr val="accent2"/>
                </a:solidFill>
              </a:rPr>
              <a:t>Spin angular momentum conserved with age</a:t>
            </a:r>
          </a:p>
          <a:p>
            <a:r>
              <a:rPr lang="en-US" sz="2000" dirty="0">
                <a:solidFill>
                  <a:schemeClr val="accent2"/>
                </a:solidFill>
              </a:rPr>
              <a:t>(~10% of breakup speed)</a:t>
            </a:r>
          </a:p>
          <a:p>
            <a:r>
              <a:rPr lang="en-US" sz="2000" dirty="0">
                <a:solidFill>
                  <a:schemeClr val="accent2"/>
                </a:solidFill>
              </a:rPr>
              <a:t>Consistent with magnetic breaking at early times</a:t>
            </a:r>
          </a:p>
        </p:txBody>
      </p:sp>
    </p:spTree>
    <p:extLst>
      <p:ext uri="{BB962C8B-B14F-4D97-AF65-F5344CB8AC3E}">
        <p14:creationId xmlns:p14="http://schemas.microsoft.com/office/powerpoint/2010/main" val="27020189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5A6BB86-118B-45FF-802D-1215135AE323}"/>
              </a:ext>
            </a:extLst>
          </p:cNvPr>
          <p:cNvGrpSpPr/>
          <p:nvPr/>
        </p:nvGrpSpPr>
        <p:grpSpPr>
          <a:xfrm>
            <a:off x="506550" y="1422402"/>
            <a:ext cx="11227756" cy="5527562"/>
            <a:chOff x="458425" y="970232"/>
            <a:chExt cx="11227756" cy="5527562"/>
          </a:xfrm>
        </p:grpSpPr>
        <p:grpSp>
          <p:nvGrpSpPr>
            <p:cNvPr id="2" name="Group 1">
              <a:extLst>
                <a:ext uri="{FF2B5EF4-FFF2-40B4-BE49-F238E27FC236}">
                  <a16:creationId xmlns:a16="http://schemas.microsoft.com/office/drawing/2014/main" id="{C6FCE7C3-99DB-4276-9083-8D0C4AB79135}"/>
                </a:ext>
              </a:extLst>
            </p:cNvPr>
            <p:cNvGrpSpPr/>
            <p:nvPr/>
          </p:nvGrpSpPr>
          <p:grpSpPr>
            <a:xfrm>
              <a:off x="458425" y="970232"/>
              <a:ext cx="9362121" cy="5527562"/>
              <a:chOff x="956272" y="470700"/>
              <a:chExt cx="10435940" cy="6161563"/>
            </a:xfrm>
          </p:grpSpPr>
          <p:pic>
            <p:nvPicPr>
              <p:cNvPr id="41" name="Picture 4" descr="Chart&#10;&#10;Description automatically generated">
                <a:extLst>
                  <a:ext uri="{FF2B5EF4-FFF2-40B4-BE49-F238E27FC236}">
                    <a16:creationId xmlns:a16="http://schemas.microsoft.com/office/drawing/2014/main" id="{400C117E-DAB2-4762-A0A7-D1A8AA3FD052}"/>
                  </a:ext>
                </a:extLst>
              </p:cNvPr>
              <p:cNvPicPr>
                <a:picLocks noChangeAspect="1"/>
              </p:cNvPicPr>
              <p:nvPr/>
            </p:nvPicPr>
            <p:blipFill>
              <a:blip r:embed="rId2"/>
              <a:stretch>
                <a:fillRect/>
              </a:stretch>
            </p:blipFill>
            <p:spPr>
              <a:xfrm>
                <a:off x="1654548" y="2691022"/>
                <a:ext cx="9292627" cy="3405895"/>
              </a:xfrm>
              <a:prstGeom prst="rect">
                <a:avLst/>
              </a:prstGeom>
            </p:spPr>
          </p:pic>
          <p:cxnSp>
            <p:nvCxnSpPr>
              <p:cNvPr id="20" name="Straight Arrow Connector 19"/>
              <p:cNvCxnSpPr/>
              <p:nvPr/>
            </p:nvCxnSpPr>
            <p:spPr>
              <a:xfrm flipV="1">
                <a:off x="5131885" y="2625496"/>
                <a:ext cx="0" cy="309466"/>
              </a:xfrm>
              <a:prstGeom prst="straightConnector1">
                <a:avLst/>
              </a:prstGeom>
              <a:ln w="63500">
                <a:solidFill>
                  <a:schemeClr val="bg1"/>
                </a:solidFill>
                <a:tailEnd type="none"/>
              </a:ln>
            </p:spPr>
            <p:style>
              <a:lnRef idx="3">
                <a:schemeClr val="accent3"/>
              </a:lnRef>
              <a:fillRef idx="0">
                <a:schemeClr val="accent3"/>
              </a:fillRef>
              <a:effectRef idx="2">
                <a:schemeClr val="accent3"/>
              </a:effectRef>
              <a:fontRef idx="minor">
                <a:schemeClr val="tx1"/>
              </a:fontRef>
            </p:style>
          </p:cxnSp>
          <p:sp>
            <p:nvSpPr>
              <p:cNvPr id="10" name="Curved Right Arrow 9"/>
              <p:cNvSpPr/>
              <p:nvPr/>
            </p:nvSpPr>
            <p:spPr>
              <a:xfrm>
                <a:off x="4823847" y="2535295"/>
                <a:ext cx="321737" cy="316663"/>
              </a:xfrm>
              <a:prstGeom prst="curvedRightArrow">
                <a:avLst>
                  <a:gd name="adj1" fmla="val 16218"/>
                  <a:gd name="adj2" fmla="val 50000"/>
                  <a:gd name="adj3" fmla="val 53188"/>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Arrow Connector 7"/>
              <p:cNvCxnSpPr/>
              <p:nvPr/>
            </p:nvCxnSpPr>
            <p:spPr>
              <a:xfrm flipV="1">
                <a:off x="5131885" y="934844"/>
                <a:ext cx="1732" cy="1725230"/>
              </a:xfrm>
              <a:prstGeom prst="straightConnector1">
                <a:avLst/>
              </a:prstGeom>
              <a:ln w="63500">
                <a:solidFill>
                  <a:schemeClr val="bg1"/>
                </a:solidFill>
                <a:tailEnd type="triangle"/>
              </a:ln>
            </p:spPr>
            <p:style>
              <a:lnRef idx="3">
                <a:schemeClr val="accent3"/>
              </a:lnRef>
              <a:fillRef idx="0">
                <a:schemeClr val="accent3"/>
              </a:fillRef>
              <a:effectRef idx="2">
                <a:schemeClr val="accent3"/>
              </a:effectRef>
              <a:fontRef idx="minor">
                <a:schemeClr val="tx1"/>
              </a:fontRef>
            </p:style>
          </p:cxnSp>
          <p:sp>
            <p:nvSpPr>
              <p:cNvPr id="4" name="Up-Down Arrow 3"/>
              <p:cNvSpPr/>
              <p:nvPr/>
            </p:nvSpPr>
            <p:spPr>
              <a:xfrm>
                <a:off x="2434498" y="533400"/>
                <a:ext cx="1062076" cy="3644399"/>
              </a:xfrm>
              <a:prstGeom prst="upDownArrow">
                <a:avLst>
                  <a:gd name="adj1" fmla="val 39142"/>
                  <a:gd name="adj2" fmla="val 65263"/>
                </a:avLst>
              </a:prstGeom>
              <a:scene3d>
                <a:camera prst="isometricOffAxis2Top"/>
                <a:lightRig rig="threePt" dir="t"/>
              </a:scene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526483" y="964712"/>
                <a:ext cx="1235614" cy="123561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1273" y="1158250"/>
                <a:ext cx="1235614" cy="1235614"/>
              </a:xfrm>
              <a:prstGeom prst="rect">
                <a:avLst/>
              </a:prstGeom>
            </p:spPr>
          </p:pic>
          <p:pic>
            <p:nvPicPr>
              <p:cNvPr id="11" name="Picture 10"/>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773053" y="1396746"/>
                <a:ext cx="1235614" cy="1235614"/>
              </a:xfrm>
              <a:prstGeom prst="rect">
                <a:avLst/>
              </a:prstGeom>
            </p:spPr>
          </p:pic>
          <p:sp>
            <p:nvSpPr>
              <p:cNvPr id="17" name="Curved Right Arrow 16"/>
              <p:cNvSpPr/>
              <p:nvPr/>
            </p:nvSpPr>
            <p:spPr>
              <a:xfrm flipH="1" flipV="1">
                <a:off x="5163965" y="2483117"/>
                <a:ext cx="321737" cy="316663"/>
              </a:xfrm>
              <a:prstGeom prst="curvedRightArrow">
                <a:avLst>
                  <a:gd name="adj1" fmla="val 16218"/>
                  <a:gd name="adj2" fmla="val 50000"/>
                  <a:gd name="adj3" fmla="val 0"/>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5" name="Group 44"/>
              <p:cNvGrpSpPr/>
              <p:nvPr/>
            </p:nvGrpSpPr>
            <p:grpSpPr>
              <a:xfrm>
                <a:off x="4323720" y="1125487"/>
                <a:ext cx="1651630" cy="1654054"/>
                <a:chOff x="4331660" y="1590732"/>
                <a:chExt cx="1235614" cy="1237427"/>
              </a:xfrm>
            </p:grpSpPr>
            <p:pic>
              <p:nvPicPr>
                <p:cNvPr id="13" name="Picture 12"/>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331660" y="1592545"/>
                  <a:ext cx="1235614" cy="1235614"/>
                </a:xfrm>
                <a:prstGeom prst="rect">
                  <a:avLst/>
                </a:prstGeom>
              </p:spPr>
            </p:pic>
            <p:pic>
              <p:nvPicPr>
                <p:cNvPr id="6" name="Picture 5"/>
                <p:cNvPicPr>
                  <a:picLocks noChangeAspect="1"/>
                </p:cNvPicPr>
                <p:nvPr/>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r="50140"/>
                <a:stretch/>
              </p:blipFill>
              <p:spPr>
                <a:xfrm>
                  <a:off x="4331660" y="1590732"/>
                  <a:ext cx="616075" cy="1235614"/>
                </a:xfrm>
                <a:prstGeom prst="rect">
                  <a:avLst/>
                </a:prstGeom>
              </p:spPr>
            </p:pic>
          </p:grpSp>
          <p:cxnSp>
            <p:nvCxnSpPr>
              <p:cNvPr id="49" name="Straight Arrow Connector 48"/>
              <p:cNvCxnSpPr/>
              <p:nvPr/>
            </p:nvCxnSpPr>
            <p:spPr>
              <a:xfrm flipV="1">
                <a:off x="7345138" y="2660074"/>
                <a:ext cx="0" cy="309466"/>
              </a:xfrm>
              <a:prstGeom prst="straightConnector1">
                <a:avLst/>
              </a:prstGeom>
              <a:ln w="63500">
                <a:solidFill>
                  <a:schemeClr val="bg1"/>
                </a:solidFill>
                <a:tailEnd type="none"/>
              </a:ln>
            </p:spPr>
            <p:style>
              <a:lnRef idx="3">
                <a:schemeClr val="accent3"/>
              </a:lnRef>
              <a:fillRef idx="0">
                <a:schemeClr val="accent3"/>
              </a:fillRef>
              <a:effectRef idx="2">
                <a:schemeClr val="accent3"/>
              </a:effectRef>
              <a:fontRef idx="minor">
                <a:schemeClr val="tx1"/>
              </a:fontRef>
            </p:style>
          </p:cxnSp>
          <p:sp>
            <p:nvSpPr>
              <p:cNvPr id="50" name="Curved Right Arrow 49"/>
              <p:cNvSpPr/>
              <p:nvPr/>
            </p:nvSpPr>
            <p:spPr>
              <a:xfrm>
                <a:off x="7037100" y="2569873"/>
                <a:ext cx="321737" cy="316663"/>
              </a:xfrm>
              <a:prstGeom prst="curvedRightArrow">
                <a:avLst>
                  <a:gd name="adj1" fmla="val 16218"/>
                  <a:gd name="adj2" fmla="val 50000"/>
                  <a:gd name="adj3" fmla="val 53188"/>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1" name="Straight Arrow Connector 50"/>
              <p:cNvCxnSpPr/>
              <p:nvPr/>
            </p:nvCxnSpPr>
            <p:spPr>
              <a:xfrm flipV="1">
                <a:off x="7345138" y="969422"/>
                <a:ext cx="1732" cy="1725230"/>
              </a:xfrm>
              <a:prstGeom prst="straightConnector1">
                <a:avLst/>
              </a:prstGeom>
              <a:ln w="63500">
                <a:solidFill>
                  <a:schemeClr val="bg1"/>
                </a:solidFill>
                <a:tailEnd type="triangle"/>
              </a:ln>
            </p:spPr>
            <p:style>
              <a:lnRef idx="3">
                <a:schemeClr val="accent3"/>
              </a:lnRef>
              <a:fillRef idx="0">
                <a:schemeClr val="accent3"/>
              </a:fillRef>
              <a:effectRef idx="2">
                <a:schemeClr val="accent3"/>
              </a:effectRef>
              <a:fontRef idx="minor">
                <a:schemeClr val="tx1"/>
              </a:fontRef>
            </p:style>
          </p:cxnSp>
          <p:sp>
            <p:nvSpPr>
              <p:cNvPr id="52" name="Curved Right Arrow 51"/>
              <p:cNvSpPr/>
              <p:nvPr/>
            </p:nvSpPr>
            <p:spPr>
              <a:xfrm flipH="1" flipV="1">
                <a:off x="7377218" y="2517695"/>
                <a:ext cx="321737" cy="316663"/>
              </a:xfrm>
              <a:prstGeom prst="curvedRightArrow">
                <a:avLst>
                  <a:gd name="adj1" fmla="val 16218"/>
                  <a:gd name="adj2" fmla="val 50000"/>
                  <a:gd name="adj3" fmla="val 0"/>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3" name="Group 52"/>
              <p:cNvGrpSpPr/>
              <p:nvPr/>
            </p:nvGrpSpPr>
            <p:grpSpPr>
              <a:xfrm>
                <a:off x="6536973" y="1160065"/>
                <a:ext cx="1651630" cy="1654054"/>
                <a:chOff x="4331660" y="1590732"/>
                <a:chExt cx="1235614" cy="1237427"/>
              </a:xfrm>
            </p:grpSpPr>
            <p:pic>
              <p:nvPicPr>
                <p:cNvPr id="54" name="Picture 53"/>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331660" y="1592545"/>
                  <a:ext cx="1235614" cy="1235614"/>
                </a:xfrm>
                <a:prstGeom prst="rect">
                  <a:avLst/>
                </a:prstGeom>
              </p:spPr>
            </p:pic>
            <p:pic>
              <p:nvPicPr>
                <p:cNvPr id="55" name="Picture 54"/>
                <p:cNvPicPr>
                  <a:picLocks noChangeAspect="1"/>
                </p:cNvPicPr>
                <p:nvPr/>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r="50140"/>
                <a:stretch/>
              </p:blipFill>
              <p:spPr>
                <a:xfrm>
                  <a:off x="4331660" y="1590732"/>
                  <a:ext cx="616075" cy="1235614"/>
                </a:xfrm>
                <a:prstGeom prst="rect">
                  <a:avLst/>
                </a:prstGeom>
              </p:spPr>
            </p:pic>
          </p:grpSp>
          <p:sp>
            <p:nvSpPr>
              <p:cNvPr id="46" name="Cloud 45"/>
              <p:cNvSpPr/>
              <p:nvPr/>
            </p:nvSpPr>
            <p:spPr>
              <a:xfrm>
                <a:off x="6715767" y="1804389"/>
                <a:ext cx="449735" cy="412456"/>
              </a:xfrm>
              <a:prstGeom prst="cloud">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Cloud 46"/>
              <p:cNvSpPr/>
              <p:nvPr/>
            </p:nvSpPr>
            <p:spPr>
              <a:xfrm>
                <a:off x="7572190" y="1795388"/>
                <a:ext cx="449735" cy="412456"/>
              </a:xfrm>
              <a:prstGeom prst="cloud">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ight Arrow 47"/>
              <p:cNvSpPr/>
              <p:nvPr/>
            </p:nvSpPr>
            <p:spPr>
              <a:xfrm>
                <a:off x="7274536" y="1880740"/>
                <a:ext cx="223436" cy="205955"/>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6" name="Picture 55"/>
              <p:cNvPicPr>
                <a:picLocks noChangeAspect="1"/>
              </p:cNvPicPr>
              <p:nvPr/>
            </p:nvPicPr>
            <p:blipFill rotWithShape="1">
              <a:blip r:embed="rId6" cstate="print">
                <a:extLst>
                  <a:ext uri="{28A0092B-C50C-407E-A947-70E740481C1C}">
                    <a14:useLocalDpi xmlns:a14="http://schemas.microsoft.com/office/drawing/2010/main" val="0"/>
                  </a:ext>
                </a:extLst>
              </a:blip>
              <a:srcRect l="48552" b="48483"/>
              <a:stretch/>
            </p:blipFill>
            <p:spPr>
              <a:xfrm>
                <a:off x="9564711" y="1215938"/>
                <a:ext cx="863036" cy="864208"/>
              </a:xfrm>
              <a:prstGeom prst="rect">
                <a:avLst/>
              </a:prstGeom>
            </p:spPr>
          </p:pic>
          <p:pic>
            <p:nvPicPr>
              <p:cNvPr id="57" name="Picture 56"/>
              <p:cNvPicPr>
                <a:picLocks noChangeAspect="1"/>
              </p:cNvPicPr>
              <p:nvPr/>
            </p:nvPicPr>
            <p:blipFill rotWithShape="1">
              <a:blip r:embed="rId7" cstate="print">
                <a:extLst>
                  <a:ext uri="{28A0092B-C50C-407E-A947-70E740481C1C}">
                    <a14:useLocalDpi xmlns:a14="http://schemas.microsoft.com/office/drawing/2010/main" val="0"/>
                  </a:ext>
                </a:extLst>
              </a:blip>
              <a:srcRect r="50657" b="49073"/>
              <a:stretch/>
            </p:blipFill>
            <p:spPr>
              <a:xfrm>
                <a:off x="9035671" y="1538785"/>
                <a:ext cx="530865" cy="547910"/>
              </a:xfrm>
              <a:prstGeom prst="rect">
                <a:avLst/>
              </a:prstGeom>
            </p:spPr>
          </p:pic>
          <p:pic>
            <p:nvPicPr>
              <p:cNvPr id="58" name="Picture 57"/>
              <p:cNvPicPr>
                <a:picLocks noChangeAspect="1"/>
              </p:cNvPicPr>
              <p:nvPr/>
            </p:nvPicPr>
            <p:blipFill rotWithShape="1">
              <a:blip r:embed="rId8" cstate="print">
                <a:extLst>
                  <a:ext uri="{28A0092B-C50C-407E-A947-70E740481C1C}">
                    <a14:useLocalDpi xmlns:a14="http://schemas.microsoft.com/office/drawing/2010/main" val="0"/>
                  </a:ext>
                </a:extLst>
              </a:blip>
              <a:srcRect l="49925" t="49632" r="1" b="2"/>
              <a:stretch/>
            </p:blipFill>
            <p:spPr>
              <a:xfrm>
                <a:off x="9564711" y="2080146"/>
                <a:ext cx="1827501" cy="889394"/>
              </a:xfrm>
              <a:prstGeom prst="rect">
                <a:avLst/>
              </a:prstGeom>
            </p:spPr>
          </p:pic>
          <p:pic>
            <p:nvPicPr>
              <p:cNvPr id="59" name="Picture 58"/>
              <p:cNvPicPr>
                <a:picLocks noChangeAspect="1"/>
              </p:cNvPicPr>
              <p:nvPr/>
            </p:nvPicPr>
            <p:blipFill rotWithShape="1">
              <a:blip r:embed="rId9" cstate="print">
                <a:extLst>
                  <a:ext uri="{28A0092B-C50C-407E-A947-70E740481C1C}">
                    <a14:useLocalDpi xmlns:a14="http://schemas.microsoft.com/office/drawing/2010/main" val="0"/>
                  </a:ext>
                </a:extLst>
              </a:blip>
              <a:srcRect l="1" t="49603" r="50028" b="-1"/>
              <a:stretch/>
            </p:blipFill>
            <p:spPr>
              <a:xfrm>
                <a:off x="9029836" y="2080147"/>
                <a:ext cx="536512" cy="541097"/>
              </a:xfrm>
              <a:prstGeom prst="rect">
                <a:avLst/>
              </a:prstGeom>
            </p:spPr>
          </p:pic>
          <p:cxnSp>
            <p:nvCxnSpPr>
              <p:cNvPr id="61" name="Straight Arrow Connector 60"/>
              <p:cNvCxnSpPr/>
              <p:nvPr/>
            </p:nvCxnSpPr>
            <p:spPr>
              <a:xfrm>
                <a:off x="1730652" y="4402647"/>
                <a:ext cx="2117881" cy="0"/>
              </a:xfrm>
              <a:prstGeom prst="straightConnector1">
                <a:avLst/>
              </a:prstGeom>
              <a:ln w="38100">
                <a:solidFill>
                  <a:schemeClr val="bg1"/>
                </a:solidFill>
                <a:tailEnd type="triangle" w="lg" len="lg"/>
              </a:ln>
            </p:spPr>
            <p:style>
              <a:lnRef idx="3">
                <a:schemeClr val="accent3"/>
              </a:lnRef>
              <a:fillRef idx="0">
                <a:schemeClr val="accent3"/>
              </a:fillRef>
              <a:effectRef idx="2">
                <a:schemeClr val="accent3"/>
              </a:effectRef>
              <a:fontRef idx="minor">
                <a:schemeClr val="tx1"/>
              </a:fontRef>
            </p:style>
          </p:cxnSp>
          <p:sp>
            <p:nvSpPr>
              <p:cNvPr id="64" name="TextBox 63"/>
              <p:cNvSpPr txBox="1"/>
              <p:nvPr/>
            </p:nvSpPr>
            <p:spPr>
              <a:xfrm>
                <a:off x="3724586" y="4357155"/>
                <a:ext cx="247893" cy="5146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a:ln>
                      <a:noFill/>
                    </a:ln>
                    <a:solidFill>
                      <a:prstClr val="black"/>
                    </a:solidFill>
                    <a:effectLst/>
                    <a:uLnTx/>
                    <a:uFillTx/>
                    <a:latin typeface="Calibri" panose="020F0502020204030204"/>
                    <a:ea typeface="+mn-ea"/>
                    <a:cs typeface="+mn-cs"/>
                  </a:rPr>
                  <a:t>λ</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67" name="Straight Arrow Connector 66"/>
              <p:cNvCxnSpPr/>
              <p:nvPr/>
            </p:nvCxnSpPr>
            <p:spPr>
              <a:xfrm>
                <a:off x="1773053" y="5732555"/>
                <a:ext cx="2117881" cy="0"/>
              </a:xfrm>
              <a:prstGeom prst="straightConnector1">
                <a:avLst/>
              </a:prstGeom>
              <a:ln w="38100">
                <a:solidFill>
                  <a:schemeClr val="bg1"/>
                </a:solidFill>
                <a:tailEnd type="triangle" w="lg" len="lg"/>
              </a:ln>
            </p:spPr>
            <p:style>
              <a:lnRef idx="3">
                <a:schemeClr val="accent3"/>
              </a:lnRef>
              <a:fillRef idx="0">
                <a:schemeClr val="accent3"/>
              </a:fillRef>
              <a:effectRef idx="2">
                <a:schemeClr val="accent3"/>
              </a:effectRef>
              <a:fontRef idx="minor">
                <a:schemeClr val="tx1"/>
              </a:fontRef>
            </p:style>
          </p:cxnSp>
          <p:sp>
            <p:nvSpPr>
              <p:cNvPr id="68" name="TextBox 67"/>
              <p:cNvSpPr txBox="1"/>
              <p:nvPr/>
            </p:nvSpPr>
            <p:spPr>
              <a:xfrm>
                <a:off x="3766987" y="5687063"/>
                <a:ext cx="761700" cy="5146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RV</a:t>
                </a:r>
              </a:p>
            </p:txBody>
          </p:sp>
          <p:sp>
            <p:nvSpPr>
              <p:cNvPr id="70" name="TextBox 69"/>
              <p:cNvSpPr txBox="1"/>
              <p:nvPr/>
            </p:nvSpPr>
            <p:spPr>
              <a:xfrm>
                <a:off x="2604468" y="5894130"/>
                <a:ext cx="1368010" cy="4116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0 (km/s)</a:t>
                </a:r>
              </a:p>
            </p:txBody>
          </p:sp>
          <p:cxnSp>
            <p:nvCxnSpPr>
              <p:cNvPr id="72" name="Straight Connector 71"/>
              <p:cNvCxnSpPr/>
              <p:nvPr/>
            </p:nvCxnSpPr>
            <p:spPr>
              <a:xfrm>
                <a:off x="2769080" y="5646278"/>
                <a:ext cx="0" cy="1828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1871069" y="500960"/>
                <a:ext cx="2417350" cy="44600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Radial Velocity</a:t>
                </a:r>
              </a:p>
            </p:txBody>
          </p:sp>
          <p:sp>
            <p:nvSpPr>
              <p:cNvPr id="83" name="TextBox 82"/>
              <p:cNvSpPr txBox="1"/>
              <p:nvPr/>
            </p:nvSpPr>
            <p:spPr>
              <a:xfrm>
                <a:off x="4050649" y="498402"/>
                <a:ext cx="20985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Spin</a:t>
                </a:r>
              </a:p>
            </p:txBody>
          </p:sp>
          <p:sp>
            <p:nvSpPr>
              <p:cNvPr id="84" name="TextBox 83"/>
              <p:cNvSpPr txBox="1"/>
              <p:nvPr/>
            </p:nvSpPr>
            <p:spPr>
              <a:xfrm>
                <a:off x="5970109" y="507003"/>
                <a:ext cx="2729713" cy="4460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Doppler Imaging</a:t>
                </a:r>
              </a:p>
            </p:txBody>
          </p:sp>
          <p:sp>
            <p:nvSpPr>
              <p:cNvPr id="85" name="TextBox 84"/>
              <p:cNvSpPr txBox="1"/>
              <p:nvPr/>
            </p:nvSpPr>
            <p:spPr>
              <a:xfrm>
                <a:off x="8613760" y="470700"/>
                <a:ext cx="2351110" cy="7890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Atmospheric characterization</a:t>
                </a:r>
              </a:p>
            </p:txBody>
          </p:sp>
          <p:sp>
            <p:nvSpPr>
              <p:cNvPr id="86" name="TextBox 85"/>
              <p:cNvSpPr txBox="1"/>
              <p:nvPr/>
            </p:nvSpPr>
            <p:spPr>
              <a:xfrm rot="16200000">
                <a:off x="150153" y="3346418"/>
                <a:ext cx="2351111" cy="4460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Spectrum</a:t>
                </a:r>
              </a:p>
            </p:txBody>
          </p:sp>
          <p:sp>
            <p:nvSpPr>
              <p:cNvPr id="87" name="TextBox 86"/>
              <p:cNvSpPr txBox="1"/>
              <p:nvPr/>
            </p:nvSpPr>
            <p:spPr>
              <a:xfrm rot="16200000">
                <a:off x="175256" y="5062168"/>
                <a:ext cx="2351111" cy="7890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Cross Correlation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Function (CCF)</a:t>
                </a:r>
              </a:p>
            </p:txBody>
          </p:sp>
        </p:grpSp>
        <p:pic>
          <p:nvPicPr>
            <p:cNvPr id="42" name="Picture 41">
              <a:extLst>
                <a:ext uri="{FF2B5EF4-FFF2-40B4-BE49-F238E27FC236}">
                  <a16:creationId xmlns:a16="http://schemas.microsoft.com/office/drawing/2014/main" id="{874CB591-11CE-403D-830C-D3EE0727858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54089" y="1659990"/>
              <a:ext cx="1446478" cy="1446478"/>
            </a:xfrm>
            <a:prstGeom prst="rect">
              <a:avLst/>
            </a:prstGeom>
          </p:spPr>
        </p:pic>
        <p:sp>
          <p:nvSpPr>
            <p:cNvPr id="43" name="TextBox 42">
              <a:extLst>
                <a:ext uri="{FF2B5EF4-FFF2-40B4-BE49-F238E27FC236}">
                  <a16:creationId xmlns:a16="http://schemas.microsoft.com/office/drawing/2014/main" id="{F7BE70E7-452D-47A0-B121-72C16D0581AC}"/>
                </a:ext>
              </a:extLst>
            </p:cNvPr>
            <p:cNvSpPr txBox="1"/>
            <p:nvPr/>
          </p:nvSpPr>
          <p:spPr>
            <a:xfrm>
              <a:off x="9576991" y="986507"/>
              <a:ext cx="210919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Detection</a:t>
              </a:r>
            </a:p>
          </p:txBody>
        </p:sp>
        <p:sp>
          <p:nvSpPr>
            <p:cNvPr id="5" name="TextBox 4">
              <a:extLst>
                <a:ext uri="{FF2B5EF4-FFF2-40B4-BE49-F238E27FC236}">
                  <a16:creationId xmlns:a16="http://schemas.microsoft.com/office/drawing/2014/main" id="{86F3A364-FEF6-47F5-AA11-E3E72FECBB3E}"/>
                </a:ext>
              </a:extLst>
            </p:cNvPr>
            <p:cNvSpPr txBox="1"/>
            <p:nvPr/>
          </p:nvSpPr>
          <p:spPr>
            <a:xfrm>
              <a:off x="10324932" y="1628176"/>
              <a:ext cx="871985"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FF0000"/>
                  </a:solidFill>
                  <a:effectLst/>
                  <a:uLnTx/>
                  <a:uFillTx/>
                  <a:latin typeface="Calibri" panose="020F0502020204030204"/>
                  <a:ea typeface="+mn-ea"/>
                  <a:cs typeface="+mn-cs"/>
                </a:rPr>
                <a:t>?</a:t>
              </a:r>
              <a:endPar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60" name="Title 1">
            <a:extLst>
              <a:ext uri="{FF2B5EF4-FFF2-40B4-BE49-F238E27FC236}">
                <a16:creationId xmlns:a16="http://schemas.microsoft.com/office/drawing/2014/main" id="{37BD1D40-2DF1-4E08-8A2E-ADD4ADCDAB41}"/>
              </a:ext>
            </a:extLst>
          </p:cNvPr>
          <p:cNvSpPr txBox="1">
            <a:spLocks/>
          </p:cNvSpPr>
          <p:nvPr/>
        </p:nvSpPr>
        <p:spPr>
          <a:xfrm>
            <a:off x="812367" y="2407365"/>
            <a:ext cx="10972022" cy="7120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7" name="Title 1">
            <a:extLst>
              <a:ext uri="{FF2B5EF4-FFF2-40B4-BE49-F238E27FC236}">
                <a16:creationId xmlns:a16="http://schemas.microsoft.com/office/drawing/2014/main" id="{190382CF-7D7A-0CF9-2D7E-3C1258ABA1B2}"/>
              </a:ext>
            </a:extLst>
          </p:cNvPr>
          <p:cNvSpPr>
            <a:spLocks noGrp="1"/>
          </p:cNvSpPr>
          <p:nvPr>
            <p:ph type="title"/>
          </p:nvPr>
        </p:nvSpPr>
        <p:spPr>
          <a:xfrm>
            <a:off x="457694" y="365125"/>
            <a:ext cx="11734305" cy="1325563"/>
          </a:xfrm>
        </p:spPr>
        <p:txBody>
          <a:bodyPr>
            <a:normAutofit/>
          </a:bodyPr>
          <a:lstStyle/>
          <a:p>
            <a:r>
              <a:rPr lang="en-US" sz="3600" dirty="0">
                <a:solidFill>
                  <a:schemeClr val="bg1"/>
                </a:solidFill>
              </a:rPr>
              <a:t>High-resolution spectroscopy enables a wide range of science</a:t>
            </a:r>
          </a:p>
        </p:txBody>
      </p:sp>
      <p:sp>
        <p:nvSpPr>
          <p:cNvPr id="14" name="Rectangle 13">
            <a:extLst>
              <a:ext uri="{FF2B5EF4-FFF2-40B4-BE49-F238E27FC236}">
                <a16:creationId xmlns:a16="http://schemas.microsoft.com/office/drawing/2014/main" id="{20ECBC93-8D1B-D9ED-CF9B-C4ABA7718E18}"/>
              </a:ext>
            </a:extLst>
          </p:cNvPr>
          <p:cNvSpPr/>
          <p:nvPr/>
        </p:nvSpPr>
        <p:spPr>
          <a:xfrm>
            <a:off x="5173598" y="1456075"/>
            <a:ext cx="2249559" cy="5412259"/>
          </a:xfrm>
          <a:prstGeom prst="rect">
            <a:avLst/>
          </a:prstGeom>
          <a:solidFill>
            <a:schemeClr val="accent2">
              <a:alpha val="3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Slide Number Placeholder 14">
            <a:extLst>
              <a:ext uri="{FF2B5EF4-FFF2-40B4-BE49-F238E27FC236}">
                <a16:creationId xmlns:a16="http://schemas.microsoft.com/office/drawing/2014/main" id="{5DD777B7-22F1-8DB6-32AF-ED91D3CA0AC0}"/>
              </a:ext>
            </a:extLst>
          </p:cNvPr>
          <p:cNvSpPr>
            <a:spLocks noGrp="1"/>
          </p:cNvSpPr>
          <p:nvPr>
            <p:ph type="sldNum" sz="quarter" idx="12"/>
          </p:nvPr>
        </p:nvSpPr>
        <p:spPr/>
        <p:txBody>
          <a:bodyPr/>
          <a:lstStyle/>
          <a:p>
            <a:fld id="{48F63A3B-78C7-47BE-AE5E-E10140E04643}" type="slidenum">
              <a:rPr lang="en-US" smtClean="0">
                <a:solidFill>
                  <a:schemeClr val="bg1"/>
                </a:solidFill>
              </a:rPr>
              <a:t>21</a:t>
            </a:fld>
            <a:endParaRPr lang="en-US">
              <a:solidFill>
                <a:schemeClr val="bg1"/>
              </a:solidFill>
            </a:endParaRPr>
          </a:p>
        </p:txBody>
      </p:sp>
    </p:spTree>
    <p:extLst>
      <p:ext uri="{BB962C8B-B14F-4D97-AF65-F5344CB8AC3E}">
        <p14:creationId xmlns:p14="http://schemas.microsoft.com/office/powerpoint/2010/main" val="3846732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6B481-045C-0CCE-2515-21591900F39D}"/>
              </a:ext>
            </a:extLst>
          </p:cNvPr>
          <p:cNvSpPr>
            <a:spLocks noGrp="1"/>
          </p:cNvSpPr>
          <p:nvPr>
            <p:ph type="title"/>
          </p:nvPr>
        </p:nvSpPr>
        <p:spPr/>
        <p:txBody>
          <a:bodyPr/>
          <a:lstStyle/>
          <a:p>
            <a:r>
              <a:rPr lang="en-US" dirty="0">
                <a:solidFill>
                  <a:schemeClr val="bg1"/>
                </a:solidFill>
              </a:rPr>
              <a:t>Resolving the 2D surface of directly imaged brown dwarfs</a:t>
            </a:r>
          </a:p>
        </p:txBody>
      </p:sp>
      <p:pic>
        <p:nvPicPr>
          <p:cNvPr id="5" name="Picture 4">
            <a:extLst>
              <a:ext uri="{FF2B5EF4-FFF2-40B4-BE49-F238E27FC236}">
                <a16:creationId xmlns:a16="http://schemas.microsoft.com/office/drawing/2014/main" id="{994E3D51-2DCA-DC3A-5B0F-07B191184A10}"/>
              </a:ext>
            </a:extLst>
          </p:cNvPr>
          <p:cNvPicPr>
            <a:picLocks noChangeAspect="1"/>
          </p:cNvPicPr>
          <p:nvPr/>
        </p:nvPicPr>
        <p:blipFill>
          <a:blip r:embed="rId2"/>
          <a:stretch>
            <a:fillRect/>
          </a:stretch>
        </p:blipFill>
        <p:spPr>
          <a:xfrm>
            <a:off x="6387057" y="1589753"/>
            <a:ext cx="4164075" cy="3928256"/>
          </a:xfrm>
          <a:prstGeom prst="rect">
            <a:avLst/>
          </a:prstGeom>
        </p:spPr>
      </p:pic>
      <p:sp>
        <p:nvSpPr>
          <p:cNvPr id="6" name="TextBox 5">
            <a:extLst>
              <a:ext uri="{FF2B5EF4-FFF2-40B4-BE49-F238E27FC236}">
                <a16:creationId xmlns:a16="http://schemas.microsoft.com/office/drawing/2014/main" id="{C8802E82-A861-6637-5CCD-211FCB2D9893}"/>
              </a:ext>
            </a:extLst>
          </p:cNvPr>
          <p:cNvSpPr txBox="1"/>
          <p:nvPr/>
        </p:nvSpPr>
        <p:spPr>
          <a:xfrm>
            <a:off x="7042688" y="5640345"/>
            <a:ext cx="4311112" cy="83099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2400" b="0" i="0" u="none" strike="noStrike" kern="1200" cap="none" spc="0" normalizeH="0" baseline="0" noProof="0" dirty="0">
                <a:ln>
                  <a:noFill/>
                </a:ln>
                <a:solidFill>
                  <a:schemeClr val="bg1"/>
                </a:solidFill>
                <a:effectLst/>
                <a:uLnTx/>
                <a:uFillTx/>
                <a:latin typeface="Calibri"/>
                <a:ea typeface="Calibri"/>
                <a:cs typeface="Calibri"/>
                <a:sym typeface="Calibri"/>
              </a:rPr>
              <a:t>Crossfield+2014</a:t>
            </a:r>
          </a:p>
          <a:p>
            <a:pPr marL="0" marR="0" lvl="0" indent="0" algn="r" defTabSz="914400" rtl="0" eaLnBrk="1" fontAlgn="auto" latinLnBrk="0" hangingPunct="1">
              <a:lnSpc>
                <a:spcPct val="100000"/>
              </a:lnSpc>
              <a:spcBef>
                <a:spcPts val="0"/>
              </a:spcBef>
              <a:spcAft>
                <a:spcPts val="0"/>
              </a:spcAft>
              <a:buClrTx/>
              <a:buSzTx/>
              <a:buFontTx/>
              <a:buNone/>
              <a:tabLst/>
              <a:defRPr/>
            </a:pPr>
            <a:r>
              <a:rPr lang="en" sz="2400" dirty="0">
                <a:solidFill>
                  <a:schemeClr val="bg1"/>
                </a:solidFill>
                <a:latin typeface="Calibri"/>
                <a:ea typeface="Calibri"/>
                <a:cs typeface="Calibri"/>
                <a:sym typeface="Calibri"/>
              </a:rPr>
              <a:t>See also Plummer+2023</a:t>
            </a:r>
            <a:endPar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10" name="Content Placeholder 9">
            <a:extLst>
              <a:ext uri="{FF2B5EF4-FFF2-40B4-BE49-F238E27FC236}">
                <a16:creationId xmlns:a16="http://schemas.microsoft.com/office/drawing/2014/main" id="{9413D806-3418-0327-5672-5AE6C97686E9}"/>
              </a:ext>
            </a:extLst>
          </p:cNvPr>
          <p:cNvPicPr>
            <a:picLocks noGrp="1" noChangeAspect="1"/>
          </p:cNvPicPr>
          <p:nvPr>
            <p:ph idx="1"/>
          </p:nvPr>
        </p:nvPicPr>
        <p:blipFill rotWithShape="1">
          <a:blip r:embed="rId3"/>
          <a:srcRect l="45086"/>
          <a:stretch/>
        </p:blipFill>
        <p:spPr>
          <a:xfrm>
            <a:off x="1313310" y="2650584"/>
            <a:ext cx="4164075" cy="2867425"/>
          </a:xfrm>
        </p:spPr>
      </p:pic>
      <p:sp>
        <p:nvSpPr>
          <p:cNvPr id="11" name="TextBox 10">
            <a:extLst>
              <a:ext uri="{FF2B5EF4-FFF2-40B4-BE49-F238E27FC236}">
                <a16:creationId xmlns:a16="http://schemas.microsoft.com/office/drawing/2014/main" id="{0D61C82D-0ECC-6BEF-46D2-0EA4FA434DBB}"/>
              </a:ext>
            </a:extLst>
          </p:cNvPr>
          <p:cNvSpPr txBox="1"/>
          <p:nvPr/>
        </p:nvSpPr>
        <p:spPr>
          <a:xfrm>
            <a:off x="1539233" y="2088621"/>
            <a:ext cx="3938152" cy="646331"/>
          </a:xfrm>
          <a:prstGeom prst="rect">
            <a:avLst/>
          </a:prstGeom>
          <a:noFill/>
        </p:spPr>
        <p:txBody>
          <a:bodyPr wrap="square" rtlCol="0">
            <a:spAutoFit/>
          </a:bodyPr>
          <a:lstStyle/>
          <a:p>
            <a:r>
              <a:rPr lang="en-US" dirty="0">
                <a:solidFill>
                  <a:schemeClr val="bg1"/>
                </a:solidFill>
              </a:rPr>
              <a:t>Deviations from uniform spectral line profile for </a:t>
            </a:r>
            <a:r>
              <a:rPr lang="en-US" dirty="0" err="1">
                <a:solidFill>
                  <a:schemeClr val="bg1"/>
                </a:solidFill>
              </a:rPr>
              <a:t>Luhman</a:t>
            </a:r>
            <a:r>
              <a:rPr lang="en-US" dirty="0">
                <a:solidFill>
                  <a:schemeClr val="bg1"/>
                </a:solidFill>
              </a:rPr>
              <a:t> 16B:</a:t>
            </a:r>
          </a:p>
        </p:txBody>
      </p:sp>
      <p:sp>
        <p:nvSpPr>
          <p:cNvPr id="13" name="Arrow: Up 12">
            <a:extLst>
              <a:ext uri="{FF2B5EF4-FFF2-40B4-BE49-F238E27FC236}">
                <a16:creationId xmlns:a16="http://schemas.microsoft.com/office/drawing/2014/main" id="{345859F1-C145-34F5-AA27-157D1C4B62D2}"/>
              </a:ext>
            </a:extLst>
          </p:cNvPr>
          <p:cNvSpPr/>
          <p:nvPr/>
        </p:nvSpPr>
        <p:spPr>
          <a:xfrm>
            <a:off x="2930554" y="4084296"/>
            <a:ext cx="344205" cy="646331"/>
          </a:xfrm>
          <a:prstGeom prst="upArrow">
            <a:avLst/>
          </a:prstGeom>
          <a:solidFill>
            <a:srgbClr val="FF00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Arrow: Up 13">
            <a:extLst>
              <a:ext uri="{FF2B5EF4-FFF2-40B4-BE49-F238E27FC236}">
                <a16:creationId xmlns:a16="http://schemas.microsoft.com/office/drawing/2014/main" id="{38B7481E-F996-BC44-DBC8-5E88E0E4F352}"/>
              </a:ext>
            </a:extLst>
          </p:cNvPr>
          <p:cNvSpPr/>
          <p:nvPr/>
        </p:nvSpPr>
        <p:spPr>
          <a:xfrm>
            <a:off x="7645227" y="5094950"/>
            <a:ext cx="344205" cy="646331"/>
          </a:xfrm>
          <a:prstGeom prst="upArrow">
            <a:avLst/>
          </a:prstGeom>
          <a:solidFill>
            <a:srgbClr val="FF00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754DA7A1-E405-5A00-4ACB-B96EA9E12238}"/>
              </a:ext>
            </a:extLst>
          </p:cNvPr>
          <p:cNvSpPr>
            <a:spLocks noGrp="1"/>
          </p:cNvSpPr>
          <p:nvPr>
            <p:ph type="sldNum" sz="quarter" idx="12"/>
          </p:nvPr>
        </p:nvSpPr>
        <p:spPr/>
        <p:txBody>
          <a:bodyPr/>
          <a:lstStyle/>
          <a:p>
            <a:fld id="{48F63A3B-78C7-47BE-AE5E-E10140E04643}" type="slidenum">
              <a:rPr lang="en-US" smtClean="0">
                <a:solidFill>
                  <a:schemeClr val="bg1"/>
                </a:solidFill>
              </a:rPr>
              <a:t>22</a:t>
            </a:fld>
            <a:endParaRPr lang="en-US">
              <a:solidFill>
                <a:schemeClr val="bg1"/>
              </a:solidFill>
            </a:endParaRPr>
          </a:p>
        </p:txBody>
      </p:sp>
    </p:spTree>
    <p:extLst>
      <p:ext uri="{BB962C8B-B14F-4D97-AF65-F5344CB8AC3E}">
        <p14:creationId xmlns:p14="http://schemas.microsoft.com/office/powerpoint/2010/main" val="9531587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5A6BB86-118B-45FF-802D-1215135AE323}"/>
              </a:ext>
            </a:extLst>
          </p:cNvPr>
          <p:cNvGrpSpPr/>
          <p:nvPr/>
        </p:nvGrpSpPr>
        <p:grpSpPr>
          <a:xfrm>
            <a:off x="506550" y="1422402"/>
            <a:ext cx="11227756" cy="5527562"/>
            <a:chOff x="458425" y="970232"/>
            <a:chExt cx="11227756" cy="5527562"/>
          </a:xfrm>
        </p:grpSpPr>
        <p:grpSp>
          <p:nvGrpSpPr>
            <p:cNvPr id="2" name="Group 1">
              <a:extLst>
                <a:ext uri="{FF2B5EF4-FFF2-40B4-BE49-F238E27FC236}">
                  <a16:creationId xmlns:a16="http://schemas.microsoft.com/office/drawing/2014/main" id="{C6FCE7C3-99DB-4276-9083-8D0C4AB79135}"/>
                </a:ext>
              </a:extLst>
            </p:cNvPr>
            <p:cNvGrpSpPr/>
            <p:nvPr/>
          </p:nvGrpSpPr>
          <p:grpSpPr>
            <a:xfrm>
              <a:off x="458425" y="970232"/>
              <a:ext cx="9362121" cy="5527562"/>
              <a:chOff x="956272" y="470700"/>
              <a:chExt cx="10435940" cy="6161563"/>
            </a:xfrm>
          </p:grpSpPr>
          <p:pic>
            <p:nvPicPr>
              <p:cNvPr id="41" name="Picture 4" descr="Chart&#10;&#10;Description automatically generated">
                <a:extLst>
                  <a:ext uri="{FF2B5EF4-FFF2-40B4-BE49-F238E27FC236}">
                    <a16:creationId xmlns:a16="http://schemas.microsoft.com/office/drawing/2014/main" id="{400C117E-DAB2-4762-A0A7-D1A8AA3FD052}"/>
                  </a:ext>
                </a:extLst>
              </p:cNvPr>
              <p:cNvPicPr>
                <a:picLocks noChangeAspect="1"/>
              </p:cNvPicPr>
              <p:nvPr/>
            </p:nvPicPr>
            <p:blipFill>
              <a:blip r:embed="rId2"/>
              <a:stretch>
                <a:fillRect/>
              </a:stretch>
            </p:blipFill>
            <p:spPr>
              <a:xfrm>
                <a:off x="1654548" y="2691022"/>
                <a:ext cx="9292627" cy="3405895"/>
              </a:xfrm>
              <a:prstGeom prst="rect">
                <a:avLst/>
              </a:prstGeom>
            </p:spPr>
          </p:pic>
          <p:cxnSp>
            <p:nvCxnSpPr>
              <p:cNvPr id="20" name="Straight Arrow Connector 19"/>
              <p:cNvCxnSpPr/>
              <p:nvPr/>
            </p:nvCxnSpPr>
            <p:spPr>
              <a:xfrm flipV="1">
                <a:off x="5131885" y="2625496"/>
                <a:ext cx="0" cy="309466"/>
              </a:xfrm>
              <a:prstGeom prst="straightConnector1">
                <a:avLst/>
              </a:prstGeom>
              <a:ln w="63500">
                <a:solidFill>
                  <a:schemeClr val="bg1"/>
                </a:solidFill>
                <a:tailEnd type="none"/>
              </a:ln>
            </p:spPr>
            <p:style>
              <a:lnRef idx="3">
                <a:schemeClr val="accent3"/>
              </a:lnRef>
              <a:fillRef idx="0">
                <a:schemeClr val="accent3"/>
              </a:fillRef>
              <a:effectRef idx="2">
                <a:schemeClr val="accent3"/>
              </a:effectRef>
              <a:fontRef idx="minor">
                <a:schemeClr val="tx1"/>
              </a:fontRef>
            </p:style>
          </p:cxnSp>
          <p:sp>
            <p:nvSpPr>
              <p:cNvPr id="10" name="Curved Right Arrow 9"/>
              <p:cNvSpPr/>
              <p:nvPr/>
            </p:nvSpPr>
            <p:spPr>
              <a:xfrm>
                <a:off x="4823847" y="2535295"/>
                <a:ext cx="321737" cy="316663"/>
              </a:xfrm>
              <a:prstGeom prst="curvedRightArrow">
                <a:avLst>
                  <a:gd name="adj1" fmla="val 16218"/>
                  <a:gd name="adj2" fmla="val 50000"/>
                  <a:gd name="adj3" fmla="val 53188"/>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Arrow Connector 7"/>
              <p:cNvCxnSpPr/>
              <p:nvPr/>
            </p:nvCxnSpPr>
            <p:spPr>
              <a:xfrm flipV="1">
                <a:off x="5131885" y="934844"/>
                <a:ext cx="1732" cy="1725230"/>
              </a:xfrm>
              <a:prstGeom prst="straightConnector1">
                <a:avLst/>
              </a:prstGeom>
              <a:ln w="63500">
                <a:solidFill>
                  <a:schemeClr val="bg1"/>
                </a:solidFill>
                <a:tailEnd type="triangle"/>
              </a:ln>
            </p:spPr>
            <p:style>
              <a:lnRef idx="3">
                <a:schemeClr val="accent3"/>
              </a:lnRef>
              <a:fillRef idx="0">
                <a:schemeClr val="accent3"/>
              </a:fillRef>
              <a:effectRef idx="2">
                <a:schemeClr val="accent3"/>
              </a:effectRef>
              <a:fontRef idx="minor">
                <a:schemeClr val="tx1"/>
              </a:fontRef>
            </p:style>
          </p:cxnSp>
          <p:sp>
            <p:nvSpPr>
              <p:cNvPr id="4" name="Up-Down Arrow 3"/>
              <p:cNvSpPr/>
              <p:nvPr/>
            </p:nvSpPr>
            <p:spPr>
              <a:xfrm>
                <a:off x="2434498" y="533400"/>
                <a:ext cx="1062076" cy="3644399"/>
              </a:xfrm>
              <a:prstGeom prst="upDownArrow">
                <a:avLst>
                  <a:gd name="adj1" fmla="val 39142"/>
                  <a:gd name="adj2" fmla="val 65263"/>
                </a:avLst>
              </a:prstGeom>
              <a:scene3d>
                <a:camera prst="isometricOffAxis2Top"/>
                <a:lightRig rig="threePt" dir="t"/>
              </a:scene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526483" y="964712"/>
                <a:ext cx="1235614" cy="123561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1273" y="1158250"/>
                <a:ext cx="1235614" cy="1235614"/>
              </a:xfrm>
              <a:prstGeom prst="rect">
                <a:avLst/>
              </a:prstGeom>
            </p:spPr>
          </p:pic>
          <p:pic>
            <p:nvPicPr>
              <p:cNvPr id="11" name="Picture 10"/>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773053" y="1396746"/>
                <a:ext cx="1235614" cy="1235614"/>
              </a:xfrm>
              <a:prstGeom prst="rect">
                <a:avLst/>
              </a:prstGeom>
            </p:spPr>
          </p:pic>
          <p:sp>
            <p:nvSpPr>
              <p:cNvPr id="17" name="Curved Right Arrow 16"/>
              <p:cNvSpPr/>
              <p:nvPr/>
            </p:nvSpPr>
            <p:spPr>
              <a:xfrm flipH="1" flipV="1">
                <a:off x="5163965" y="2483117"/>
                <a:ext cx="321737" cy="316663"/>
              </a:xfrm>
              <a:prstGeom prst="curvedRightArrow">
                <a:avLst>
                  <a:gd name="adj1" fmla="val 16218"/>
                  <a:gd name="adj2" fmla="val 50000"/>
                  <a:gd name="adj3" fmla="val 0"/>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5" name="Group 44"/>
              <p:cNvGrpSpPr/>
              <p:nvPr/>
            </p:nvGrpSpPr>
            <p:grpSpPr>
              <a:xfrm>
                <a:off x="4323720" y="1125487"/>
                <a:ext cx="1651630" cy="1654054"/>
                <a:chOff x="4331660" y="1590732"/>
                <a:chExt cx="1235614" cy="1237427"/>
              </a:xfrm>
            </p:grpSpPr>
            <p:pic>
              <p:nvPicPr>
                <p:cNvPr id="13" name="Picture 12"/>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331660" y="1592545"/>
                  <a:ext cx="1235614" cy="1235614"/>
                </a:xfrm>
                <a:prstGeom prst="rect">
                  <a:avLst/>
                </a:prstGeom>
              </p:spPr>
            </p:pic>
            <p:pic>
              <p:nvPicPr>
                <p:cNvPr id="6" name="Picture 5"/>
                <p:cNvPicPr>
                  <a:picLocks noChangeAspect="1"/>
                </p:cNvPicPr>
                <p:nvPr/>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r="50140"/>
                <a:stretch/>
              </p:blipFill>
              <p:spPr>
                <a:xfrm>
                  <a:off x="4331660" y="1590732"/>
                  <a:ext cx="616075" cy="1235614"/>
                </a:xfrm>
                <a:prstGeom prst="rect">
                  <a:avLst/>
                </a:prstGeom>
              </p:spPr>
            </p:pic>
          </p:grpSp>
          <p:cxnSp>
            <p:nvCxnSpPr>
              <p:cNvPr id="49" name="Straight Arrow Connector 48"/>
              <p:cNvCxnSpPr/>
              <p:nvPr/>
            </p:nvCxnSpPr>
            <p:spPr>
              <a:xfrm flipV="1">
                <a:off x="7345138" y="2660074"/>
                <a:ext cx="0" cy="309466"/>
              </a:xfrm>
              <a:prstGeom prst="straightConnector1">
                <a:avLst/>
              </a:prstGeom>
              <a:ln w="63500">
                <a:solidFill>
                  <a:schemeClr val="bg1"/>
                </a:solidFill>
                <a:tailEnd type="none"/>
              </a:ln>
            </p:spPr>
            <p:style>
              <a:lnRef idx="3">
                <a:schemeClr val="accent3"/>
              </a:lnRef>
              <a:fillRef idx="0">
                <a:schemeClr val="accent3"/>
              </a:fillRef>
              <a:effectRef idx="2">
                <a:schemeClr val="accent3"/>
              </a:effectRef>
              <a:fontRef idx="minor">
                <a:schemeClr val="tx1"/>
              </a:fontRef>
            </p:style>
          </p:cxnSp>
          <p:sp>
            <p:nvSpPr>
              <p:cNvPr id="50" name="Curved Right Arrow 49"/>
              <p:cNvSpPr/>
              <p:nvPr/>
            </p:nvSpPr>
            <p:spPr>
              <a:xfrm>
                <a:off x="7037100" y="2569873"/>
                <a:ext cx="321737" cy="316663"/>
              </a:xfrm>
              <a:prstGeom prst="curvedRightArrow">
                <a:avLst>
                  <a:gd name="adj1" fmla="val 16218"/>
                  <a:gd name="adj2" fmla="val 50000"/>
                  <a:gd name="adj3" fmla="val 53188"/>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1" name="Straight Arrow Connector 50"/>
              <p:cNvCxnSpPr/>
              <p:nvPr/>
            </p:nvCxnSpPr>
            <p:spPr>
              <a:xfrm flipV="1">
                <a:off x="7345138" y="969422"/>
                <a:ext cx="1732" cy="1725230"/>
              </a:xfrm>
              <a:prstGeom prst="straightConnector1">
                <a:avLst/>
              </a:prstGeom>
              <a:ln w="63500">
                <a:solidFill>
                  <a:schemeClr val="bg1"/>
                </a:solidFill>
                <a:tailEnd type="triangle"/>
              </a:ln>
            </p:spPr>
            <p:style>
              <a:lnRef idx="3">
                <a:schemeClr val="accent3"/>
              </a:lnRef>
              <a:fillRef idx="0">
                <a:schemeClr val="accent3"/>
              </a:fillRef>
              <a:effectRef idx="2">
                <a:schemeClr val="accent3"/>
              </a:effectRef>
              <a:fontRef idx="minor">
                <a:schemeClr val="tx1"/>
              </a:fontRef>
            </p:style>
          </p:cxnSp>
          <p:sp>
            <p:nvSpPr>
              <p:cNvPr id="52" name="Curved Right Arrow 51"/>
              <p:cNvSpPr/>
              <p:nvPr/>
            </p:nvSpPr>
            <p:spPr>
              <a:xfrm flipH="1" flipV="1">
                <a:off x="7377218" y="2517695"/>
                <a:ext cx="321737" cy="316663"/>
              </a:xfrm>
              <a:prstGeom prst="curvedRightArrow">
                <a:avLst>
                  <a:gd name="adj1" fmla="val 16218"/>
                  <a:gd name="adj2" fmla="val 50000"/>
                  <a:gd name="adj3" fmla="val 0"/>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3" name="Group 52"/>
              <p:cNvGrpSpPr/>
              <p:nvPr/>
            </p:nvGrpSpPr>
            <p:grpSpPr>
              <a:xfrm>
                <a:off x="6536973" y="1160065"/>
                <a:ext cx="1651630" cy="1654054"/>
                <a:chOff x="4331660" y="1590732"/>
                <a:chExt cx="1235614" cy="1237427"/>
              </a:xfrm>
            </p:grpSpPr>
            <p:pic>
              <p:nvPicPr>
                <p:cNvPr id="54" name="Picture 53"/>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331660" y="1592545"/>
                  <a:ext cx="1235614" cy="1235614"/>
                </a:xfrm>
                <a:prstGeom prst="rect">
                  <a:avLst/>
                </a:prstGeom>
              </p:spPr>
            </p:pic>
            <p:pic>
              <p:nvPicPr>
                <p:cNvPr id="55" name="Picture 54"/>
                <p:cNvPicPr>
                  <a:picLocks noChangeAspect="1"/>
                </p:cNvPicPr>
                <p:nvPr/>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r="50140"/>
                <a:stretch/>
              </p:blipFill>
              <p:spPr>
                <a:xfrm>
                  <a:off x="4331660" y="1590732"/>
                  <a:ext cx="616075" cy="1235614"/>
                </a:xfrm>
                <a:prstGeom prst="rect">
                  <a:avLst/>
                </a:prstGeom>
              </p:spPr>
            </p:pic>
          </p:grpSp>
          <p:sp>
            <p:nvSpPr>
              <p:cNvPr id="46" name="Cloud 45"/>
              <p:cNvSpPr/>
              <p:nvPr/>
            </p:nvSpPr>
            <p:spPr>
              <a:xfrm>
                <a:off x="6715767" y="1804389"/>
                <a:ext cx="449735" cy="412456"/>
              </a:xfrm>
              <a:prstGeom prst="cloud">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Cloud 46"/>
              <p:cNvSpPr/>
              <p:nvPr/>
            </p:nvSpPr>
            <p:spPr>
              <a:xfrm>
                <a:off x="7572190" y="1795388"/>
                <a:ext cx="449735" cy="412456"/>
              </a:xfrm>
              <a:prstGeom prst="cloud">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ight Arrow 47"/>
              <p:cNvSpPr/>
              <p:nvPr/>
            </p:nvSpPr>
            <p:spPr>
              <a:xfrm>
                <a:off x="7274536" y="1880740"/>
                <a:ext cx="223436" cy="205955"/>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6" name="Picture 55"/>
              <p:cNvPicPr>
                <a:picLocks noChangeAspect="1"/>
              </p:cNvPicPr>
              <p:nvPr/>
            </p:nvPicPr>
            <p:blipFill rotWithShape="1">
              <a:blip r:embed="rId6" cstate="print">
                <a:extLst>
                  <a:ext uri="{28A0092B-C50C-407E-A947-70E740481C1C}">
                    <a14:useLocalDpi xmlns:a14="http://schemas.microsoft.com/office/drawing/2010/main" val="0"/>
                  </a:ext>
                </a:extLst>
              </a:blip>
              <a:srcRect l="48552" b="48483"/>
              <a:stretch/>
            </p:blipFill>
            <p:spPr>
              <a:xfrm>
                <a:off x="9564711" y="1215938"/>
                <a:ext cx="863036" cy="864208"/>
              </a:xfrm>
              <a:prstGeom prst="rect">
                <a:avLst/>
              </a:prstGeom>
            </p:spPr>
          </p:pic>
          <p:pic>
            <p:nvPicPr>
              <p:cNvPr id="57" name="Picture 56"/>
              <p:cNvPicPr>
                <a:picLocks noChangeAspect="1"/>
              </p:cNvPicPr>
              <p:nvPr/>
            </p:nvPicPr>
            <p:blipFill rotWithShape="1">
              <a:blip r:embed="rId7" cstate="print">
                <a:extLst>
                  <a:ext uri="{28A0092B-C50C-407E-A947-70E740481C1C}">
                    <a14:useLocalDpi xmlns:a14="http://schemas.microsoft.com/office/drawing/2010/main" val="0"/>
                  </a:ext>
                </a:extLst>
              </a:blip>
              <a:srcRect r="50657" b="49073"/>
              <a:stretch/>
            </p:blipFill>
            <p:spPr>
              <a:xfrm>
                <a:off x="9035671" y="1538785"/>
                <a:ext cx="530865" cy="547910"/>
              </a:xfrm>
              <a:prstGeom prst="rect">
                <a:avLst/>
              </a:prstGeom>
            </p:spPr>
          </p:pic>
          <p:pic>
            <p:nvPicPr>
              <p:cNvPr id="58" name="Picture 57"/>
              <p:cNvPicPr>
                <a:picLocks noChangeAspect="1"/>
              </p:cNvPicPr>
              <p:nvPr/>
            </p:nvPicPr>
            <p:blipFill rotWithShape="1">
              <a:blip r:embed="rId8" cstate="print">
                <a:extLst>
                  <a:ext uri="{28A0092B-C50C-407E-A947-70E740481C1C}">
                    <a14:useLocalDpi xmlns:a14="http://schemas.microsoft.com/office/drawing/2010/main" val="0"/>
                  </a:ext>
                </a:extLst>
              </a:blip>
              <a:srcRect l="49925" t="49632" r="1" b="2"/>
              <a:stretch/>
            </p:blipFill>
            <p:spPr>
              <a:xfrm>
                <a:off x="9564711" y="2080146"/>
                <a:ext cx="1827501" cy="889394"/>
              </a:xfrm>
              <a:prstGeom prst="rect">
                <a:avLst/>
              </a:prstGeom>
            </p:spPr>
          </p:pic>
          <p:pic>
            <p:nvPicPr>
              <p:cNvPr id="59" name="Picture 58"/>
              <p:cNvPicPr>
                <a:picLocks noChangeAspect="1"/>
              </p:cNvPicPr>
              <p:nvPr/>
            </p:nvPicPr>
            <p:blipFill rotWithShape="1">
              <a:blip r:embed="rId9" cstate="print">
                <a:extLst>
                  <a:ext uri="{28A0092B-C50C-407E-A947-70E740481C1C}">
                    <a14:useLocalDpi xmlns:a14="http://schemas.microsoft.com/office/drawing/2010/main" val="0"/>
                  </a:ext>
                </a:extLst>
              </a:blip>
              <a:srcRect l="1" t="49603" r="50028" b="-1"/>
              <a:stretch/>
            </p:blipFill>
            <p:spPr>
              <a:xfrm>
                <a:off x="9029836" y="2080147"/>
                <a:ext cx="536512" cy="541097"/>
              </a:xfrm>
              <a:prstGeom prst="rect">
                <a:avLst/>
              </a:prstGeom>
            </p:spPr>
          </p:pic>
          <p:cxnSp>
            <p:nvCxnSpPr>
              <p:cNvPr id="61" name="Straight Arrow Connector 60"/>
              <p:cNvCxnSpPr/>
              <p:nvPr/>
            </p:nvCxnSpPr>
            <p:spPr>
              <a:xfrm>
                <a:off x="1730652" y="4402647"/>
                <a:ext cx="2117881" cy="0"/>
              </a:xfrm>
              <a:prstGeom prst="straightConnector1">
                <a:avLst/>
              </a:prstGeom>
              <a:ln w="38100">
                <a:solidFill>
                  <a:schemeClr val="bg1"/>
                </a:solidFill>
                <a:tailEnd type="triangle" w="lg" len="lg"/>
              </a:ln>
            </p:spPr>
            <p:style>
              <a:lnRef idx="3">
                <a:schemeClr val="accent3"/>
              </a:lnRef>
              <a:fillRef idx="0">
                <a:schemeClr val="accent3"/>
              </a:fillRef>
              <a:effectRef idx="2">
                <a:schemeClr val="accent3"/>
              </a:effectRef>
              <a:fontRef idx="minor">
                <a:schemeClr val="tx1"/>
              </a:fontRef>
            </p:style>
          </p:cxnSp>
          <p:sp>
            <p:nvSpPr>
              <p:cNvPr id="64" name="TextBox 63"/>
              <p:cNvSpPr txBox="1"/>
              <p:nvPr/>
            </p:nvSpPr>
            <p:spPr>
              <a:xfrm>
                <a:off x="3724586" y="4357155"/>
                <a:ext cx="247893" cy="5146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a:ln>
                      <a:noFill/>
                    </a:ln>
                    <a:solidFill>
                      <a:prstClr val="black"/>
                    </a:solidFill>
                    <a:effectLst/>
                    <a:uLnTx/>
                    <a:uFillTx/>
                    <a:latin typeface="Calibri" panose="020F0502020204030204"/>
                    <a:ea typeface="+mn-ea"/>
                    <a:cs typeface="+mn-cs"/>
                  </a:rPr>
                  <a:t>λ</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67" name="Straight Arrow Connector 66"/>
              <p:cNvCxnSpPr/>
              <p:nvPr/>
            </p:nvCxnSpPr>
            <p:spPr>
              <a:xfrm>
                <a:off x="1773053" y="5732555"/>
                <a:ext cx="2117881" cy="0"/>
              </a:xfrm>
              <a:prstGeom prst="straightConnector1">
                <a:avLst/>
              </a:prstGeom>
              <a:ln w="38100">
                <a:solidFill>
                  <a:schemeClr val="bg1"/>
                </a:solidFill>
                <a:tailEnd type="triangle" w="lg" len="lg"/>
              </a:ln>
            </p:spPr>
            <p:style>
              <a:lnRef idx="3">
                <a:schemeClr val="accent3"/>
              </a:lnRef>
              <a:fillRef idx="0">
                <a:schemeClr val="accent3"/>
              </a:fillRef>
              <a:effectRef idx="2">
                <a:schemeClr val="accent3"/>
              </a:effectRef>
              <a:fontRef idx="minor">
                <a:schemeClr val="tx1"/>
              </a:fontRef>
            </p:style>
          </p:cxnSp>
          <p:sp>
            <p:nvSpPr>
              <p:cNvPr id="68" name="TextBox 67"/>
              <p:cNvSpPr txBox="1"/>
              <p:nvPr/>
            </p:nvSpPr>
            <p:spPr>
              <a:xfrm>
                <a:off x="3766987" y="5687063"/>
                <a:ext cx="761700" cy="5146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RV</a:t>
                </a:r>
              </a:p>
            </p:txBody>
          </p:sp>
          <p:sp>
            <p:nvSpPr>
              <p:cNvPr id="70" name="TextBox 69"/>
              <p:cNvSpPr txBox="1"/>
              <p:nvPr/>
            </p:nvSpPr>
            <p:spPr>
              <a:xfrm>
                <a:off x="2604468" y="5894130"/>
                <a:ext cx="1368010" cy="4116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0 (km/s)</a:t>
                </a:r>
              </a:p>
            </p:txBody>
          </p:sp>
          <p:cxnSp>
            <p:nvCxnSpPr>
              <p:cNvPr id="72" name="Straight Connector 71"/>
              <p:cNvCxnSpPr/>
              <p:nvPr/>
            </p:nvCxnSpPr>
            <p:spPr>
              <a:xfrm>
                <a:off x="2769080" y="5646278"/>
                <a:ext cx="0" cy="1828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1871069" y="500960"/>
                <a:ext cx="2417350" cy="44600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Radial Velocity</a:t>
                </a:r>
              </a:p>
            </p:txBody>
          </p:sp>
          <p:sp>
            <p:nvSpPr>
              <p:cNvPr id="83" name="TextBox 82"/>
              <p:cNvSpPr txBox="1"/>
              <p:nvPr/>
            </p:nvSpPr>
            <p:spPr>
              <a:xfrm>
                <a:off x="4050649" y="498402"/>
                <a:ext cx="20985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Spin</a:t>
                </a:r>
              </a:p>
            </p:txBody>
          </p:sp>
          <p:sp>
            <p:nvSpPr>
              <p:cNvPr id="84" name="TextBox 83"/>
              <p:cNvSpPr txBox="1"/>
              <p:nvPr/>
            </p:nvSpPr>
            <p:spPr>
              <a:xfrm>
                <a:off x="5970109" y="507003"/>
                <a:ext cx="2729713" cy="4460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Doppler Imaging</a:t>
                </a:r>
              </a:p>
            </p:txBody>
          </p:sp>
          <p:sp>
            <p:nvSpPr>
              <p:cNvPr id="85" name="TextBox 84"/>
              <p:cNvSpPr txBox="1"/>
              <p:nvPr/>
            </p:nvSpPr>
            <p:spPr>
              <a:xfrm>
                <a:off x="8613760" y="470700"/>
                <a:ext cx="2351110" cy="7890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Atmospheric characterization</a:t>
                </a:r>
              </a:p>
            </p:txBody>
          </p:sp>
          <p:sp>
            <p:nvSpPr>
              <p:cNvPr id="86" name="TextBox 85"/>
              <p:cNvSpPr txBox="1"/>
              <p:nvPr/>
            </p:nvSpPr>
            <p:spPr>
              <a:xfrm rot="16200000">
                <a:off x="150153" y="3346418"/>
                <a:ext cx="2351111" cy="4460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Spectrum</a:t>
                </a:r>
              </a:p>
            </p:txBody>
          </p:sp>
          <p:sp>
            <p:nvSpPr>
              <p:cNvPr id="87" name="TextBox 86"/>
              <p:cNvSpPr txBox="1"/>
              <p:nvPr/>
            </p:nvSpPr>
            <p:spPr>
              <a:xfrm rot="16200000">
                <a:off x="175256" y="5062168"/>
                <a:ext cx="2351111" cy="7890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Cross Correlation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Function (CCF)</a:t>
                </a:r>
              </a:p>
            </p:txBody>
          </p:sp>
        </p:grpSp>
        <p:pic>
          <p:nvPicPr>
            <p:cNvPr id="42" name="Picture 41">
              <a:extLst>
                <a:ext uri="{FF2B5EF4-FFF2-40B4-BE49-F238E27FC236}">
                  <a16:creationId xmlns:a16="http://schemas.microsoft.com/office/drawing/2014/main" id="{874CB591-11CE-403D-830C-D3EE0727858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54089" y="1659990"/>
              <a:ext cx="1446478" cy="1446478"/>
            </a:xfrm>
            <a:prstGeom prst="rect">
              <a:avLst/>
            </a:prstGeom>
          </p:spPr>
        </p:pic>
        <p:sp>
          <p:nvSpPr>
            <p:cNvPr id="43" name="TextBox 42">
              <a:extLst>
                <a:ext uri="{FF2B5EF4-FFF2-40B4-BE49-F238E27FC236}">
                  <a16:creationId xmlns:a16="http://schemas.microsoft.com/office/drawing/2014/main" id="{F7BE70E7-452D-47A0-B121-72C16D0581AC}"/>
                </a:ext>
              </a:extLst>
            </p:cNvPr>
            <p:cNvSpPr txBox="1"/>
            <p:nvPr/>
          </p:nvSpPr>
          <p:spPr>
            <a:xfrm>
              <a:off x="9576991" y="986507"/>
              <a:ext cx="210919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Detection</a:t>
              </a:r>
            </a:p>
          </p:txBody>
        </p:sp>
        <p:sp>
          <p:nvSpPr>
            <p:cNvPr id="5" name="TextBox 4">
              <a:extLst>
                <a:ext uri="{FF2B5EF4-FFF2-40B4-BE49-F238E27FC236}">
                  <a16:creationId xmlns:a16="http://schemas.microsoft.com/office/drawing/2014/main" id="{86F3A364-FEF6-47F5-AA11-E3E72FECBB3E}"/>
                </a:ext>
              </a:extLst>
            </p:cNvPr>
            <p:cNvSpPr txBox="1"/>
            <p:nvPr/>
          </p:nvSpPr>
          <p:spPr>
            <a:xfrm>
              <a:off x="10324932" y="1628176"/>
              <a:ext cx="871985"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FF0000"/>
                  </a:solidFill>
                  <a:effectLst/>
                  <a:uLnTx/>
                  <a:uFillTx/>
                  <a:latin typeface="Calibri" panose="020F0502020204030204"/>
                  <a:ea typeface="+mn-ea"/>
                  <a:cs typeface="+mn-cs"/>
                </a:rPr>
                <a:t>?</a:t>
              </a:r>
              <a:endPar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60" name="Title 1">
            <a:extLst>
              <a:ext uri="{FF2B5EF4-FFF2-40B4-BE49-F238E27FC236}">
                <a16:creationId xmlns:a16="http://schemas.microsoft.com/office/drawing/2014/main" id="{37BD1D40-2DF1-4E08-8A2E-ADD4ADCDAB41}"/>
              </a:ext>
            </a:extLst>
          </p:cNvPr>
          <p:cNvSpPr txBox="1">
            <a:spLocks/>
          </p:cNvSpPr>
          <p:nvPr/>
        </p:nvSpPr>
        <p:spPr>
          <a:xfrm>
            <a:off x="812367" y="2407365"/>
            <a:ext cx="10972022" cy="7120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7" name="Title 1">
            <a:extLst>
              <a:ext uri="{FF2B5EF4-FFF2-40B4-BE49-F238E27FC236}">
                <a16:creationId xmlns:a16="http://schemas.microsoft.com/office/drawing/2014/main" id="{190382CF-7D7A-0CF9-2D7E-3C1258ABA1B2}"/>
              </a:ext>
            </a:extLst>
          </p:cNvPr>
          <p:cNvSpPr>
            <a:spLocks noGrp="1"/>
          </p:cNvSpPr>
          <p:nvPr>
            <p:ph type="title"/>
          </p:nvPr>
        </p:nvSpPr>
        <p:spPr>
          <a:xfrm>
            <a:off x="457694" y="365125"/>
            <a:ext cx="11734305" cy="1325563"/>
          </a:xfrm>
        </p:spPr>
        <p:txBody>
          <a:bodyPr>
            <a:normAutofit/>
          </a:bodyPr>
          <a:lstStyle/>
          <a:p>
            <a:r>
              <a:rPr lang="en-US" sz="3600" dirty="0">
                <a:solidFill>
                  <a:schemeClr val="bg1"/>
                </a:solidFill>
              </a:rPr>
              <a:t>High-resolution spectroscopy enables a wide range of science</a:t>
            </a:r>
          </a:p>
        </p:txBody>
      </p:sp>
      <p:sp>
        <p:nvSpPr>
          <p:cNvPr id="14" name="Rectangle 13">
            <a:extLst>
              <a:ext uri="{FF2B5EF4-FFF2-40B4-BE49-F238E27FC236}">
                <a16:creationId xmlns:a16="http://schemas.microsoft.com/office/drawing/2014/main" id="{20ECBC93-8D1B-D9ED-CF9B-C4ABA7718E18}"/>
              </a:ext>
            </a:extLst>
          </p:cNvPr>
          <p:cNvSpPr/>
          <p:nvPr/>
        </p:nvSpPr>
        <p:spPr>
          <a:xfrm>
            <a:off x="7387716" y="1454970"/>
            <a:ext cx="2249559" cy="5412259"/>
          </a:xfrm>
          <a:prstGeom prst="rect">
            <a:avLst/>
          </a:prstGeom>
          <a:solidFill>
            <a:schemeClr val="accent2">
              <a:alpha val="3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Slide Number Placeholder 14">
            <a:extLst>
              <a:ext uri="{FF2B5EF4-FFF2-40B4-BE49-F238E27FC236}">
                <a16:creationId xmlns:a16="http://schemas.microsoft.com/office/drawing/2014/main" id="{F9663DCA-A831-1683-F45D-14A055F1F291}"/>
              </a:ext>
            </a:extLst>
          </p:cNvPr>
          <p:cNvSpPr>
            <a:spLocks noGrp="1"/>
          </p:cNvSpPr>
          <p:nvPr>
            <p:ph type="sldNum" sz="quarter" idx="12"/>
          </p:nvPr>
        </p:nvSpPr>
        <p:spPr/>
        <p:txBody>
          <a:bodyPr/>
          <a:lstStyle/>
          <a:p>
            <a:fld id="{48F63A3B-78C7-47BE-AE5E-E10140E04643}" type="slidenum">
              <a:rPr lang="en-US" smtClean="0"/>
              <a:t>23</a:t>
            </a:fld>
            <a:endParaRPr lang="en-US"/>
          </a:p>
        </p:txBody>
      </p:sp>
    </p:spTree>
    <p:extLst>
      <p:ext uri="{BB962C8B-B14F-4D97-AF65-F5344CB8AC3E}">
        <p14:creationId xmlns:p14="http://schemas.microsoft.com/office/powerpoint/2010/main" val="34699904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E81B1-F54B-402F-9EB5-F7C46CA49E20}"/>
              </a:ext>
            </a:extLst>
          </p:cNvPr>
          <p:cNvSpPr>
            <a:spLocks noGrp="1"/>
          </p:cNvSpPr>
          <p:nvPr>
            <p:ph type="title"/>
          </p:nvPr>
        </p:nvSpPr>
        <p:spPr>
          <a:xfrm>
            <a:off x="510139" y="365125"/>
            <a:ext cx="11117179" cy="1325563"/>
          </a:xfrm>
        </p:spPr>
        <p:txBody>
          <a:bodyPr>
            <a:normAutofit/>
          </a:bodyPr>
          <a:lstStyle/>
          <a:p>
            <a:r>
              <a:rPr lang="en-US" sz="4000" dirty="0"/>
              <a:t>Moderate resolution spectroscopy enables C/O measurements of substellar companions</a:t>
            </a:r>
          </a:p>
        </p:txBody>
      </p:sp>
      <p:pic>
        <p:nvPicPr>
          <p:cNvPr id="5" name="Content Placeholder 4">
            <a:extLst>
              <a:ext uri="{FF2B5EF4-FFF2-40B4-BE49-F238E27FC236}">
                <a16:creationId xmlns:a16="http://schemas.microsoft.com/office/drawing/2014/main" id="{7D0E007E-60EE-48E3-A26E-BF0B834545E4}"/>
              </a:ext>
            </a:extLst>
          </p:cNvPr>
          <p:cNvPicPr>
            <a:picLocks noGrp="1" noChangeAspect="1"/>
          </p:cNvPicPr>
          <p:nvPr>
            <p:ph idx="1"/>
          </p:nvPr>
        </p:nvPicPr>
        <p:blipFill>
          <a:blip r:embed="rId2"/>
          <a:stretch>
            <a:fillRect/>
          </a:stretch>
        </p:blipFill>
        <p:spPr>
          <a:xfrm>
            <a:off x="1631080" y="2007169"/>
            <a:ext cx="5967004" cy="4351338"/>
          </a:xfr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A9DBFFE-719A-44A7-9263-2D19A598DE5D}"/>
                  </a:ext>
                </a:extLst>
              </p:cNvPr>
              <p:cNvSpPr txBox="1"/>
              <p:nvPr/>
            </p:nvSpPr>
            <p:spPr>
              <a:xfrm>
                <a:off x="2489735" y="3363565"/>
                <a:ext cx="2926977" cy="5343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D7D31"/>
                    </a:solidFill>
                    <a:effectLst/>
                    <a:uLnTx/>
                    <a:uFillTx/>
                    <a:latin typeface="Calibri" panose="020F0502020204030204"/>
                    <a:ea typeface="+mn-ea"/>
                    <a:cs typeface="+mn-cs"/>
                  </a:rPr>
                  <a:t>C/O = </a:t>
                </a:r>
                <a14:m>
                  <m:oMath xmlns:m="http://schemas.openxmlformats.org/officeDocument/2006/math">
                    <m:sSubSup>
                      <m:sSubSupPr>
                        <m:ctrlPr>
                          <a:rPr kumimoji="0" lang="en-US" sz="2800" b="0" i="1" u="none" strike="noStrike" kern="1200" cap="none" spc="0" normalizeH="0" baseline="0" noProof="0" smtClean="0">
                            <a:ln>
                              <a:noFill/>
                            </a:ln>
                            <a:solidFill>
                              <a:srgbClr val="ED7D31"/>
                            </a:solidFill>
                            <a:effectLst/>
                            <a:uLnTx/>
                            <a:uFillTx/>
                            <a:latin typeface="Cambria Math" panose="02040503050406030204" pitchFamily="18" charset="0"/>
                            <a:ea typeface="+mn-ea"/>
                            <a:cs typeface="+mn-cs"/>
                          </a:rPr>
                        </m:ctrlPr>
                      </m:sSubSupPr>
                      <m:e>
                        <m:r>
                          <a:rPr kumimoji="0" lang="en-US" sz="2800" b="0" i="1" u="none" strike="noStrike" kern="1200" cap="none" spc="0" normalizeH="0" baseline="0" noProof="0" smtClean="0">
                            <a:ln>
                              <a:noFill/>
                            </a:ln>
                            <a:solidFill>
                              <a:srgbClr val="ED7D31"/>
                            </a:solidFill>
                            <a:effectLst/>
                            <a:uLnTx/>
                            <a:uFillTx/>
                            <a:latin typeface="Cambria Math" panose="02040503050406030204" pitchFamily="18" charset="0"/>
                            <a:ea typeface="+mn-ea"/>
                            <a:cs typeface="+mn-cs"/>
                          </a:rPr>
                          <m:t>0.7</m:t>
                        </m:r>
                      </m:e>
                      <m:sub>
                        <m:r>
                          <a:rPr kumimoji="0" lang="en-US" sz="2800" b="0" i="1" u="none" strike="noStrike" kern="1200" cap="none" spc="0" normalizeH="0" baseline="0" noProof="0" smtClean="0">
                            <a:ln>
                              <a:noFill/>
                            </a:ln>
                            <a:solidFill>
                              <a:srgbClr val="ED7D31"/>
                            </a:solidFill>
                            <a:effectLst/>
                            <a:uLnTx/>
                            <a:uFillTx/>
                            <a:latin typeface="Cambria Math" panose="02040503050406030204" pitchFamily="18" charset="0"/>
                            <a:ea typeface="+mn-ea"/>
                            <a:cs typeface="+mn-cs"/>
                          </a:rPr>
                          <m:t>−0.24</m:t>
                        </m:r>
                      </m:sub>
                      <m:sup>
                        <m:r>
                          <a:rPr kumimoji="0" lang="en-US" sz="2800" b="0" i="1" u="none" strike="noStrike" kern="1200" cap="none" spc="0" normalizeH="0" baseline="0" noProof="0" smtClean="0">
                            <a:ln>
                              <a:noFill/>
                            </a:ln>
                            <a:solidFill>
                              <a:srgbClr val="ED7D31"/>
                            </a:solidFill>
                            <a:effectLst/>
                            <a:uLnTx/>
                            <a:uFillTx/>
                            <a:latin typeface="Cambria Math" panose="02040503050406030204" pitchFamily="18" charset="0"/>
                            <a:ea typeface="+mn-ea"/>
                            <a:cs typeface="+mn-cs"/>
                          </a:rPr>
                          <m:t>+0.09</m:t>
                        </m:r>
                      </m:sup>
                    </m:sSubSup>
                  </m:oMath>
                </a14:m>
                <a:endParaRPr kumimoji="0" lang="en-US" sz="2800" b="0" i="0" u="none" strike="noStrike" kern="1200" cap="none" spc="0" normalizeH="0" baseline="0" noProof="0" dirty="0">
                  <a:ln>
                    <a:noFill/>
                  </a:ln>
                  <a:solidFill>
                    <a:srgbClr val="ED7D31"/>
                  </a:solidFill>
                  <a:effectLst/>
                  <a:uLnTx/>
                  <a:uFillTx/>
                  <a:latin typeface="Calibri" panose="020F0502020204030204"/>
                  <a:ea typeface="+mn-ea"/>
                  <a:cs typeface="+mn-cs"/>
                </a:endParaRPr>
              </a:p>
            </p:txBody>
          </p:sp>
        </mc:Choice>
        <mc:Fallback xmlns="">
          <p:sp>
            <p:nvSpPr>
              <p:cNvPr id="6" name="TextBox 5">
                <a:extLst>
                  <a:ext uri="{FF2B5EF4-FFF2-40B4-BE49-F238E27FC236}">
                    <a16:creationId xmlns:a16="http://schemas.microsoft.com/office/drawing/2014/main" id="{8A9DBFFE-719A-44A7-9263-2D19A598DE5D}"/>
                  </a:ext>
                </a:extLst>
              </p:cNvPr>
              <p:cNvSpPr txBox="1">
                <a:spLocks noRot="1" noChangeAspect="1" noMove="1" noResize="1" noEditPoints="1" noAdjustHandles="1" noChangeArrowheads="1" noChangeShapeType="1" noTextEdit="1"/>
              </p:cNvSpPr>
              <p:nvPr/>
            </p:nvSpPr>
            <p:spPr>
              <a:xfrm>
                <a:off x="2489735" y="3363565"/>
                <a:ext cx="2926977" cy="534377"/>
              </a:xfrm>
              <a:prstGeom prst="rect">
                <a:avLst/>
              </a:prstGeom>
              <a:blipFill>
                <a:blip r:embed="rId3"/>
                <a:stretch>
                  <a:fillRect l="-4158" t="-9195" b="-33333"/>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EF9C0546-E3C8-4865-AB7E-9E36FEC4E442}"/>
              </a:ext>
            </a:extLst>
          </p:cNvPr>
          <p:cNvPicPr>
            <a:picLocks noChangeAspect="1"/>
          </p:cNvPicPr>
          <p:nvPr/>
        </p:nvPicPr>
        <p:blipFill rotWithShape="1">
          <a:blip r:embed="rId4"/>
          <a:srcRect t="2217"/>
          <a:stretch/>
        </p:blipFill>
        <p:spPr>
          <a:xfrm>
            <a:off x="7540930" y="2054793"/>
            <a:ext cx="2517470" cy="3877257"/>
          </a:xfrm>
          <a:prstGeom prst="rect">
            <a:avLst/>
          </a:prstGeom>
        </p:spPr>
      </p:pic>
      <p:sp>
        <p:nvSpPr>
          <p:cNvPr id="7" name="TextBox 6">
            <a:extLst>
              <a:ext uri="{FF2B5EF4-FFF2-40B4-BE49-F238E27FC236}">
                <a16:creationId xmlns:a16="http://schemas.microsoft.com/office/drawing/2014/main" id="{9F2A264D-273B-4D31-87E7-99DE37503B3B}"/>
              </a:ext>
            </a:extLst>
          </p:cNvPr>
          <p:cNvSpPr txBox="1"/>
          <p:nvPr/>
        </p:nvSpPr>
        <p:spPr>
          <a:xfrm>
            <a:off x="9308553" y="6010007"/>
            <a:ext cx="305776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400" b="0" i="0" u="none" strike="noStrike" kern="1200" cap="none" spc="0" normalizeH="0" baseline="0" noProof="0" dirty="0">
                <a:ln>
                  <a:noFill/>
                </a:ln>
                <a:effectLst/>
                <a:uLnTx/>
                <a:uFillTx/>
                <a:latin typeface="Calibri"/>
                <a:ea typeface="Calibri"/>
                <a:cs typeface="Calibri"/>
                <a:sym typeface="Calibri"/>
              </a:rPr>
              <a:t>Wilcomb+2020</a:t>
            </a:r>
            <a:endParaRPr kumimoji="0" lang="en-US" sz="2400" b="0" i="0" u="none" strike="noStrike" kern="1200" cap="none" spc="0" normalizeH="0" baseline="0" noProof="0" dirty="0">
              <a:ln>
                <a:noFill/>
              </a:ln>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6694A62-9931-C320-D34E-ADB0F87D4232}"/>
              </a:ext>
            </a:extLst>
          </p:cNvPr>
          <p:cNvSpPr txBox="1"/>
          <p:nvPr/>
        </p:nvSpPr>
        <p:spPr>
          <a:xfrm>
            <a:off x="2348036" y="1679679"/>
            <a:ext cx="613610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D7D31"/>
                </a:solidFill>
                <a:effectLst/>
                <a:uLnTx/>
                <a:uFillTx/>
                <a:latin typeface="Calibri" panose="020F0502020204030204"/>
                <a:ea typeface="+mn-ea"/>
                <a:cs typeface="+mn-cs"/>
              </a:rPr>
              <a:t>The C/O of </a:t>
            </a:r>
            <a:r>
              <a:rPr kumimoji="0" lang="el-GR" sz="1800" b="0" i="0" u="none" strike="noStrike" kern="1200" cap="none" spc="0" normalizeH="0" baseline="0" noProof="0" dirty="0">
                <a:ln>
                  <a:noFill/>
                </a:ln>
                <a:solidFill>
                  <a:srgbClr val="ED7D31"/>
                </a:solidFill>
                <a:effectLst/>
                <a:uLnTx/>
                <a:uFillTx/>
                <a:latin typeface="Calibri" panose="020F0502020204030204"/>
                <a:ea typeface="+mn-ea"/>
                <a:cs typeface="+mn-cs"/>
              </a:rPr>
              <a:t>Κ</a:t>
            </a:r>
            <a:r>
              <a:rPr kumimoji="0" lang="en-US" sz="1800" b="0" i="0" u="none" strike="noStrike" kern="1200" cap="none" spc="0" normalizeH="0" baseline="0" noProof="0" dirty="0">
                <a:ln>
                  <a:noFill/>
                </a:ln>
                <a:solidFill>
                  <a:srgbClr val="ED7D31"/>
                </a:solidFill>
                <a:effectLst/>
                <a:uLnTx/>
                <a:uFillTx/>
                <a:latin typeface="Calibri" panose="020F0502020204030204"/>
                <a:ea typeface="+mn-ea"/>
                <a:cs typeface="+mn-cs"/>
              </a:rPr>
              <a:t> And b is also consistent with stellar:</a:t>
            </a:r>
          </a:p>
        </p:txBody>
      </p:sp>
      <p:sp>
        <p:nvSpPr>
          <p:cNvPr id="3" name="Slide Number Placeholder 2">
            <a:extLst>
              <a:ext uri="{FF2B5EF4-FFF2-40B4-BE49-F238E27FC236}">
                <a16:creationId xmlns:a16="http://schemas.microsoft.com/office/drawing/2014/main" id="{CC3274AC-B28D-C2E7-02A0-E8844CEFCAE8}"/>
              </a:ext>
            </a:extLst>
          </p:cNvPr>
          <p:cNvSpPr>
            <a:spLocks noGrp="1"/>
          </p:cNvSpPr>
          <p:nvPr>
            <p:ph type="sldNum" sz="quarter" idx="12"/>
          </p:nvPr>
        </p:nvSpPr>
        <p:spPr/>
        <p:txBody>
          <a:bodyPr/>
          <a:lstStyle/>
          <a:p>
            <a:fld id="{94562BE4-1D85-43D1-9351-89C9148DA0DD}" type="slidenum">
              <a:rPr lang="en-US" smtClean="0"/>
              <a:t>24</a:t>
            </a:fld>
            <a:endParaRPr lang="en-US"/>
          </a:p>
        </p:txBody>
      </p:sp>
    </p:spTree>
    <p:extLst>
      <p:ext uri="{BB962C8B-B14F-4D97-AF65-F5344CB8AC3E}">
        <p14:creationId xmlns:p14="http://schemas.microsoft.com/office/powerpoint/2010/main" val="29401372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EE94E-540F-7BFC-3B5E-8EF97ECDDAEF}"/>
              </a:ext>
            </a:extLst>
          </p:cNvPr>
          <p:cNvSpPr>
            <a:spLocks noGrp="1"/>
          </p:cNvSpPr>
          <p:nvPr>
            <p:ph type="title"/>
          </p:nvPr>
        </p:nvSpPr>
        <p:spPr/>
        <p:txBody>
          <a:bodyPr/>
          <a:lstStyle/>
          <a:p>
            <a:r>
              <a:rPr lang="en-US" dirty="0"/>
              <a:t>A potential C/O trend with companion mass?</a:t>
            </a:r>
          </a:p>
        </p:txBody>
      </p:sp>
      <p:pic>
        <p:nvPicPr>
          <p:cNvPr id="5" name="Content Placeholder 4">
            <a:extLst>
              <a:ext uri="{FF2B5EF4-FFF2-40B4-BE49-F238E27FC236}">
                <a16:creationId xmlns:a16="http://schemas.microsoft.com/office/drawing/2014/main" id="{C6A3045A-FF30-F2B3-C461-5C512A6D73E8}"/>
              </a:ext>
            </a:extLst>
          </p:cNvPr>
          <p:cNvPicPr>
            <a:picLocks noGrp="1" noChangeAspect="1"/>
          </p:cNvPicPr>
          <p:nvPr>
            <p:ph idx="1"/>
          </p:nvPr>
        </p:nvPicPr>
        <p:blipFill>
          <a:blip r:embed="rId2"/>
          <a:stretch>
            <a:fillRect/>
          </a:stretch>
        </p:blipFill>
        <p:spPr>
          <a:xfrm>
            <a:off x="2595964" y="1481859"/>
            <a:ext cx="6135894" cy="4779455"/>
          </a:xfrm>
        </p:spPr>
      </p:pic>
      <p:sp>
        <p:nvSpPr>
          <p:cNvPr id="8" name="Google Shape;817;p107">
            <a:extLst>
              <a:ext uri="{FF2B5EF4-FFF2-40B4-BE49-F238E27FC236}">
                <a16:creationId xmlns:a16="http://schemas.microsoft.com/office/drawing/2014/main" id="{B2FB898E-8E7F-2215-7BF7-96577D6D84B6}"/>
              </a:ext>
            </a:extLst>
          </p:cNvPr>
          <p:cNvSpPr txBox="1"/>
          <p:nvPr/>
        </p:nvSpPr>
        <p:spPr>
          <a:xfrm>
            <a:off x="6923316" y="5585310"/>
            <a:ext cx="4430484" cy="502920"/>
          </a:xfrm>
          <a:prstGeom prst="rect">
            <a:avLst/>
          </a:prstGeom>
          <a:noFill/>
          <a:ln>
            <a:noFill/>
          </a:ln>
        </p:spPr>
        <p:txBody>
          <a:bodyPr spcFirstLastPara="1" wrap="square" lIns="91433" tIns="45700" rIns="91433" bIns="4570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2400" b="0" i="0" u="none" strike="noStrike" kern="1200" cap="none" spc="0" normalizeH="0" baseline="0" noProof="0" dirty="0">
                <a:ln>
                  <a:noFill/>
                </a:ln>
                <a:effectLst/>
                <a:uLnTx/>
                <a:uFillTx/>
                <a:latin typeface="Calibri"/>
                <a:ea typeface="Calibri"/>
                <a:cs typeface="Calibri"/>
                <a:sym typeface="Calibri"/>
              </a:rPr>
              <a:t>Hoch+2023</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2400" dirty="0">
                <a:latin typeface="Calibri"/>
                <a:ea typeface="Calibri"/>
                <a:cs typeface="Calibri"/>
                <a:sym typeface="Calibri"/>
              </a:rPr>
              <a:t>See also Xuan et al. 2024b</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effectLst/>
              <a:uLnTx/>
              <a:uFillTx/>
              <a:latin typeface="Calibri"/>
              <a:ea typeface="Calibri"/>
              <a:cs typeface="Calibri"/>
              <a:sym typeface="Calibri"/>
            </a:endParaRPr>
          </a:p>
        </p:txBody>
      </p:sp>
      <p:sp>
        <p:nvSpPr>
          <p:cNvPr id="3" name="Slide Number Placeholder 2">
            <a:extLst>
              <a:ext uri="{FF2B5EF4-FFF2-40B4-BE49-F238E27FC236}">
                <a16:creationId xmlns:a16="http://schemas.microsoft.com/office/drawing/2014/main" id="{DE8DF02C-6818-572A-8D48-8B457A45160F}"/>
              </a:ext>
            </a:extLst>
          </p:cNvPr>
          <p:cNvSpPr>
            <a:spLocks noGrp="1"/>
          </p:cNvSpPr>
          <p:nvPr>
            <p:ph type="sldNum" sz="quarter" idx="12"/>
          </p:nvPr>
        </p:nvSpPr>
        <p:spPr/>
        <p:txBody>
          <a:bodyPr/>
          <a:lstStyle/>
          <a:p>
            <a:fld id="{94562BE4-1D85-43D1-9351-89C9148DA0DD}" type="slidenum">
              <a:rPr lang="en-US" smtClean="0"/>
              <a:t>25</a:t>
            </a:fld>
            <a:endParaRPr lang="en-US"/>
          </a:p>
        </p:txBody>
      </p:sp>
    </p:spTree>
    <p:extLst>
      <p:ext uri="{BB962C8B-B14F-4D97-AF65-F5344CB8AC3E}">
        <p14:creationId xmlns:p14="http://schemas.microsoft.com/office/powerpoint/2010/main" val="2938843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 name="Image" descr="Image"/>
          <p:cNvPicPr>
            <a:picLocks noChangeAspect="1"/>
          </p:cNvPicPr>
          <p:nvPr/>
        </p:nvPicPr>
        <p:blipFill>
          <a:blip r:embed="rId2"/>
          <a:stretch>
            <a:fillRect/>
          </a:stretch>
        </p:blipFill>
        <p:spPr>
          <a:xfrm>
            <a:off x="562791" y="2899699"/>
            <a:ext cx="4756932" cy="2373979"/>
          </a:xfrm>
          <a:prstGeom prst="rect">
            <a:avLst/>
          </a:prstGeom>
          <a:ln w="12700">
            <a:miter lim="400000"/>
          </a:ln>
        </p:spPr>
      </p:pic>
      <p:sp>
        <p:nvSpPr>
          <p:cNvPr id="388" name="A new tracer of formation location"/>
          <p:cNvSpPr txBox="1"/>
          <p:nvPr/>
        </p:nvSpPr>
        <p:spPr>
          <a:xfrm>
            <a:off x="1033317" y="2479333"/>
            <a:ext cx="4142724" cy="3514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7727" tIns="27727" rIns="27727" bIns="27727">
            <a:spAutoFit/>
          </a:bodyPr>
          <a:lstStyle>
            <a:lvl1pPr marR="6164" defTabSz="1109609">
              <a:lnSpc>
                <a:spcPct val="96000"/>
              </a:lnSpc>
              <a:spcBef>
                <a:spcPts val="300"/>
              </a:spcBef>
              <a:tabLst>
                <a:tab pos="4483100" algn="l"/>
              </a:tabLst>
              <a:defRPr sz="4000" spc="-14">
                <a:latin typeface="Cambria"/>
                <a:ea typeface="Cambria"/>
                <a:cs typeface="Cambria"/>
                <a:sym typeface="Cambria"/>
              </a:defRPr>
            </a:lvl1pPr>
          </a:lstStyle>
          <a:p>
            <a:pPr marL="0" marR="6164" lvl="0" indent="0" algn="l" defTabSz="1109609" rtl="0" eaLnBrk="1" fontAlgn="auto" latinLnBrk="0" hangingPunct="1">
              <a:lnSpc>
                <a:spcPct val="96000"/>
              </a:lnSpc>
              <a:spcBef>
                <a:spcPts val="300"/>
              </a:spcBef>
              <a:spcAft>
                <a:spcPts val="0"/>
              </a:spcAft>
              <a:buClrTx/>
              <a:buSzTx/>
              <a:buFontTx/>
              <a:buNone/>
              <a:tabLst>
                <a:tab pos="4483100" algn="l"/>
              </a:tabLst>
              <a:defRPr/>
            </a:pPr>
            <a:r>
              <a:rPr kumimoji="0" sz="2000" b="0" i="0" u="none" strike="noStrike" kern="1200" cap="none" spc="-14" normalizeH="0" baseline="0" noProof="0" dirty="0">
                <a:ln>
                  <a:noFill/>
                </a:ln>
                <a:solidFill>
                  <a:schemeClr val="accent2"/>
                </a:solidFill>
                <a:effectLst/>
                <a:uLnTx/>
                <a:uFillTx/>
                <a:latin typeface="Cambria"/>
                <a:ea typeface="Cambria"/>
                <a:sym typeface="Cambria"/>
              </a:rPr>
              <a:t>A new tracer of formation location</a:t>
            </a:r>
          </a:p>
        </p:txBody>
      </p:sp>
      <p:pic>
        <p:nvPicPr>
          <p:cNvPr id="3" name="Picture 2">
            <a:extLst>
              <a:ext uri="{FF2B5EF4-FFF2-40B4-BE49-F238E27FC236}">
                <a16:creationId xmlns:a16="http://schemas.microsoft.com/office/drawing/2014/main" id="{1E00DB85-0310-979D-285C-0AEB76E5159F}"/>
              </a:ext>
            </a:extLst>
          </p:cNvPr>
          <p:cNvPicPr>
            <a:picLocks noChangeAspect="1"/>
          </p:cNvPicPr>
          <p:nvPr/>
        </p:nvPicPr>
        <p:blipFill>
          <a:blip r:embed="rId3"/>
          <a:stretch>
            <a:fillRect/>
          </a:stretch>
        </p:blipFill>
        <p:spPr>
          <a:xfrm>
            <a:off x="5584487" y="1574586"/>
            <a:ext cx="4892367" cy="4505122"/>
          </a:xfrm>
          <a:prstGeom prst="rect">
            <a:avLst/>
          </a:prstGeom>
        </p:spPr>
      </p:pic>
      <p:sp>
        <p:nvSpPr>
          <p:cNvPr id="4" name="Google Shape;817;p107">
            <a:extLst>
              <a:ext uri="{FF2B5EF4-FFF2-40B4-BE49-F238E27FC236}">
                <a16:creationId xmlns:a16="http://schemas.microsoft.com/office/drawing/2014/main" id="{CAE92C0E-378D-B1C4-D218-B4309DC787EC}"/>
              </a:ext>
            </a:extLst>
          </p:cNvPr>
          <p:cNvSpPr txBox="1"/>
          <p:nvPr/>
        </p:nvSpPr>
        <p:spPr>
          <a:xfrm>
            <a:off x="8273975" y="5966569"/>
            <a:ext cx="3079825" cy="502920"/>
          </a:xfrm>
          <a:prstGeom prst="rect">
            <a:avLst/>
          </a:prstGeom>
          <a:noFill/>
          <a:ln>
            <a:noFill/>
          </a:ln>
        </p:spPr>
        <p:txBody>
          <a:bodyPr spcFirstLastPara="1" wrap="square" lIns="91433" tIns="45700" rIns="91433" bIns="4570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2400" b="0" i="0" u="none" strike="noStrike" kern="1200" cap="none" spc="0" normalizeH="0" baseline="0" noProof="0" dirty="0">
                <a:ln>
                  <a:noFill/>
                </a:ln>
                <a:effectLst/>
                <a:uLnTx/>
                <a:uFillTx/>
                <a:latin typeface="Calibri"/>
                <a:ea typeface="Calibri"/>
                <a:cs typeface="Calibri"/>
                <a:sym typeface="Calibri"/>
              </a:rPr>
              <a:t>Zhang+2021</a:t>
            </a:r>
            <a:endParaRPr kumimoji="0" sz="2400" b="0" i="0" u="none" strike="noStrike" kern="1200" cap="none" spc="0" normalizeH="0" baseline="0" noProof="0" dirty="0">
              <a:ln>
                <a:noFill/>
              </a:ln>
              <a:effectLst/>
              <a:uLnTx/>
              <a:uFillTx/>
              <a:latin typeface="Calibri"/>
              <a:ea typeface="Calibri"/>
              <a:cs typeface="Calibri"/>
              <a:sym typeface="Calibri"/>
            </a:endParaRPr>
          </a:p>
        </p:txBody>
      </p:sp>
      <p:sp>
        <p:nvSpPr>
          <p:cNvPr id="5" name="Title 1">
            <a:extLst>
              <a:ext uri="{FF2B5EF4-FFF2-40B4-BE49-F238E27FC236}">
                <a16:creationId xmlns:a16="http://schemas.microsoft.com/office/drawing/2014/main" id="{7B7A257E-ABAF-AD22-266A-F645D4BA9A2E}"/>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Moderate resolution spectroscopy is also enabling the detection of </a:t>
            </a:r>
            <a:r>
              <a:rPr lang="en-US" dirty="0" err="1"/>
              <a:t>isotopologues</a:t>
            </a:r>
            <a:endParaRPr lang="en-US" dirty="0"/>
          </a:p>
        </p:txBody>
      </p:sp>
      <p:sp>
        <p:nvSpPr>
          <p:cNvPr id="6" name="TextBox 5">
            <a:extLst>
              <a:ext uri="{FF2B5EF4-FFF2-40B4-BE49-F238E27FC236}">
                <a16:creationId xmlns:a16="http://schemas.microsoft.com/office/drawing/2014/main" id="{5636440E-E845-803F-EC4B-58A9B39DEAC3}"/>
              </a:ext>
            </a:extLst>
          </p:cNvPr>
          <p:cNvSpPr txBox="1"/>
          <p:nvPr/>
        </p:nvSpPr>
        <p:spPr>
          <a:xfrm>
            <a:off x="6096000" y="1748815"/>
            <a:ext cx="2019300" cy="369332"/>
          </a:xfrm>
          <a:prstGeom prst="rect">
            <a:avLst/>
          </a:prstGeom>
          <a:noFill/>
        </p:spPr>
        <p:txBody>
          <a:bodyPr wrap="square" rtlCol="0">
            <a:spAutoFit/>
          </a:bodyPr>
          <a:lstStyle/>
          <a:p>
            <a:r>
              <a:rPr lang="en-US" dirty="0"/>
              <a:t>TYC 8998-760-1 b</a:t>
            </a:r>
          </a:p>
        </p:txBody>
      </p:sp>
      <p:sp>
        <p:nvSpPr>
          <p:cNvPr id="2" name="Slide Number Placeholder 1">
            <a:extLst>
              <a:ext uri="{FF2B5EF4-FFF2-40B4-BE49-F238E27FC236}">
                <a16:creationId xmlns:a16="http://schemas.microsoft.com/office/drawing/2014/main" id="{345DA24E-82A1-99B3-F59C-77C5B4B1EE12}"/>
              </a:ext>
            </a:extLst>
          </p:cNvPr>
          <p:cNvSpPr>
            <a:spLocks noGrp="1"/>
          </p:cNvSpPr>
          <p:nvPr>
            <p:ph type="sldNum" sz="quarter" idx="12"/>
          </p:nvPr>
        </p:nvSpPr>
        <p:spPr/>
        <p:txBody>
          <a:bodyPr/>
          <a:lstStyle/>
          <a:p>
            <a:fld id="{94562BE4-1D85-43D1-9351-89C9148DA0DD}" type="slidenum">
              <a:rPr lang="en-US" smtClean="0"/>
              <a:t>26</a:t>
            </a:fld>
            <a:endParaRPr lang="en-US"/>
          </a:p>
        </p:txBody>
      </p:sp>
    </p:spTree>
    <p:extLst>
      <p:ext uri="{BB962C8B-B14F-4D97-AF65-F5344CB8AC3E}">
        <p14:creationId xmlns:p14="http://schemas.microsoft.com/office/powerpoint/2010/main" val="26551603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66833-30F2-8438-EC39-94459C4F9144}"/>
              </a:ext>
            </a:extLst>
          </p:cNvPr>
          <p:cNvSpPr>
            <a:spLocks noGrp="1"/>
          </p:cNvSpPr>
          <p:nvPr>
            <p:ph type="title"/>
          </p:nvPr>
        </p:nvSpPr>
        <p:spPr/>
        <p:txBody>
          <a:bodyPr>
            <a:normAutofit fontScale="90000"/>
          </a:bodyPr>
          <a:lstStyle/>
          <a:p>
            <a:r>
              <a:rPr lang="en-US" dirty="0"/>
              <a:t>JWST R=2,700 spectroscopy can detect of </a:t>
            </a:r>
            <a:r>
              <a:rPr lang="en-US" baseline="30000" dirty="0"/>
              <a:t>13</a:t>
            </a:r>
            <a:r>
              <a:rPr lang="en-US" dirty="0"/>
              <a:t>C, </a:t>
            </a:r>
            <a:r>
              <a:rPr lang="en-US" baseline="30000" dirty="0"/>
              <a:t>18</a:t>
            </a:r>
            <a:r>
              <a:rPr lang="en-US" dirty="0"/>
              <a:t>O, and </a:t>
            </a:r>
            <a:r>
              <a:rPr lang="en-US" baseline="30000" dirty="0"/>
              <a:t>17</a:t>
            </a:r>
            <a:r>
              <a:rPr lang="en-US" dirty="0"/>
              <a:t>O in the Atmosphere of Super-Jupiter VHS 1256 b</a:t>
            </a:r>
          </a:p>
        </p:txBody>
      </p:sp>
      <p:pic>
        <p:nvPicPr>
          <p:cNvPr id="5" name="Picture 4">
            <a:extLst>
              <a:ext uri="{FF2B5EF4-FFF2-40B4-BE49-F238E27FC236}">
                <a16:creationId xmlns:a16="http://schemas.microsoft.com/office/drawing/2014/main" id="{88A49705-3B6C-F4D2-6EF6-297C9ED0E306}"/>
              </a:ext>
            </a:extLst>
          </p:cNvPr>
          <p:cNvPicPr>
            <a:picLocks noChangeAspect="1"/>
          </p:cNvPicPr>
          <p:nvPr/>
        </p:nvPicPr>
        <p:blipFill>
          <a:blip r:embed="rId2"/>
          <a:stretch>
            <a:fillRect/>
          </a:stretch>
        </p:blipFill>
        <p:spPr>
          <a:xfrm>
            <a:off x="415600" y="1998967"/>
            <a:ext cx="6065587" cy="3873600"/>
          </a:xfrm>
          <a:prstGeom prst="rect">
            <a:avLst/>
          </a:prstGeom>
        </p:spPr>
      </p:pic>
      <p:pic>
        <p:nvPicPr>
          <p:cNvPr id="7" name="Picture 6">
            <a:extLst>
              <a:ext uri="{FF2B5EF4-FFF2-40B4-BE49-F238E27FC236}">
                <a16:creationId xmlns:a16="http://schemas.microsoft.com/office/drawing/2014/main" id="{16E53D12-3CD3-234E-AA4D-E819E6A85AD0}"/>
              </a:ext>
            </a:extLst>
          </p:cNvPr>
          <p:cNvPicPr>
            <a:picLocks noChangeAspect="1"/>
          </p:cNvPicPr>
          <p:nvPr/>
        </p:nvPicPr>
        <p:blipFill>
          <a:blip r:embed="rId3"/>
          <a:stretch>
            <a:fillRect/>
          </a:stretch>
        </p:blipFill>
        <p:spPr>
          <a:xfrm>
            <a:off x="6627512" y="1932376"/>
            <a:ext cx="5148888" cy="4200976"/>
          </a:xfrm>
          <a:prstGeom prst="rect">
            <a:avLst/>
          </a:prstGeom>
        </p:spPr>
      </p:pic>
      <p:sp>
        <p:nvSpPr>
          <p:cNvPr id="8" name="Google Shape;148;p27">
            <a:extLst>
              <a:ext uri="{FF2B5EF4-FFF2-40B4-BE49-F238E27FC236}">
                <a16:creationId xmlns:a16="http://schemas.microsoft.com/office/drawing/2014/main" id="{E3E48892-9034-D81F-5510-E82B2EF34659}"/>
              </a:ext>
            </a:extLst>
          </p:cNvPr>
          <p:cNvSpPr txBox="1"/>
          <p:nvPr/>
        </p:nvSpPr>
        <p:spPr>
          <a:xfrm>
            <a:off x="7776400" y="5872567"/>
            <a:ext cx="4000000" cy="670913"/>
          </a:xfrm>
          <a:prstGeom prst="rect">
            <a:avLst/>
          </a:prstGeom>
          <a:noFill/>
          <a:ln>
            <a:noFill/>
          </a:ln>
        </p:spPr>
        <p:txBody>
          <a:bodyPr spcFirstLastPara="1" wrap="square" lIns="121900" tIns="121900" rIns="121900" bIns="121900" anchor="t" anchorCtr="0">
            <a:spAutoFit/>
          </a:bodyPr>
          <a:lstStyle/>
          <a:p>
            <a:pPr algn="r">
              <a:lnSpc>
                <a:spcPct val="115000"/>
              </a:lnSpc>
            </a:pPr>
            <a:r>
              <a:rPr lang="en" sz="2400" dirty="0"/>
              <a:t>Gandhi+2023</a:t>
            </a:r>
          </a:p>
        </p:txBody>
      </p:sp>
      <p:sp>
        <p:nvSpPr>
          <p:cNvPr id="3" name="Slide Number Placeholder 2">
            <a:extLst>
              <a:ext uri="{FF2B5EF4-FFF2-40B4-BE49-F238E27FC236}">
                <a16:creationId xmlns:a16="http://schemas.microsoft.com/office/drawing/2014/main" id="{2A75953B-6136-8A63-1BC3-18F304405C28}"/>
              </a:ext>
            </a:extLst>
          </p:cNvPr>
          <p:cNvSpPr>
            <a:spLocks noGrp="1"/>
          </p:cNvSpPr>
          <p:nvPr>
            <p:ph type="sldNum" idx="12"/>
          </p:nvPr>
        </p:nvSpPr>
        <p:spPr>
          <a:xfrm>
            <a:off x="10870405" y="6217623"/>
            <a:ext cx="731600" cy="524800"/>
          </a:xfrm>
        </p:spPr>
        <p:txBody>
          <a:bodyPr/>
          <a:lstStyle/>
          <a:p>
            <a:fld id="{00000000-1234-1234-1234-123412341234}" type="slidenum">
              <a:rPr lang="en" smtClean="0"/>
              <a:pPr/>
              <a:t>27</a:t>
            </a:fld>
            <a:endParaRPr lang="en" dirty="0"/>
          </a:p>
        </p:txBody>
      </p:sp>
    </p:spTree>
    <p:extLst>
      <p:ext uri="{BB962C8B-B14F-4D97-AF65-F5344CB8AC3E}">
        <p14:creationId xmlns:p14="http://schemas.microsoft.com/office/powerpoint/2010/main" val="33383425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3" name="13CO_sma_mratio_names_KPICv2.pdf" descr="13CO_sma_mratio_names_KPICv2.pdf"/>
          <p:cNvPicPr>
            <a:picLocks noChangeAspect="1"/>
          </p:cNvPicPr>
          <p:nvPr/>
        </p:nvPicPr>
        <p:blipFill>
          <a:blip r:embed="rId2"/>
          <a:stretch>
            <a:fillRect/>
          </a:stretch>
        </p:blipFill>
        <p:spPr>
          <a:xfrm>
            <a:off x="4381501" y="1800999"/>
            <a:ext cx="6972299" cy="3789202"/>
          </a:xfrm>
          <a:prstGeom prst="rect">
            <a:avLst/>
          </a:prstGeom>
          <a:ln w="12700">
            <a:miter lim="400000"/>
          </a:ln>
        </p:spPr>
      </p:pic>
      <p:sp>
        <p:nvSpPr>
          <p:cNvPr id="389" name="No clear trend with semi-major axis or mass ratio"/>
          <p:cNvSpPr txBox="1"/>
          <p:nvPr/>
        </p:nvSpPr>
        <p:spPr>
          <a:xfrm>
            <a:off x="335475" y="2212790"/>
            <a:ext cx="4120287" cy="12763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7727" tIns="27727" rIns="27727" bIns="27727">
            <a:spAutoFit/>
          </a:bodyPr>
          <a:lstStyle>
            <a:lvl1pPr marR="6164" defTabSz="1109609">
              <a:lnSpc>
                <a:spcPct val="96000"/>
              </a:lnSpc>
              <a:spcBef>
                <a:spcPts val="300"/>
              </a:spcBef>
              <a:tabLst>
                <a:tab pos="4483100" algn="l"/>
              </a:tabLst>
              <a:defRPr sz="4000" spc="-14">
                <a:latin typeface="Cambria"/>
                <a:ea typeface="Cambria"/>
                <a:cs typeface="Cambria"/>
                <a:sym typeface="Cambria"/>
              </a:defRPr>
            </a:lvl1pPr>
          </a:lstStyle>
          <a:p>
            <a:pPr marL="342900" indent="-342900">
              <a:buFont typeface="Arial" panose="020B0604020202020204" pitchFamily="34" charset="0"/>
              <a:buChar char="•"/>
              <a:defRPr/>
            </a:pPr>
            <a:r>
              <a:rPr lang="en-US" sz="2000" dirty="0">
                <a:solidFill>
                  <a:schemeClr val="accent2"/>
                </a:solidFill>
              </a:rPr>
              <a:t>KPIC (R~35,000) is doubling the number of </a:t>
            </a:r>
            <a:r>
              <a:rPr lang="en-US" sz="2000" baseline="30000" dirty="0">
                <a:solidFill>
                  <a:schemeClr val="accent2"/>
                </a:solidFill>
              </a:rPr>
              <a:t>12</a:t>
            </a:r>
            <a:r>
              <a:rPr lang="en-US" sz="2000" dirty="0">
                <a:solidFill>
                  <a:schemeClr val="accent2"/>
                </a:solidFill>
              </a:rPr>
              <a:t>C/</a:t>
            </a:r>
            <a:r>
              <a:rPr lang="en-US" sz="2000" baseline="30000" dirty="0">
                <a:solidFill>
                  <a:schemeClr val="accent2"/>
                </a:solidFill>
              </a:rPr>
              <a:t>13</a:t>
            </a:r>
            <a:r>
              <a:rPr lang="en-US" sz="2000" dirty="0">
                <a:solidFill>
                  <a:schemeClr val="accent2"/>
                </a:solidFill>
              </a:rPr>
              <a:t>C measurements</a:t>
            </a:r>
            <a:endParaRPr kumimoji="0" lang="en-US" sz="2000" b="0" i="0" u="none" strike="noStrike" kern="1200" cap="none" spc="-14" normalizeH="0" baseline="0" noProof="0" dirty="0">
              <a:ln>
                <a:noFill/>
              </a:ln>
              <a:solidFill>
                <a:schemeClr val="accent2"/>
              </a:solidFill>
              <a:effectLst/>
              <a:uLnTx/>
              <a:uFillTx/>
              <a:latin typeface="Cambria"/>
              <a:ea typeface="Cambria"/>
              <a:sym typeface="Cambria"/>
            </a:endParaRPr>
          </a:p>
          <a:p>
            <a:pPr marL="342900" marR="6164" lvl="0" indent="-342900" algn="l" defTabSz="1109609" rtl="0" eaLnBrk="1" fontAlgn="auto" latinLnBrk="0" hangingPunct="1">
              <a:lnSpc>
                <a:spcPct val="96000"/>
              </a:lnSpc>
              <a:spcBef>
                <a:spcPts val="300"/>
              </a:spcBef>
              <a:spcAft>
                <a:spcPts val="0"/>
              </a:spcAft>
              <a:buClrTx/>
              <a:buSzTx/>
              <a:buFont typeface="Arial" panose="020B0604020202020204" pitchFamily="34" charset="0"/>
              <a:buChar char="•"/>
              <a:tabLst>
                <a:tab pos="4483100" algn="l"/>
              </a:tabLst>
              <a:defRPr/>
            </a:pPr>
            <a:r>
              <a:rPr kumimoji="0" sz="2000" b="0" i="0" u="none" strike="noStrike" kern="1200" cap="none" spc="-14" normalizeH="0" baseline="0" noProof="0" dirty="0">
                <a:ln>
                  <a:noFill/>
                </a:ln>
                <a:solidFill>
                  <a:schemeClr val="accent2"/>
                </a:solidFill>
                <a:effectLst/>
                <a:uLnTx/>
                <a:uFillTx/>
                <a:latin typeface="Cambria"/>
                <a:ea typeface="Cambria"/>
                <a:sym typeface="Cambria"/>
              </a:rPr>
              <a:t>No clear trend with semi-major axis or mass ratio</a:t>
            </a:r>
            <a:r>
              <a:rPr kumimoji="0" lang="en-US" sz="2000" b="0" i="0" u="none" strike="noStrike" kern="1200" cap="none" spc="-14" normalizeH="0" baseline="0" noProof="0" dirty="0">
                <a:ln>
                  <a:noFill/>
                </a:ln>
                <a:solidFill>
                  <a:schemeClr val="accent2"/>
                </a:solidFill>
                <a:effectLst/>
                <a:uLnTx/>
                <a:uFillTx/>
                <a:latin typeface="Cambria"/>
                <a:ea typeface="Cambria"/>
                <a:sym typeface="Cambria"/>
              </a:rPr>
              <a:t> yet</a:t>
            </a:r>
            <a:endParaRPr kumimoji="0" sz="2000" b="0" i="0" u="none" strike="noStrike" kern="1200" cap="none" spc="-14" normalizeH="0" baseline="0" noProof="0" dirty="0">
              <a:ln>
                <a:noFill/>
              </a:ln>
              <a:solidFill>
                <a:schemeClr val="accent2"/>
              </a:solidFill>
              <a:effectLst/>
              <a:uLnTx/>
              <a:uFillTx/>
              <a:latin typeface="Cambria"/>
              <a:ea typeface="Cambria"/>
              <a:sym typeface="Cambria"/>
            </a:endParaRPr>
          </a:p>
        </p:txBody>
      </p:sp>
      <p:sp>
        <p:nvSpPr>
          <p:cNvPr id="2" name="Title 1">
            <a:extLst>
              <a:ext uri="{FF2B5EF4-FFF2-40B4-BE49-F238E27FC236}">
                <a16:creationId xmlns:a16="http://schemas.microsoft.com/office/drawing/2014/main" id="{FED0513D-7CFB-0837-86F0-0A9743C745B9}"/>
              </a:ext>
            </a:extLst>
          </p:cNvPr>
          <p:cNvSpPr txBox="1">
            <a:spLocks/>
          </p:cNvSpPr>
          <p:nvPr/>
        </p:nvSpPr>
        <p:spPr>
          <a:xfrm>
            <a:off x="838200" y="973848"/>
            <a:ext cx="10515600" cy="7168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err="1"/>
              <a:t>Isotopogue</a:t>
            </a:r>
            <a:r>
              <a:rPr lang="en-US" dirty="0"/>
              <a:t> detections are becoming routine</a:t>
            </a:r>
          </a:p>
        </p:txBody>
      </p:sp>
      <p:sp>
        <p:nvSpPr>
          <p:cNvPr id="4" name="TextBox 3">
            <a:extLst>
              <a:ext uri="{FF2B5EF4-FFF2-40B4-BE49-F238E27FC236}">
                <a16:creationId xmlns:a16="http://schemas.microsoft.com/office/drawing/2014/main" id="{16C588E9-76C3-1759-61D3-FEB32A046FA0}"/>
              </a:ext>
            </a:extLst>
          </p:cNvPr>
          <p:cNvSpPr txBox="1"/>
          <p:nvPr/>
        </p:nvSpPr>
        <p:spPr>
          <a:xfrm>
            <a:off x="1356102" y="5590201"/>
            <a:ext cx="10079307" cy="827150"/>
          </a:xfrm>
          <a:prstGeom prst="rect">
            <a:avLst/>
          </a:prstGeom>
          <a:noFill/>
        </p:spPr>
        <p:txBody>
          <a:bodyPr wrap="square">
            <a:spAutoFit/>
          </a:bodyPr>
          <a:lstStyle/>
          <a:p>
            <a:pPr marL="0" marR="3082" lvl="0" indent="0" algn="r" defTabSz="554805" rtl="0" eaLnBrk="1" fontAlgn="auto" latinLnBrk="0" hangingPunct="1">
              <a:lnSpc>
                <a:spcPct val="96000"/>
              </a:lnSpc>
              <a:spcBef>
                <a:spcPts val="150"/>
              </a:spcBef>
              <a:spcAft>
                <a:spcPts val="0"/>
              </a:spcAft>
              <a:buClrTx/>
              <a:buSzTx/>
              <a:buFontTx/>
              <a:buNone/>
              <a:tabLst>
                <a:tab pos="2241550" algn="l"/>
              </a:tabLst>
              <a:defRPr sz="3200" spc="-11">
                <a:latin typeface="Cambria"/>
                <a:ea typeface="Cambria"/>
                <a:cs typeface="Cambria"/>
                <a:sym typeface="Cambria"/>
              </a:defRPr>
            </a:pPr>
            <a:r>
              <a:rPr kumimoji="0" lang="en-US" sz="2400" b="0" i="0" u="none" strike="noStrike" kern="1200" cap="none" spc="-11" normalizeH="0" baseline="0" noProof="0" dirty="0">
                <a:ln>
                  <a:noFill/>
                </a:ln>
                <a:solidFill>
                  <a:prstClr val="black"/>
                </a:solidFill>
                <a:effectLst/>
                <a:uLnTx/>
                <a:uFillTx/>
                <a:latin typeface="+mj-lt"/>
                <a:ea typeface="Cambria"/>
                <a:sym typeface="Cambria"/>
              </a:rPr>
              <a:t>Xuan et al. 2024b</a:t>
            </a:r>
          </a:p>
          <a:p>
            <a:pPr marL="0" marR="3082" lvl="0" indent="0" algn="r" defTabSz="554805" rtl="0" eaLnBrk="1" fontAlgn="auto" latinLnBrk="0" hangingPunct="1">
              <a:lnSpc>
                <a:spcPct val="96000"/>
              </a:lnSpc>
              <a:spcBef>
                <a:spcPts val="150"/>
              </a:spcBef>
              <a:spcAft>
                <a:spcPts val="0"/>
              </a:spcAft>
              <a:buClrTx/>
              <a:buSzTx/>
              <a:buFontTx/>
              <a:buNone/>
              <a:tabLst>
                <a:tab pos="2241550" algn="l"/>
              </a:tabLst>
              <a:defRPr sz="3200" spc="-11">
                <a:latin typeface="Cambria"/>
                <a:ea typeface="Cambria"/>
                <a:cs typeface="Cambria"/>
                <a:sym typeface="Cambria"/>
              </a:defRPr>
            </a:pPr>
            <a:r>
              <a:rPr kumimoji="0" lang="en-US" sz="2400" b="0" i="0" u="none" strike="noStrike" kern="1200" cap="none" spc="-11" normalizeH="0" baseline="0" noProof="0" dirty="0">
                <a:ln>
                  <a:noFill/>
                </a:ln>
                <a:solidFill>
                  <a:prstClr val="black"/>
                </a:solidFill>
                <a:effectLst/>
                <a:uLnTx/>
                <a:uFillTx/>
                <a:latin typeface="+mj-lt"/>
                <a:ea typeface="Cambria"/>
                <a:sym typeface="Cambria"/>
              </a:rPr>
              <a:t>See also Line+2021; Zhang+2021; Gandhi+2023; Costes+2024; Xuan+2024a </a:t>
            </a:r>
          </a:p>
        </p:txBody>
      </p:sp>
      <p:sp>
        <p:nvSpPr>
          <p:cNvPr id="3" name="Slide Number Placeholder 2">
            <a:extLst>
              <a:ext uri="{FF2B5EF4-FFF2-40B4-BE49-F238E27FC236}">
                <a16:creationId xmlns:a16="http://schemas.microsoft.com/office/drawing/2014/main" id="{23E794CA-29A8-FCB3-43FD-68D721043EEF}"/>
              </a:ext>
            </a:extLst>
          </p:cNvPr>
          <p:cNvSpPr>
            <a:spLocks noGrp="1"/>
          </p:cNvSpPr>
          <p:nvPr>
            <p:ph type="sldNum" sz="quarter" idx="12"/>
          </p:nvPr>
        </p:nvSpPr>
        <p:spPr/>
        <p:txBody>
          <a:bodyPr/>
          <a:lstStyle/>
          <a:p>
            <a:fld id="{94562BE4-1D85-43D1-9351-89C9148DA0DD}" type="slidenum">
              <a:rPr lang="en-US" smtClean="0"/>
              <a:t>28</a:t>
            </a:fld>
            <a:endParaRPr lang="en-US"/>
          </a:p>
        </p:txBody>
      </p:sp>
    </p:spTree>
    <p:extLst>
      <p:ext uri="{BB962C8B-B14F-4D97-AF65-F5344CB8AC3E}">
        <p14:creationId xmlns:p14="http://schemas.microsoft.com/office/powerpoint/2010/main" val="20934344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5A6BB86-118B-45FF-802D-1215135AE323}"/>
              </a:ext>
            </a:extLst>
          </p:cNvPr>
          <p:cNvGrpSpPr/>
          <p:nvPr/>
        </p:nvGrpSpPr>
        <p:grpSpPr>
          <a:xfrm>
            <a:off x="506550" y="1422402"/>
            <a:ext cx="11227756" cy="5527562"/>
            <a:chOff x="458425" y="970232"/>
            <a:chExt cx="11227756" cy="5527562"/>
          </a:xfrm>
        </p:grpSpPr>
        <p:grpSp>
          <p:nvGrpSpPr>
            <p:cNvPr id="2" name="Group 1">
              <a:extLst>
                <a:ext uri="{FF2B5EF4-FFF2-40B4-BE49-F238E27FC236}">
                  <a16:creationId xmlns:a16="http://schemas.microsoft.com/office/drawing/2014/main" id="{C6FCE7C3-99DB-4276-9083-8D0C4AB79135}"/>
                </a:ext>
              </a:extLst>
            </p:cNvPr>
            <p:cNvGrpSpPr/>
            <p:nvPr/>
          </p:nvGrpSpPr>
          <p:grpSpPr>
            <a:xfrm>
              <a:off x="458425" y="970232"/>
              <a:ext cx="9362121" cy="5527562"/>
              <a:chOff x="956272" y="470700"/>
              <a:chExt cx="10435940" cy="6161563"/>
            </a:xfrm>
          </p:grpSpPr>
          <p:pic>
            <p:nvPicPr>
              <p:cNvPr id="41" name="Picture 4" descr="Chart&#10;&#10;Description automatically generated">
                <a:extLst>
                  <a:ext uri="{FF2B5EF4-FFF2-40B4-BE49-F238E27FC236}">
                    <a16:creationId xmlns:a16="http://schemas.microsoft.com/office/drawing/2014/main" id="{400C117E-DAB2-4762-A0A7-D1A8AA3FD052}"/>
                  </a:ext>
                </a:extLst>
              </p:cNvPr>
              <p:cNvPicPr>
                <a:picLocks noChangeAspect="1"/>
              </p:cNvPicPr>
              <p:nvPr/>
            </p:nvPicPr>
            <p:blipFill>
              <a:blip r:embed="rId2"/>
              <a:stretch>
                <a:fillRect/>
              </a:stretch>
            </p:blipFill>
            <p:spPr>
              <a:xfrm>
                <a:off x="1654548" y="2691022"/>
                <a:ext cx="9292627" cy="3405895"/>
              </a:xfrm>
              <a:prstGeom prst="rect">
                <a:avLst/>
              </a:prstGeom>
            </p:spPr>
          </p:pic>
          <p:cxnSp>
            <p:nvCxnSpPr>
              <p:cNvPr id="20" name="Straight Arrow Connector 19"/>
              <p:cNvCxnSpPr/>
              <p:nvPr/>
            </p:nvCxnSpPr>
            <p:spPr>
              <a:xfrm flipV="1">
                <a:off x="5131885" y="2625496"/>
                <a:ext cx="0" cy="309466"/>
              </a:xfrm>
              <a:prstGeom prst="straightConnector1">
                <a:avLst/>
              </a:prstGeom>
              <a:ln w="63500">
                <a:solidFill>
                  <a:schemeClr val="bg1"/>
                </a:solidFill>
                <a:tailEnd type="none"/>
              </a:ln>
            </p:spPr>
            <p:style>
              <a:lnRef idx="3">
                <a:schemeClr val="accent3"/>
              </a:lnRef>
              <a:fillRef idx="0">
                <a:schemeClr val="accent3"/>
              </a:fillRef>
              <a:effectRef idx="2">
                <a:schemeClr val="accent3"/>
              </a:effectRef>
              <a:fontRef idx="minor">
                <a:schemeClr val="tx1"/>
              </a:fontRef>
            </p:style>
          </p:cxnSp>
          <p:sp>
            <p:nvSpPr>
              <p:cNvPr id="10" name="Curved Right Arrow 9"/>
              <p:cNvSpPr/>
              <p:nvPr/>
            </p:nvSpPr>
            <p:spPr>
              <a:xfrm>
                <a:off x="4823847" y="2535295"/>
                <a:ext cx="321737" cy="316663"/>
              </a:xfrm>
              <a:prstGeom prst="curvedRightArrow">
                <a:avLst>
                  <a:gd name="adj1" fmla="val 16218"/>
                  <a:gd name="adj2" fmla="val 50000"/>
                  <a:gd name="adj3" fmla="val 53188"/>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Arrow Connector 7"/>
              <p:cNvCxnSpPr/>
              <p:nvPr/>
            </p:nvCxnSpPr>
            <p:spPr>
              <a:xfrm flipV="1">
                <a:off x="5131885" y="934844"/>
                <a:ext cx="1732" cy="1725230"/>
              </a:xfrm>
              <a:prstGeom prst="straightConnector1">
                <a:avLst/>
              </a:prstGeom>
              <a:ln w="63500">
                <a:solidFill>
                  <a:schemeClr val="bg1"/>
                </a:solidFill>
                <a:tailEnd type="triangle"/>
              </a:ln>
            </p:spPr>
            <p:style>
              <a:lnRef idx="3">
                <a:schemeClr val="accent3"/>
              </a:lnRef>
              <a:fillRef idx="0">
                <a:schemeClr val="accent3"/>
              </a:fillRef>
              <a:effectRef idx="2">
                <a:schemeClr val="accent3"/>
              </a:effectRef>
              <a:fontRef idx="minor">
                <a:schemeClr val="tx1"/>
              </a:fontRef>
            </p:style>
          </p:cxnSp>
          <p:sp>
            <p:nvSpPr>
              <p:cNvPr id="4" name="Up-Down Arrow 3"/>
              <p:cNvSpPr/>
              <p:nvPr/>
            </p:nvSpPr>
            <p:spPr>
              <a:xfrm>
                <a:off x="2434498" y="533400"/>
                <a:ext cx="1062076" cy="3644399"/>
              </a:xfrm>
              <a:prstGeom prst="upDownArrow">
                <a:avLst>
                  <a:gd name="adj1" fmla="val 39142"/>
                  <a:gd name="adj2" fmla="val 65263"/>
                </a:avLst>
              </a:prstGeom>
              <a:scene3d>
                <a:camera prst="isometricOffAxis2Top"/>
                <a:lightRig rig="threePt" dir="t"/>
              </a:scene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526483" y="964712"/>
                <a:ext cx="1235614" cy="123561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1273" y="1158250"/>
                <a:ext cx="1235614" cy="1235614"/>
              </a:xfrm>
              <a:prstGeom prst="rect">
                <a:avLst/>
              </a:prstGeom>
            </p:spPr>
          </p:pic>
          <p:pic>
            <p:nvPicPr>
              <p:cNvPr id="11" name="Picture 10"/>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773053" y="1396746"/>
                <a:ext cx="1235614" cy="1235614"/>
              </a:xfrm>
              <a:prstGeom prst="rect">
                <a:avLst/>
              </a:prstGeom>
            </p:spPr>
          </p:pic>
          <p:sp>
            <p:nvSpPr>
              <p:cNvPr id="17" name="Curved Right Arrow 16"/>
              <p:cNvSpPr/>
              <p:nvPr/>
            </p:nvSpPr>
            <p:spPr>
              <a:xfrm flipH="1" flipV="1">
                <a:off x="5163965" y="2483117"/>
                <a:ext cx="321737" cy="316663"/>
              </a:xfrm>
              <a:prstGeom prst="curvedRightArrow">
                <a:avLst>
                  <a:gd name="adj1" fmla="val 16218"/>
                  <a:gd name="adj2" fmla="val 50000"/>
                  <a:gd name="adj3" fmla="val 0"/>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5" name="Group 44"/>
              <p:cNvGrpSpPr/>
              <p:nvPr/>
            </p:nvGrpSpPr>
            <p:grpSpPr>
              <a:xfrm>
                <a:off x="4323720" y="1125487"/>
                <a:ext cx="1651630" cy="1654054"/>
                <a:chOff x="4331660" y="1590732"/>
                <a:chExt cx="1235614" cy="1237427"/>
              </a:xfrm>
            </p:grpSpPr>
            <p:pic>
              <p:nvPicPr>
                <p:cNvPr id="13" name="Picture 12"/>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331660" y="1592545"/>
                  <a:ext cx="1235614" cy="1235614"/>
                </a:xfrm>
                <a:prstGeom prst="rect">
                  <a:avLst/>
                </a:prstGeom>
              </p:spPr>
            </p:pic>
            <p:pic>
              <p:nvPicPr>
                <p:cNvPr id="6" name="Picture 5"/>
                <p:cNvPicPr>
                  <a:picLocks noChangeAspect="1"/>
                </p:cNvPicPr>
                <p:nvPr/>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r="50140"/>
                <a:stretch/>
              </p:blipFill>
              <p:spPr>
                <a:xfrm>
                  <a:off x="4331660" y="1590732"/>
                  <a:ext cx="616075" cy="1235614"/>
                </a:xfrm>
                <a:prstGeom prst="rect">
                  <a:avLst/>
                </a:prstGeom>
              </p:spPr>
            </p:pic>
          </p:grpSp>
          <p:cxnSp>
            <p:nvCxnSpPr>
              <p:cNvPr id="49" name="Straight Arrow Connector 48"/>
              <p:cNvCxnSpPr/>
              <p:nvPr/>
            </p:nvCxnSpPr>
            <p:spPr>
              <a:xfrm flipV="1">
                <a:off x="7345138" y="2660074"/>
                <a:ext cx="0" cy="309466"/>
              </a:xfrm>
              <a:prstGeom prst="straightConnector1">
                <a:avLst/>
              </a:prstGeom>
              <a:ln w="63500">
                <a:solidFill>
                  <a:schemeClr val="bg1"/>
                </a:solidFill>
                <a:tailEnd type="none"/>
              </a:ln>
            </p:spPr>
            <p:style>
              <a:lnRef idx="3">
                <a:schemeClr val="accent3"/>
              </a:lnRef>
              <a:fillRef idx="0">
                <a:schemeClr val="accent3"/>
              </a:fillRef>
              <a:effectRef idx="2">
                <a:schemeClr val="accent3"/>
              </a:effectRef>
              <a:fontRef idx="minor">
                <a:schemeClr val="tx1"/>
              </a:fontRef>
            </p:style>
          </p:cxnSp>
          <p:sp>
            <p:nvSpPr>
              <p:cNvPr id="50" name="Curved Right Arrow 49"/>
              <p:cNvSpPr/>
              <p:nvPr/>
            </p:nvSpPr>
            <p:spPr>
              <a:xfrm>
                <a:off x="7037100" y="2569873"/>
                <a:ext cx="321737" cy="316663"/>
              </a:xfrm>
              <a:prstGeom prst="curvedRightArrow">
                <a:avLst>
                  <a:gd name="adj1" fmla="val 16218"/>
                  <a:gd name="adj2" fmla="val 50000"/>
                  <a:gd name="adj3" fmla="val 53188"/>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1" name="Straight Arrow Connector 50"/>
              <p:cNvCxnSpPr/>
              <p:nvPr/>
            </p:nvCxnSpPr>
            <p:spPr>
              <a:xfrm flipV="1">
                <a:off x="7345138" y="969422"/>
                <a:ext cx="1732" cy="1725230"/>
              </a:xfrm>
              <a:prstGeom prst="straightConnector1">
                <a:avLst/>
              </a:prstGeom>
              <a:ln w="63500">
                <a:solidFill>
                  <a:schemeClr val="bg1"/>
                </a:solidFill>
                <a:tailEnd type="triangle"/>
              </a:ln>
            </p:spPr>
            <p:style>
              <a:lnRef idx="3">
                <a:schemeClr val="accent3"/>
              </a:lnRef>
              <a:fillRef idx="0">
                <a:schemeClr val="accent3"/>
              </a:fillRef>
              <a:effectRef idx="2">
                <a:schemeClr val="accent3"/>
              </a:effectRef>
              <a:fontRef idx="minor">
                <a:schemeClr val="tx1"/>
              </a:fontRef>
            </p:style>
          </p:cxnSp>
          <p:sp>
            <p:nvSpPr>
              <p:cNvPr id="52" name="Curved Right Arrow 51"/>
              <p:cNvSpPr/>
              <p:nvPr/>
            </p:nvSpPr>
            <p:spPr>
              <a:xfrm flipH="1" flipV="1">
                <a:off x="7377218" y="2517695"/>
                <a:ext cx="321737" cy="316663"/>
              </a:xfrm>
              <a:prstGeom prst="curvedRightArrow">
                <a:avLst>
                  <a:gd name="adj1" fmla="val 16218"/>
                  <a:gd name="adj2" fmla="val 50000"/>
                  <a:gd name="adj3" fmla="val 0"/>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3" name="Group 52"/>
              <p:cNvGrpSpPr/>
              <p:nvPr/>
            </p:nvGrpSpPr>
            <p:grpSpPr>
              <a:xfrm>
                <a:off x="6536973" y="1160065"/>
                <a:ext cx="1651630" cy="1654054"/>
                <a:chOff x="4331660" y="1590732"/>
                <a:chExt cx="1235614" cy="1237427"/>
              </a:xfrm>
            </p:grpSpPr>
            <p:pic>
              <p:nvPicPr>
                <p:cNvPr id="54" name="Picture 53"/>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331660" y="1592545"/>
                  <a:ext cx="1235614" cy="1235614"/>
                </a:xfrm>
                <a:prstGeom prst="rect">
                  <a:avLst/>
                </a:prstGeom>
              </p:spPr>
            </p:pic>
            <p:pic>
              <p:nvPicPr>
                <p:cNvPr id="55" name="Picture 54"/>
                <p:cNvPicPr>
                  <a:picLocks noChangeAspect="1"/>
                </p:cNvPicPr>
                <p:nvPr/>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r="50140"/>
                <a:stretch/>
              </p:blipFill>
              <p:spPr>
                <a:xfrm>
                  <a:off x="4331660" y="1590732"/>
                  <a:ext cx="616075" cy="1235614"/>
                </a:xfrm>
                <a:prstGeom prst="rect">
                  <a:avLst/>
                </a:prstGeom>
              </p:spPr>
            </p:pic>
          </p:grpSp>
          <p:sp>
            <p:nvSpPr>
              <p:cNvPr id="46" name="Cloud 45"/>
              <p:cNvSpPr/>
              <p:nvPr/>
            </p:nvSpPr>
            <p:spPr>
              <a:xfrm>
                <a:off x="6715767" y="1804389"/>
                <a:ext cx="449735" cy="412456"/>
              </a:xfrm>
              <a:prstGeom prst="cloud">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Cloud 46"/>
              <p:cNvSpPr/>
              <p:nvPr/>
            </p:nvSpPr>
            <p:spPr>
              <a:xfrm>
                <a:off x="7572190" y="1795388"/>
                <a:ext cx="449735" cy="412456"/>
              </a:xfrm>
              <a:prstGeom prst="cloud">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ight Arrow 47"/>
              <p:cNvSpPr/>
              <p:nvPr/>
            </p:nvSpPr>
            <p:spPr>
              <a:xfrm>
                <a:off x="7274536" y="1880740"/>
                <a:ext cx="223436" cy="205955"/>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6" name="Picture 55"/>
              <p:cNvPicPr>
                <a:picLocks noChangeAspect="1"/>
              </p:cNvPicPr>
              <p:nvPr/>
            </p:nvPicPr>
            <p:blipFill rotWithShape="1">
              <a:blip r:embed="rId6" cstate="print">
                <a:extLst>
                  <a:ext uri="{28A0092B-C50C-407E-A947-70E740481C1C}">
                    <a14:useLocalDpi xmlns:a14="http://schemas.microsoft.com/office/drawing/2010/main" val="0"/>
                  </a:ext>
                </a:extLst>
              </a:blip>
              <a:srcRect l="48552" b="48483"/>
              <a:stretch/>
            </p:blipFill>
            <p:spPr>
              <a:xfrm>
                <a:off x="9564711" y="1215938"/>
                <a:ext cx="863036" cy="864208"/>
              </a:xfrm>
              <a:prstGeom prst="rect">
                <a:avLst/>
              </a:prstGeom>
            </p:spPr>
          </p:pic>
          <p:pic>
            <p:nvPicPr>
              <p:cNvPr id="57" name="Picture 56"/>
              <p:cNvPicPr>
                <a:picLocks noChangeAspect="1"/>
              </p:cNvPicPr>
              <p:nvPr/>
            </p:nvPicPr>
            <p:blipFill rotWithShape="1">
              <a:blip r:embed="rId7" cstate="print">
                <a:extLst>
                  <a:ext uri="{28A0092B-C50C-407E-A947-70E740481C1C}">
                    <a14:useLocalDpi xmlns:a14="http://schemas.microsoft.com/office/drawing/2010/main" val="0"/>
                  </a:ext>
                </a:extLst>
              </a:blip>
              <a:srcRect r="50657" b="49073"/>
              <a:stretch/>
            </p:blipFill>
            <p:spPr>
              <a:xfrm>
                <a:off x="9035671" y="1538785"/>
                <a:ext cx="530865" cy="547910"/>
              </a:xfrm>
              <a:prstGeom prst="rect">
                <a:avLst/>
              </a:prstGeom>
            </p:spPr>
          </p:pic>
          <p:pic>
            <p:nvPicPr>
              <p:cNvPr id="58" name="Picture 57"/>
              <p:cNvPicPr>
                <a:picLocks noChangeAspect="1"/>
              </p:cNvPicPr>
              <p:nvPr/>
            </p:nvPicPr>
            <p:blipFill rotWithShape="1">
              <a:blip r:embed="rId8" cstate="print">
                <a:extLst>
                  <a:ext uri="{28A0092B-C50C-407E-A947-70E740481C1C}">
                    <a14:useLocalDpi xmlns:a14="http://schemas.microsoft.com/office/drawing/2010/main" val="0"/>
                  </a:ext>
                </a:extLst>
              </a:blip>
              <a:srcRect l="49925" t="49632" r="1" b="2"/>
              <a:stretch/>
            </p:blipFill>
            <p:spPr>
              <a:xfrm>
                <a:off x="9564711" y="2080146"/>
                <a:ext cx="1827501" cy="889394"/>
              </a:xfrm>
              <a:prstGeom prst="rect">
                <a:avLst/>
              </a:prstGeom>
            </p:spPr>
          </p:pic>
          <p:pic>
            <p:nvPicPr>
              <p:cNvPr id="59" name="Picture 58"/>
              <p:cNvPicPr>
                <a:picLocks noChangeAspect="1"/>
              </p:cNvPicPr>
              <p:nvPr/>
            </p:nvPicPr>
            <p:blipFill rotWithShape="1">
              <a:blip r:embed="rId9" cstate="print">
                <a:extLst>
                  <a:ext uri="{28A0092B-C50C-407E-A947-70E740481C1C}">
                    <a14:useLocalDpi xmlns:a14="http://schemas.microsoft.com/office/drawing/2010/main" val="0"/>
                  </a:ext>
                </a:extLst>
              </a:blip>
              <a:srcRect l="1" t="49603" r="50028" b="-1"/>
              <a:stretch/>
            </p:blipFill>
            <p:spPr>
              <a:xfrm>
                <a:off x="9029836" y="2080147"/>
                <a:ext cx="536512" cy="541097"/>
              </a:xfrm>
              <a:prstGeom prst="rect">
                <a:avLst/>
              </a:prstGeom>
            </p:spPr>
          </p:pic>
          <p:cxnSp>
            <p:nvCxnSpPr>
              <p:cNvPr id="61" name="Straight Arrow Connector 60"/>
              <p:cNvCxnSpPr/>
              <p:nvPr/>
            </p:nvCxnSpPr>
            <p:spPr>
              <a:xfrm>
                <a:off x="1730652" y="4402647"/>
                <a:ext cx="2117881" cy="0"/>
              </a:xfrm>
              <a:prstGeom prst="straightConnector1">
                <a:avLst/>
              </a:prstGeom>
              <a:ln w="38100">
                <a:solidFill>
                  <a:schemeClr val="bg1"/>
                </a:solidFill>
                <a:tailEnd type="triangle" w="lg" len="lg"/>
              </a:ln>
            </p:spPr>
            <p:style>
              <a:lnRef idx="3">
                <a:schemeClr val="accent3"/>
              </a:lnRef>
              <a:fillRef idx="0">
                <a:schemeClr val="accent3"/>
              </a:fillRef>
              <a:effectRef idx="2">
                <a:schemeClr val="accent3"/>
              </a:effectRef>
              <a:fontRef idx="minor">
                <a:schemeClr val="tx1"/>
              </a:fontRef>
            </p:style>
          </p:cxnSp>
          <p:sp>
            <p:nvSpPr>
              <p:cNvPr id="64" name="TextBox 63"/>
              <p:cNvSpPr txBox="1"/>
              <p:nvPr/>
            </p:nvSpPr>
            <p:spPr>
              <a:xfrm>
                <a:off x="3724586" y="4357155"/>
                <a:ext cx="247893" cy="5146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a:ln>
                      <a:noFill/>
                    </a:ln>
                    <a:solidFill>
                      <a:prstClr val="black"/>
                    </a:solidFill>
                    <a:effectLst/>
                    <a:uLnTx/>
                    <a:uFillTx/>
                    <a:latin typeface="Calibri" panose="020F0502020204030204"/>
                    <a:ea typeface="+mn-ea"/>
                    <a:cs typeface="+mn-cs"/>
                  </a:rPr>
                  <a:t>λ</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67" name="Straight Arrow Connector 66"/>
              <p:cNvCxnSpPr/>
              <p:nvPr/>
            </p:nvCxnSpPr>
            <p:spPr>
              <a:xfrm>
                <a:off x="1773053" y="5732555"/>
                <a:ext cx="2117881" cy="0"/>
              </a:xfrm>
              <a:prstGeom prst="straightConnector1">
                <a:avLst/>
              </a:prstGeom>
              <a:ln w="38100">
                <a:solidFill>
                  <a:schemeClr val="bg1"/>
                </a:solidFill>
                <a:tailEnd type="triangle" w="lg" len="lg"/>
              </a:ln>
            </p:spPr>
            <p:style>
              <a:lnRef idx="3">
                <a:schemeClr val="accent3"/>
              </a:lnRef>
              <a:fillRef idx="0">
                <a:schemeClr val="accent3"/>
              </a:fillRef>
              <a:effectRef idx="2">
                <a:schemeClr val="accent3"/>
              </a:effectRef>
              <a:fontRef idx="minor">
                <a:schemeClr val="tx1"/>
              </a:fontRef>
            </p:style>
          </p:cxnSp>
          <p:sp>
            <p:nvSpPr>
              <p:cNvPr id="68" name="TextBox 67"/>
              <p:cNvSpPr txBox="1"/>
              <p:nvPr/>
            </p:nvSpPr>
            <p:spPr>
              <a:xfrm>
                <a:off x="3766987" y="5687063"/>
                <a:ext cx="761700" cy="5146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RV</a:t>
                </a:r>
              </a:p>
            </p:txBody>
          </p:sp>
          <p:sp>
            <p:nvSpPr>
              <p:cNvPr id="70" name="TextBox 69"/>
              <p:cNvSpPr txBox="1"/>
              <p:nvPr/>
            </p:nvSpPr>
            <p:spPr>
              <a:xfrm>
                <a:off x="2604468" y="5894130"/>
                <a:ext cx="1368010" cy="4116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0 (km/s)</a:t>
                </a:r>
              </a:p>
            </p:txBody>
          </p:sp>
          <p:cxnSp>
            <p:nvCxnSpPr>
              <p:cNvPr id="72" name="Straight Connector 71"/>
              <p:cNvCxnSpPr/>
              <p:nvPr/>
            </p:nvCxnSpPr>
            <p:spPr>
              <a:xfrm>
                <a:off x="2769080" y="5646278"/>
                <a:ext cx="0" cy="1828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1871069" y="500960"/>
                <a:ext cx="2417350" cy="44600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Radial Velocity</a:t>
                </a:r>
              </a:p>
            </p:txBody>
          </p:sp>
          <p:sp>
            <p:nvSpPr>
              <p:cNvPr id="83" name="TextBox 82"/>
              <p:cNvSpPr txBox="1"/>
              <p:nvPr/>
            </p:nvSpPr>
            <p:spPr>
              <a:xfrm>
                <a:off x="4050649" y="498402"/>
                <a:ext cx="20985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Spin</a:t>
                </a:r>
              </a:p>
            </p:txBody>
          </p:sp>
          <p:sp>
            <p:nvSpPr>
              <p:cNvPr id="84" name="TextBox 83"/>
              <p:cNvSpPr txBox="1"/>
              <p:nvPr/>
            </p:nvSpPr>
            <p:spPr>
              <a:xfrm>
                <a:off x="5970109" y="507003"/>
                <a:ext cx="2729713" cy="4460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Doppler Imaging</a:t>
                </a:r>
              </a:p>
            </p:txBody>
          </p:sp>
          <p:sp>
            <p:nvSpPr>
              <p:cNvPr id="85" name="TextBox 84"/>
              <p:cNvSpPr txBox="1"/>
              <p:nvPr/>
            </p:nvSpPr>
            <p:spPr>
              <a:xfrm>
                <a:off x="8613760" y="470700"/>
                <a:ext cx="2351110" cy="7890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Atmospheric characterization</a:t>
                </a:r>
              </a:p>
            </p:txBody>
          </p:sp>
          <p:sp>
            <p:nvSpPr>
              <p:cNvPr id="86" name="TextBox 85"/>
              <p:cNvSpPr txBox="1"/>
              <p:nvPr/>
            </p:nvSpPr>
            <p:spPr>
              <a:xfrm rot="16200000">
                <a:off x="150153" y="3346418"/>
                <a:ext cx="2351111" cy="4460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Spectrum</a:t>
                </a:r>
              </a:p>
            </p:txBody>
          </p:sp>
          <p:sp>
            <p:nvSpPr>
              <p:cNvPr id="87" name="TextBox 86"/>
              <p:cNvSpPr txBox="1"/>
              <p:nvPr/>
            </p:nvSpPr>
            <p:spPr>
              <a:xfrm rot="16200000">
                <a:off x="175256" y="5062168"/>
                <a:ext cx="2351111" cy="7890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Cross Correlation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Function (CCF)</a:t>
                </a:r>
              </a:p>
            </p:txBody>
          </p:sp>
        </p:grpSp>
        <p:pic>
          <p:nvPicPr>
            <p:cNvPr id="42" name="Picture 41">
              <a:extLst>
                <a:ext uri="{FF2B5EF4-FFF2-40B4-BE49-F238E27FC236}">
                  <a16:creationId xmlns:a16="http://schemas.microsoft.com/office/drawing/2014/main" id="{874CB591-11CE-403D-830C-D3EE0727858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54089" y="1659990"/>
              <a:ext cx="1446478" cy="1446478"/>
            </a:xfrm>
            <a:prstGeom prst="rect">
              <a:avLst/>
            </a:prstGeom>
          </p:spPr>
        </p:pic>
        <p:sp>
          <p:nvSpPr>
            <p:cNvPr id="43" name="TextBox 42">
              <a:extLst>
                <a:ext uri="{FF2B5EF4-FFF2-40B4-BE49-F238E27FC236}">
                  <a16:creationId xmlns:a16="http://schemas.microsoft.com/office/drawing/2014/main" id="{F7BE70E7-452D-47A0-B121-72C16D0581AC}"/>
                </a:ext>
              </a:extLst>
            </p:cNvPr>
            <p:cNvSpPr txBox="1"/>
            <p:nvPr/>
          </p:nvSpPr>
          <p:spPr>
            <a:xfrm>
              <a:off x="9576991" y="986507"/>
              <a:ext cx="210919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Detection</a:t>
              </a:r>
            </a:p>
          </p:txBody>
        </p:sp>
        <p:sp>
          <p:nvSpPr>
            <p:cNvPr id="5" name="TextBox 4">
              <a:extLst>
                <a:ext uri="{FF2B5EF4-FFF2-40B4-BE49-F238E27FC236}">
                  <a16:creationId xmlns:a16="http://schemas.microsoft.com/office/drawing/2014/main" id="{86F3A364-FEF6-47F5-AA11-E3E72FECBB3E}"/>
                </a:ext>
              </a:extLst>
            </p:cNvPr>
            <p:cNvSpPr txBox="1"/>
            <p:nvPr/>
          </p:nvSpPr>
          <p:spPr>
            <a:xfrm>
              <a:off x="10324932" y="1628176"/>
              <a:ext cx="871985"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FF0000"/>
                  </a:solidFill>
                  <a:effectLst/>
                  <a:uLnTx/>
                  <a:uFillTx/>
                  <a:latin typeface="Calibri" panose="020F0502020204030204"/>
                  <a:ea typeface="+mn-ea"/>
                  <a:cs typeface="+mn-cs"/>
                </a:rPr>
                <a:t>?</a:t>
              </a:r>
              <a:endPar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60" name="Title 1">
            <a:extLst>
              <a:ext uri="{FF2B5EF4-FFF2-40B4-BE49-F238E27FC236}">
                <a16:creationId xmlns:a16="http://schemas.microsoft.com/office/drawing/2014/main" id="{37BD1D40-2DF1-4E08-8A2E-ADD4ADCDAB41}"/>
              </a:ext>
            </a:extLst>
          </p:cNvPr>
          <p:cNvSpPr txBox="1">
            <a:spLocks/>
          </p:cNvSpPr>
          <p:nvPr/>
        </p:nvSpPr>
        <p:spPr>
          <a:xfrm>
            <a:off x="812367" y="2407365"/>
            <a:ext cx="10972022" cy="7120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7" name="Title 1">
            <a:extLst>
              <a:ext uri="{FF2B5EF4-FFF2-40B4-BE49-F238E27FC236}">
                <a16:creationId xmlns:a16="http://schemas.microsoft.com/office/drawing/2014/main" id="{190382CF-7D7A-0CF9-2D7E-3C1258ABA1B2}"/>
              </a:ext>
            </a:extLst>
          </p:cNvPr>
          <p:cNvSpPr>
            <a:spLocks noGrp="1"/>
          </p:cNvSpPr>
          <p:nvPr>
            <p:ph type="title"/>
          </p:nvPr>
        </p:nvSpPr>
        <p:spPr>
          <a:xfrm>
            <a:off x="457694" y="365125"/>
            <a:ext cx="11734305" cy="1325563"/>
          </a:xfrm>
        </p:spPr>
        <p:txBody>
          <a:bodyPr>
            <a:normAutofit/>
          </a:bodyPr>
          <a:lstStyle/>
          <a:p>
            <a:r>
              <a:rPr lang="en-US" sz="3600" dirty="0">
                <a:solidFill>
                  <a:schemeClr val="bg1"/>
                </a:solidFill>
              </a:rPr>
              <a:t>High-resolution spectroscopy enables a wide range of science</a:t>
            </a:r>
          </a:p>
        </p:txBody>
      </p:sp>
      <p:sp>
        <p:nvSpPr>
          <p:cNvPr id="14" name="Rectangle 13">
            <a:extLst>
              <a:ext uri="{FF2B5EF4-FFF2-40B4-BE49-F238E27FC236}">
                <a16:creationId xmlns:a16="http://schemas.microsoft.com/office/drawing/2014/main" id="{20ECBC93-8D1B-D9ED-CF9B-C4ABA7718E18}"/>
              </a:ext>
            </a:extLst>
          </p:cNvPr>
          <p:cNvSpPr/>
          <p:nvPr/>
        </p:nvSpPr>
        <p:spPr>
          <a:xfrm>
            <a:off x="9542341" y="1422402"/>
            <a:ext cx="2249559" cy="5412259"/>
          </a:xfrm>
          <a:prstGeom prst="rect">
            <a:avLst/>
          </a:prstGeom>
          <a:solidFill>
            <a:schemeClr val="accent2">
              <a:alpha val="3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Slide Number Placeholder 14">
            <a:extLst>
              <a:ext uri="{FF2B5EF4-FFF2-40B4-BE49-F238E27FC236}">
                <a16:creationId xmlns:a16="http://schemas.microsoft.com/office/drawing/2014/main" id="{FCCAEFA2-E558-0B42-4415-743EBD7B531D}"/>
              </a:ext>
            </a:extLst>
          </p:cNvPr>
          <p:cNvSpPr>
            <a:spLocks noGrp="1"/>
          </p:cNvSpPr>
          <p:nvPr>
            <p:ph type="sldNum" sz="quarter" idx="12"/>
          </p:nvPr>
        </p:nvSpPr>
        <p:spPr/>
        <p:txBody>
          <a:bodyPr/>
          <a:lstStyle/>
          <a:p>
            <a:fld id="{48F63A3B-78C7-47BE-AE5E-E10140E04643}" type="slidenum">
              <a:rPr lang="en-US" smtClean="0"/>
              <a:t>29</a:t>
            </a:fld>
            <a:endParaRPr lang="en-US"/>
          </a:p>
        </p:txBody>
      </p:sp>
    </p:spTree>
    <p:extLst>
      <p:ext uri="{BB962C8B-B14F-4D97-AF65-F5344CB8AC3E}">
        <p14:creationId xmlns:p14="http://schemas.microsoft.com/office/powerpoint/2010/main" val="1845169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236C7-598E-D54E-9473-91471DAAB8A4}"/>
              </a:ext>
            </a:extLst>
          </p:cNvPr>
          <p:cNvSpPr>
            <a:spLocks noGrp="1"/>
          </p:cNvSpPr>
          <p:nvPr>
            <p:ph type="title"/>
          </p:nvPr>
        </p:nvSpPr>
        <p:spPr/>
        <p:txBody>
          <a:bodyPr>
            <a:normAutofit/>
          </a:bodyPr>
          <a:lstStyle/>
          <a:p>
            <a:r>
              <a:rPr lang="en-US" dirty="0"/>
              <a:t>Estimates of atmospheric composition are not always consistent between different studies</a:t>
            </a:r>
          </a:p>
        </p:txBody>
      </p:sp>
      <p:pic>
        <p:nvPicPr>
          <p:cNvPr id="5" name="Content Placeholder 4">
            <a:extLst>
              <a:ext uri="{FF2B5EF4-FFF2-40B4-BE49-F238E27FC236}">
                <a16:creationId xmlns:a16="http://schemas.microsoft.com/office/drawing/2014/main" id="{B5DE480A-3FA0-615F-89BE-255E5D82AE21}"/>
              </a:ext>
            </a:extLst>
          </p:cNvPr>
          <p:cNvPicPr>
            <a:picLocks noGrp="1" noChangeAspect="1"/>
          </p:cNvPicPr>
          <p:nvPr>
            <p:ph idx="1"/>
          </p:nvPr>
        </p:nvPicPr>
        <p:blipFill rotWithShape="1">
          <a:blip r:embed="rId2"/>
          <a:srcRect r="65014"/>
          <a:stretch/>
        </p:blipFill>
        <p:spPr>
          <a:xfrm>
            <a:off x="603115" y="2268135"/>
            <a:ext cx="2939236" cy="4351338"/>
          </a:xfrm>
        </p:spPr>
      </p:pic>
      <p:sp>
        <p:nvSpPr>
          <p:cNvPr id="7" name="TextBox 6">
            <a:extLst>
              <a:ext uri="{FF2B5EF4-FFF2-40B4-BE49-F238E27FC236}">
                <a16:creationId xmlns:a16="http://schemas.microsoft.com/office/drawing/2014/main" id="{7326739B-CC2A-ED04-6A7B-8301D2AE8194}"/>
              </a:ext>
            </a:extLst>
          </p:cNvPr>
          <p:cNvSpPr txBox="1"/>
          <p:nvPr/>
        </p:nvSpPr>
        <p:spPr>
          <a:xfrm>
            <a:off x="3621904" y="1981294"/>
            <a:ext cx="2983509" cy="369332"/>
          </a:xfrm>
          <a:prstGeom prst="rect">
            <a:avLst/>
          </a:prstGeom>
          <a:noFill/>
        </p:spPr>
        <p:txBody>
          <a:bodyPr wrap="none" rtlCol="0">
            <a:spAutoFit/>
          </a:bodyPr>
          <a:lstStyle/>
          <a:p>
            <a:r>
              <a:rPr lang="en-US" dirty="0"/>
              <a:t>Nasedkin+2024 (model grids)</a:t>
            </a:r>
          </a:p>
        </p:txBody>
      </p:sp>
      <p:sp>
        <p:nvSpPr>
          <p:cNvPr id="10" name="TextBox 9">
            <a:extLst>
              <a:ext uri="{FF2B5EF4-FFF2-40B4-BE49-F238E27FC236}">
                <a16:creationId xmlns:a16="http://schemas.microsoft.com/office/drawing/2014/main" id="{B73061FB-40BD-94BD-BFCE-9A9DF9F5A9E8}"/>
              </a:ext>
            </a:extLst>
          </p:cNvPr>
          <p:cNvSpPr txBox="1"/>
          <p:nvPr/>
        </p:nvSpPr>
        <p:spPr>
          <a:xfrm>
            <a:off x="5987822" y="2370157"/>
            <a:ext cx="6094378" cy="1200329"/>
          </a:xfrm>
          <a:prstGeom prst="rect">
            <a:avLst/>
          </a:prstGeom>
          <a:noFill/>
        </p:spPr>
        <p:txBody>
          <a:bodyPr wrap="square">
            <a:spAutoFit/>
          </a:bodyPr>
          <a:lstStyle/>
          <a:p>
            <a:r>
              <a:rPr lang="en-US" dirty="0">
                <a:solidFill>
                  <a:schemeClr val="accent6"/>
                </a:solidFill>
              </a:rPr>
              <a:t>C/O HR 8799 b: </a:t>
            </a:r>
          </a:p>
          <a:p>
            <a:r>
              <a:rPr lang="en-US" dirty="0"/>
              <a:t>0.97 ± 0.01 (Lee+2013)	0.578 ± 0.006 (Ruffio+2021)</a:t>
            </a:r>
          </a:p>
          <a:p>
            <a:r>
              <a:rPr lang="en-US" dirty="0"/>
              <a:t>0.55 - 0.7 (Barman+2015)</a:t>
            </a:r>
          </a:p>
          <a:p>
            <a:r>
              <a:rPr lang="en-US" dirty="0"/>
              <a:t>0.92 ± 0.01 (Lavie+2017)</a:t>
            </a:r>
          </a:p>
        </p:txBody>
      </p:sp>
      <p:sp>
        <p:nvSpPr>
          <p:cNvPr id="13" name="TextBox 12">
            <a:extLst>
              <a:ext uri="{FF2B5EF4-FFF2-40B4-BE49-F238E27FC236}">
                <a16:creationId xmlns:a16="http://schemas.microsoft.com/office/drawing/2014/main" id="{8DE0B2C3-EDD9-311D-F482-C18F66B8331E}"/>
              </a:ext>
            </a:extLst>
          </p:cNvPr>
          <p:cNvSpPr txBox="1"/>
          <p:nvPr/>
        </p:nvSpPr>
        <p:spPr>
          <a:xfrm>
            <a:off x="5987822" y="3511291"/>
            <a:ext cx="6094378" cy="1477328"/>
          </a:xfrm>
          <a:prstGeom prst="rect">
            <a:avLst/>
          </a:prstGeom>
          <a:noFill/>
        </p:spPr>
        <p:txBody>
          <a:bodyPr wrap="square">
            <a:spAutoFit/>
          </a:bodyPr>
          <a:lstStyle/>
          <a:p>
            <a:r>
              <a:rPr lang="en-US" dirty="0">
                <a:solidFill>
                  <a:schemeClr val="accent4"/>
                </a:solidFill>
              </a:rPr>
              <a:t>C/O HR 8799 c: </a:t>
            </a:r>
          </a:p>
          <a:p>
            <a:r>
              <a:rPr lang="en-US" dirty="0"/>
              <a:t>0.65 ± 0.1 (Konopacky+2013)	0.39 ± 0.06 (Wang+2020)</a:t>
            </a:r>
          </a:p>
          <a:p>
            <a:r>
              <a:rPr lang="en-US" dirty="0"/>
              <a:t>0.55 ± 0.01 (Lavie+2017)	0.562 ± 0.007 (Ruffio+2021)</a:t>
            </a:r>
          </a:p>
          <a:p>
            <a:r>
              <a:rPr lang="en-US" dirty="0"/>
              <a:t>0.58 ± 0.06 (Wang+2020)	0.67 ± 0.15 (Wang+2023)</a:t>
            </a:r>
          </a:p>
          <a:p>
            <a:endParaRPr lang="en-US" dirty="0"/>
          </a:p>
        </p:txBody>
      </p:sp>
      <p:sp>
        <p:nvSpPr>
          <p:cNvPr id="14" name="TextBox 13">
            <a:extLst>
              <a:ext uri="{FF2B5EF4-FFF2-40B4-BE49-F238E27FC236}">
                <a16:creationId xmlns:a16="http://schemas.microsoft.com/office/drawing/2014/main" id="{BD4E0AE3-D1B6-AFFF-2044-D5684BB0BCD0}"/>
              </a:ext>
            </a:extLst>
          </p:cNvPr>
          <p:cNvSpPr txBox="1"/>
          <p:nvPr/>
        </p:nvSpPr>
        <p:spPr>
          <a:xfrm>
            <a:off x="5987822" y="4760624"/>
            <a:ext cx="6094378" cy="646331"/>
          </a:xfrm>
          <a:prstGeom prst="rect">
            <a:avLst/>
          </a:prstGeom>
          <a:noFill/>
        </p:spPr>
        <p:txBody>
          <a:bodyPr wrap="square">
            <a:spAutoFit/>
          </a:bodyPr>
          <a:lstStyle/>
          <a:p>
            <a:r>
              <a:rPr lang="en-US" dirty="0">
                <a:solidFill>
                  <a:schemeClr val="accent2"/>
                </a:solidFill>
              </a:rPr>
              <a:t>C/O HR 8799 d: </a:t>
            </a:r>
          </a:p>
          <a:p>
            <a:r>
              <a:rPr lang="en-US" dirty="0"/>
              <a:t>0.551 ± 0.005 (Ruffio+2021)</a:t>
            </a:r>
          </a:p>
        </p:txBody>
      </p:sp>
      <p:sp>
        <p:nvSpPr>
          <p:cNvPr id="15" name="TextBox 14">
            <a:extLst>
              <a:ext uri="{FF2B5EF4-FFF2-40B4-BE49-F238E27FC236}">
                <a16:creationId xmlns:a16="http://schemas.microsoft.com/office/drawing/2014/main" id="{8956548C-C6A5-114F-3C06-0443DA8184EC}"/>
              </a:ext>
            </a:extLst>
          </p:cNvPr>
          <p:cNvSpPr txBox="1"/>
          <p:nvPr/>
        </p:nvSpPr>
        <p:spPr>
          <a:xfrm>
            <a:off x="5987822" y="5578592"/>
            <a:ext cx="6094378" cy="1200329"/>
          </a:xfrm>
          <a:prstGeom prst="rect">
            <a:avLst/>
          </a:prstGeom>
          <a:noFill/>
        </p:spPr>
        <p:txBody>
          <a:bodyPr wrap="square">
            <a:spAutoFit/>
          </a:bodyPr>
          <a:lstStyle/>
          <a:p>
            <a:r>
              <a:rPr lang="en-US" dirty="0">
                <a:solidFill>
                  <a:srgbClr val="0070C0"/>
                </a:solidFill>
              </a:rPr>
              <a:t>C/O HR 8799 e: </a:t>
            </a:r>
          </a:p>
          <a:p>
            <a:r>
              <a:rPr lang="en-US" dirty="0"/>
              <a:t>0.6 ± 0.08 (Molliere+2020)</a:t>
            </a:r>
          </a:p>
          <a:p>
            <a:endParaRPr lang="en-US" dirty="0"/>
          </a:p>
          <a:p>
            <a:endParaRPr lang="en-US" dirty="0"/>
          </a:p>
        </p:txBody>
      </p:sp>
      <p:pic>
        <p:nvPicPr>
          <p:cNvPr id="17" name="Picture 16">
            <a:extLst>
              <a:ext uri="{FF2B5EF4-FFF2-40B4-BE49-F238E27FC236}">
                <a16:creationId xmlns:a16="http://schemas.microsoft.com/office/drawing/2014/main" id="{BA82F1B0-321F-D948-4169-622B26FECA9B}"/>
              </a:ext>
            </a:extLst>
          </p:cNvPr>
          <p:cNvPicPr>
            <a:picLocks noChangeAspect="1"/>
          </p:cNvPicPr>
          <p:nvPr/>
        </p:nvPicPr>
        <p:blipFill>
          <a:blip r:embed="rId3"/>
          <a:stretch>
            <a:fillRect/>
          </a:stretch>
        </p:blipFill>
        <p:spPr>
          <a:xfrm>
            <a:off x="3593793" y="2261500"/>
            <a:ext cx="1581371" cy="4058216"/>
          </a:xfrm>
          <a:prstGeom prst="rect">
            <a:avLst/>
          </a:prstGeom>
        </p:spPr>
      </p:pic>
      <p:pic>
        <p:nvPicPr>
          <p:cNvPr id="19" name="Picture 18">
            <a:extLst>
              <a:ext uri="{FF2B5EF4-FFF2-40B4-BE49-F238E27FC236}">
                <a16:creationId xmlns:a16="http://schemas.microsoft.com/office/drawing/2014/main" id="{4AA805DC-041A-F6CE-7195-F5C6E969FCEF}"/>
              </a:ext>
            </a:extLst>
          </p:cNvPr>
          <p:cNvPicPr>
            <a:picLocks noChangeAspect="1"/>
          </p:cNvPicPr>
          <p:nvPr/>
        </p:nvPicPr>
        <p:blipFill>
          <a:blip r:embed="rId4"/>
          <a:stretch>
            <a:fillRect/>
          </a:stretch>
        </p:blipFill>
        <p:spPr>
          <a:xfrm>
            <a:off x="5175164" y="2290684"/>
            <a:ext cx="657317" cy="4067743"/>
          </a:xfrm>
          <a:prstGeom prst="rect">
            <a:avLst/>
          </a:prstGeom>
        </p:spPr>
      </p:pic>
      <p:sp>
        <p:nvSpPr>
          <p:cNvPr id="20" name="TextBox 19">
            <a:extLst>
              <a:ext uri="{FF2B5EF4-FFF2-40B4-BE49-F238E27FC236}">
                <a16:creationId xmlns:a16="http://schemas.microsoft.com/office/drawing/2014/main" id="{55EDF0C7-F336-9FF5-6211-84E3493DC345}"/>
              </a:ext>
            </a:extLst>
          </p:cNvPr>
          <p:cNvSpPr txBox="1"/>
          <p:nvPr/>
        </p:nvSpPr>
        <p:spPr>
          <a:xfrm>
            <a:off x="771005" y="1996493"/>
            <a:ext cx="2850850" cy="369332"/>
          </a:xfrm>
          <a:prstGeom prst="rect">
            <a:avLst/>
          </a:prstGeom>
          <a:noFill/>
        </p:spPr>
        <p:txBody>
          <a:bodyPr wrap="square" rtlCol="0">
            <a:spAutoFit/>
          </a:bodyPr>
          <a:lstStyle/>
          <a:p>
            <a:r>
              <a:rPr lang="en-US" dirty="0"/>
              <a:t>Nasedkin+2024 (retrievals)</a:t>
            </a:r>
          </a:p>
        </p:txBody>
      </p:sp>
      <p:sp>
        <p:nvSpPr>
          <p:cNvPr id="6" name="Slide Number Placeholder 5">
            <a:extLst>
              <a:ext uri="{FF2B5EF4-FFF2-40B4-BE49-F238E27FC236}">
                <a16:creationId xmlns:a16="http://schemas.microsoft.com/office/drawing/2014/main" id="{E184C103-6C6C-0F27-8F80-65F343ABFCA3}"/>
              </a:ext>
            </a:extLst>
          </p:cNvPr>
          <p:cNvSpPr>
            <a:spLocks noGrp="1"/>
          </p:cNvSpPr>
          <p:nvPr>
            <p:ph type="sldNum" sz="quarter" idx="12"/>
          </p:nvPr>
        </p:nvSpPr>
        <p:spPr/>
        <p:txBody>
          <a:bodyPr/>
          <a:lstStyle/>
          <a:p>
            <a:fld id="{94562BE4-1D85-43D1-9351-89C9148DA0DD}" type="slidenum">
              <a:rPr lang="en-US" smtClean="0"/>
              <a:t>3</a:t>
            </a:fld>
            <a:endParaRPr lang="en-US"/>
          </a:p>
        </p:txBody>
      </p:sp>
      <p:sp>
        <p:nvSpPr>
          <p:cNvPr id="8" name="TextBox 7">
            <a:extLst>
              <a:ext uri="{FF2B5EF4-FFF2-40B4-BE49-F238E27FC236}">
                <a16:creationId xmlns:a16="http://schemas.microsoft.com/office/drawing/2014/main" id="{AB2AA1F5-5D4F-077D-CDA9-EEA745772761}"/>
              </a:ext>
            </a:extLst>
          </p:cNvPr>
          <p:cNvSpPr txBox="1"/>
          <p:nvPr/>
        </p:nvSpPr>
        <p:spPr>
          <a:xfrm>
            <a:off x="9766542" y="6085866"/>
            <a:ext cx="1686680" cy="369332"/>
          </a:xfrm>
          <a:prstGeom prst="rect">
            <a:avLst/>
          </a:prstGeom>
          <a:noFill/>
        </p:spPr>
        <p:txBody>
          <a:bodyPr wrap="none" rtlCol="0">
            <a:spAutoFit/>
          </a:bodyPr>
          <a:lstStyle/>
          <a:p>
            <a:r>
              <a:rPr lang="en-US" dirty="0"/>
              <a:t>Nasedkin+2024</a:t>
            </a:r>
          </a:p>
        </p:txBody>
      </p:sp>
    </p:spTree>
    <p:extLst>
      <p:ext uri="{BB962C8B-B14F-4D97-AF65-F5344CB8AC3E}">
        <p14:creationId xmlns:p14="http://schemas.microsoft.com/office/powerpoint/2010/main" val="35807717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38F6A-9649-669A-1C70-C103B09B6DE2}"/>
              </a:ext>
            </a:extLst>
          </p:cNvPr>
          <p:cNvSpPr>
            <a:spLocks noGrp="1"/>
          </p:cNvSpPr>
          <p:nvPr>
            <p:ph type="title"/>
          </p:nvPr>
        </p:nvSpPr>
        <p:spPr>
          <a:xfrm>
            <a:off x="676275" y="365125"/>
            <a:ext cx="11039475" cy="1325563"/>
          </a:xfrm>
        </p:spPr>
        <p:txBody>
          <a:bodyPr>
            <a:normAutofit/>
          </a:bodyPr>
          <a:lstStyle/>
          <a:p>
            <a:r>
              <a:rPr lang="en-US" dirty="0"/>
              <a:t>Resolving H</a:t>
            </a:r>
            <a:r>
              <a:rPr lang="el-GR" dirty="0"/>
              <a:t>α</a:t>
            </a:r>
            <a:r>
              <a:rPr lang="en-US" dirty="0"/>
              <a:t> emission enabled the detection of a young planet (PDS70c) that is still accreting</a:t>
            </a:r>
          </a:p>
        </p:txBody>
      </p:sp>
      <p:pic>
        <p:nvPicPr>
          <p:cNvPr id="5" name="Content Placeholder 4">
            <a:extLst>
              <a:ext uri="{FF2B5EF4-FFF2-40B4-BE49-F238E27FC236}">
                <a16:creationId xmlns:a16="http://schemas.microsoft.com/office/drawing/2014/main" id="{82414773-F3D5-9830-3032-7F20E2E08F75}"/>
              </a:ext>
            </a:extLst>
          </p:cNvPr>
          <p:cNvPicPr>
            <a:picLocks noGrp="1" noChangeAspect="1"/>
          </p:cNvPicPr>
          <p:nvPr>
            <p:ph idx="1"/>
          </p:nvPr>
        </p:nvPicPr>
        <p:blipFill>
          <a:blip r:embed="rId2"/>
          <a:stretch>
            <a:fillRect/>
          </a:stretch>
        </p:blipFill>
        <p:spPr>
          <a:xfrm>
            <a:off x="2883060" y="1825625"/>
            <a:ext cx="6425880" cy="4351338"/>
          </a:xfrm>
        </p:spPr>
      </p:pic>
      <p:sp>
        <p:nvSpPr>
          <p:cNvPr id="6" name="TextBox 5">
            <a:extLst>
              <a:ext uri="{FF2B5EF4-FFF2-40B4-BE49-F238E27FC236}">
                <a16:creationId xmlns:a16="http://schemas.microsoft.com/office/drawing/2014/main" id="{0F1507D6-1F82-522B-647F-4EBA196AB5BB}"/>
              </a:ext>
            </a:extLst>
          </p:cNvPr>
          <p:cNvSpPr txBox="1"/>
          <p:nvPr/>
        </p:nvSpPr>
        <p:spPr>
          <a:xfrm>
            <a:off x="3596397" y="5412859"/>
            <a:ext cx="26011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VLT/MUSE; R~2,500</a:t>
            </a:r>
          </a:p>
        </p:txBody>
      </p:sp>
      <p:sp>
        <p:nvSpPr>
          <p:cNvPr id="3" name="Google Shape;817;p107">
            <a:extLst>
              <a:ext uri="{FF2B5EF4-FFF2-40B4-BE49-F238E27FC236}">
                <a16:creationId xmlns:a16="http://schemas.microsoft.com/office/drawing/2014/main" id="{6B9132C5-7CCA-6159-56E4-47F6B031A9CD}"/>
              </a:ext>
            </a:extLst>
          </p:cNvPr>
          <p:cNvSpPr txBox="1"/>
          <p:nvPr/>
        </p:nvSpPr>
        <p:spPr>
          <a:xfrm>
            <a:off x="5502200" y="6001979"/>
            <a:ext cx="5851600" cy="395162"/>
          </a:xfrm>
          <a:prstGeom prst="rect">
            <a:avLst/>
          </a:prstGeom>
          <a:noFill/>
          <a:ln>
            <a:noFill/>
          </a:ln>
        </p:spPr>
        <p:txBody>
          <a:bodyPr spcFirstLastPara="1" wrap="square" lIns="91433" tIns="45700" rIns="91433" bIns="4570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2400" b="0" i="0" u="none" strike="noStrike" kern="1200" cap="none" spc="0" normalizeH="0" baseline="0" noProof="0" dirty="0">
                <a:ln>
                  <a:noFill/>
                </a:ln>
                <a:solidFill>
                  <a:prstClr val="black"/>
                </a:solidFill>
                <a:effectLst/>
                <a:uLnTx/>
                <a:uFillTx/>
                <a:latin typeface="Calibri"/>
                <a:ea typeface="Calibri"/>
                <a:cs typeface="Calibri"/>
                <a:sym typeface="Calibri"/>
              </a:rPr>
              <a:t>Haffert+2019</a:t>
            </a:r>
          </a:p>
        </p:txBody>
      </p:sp>
      <p:sp>
        <p:nvSpPr>
          <p:cNvPr id="4" name="Slide Number Placeholder 3">
            <a:extLst>
              <a:ext uri="{FF2B5EF4-FFF2-40B4-BE49-F238E27FC236}">
                <a16:creationId xmlns:a16="http://schemas.microsoft.com/office/drawing/2014/main" id="{3A05C5D6-9801-906B-7A2D-558651266F13}"/>
              </a:ext>
            </a:extLst>
          </p:cNvPr>
          <p:cNvSpPr>
            <a:spLocks noGrp="1"/>
          </p:cNvSpPr>
          <p:nvPr>
            <p:ph type="sldNum" sz="quarter" idx="12"/>
          </p:nvPr>
        </p:nvSpPr>
        <p:spPr/>
        <p:txBody>
          <a:bodyPr/>
          <a:lstStyle/>
          <a:p>
            <a:fld id="{94562BE4-1D85-43D1-9351-89C9148DA0DD}" type="slidenum">
              <a:rPr lang="en-US" smtClean="0"/>
              <a:t>30</a:t>
            </a:fld>
            <a:endParaRPr lang="en-US"/>
          </a:p>
        </p:txBody>
      </p:sp>
    </p:spTree>
    <p:extLst>
      <p:ext uri="{BB962C8B-B14F-4D97-AF65-F5344CB8AC3E}">
        <p14:creationId xmlns:p14="http://schemas.microsoft.com/office/powerpoint/2010/main" val="29289257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A8AB0-B821-239F-7EDA-0BA41A9B7FD3}"/>
              </a:ext>
            </a:extLst>
          </p:cNvPr>
          <p:cNvSpPr>
            <a:spLocks noGrp="1"/>
          </p:cNvSpPr>
          <p:nvPr>
            <p:ph type="title"/>
          </p:nvPr>
        </p:nvSpPr>
        <p:spPr/>
        <p:txBody>
          <a:bodyPr>
            <a:normAutofit/>
          </a:bodyPr>
          <a:lstStyle/>
          <a:p>
            <a:r>
              <a:rPr lang="en-US" dirty="0"/>
              <a:t>R&gt;2,000 spectroscopy is especially sensitive to planets at small inner working angles</a:t>
            </a:r>
          </a:p>
        </p:txBody>
      </p:sp>
      <p:sp>
        <p:nvSpPr>
          <p:cNvPr id="8" name="Google Shape;148;p27">
            <a:extLst>
              <a:ext uri="{FF2B5EF4-FFF2-40B4-BE49-F238E27FC236}">
                <a16:creationId xmlns:a16="http://schemas.microsoft.com/office/drawing/2014/main" id="{0F24D650-5E86-6D20-C4DF-A7E14D361C53}"/>
              </a:ext>
            </a:extLst>
          </p:cNvPr>
          <p:cNvSpPr txBox="1"/>
          <p:nvPr/>
        </p:nvSpPr>
        <p:spPr>
          <a:xfrm>
            <a:off x="2913682" y="5534748"/>
            <a:ext cx="8553890" cy="1095644"/>
          </a:xfrm>
          <a:prstGeom prst="rect">
            <a:avLst/>
          </a:prstGeom>
          <a:noFill/>
          <a:ln>
            <a:noFill/>
          </a:ln>
        </p:spPr>
        <p:txBody>
          <a:bodyPr spcFirstLastPara="1" wrap="square" lIns="121900" tIns="121900" rIns="121900" bIns="121900" anchor="t" anchorCtr="0">
            <a:spAutoFit/>
          </a:bodyPr>
          <a:lstStyle/>
          <a:p>
            <a:pPr algn="r">
              <a:lnSpc>
                <a:spcPct val="115000"/>
              </a:lnSpc>
            </a:pPr>
            <a:r>
              <a:rPr lang="en" sz="2400" dirty="0"/>
              <a:t>Ruffio+2024</a:t>
            </a:r>
          </a:p>
          <a:p>
            <a:pPr algn="r">
              <a:lnSpc>
                <a:spcPct val="115000"/>
              </a:lnSpc>
            </a:pPr>
            <a:r>
              <a:rPr lang="en" sz="2400" dirty="0"/>
              <a:t>See also Hoeijmakers+2018; Agrawal+2023; Wang, Jason+2024</a:t>
            </a:r>
          </a:p>
        </p:txBody>
      </p:sp>
      <p:sp>
        <p:nvSpPr>
          <p:cNvPr id="3" name="Slide Number Placeholder 2">
            <a:extLst>
              <a:ext uri="{FF2B5EF4-FFF2-40B4-BE49-F238E27FC236}">
                <a16:creationId xmlns:a16="http://schemas.microsoft.com/office/drawing/2014/main" id="{ECDC1821-5C9D-C319-488C-CEF5AD16F707}"/>
              </a:ext>
            </a:extLst>
          </p:cNvPr>
          <p:cNvSpPr>
            <a:spLocks noGrp="1"/>
          </p:cNvSpPr>
          <p:nvPr>
            <p:ph type="sldNum" sz="quarter" idx="12"/>
          </p:nvPr>
        </p:nvSpPr>
        <p:spPr/>
        <p:txBody>
          <a:bodyPr/>
          <a:lstStyle/>
          <a:p>
            <a:fld id="{94562BE4-1D85-43D1-9351-89C9148DA0DD}" type="slidenum">
              <a:rPr lang="en-US" smtClean="0"/>
              <a:t>31</a:t>
            </a:fld>
            <a:endParaRPr lang="en-US" dirty="0"/>
          </a:p>
        </p:txBody>
      </p:sp>
      <p:pic>
        <p:nvPicPr>
          <p:cNvPr id="11" name="Picture 10">
            <a:extLst>
              <a:ext uri="{FF2B5EF4-FFF2-40B4-BE49-F238E27FC236}">
                <a16:creationId xmlns:a16="http://schemas.microsoft.com/office/drawing/2014/main" id="{0F4EA2C3-FA7D-2F73-6F4B-003429CC5FEF}"/>
              </a:ext>
            </a:extLst>
          </p:cNvPr>
          <p:cNvPicPr>
            <a:picLocks noChangeAspect="1"/>
          </p:cNvPicPr>
          <p:nvPr/>
        </p:nvPicPr>
        <p:blipFill>
          <a:blip r:embed="rId2"/>
          <a:stretch>
            <a:fillRect/>
          </a:stretch>
        </p:blipFill>
        <p:spPr>
          <a:xfrm>
            <a:off x="1222311" y="1804188"/>
            <a:ext cx="9433249" cy="3827922"/>
          </a:xfrm>
          <a:prstGeom prst="rect">
            <a:avLst/>
          </a:prstGeom>
        </p:spPr>
      </p:pic>
    </p:spTree>
    <p:extLst>
      <p:ext uri="{BB962C8B-B14F-4D97-AF65-F5344CB8AC3E}">
        <p14:creationId xmlns:p14="http://schemas.microsoft.com/office/powerpoint/2010/main" val="30016242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85CD6-52AD-FF6B-50B5-A1D2C1756506}"/>
              </a:ext>
            </a:extLst>
          </p:cNvPr>
          <p:cNvSpPr>
            <a:spLocks noGrp="1"/>
          </p:cNvSpPr>
          <p:nvPr>
            <p:ph type="title"/>
          </p:nvPr>
        </p:nvSpPr>
        <p:spPr>
          <a:xfrm>
            <a:off x="785621" y="237926"/>
            <a:ext cx="10515600" cy="1325563"/>
          </a:xfrm>
        </p:spPr>
        <p:txBody>
          <a:bodyPr>
            <a:normAutofit/>
          </a:bodyPr>
          <a:lstStyle/>
          <a:p>
            <a:r>
              <a:rPr lang="en-US" dirty="0"/>
              <a:t>Vortex Fiber Nulling (VFN) can detect companions within the diffraction limit</a:t>
            </a:r>
          </a:p>
        </p:txBody>
      </p:sp>
      <p:pic>
        <p:nvPicPr>
          <p:cNvPr id="4" name="Picture 3">
            <a:extLst>
              <a:ext uri="{FF2B5EF4-FFF2-40B4-BE49-F238E27FC236}">
                <a16:creationId xmlns:a16="http://schemas.microsoft.com/office/drawing/2014/main" id="{296BB4FD-08AC-1BBC-BB3B-556912A8DC3B}"/>
              </a:ext>
            </a:extLst>
          </p:cNvPr>
          <p:cNvPicPr>
            <a:picLocks noChangeAspect="1"/>
          </p:cNvPicPr>
          <p:nvPr/>
        </p:nvPicPr>
        <p:blipFill rotWithShape="1">
          <a:blip r:embed="rId3"/>
          <a:srcRect l="15360" t="14775" r="18079" b="16023"/>
          <a:stretch/>
        </p:blipFill>
        <p:spPr>
          <a:xfrm>
            <a:off x="2158651" y="1444267"/>
            <a:ext cx="5212080" cy="5212080"/>
          </a:xfrm>
          <a:prstGeom prst="ellipse">
            <a:avLst/>
          </a:prstGeom>
        </p:spPr>
      </p:pic>
      <p:sp>
        <p:nvSpPr>
          <p:cNvPr id="5" name="Star: 5 Points 4">
            <a:extLst>
              <a:ext uri="{FF2B5EF4-FFF2-40B4-BE49-F238E27FC236}">
                <a16:creationId xmlns:a16="http://schemas.microsoft.com/office/drawing/2014/main" id="{C1BE6A8D-CCCC-5147-3683-283270AD23EA}"/>
              </a:ext>
            </a:extLst>
          </p:cNvPr>
          <p:cNvSpPr/>
          <p:nvPr/>
        </p:nvSpPr>
        <p:spPr>
          <a:xfrm>
            <a:off x="9515192" y="1491781"/>
            <a:ext cx="872933" cy="852684"/>
          </a:xfrm>
          <a:prstGeom prst="star5">
            <a:avLst/>
          </a:prstGeom>
          <a:solidFill>
            <a:srgbClr val="FFFF00">
              <a:alpha val="10000"/>
            </a:srgbClr>
          </a:solidFill>
          <a:ln>
            <a:solidFill>
              <a:schemeClr val="accent4">
                <a:lumMod val="75000"/>
                <a:alpha val="7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panose="020E0502030303020204" pitchFamily="34" charset="0"/>
              <a:ea typeface="+mn-ea"/>
              <a:cs typeface="+mn-cs"/>
            </a:endParaRPr>
          </a:p>
        </p:txBody>
      </p:sp>
      <p:sp>
        <p:nvSpPr>
          <p:cNvPr id="6" name="Star: 5 Points 5">
            <a:extLst>
              <a:ext uri="{FF2B5EF4-FFF2-40B4-BE49-F238E27FC236}">
                <a16:creationId xmlns:a16="http://schemas.microsoft.com/office/drawing/2014/main" id="{7B7E7A0A-35D1-A17A-51BB-BB980B7E62E1}"/>
              </a:ext>
            </a:extLst>
          </p:cNvPr>
          <p:cNvSpPr/>
          <p:nvPr/>
        </p:nvSpPr>
        <p:spPr>
          <a:xfrm>
            <a:off x="4520701" y="3797892"/>
            <a:ext cx="487980" cy="463957"/>
          </a:xfrm>
          <a:prstGeom prst="star5">
            <a:avLst>
              <a:gd name="adj" fmla="val 19098"/>
              <a:gd name="hf" fmla="val 105146"/>
              <a:gd name="vf" fmla="val 11055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panose="020E0502030303020204" pitchFamily="34" charset="0"/>
              <a:ea typeface="+mn-ea"/>
              <a:cs typeface="+mn-cs"/>
            </a:endParaRPr>
          </a:p>
        </p:txBody>
      </p:sp>
      <p:sp>
        <p:nvSpPr>
          <p:cNvPr id="7" name="Freeform: Shape 6">
            <a:extLst>
              <a:ext uri="{FF2B5EF4-FFF2-40B4-BE49-F238E27FC236}">
                <a16:creationId xmlns:a16="http://schemas.microsoft.com/office/drawing/2014/main" id="{2092CA80-5363-3A0A-C13E-34F0846A385E}"/>
              </a:ext>
            </a:extLst>
          </p:cNvPr>
          <p:cNvSpPr/>
          <p:nvPr/>
        </p:nvSpPr>
        <p:spPr>
          <a:xfrm rot="20709473">
            <a:off x="5909802" y="2595289"/>
            <a:ext cx="3590863" cy="462195"/>
          </a:xfrm>
          <a:custGeom>
            <a:avLst/>
            <a:gdLst>
              <a:gd name="connsiteX0" fmla="*/ 0 w 1359376"/>
              <a:gd name="connsiteY0" fmla="*/ 421153 h 426407"/>
              <a:gd name="connsiteX1" fmla="*/ 327619 w 1359376"/>
              <a:gd name="connsiteY1" fmla="*/ 411373 h 426407"/>
              <a:gd name="connsiteX2" fmla="*/ 464535 w 1359376"/>
              <a:gd name="connsiteY2" fmla="*/ 294017 h 426407"/>
              <a:gd name="connsiteX3" fmla="*/ 728586 w 1359376"/>
              <a:gd name="connsiteY3" fmla="*/ 406483 h 426407"/>
              <a:gd name="connsiteX4" fmla="*/ 973078 w 1359376"/>
              <a:gd name="connsiteY4" fmla="*/ 49525 h 426407"/>
              <a:gd name="connsiteX5" fmla="*/ 1359376 w 1359376"/>
              <a:gd name="connsiteY5" fmla="*/ 5517 h 42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9376" h="426407">
                <a:moveTo>
                  <a:pt x="0" y="421153"/>
                </a:moveTo>
                <a:cubicBezTo>
                  <a:pt x="125098" y="426857"/>
                  <a:pt x="250197" y="432562"/>
                  <a:pt x="327619" y="411373"/>
                </a:cubicBezTo>
                <a:cubicBezTo>
                  <a:pt x="405041" y="390184"/>
                  <a:pt x="397707" y="294832"/>
                  <a:pt x="464535" y="294017"/>
                </a:cubicBezTo>
                <a:cubicBezTo>
                  <a:pt x="531363" y="293202"/>
                  <a:pt x="643829" y="447232"/>
                  <a:pt x="728586" y="406483"/>
                </a:cubicBezTo>
                <a:cubicBezTo>
                  <a:pt x="813343" y="365734"/>
                  <a:pt x="867946" y="116353"/>
                  <a:pt x="973078" y="49525"/>
                </a:cubicBezTo>
                <a:cubicBezTo>
                  <a:pt x="1078210" y="-17303"/>
                  <a:pt x="1286028" y="1442"/>
                  <a:pt x="1359376" y="5517"/>
                </a:cubicBezTo>
              </a:path>
            </a:pathLst>
          </a:cu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panose="020E0502030303020204" pitchFamily="34" charset="0"/>
              <a:ea typeface="+mn-ea"/>
              <a:cs typeface="+mn-cs"/>
            </a:endParaRPr>
          </a:p>
        </p:txBody>
      </p:sp>
      <p:sp>
        <p:nvSpPr>
          <p:cNvPr id="8" name="TextBox 7">
            <a:extLst>
              <a:ext uri="{FF2B5EF4-FFF2-40B4-BE49-F238E27FC236}">
                <a16:creationId xmlns:a16="http://schemas.microsoft.com/office/drawing/2014/main" id="{0FFAD293-278C-1179-721E-0379930F4E82}"/>
              </a:ext>
            </a:extLst>
          </p:cNvPr>
          <p:cNvSpPr txBox="1"/>
          <p:nvPr/>
        </p:nvSpPr>
        <p:spPr>
          <a:xfrm>
            <a:off x="6871484" y="2252911"/>
            <a:ext cx="146067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55A11"/>
                </a:solidFill>
                <a:effectLst/>
                <a:uLnTx/>
                <a:uFillTx/>
                <a:latin typeface="Calibri" panose="020F0502020204030204"/>
                <a:ea typeface="+mn-ea"/>
                <a:cs typeface="+mn-cs"/>
              </a:rPr>
              <a:t>Single-Mode Fiber</a:t>
            </a:r>
          </a:p>
        </p:txBody>
      </p:sp>
      <p:pic>
        <p:nvPicPr>
          <p:cNvPr id="11" name="Graphic 10" descr="Saturn">
            <a:extLst>
              <a:ext uri="{FF2B5EF4-FFF2-40B4-BE49-F238E27FC236}">
                <a16:creationId xmlns:a16="http://schemas.microsoft.com/office/drawing/2014/main" id="{B04071CC-8F90-9CBA-9C42-A269798BA1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54488" y="1658565"/>
            <a:ext cx="594346" cy="594346"/>
          </a:xfrm>
          <a:prstGeom prst="rect">
            <a:avLst/>
          </a:prstGeom>
        </p:spPr>
      </p:pic>
      <p:grpSp>
        <p:nvGrpSpPr>
          <p:cNvPr id="22" name="Group 21">
            <a:extLst>
              <a:ext uri="{FF2B5EF4-FFF2-40B4-BE49-F238E27FC236}">
                <a16:creationId xmlns:a16="http://schemas.microsoft.com/office/drawing/2014/main" id="{4880877E-EEA1-573D-BBC4-EB323704819B}"/>
              </a:ext>
            </a:extLst>
          </p:cNvPr>
          <p:cNvGrpSpPr/>
          <p:nvPr/>
        </p:nvGrpSpPr>
        <p:grpSpPr>
          <a:xfrm>
            <a:off x="9062044" y="2456094"/>
            <a:ext cx="1804532" cy="3391463"/>
            <a:chOff x="9198231" y="2018350"/>
            <a:chExt cx="1804532" cy="3391463"/>
          </a:xfrm>
        </p:grpSpPr>
        <p:cxnSp>
          <p:nvCxnSpPr>
            <p:cNvPr id="12" name="Straight Arrow Connector 11">
              <a:extLst>
                <a:ext uri="{FF2B5EF4-FFF2-40B4-BE49-F238E27FC236}">
                  <a16:creationId xmlns:a16="http://schemas.microsoft.com/office/drawing/2014/main" id="{19169FF4-423E-AF51-F84C-25EA1CE9497F}"/>
                </a:ext>
              </a:extLst>
            </p:cNvPr>
            <p:cNvCxnSpPr>
              <a:cxnSpLocks/>
            </p:cNvCxnSpPr>
            <p:nvPr/>
          </p:nvCxnSpPr>
          <p:spPr>
            <a:xfrm>
              <a:off x="10090865" y="2018350"/>
              <a:ext cx="0" cy="978238"/>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Beveled 12">
              <a:extLst>
                <a:ext uri="{FF2B5EF4-FFF2-40B4-BE49-F238E27FC236}">
                  <a16:creationId xmlns:a16="http://schemas.microsoft.com/office/drawing/2014/main" id="{2036E571-B120-C8C2-7EBE-D713764CB4C1}"/>
                </a:ext>
              </a:extLst>
            </p:cNvPr>
            <p:cNvSpPr/>
            <p:nvPr/>
          </p:nvSpPr>
          <p:spPr>
            <a:xfrm>
              <a:off x="9198231" y="3147297"/>
              <a:ext cx="1804532" cy="646706"/>
            </a:xfrm>
            <a:prstGeom prst="bevel">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High Resolution Spectrograph</a:t>
              </a:r>
            </a:p>
          </p:txBody>
        </p:sp>
        <p:pic>
          <p:nvPicPr>
            <p:cNvPr id="14" name="Picture 13">
              <a:extLst>
                <a:ext uri="{FF2B5EF4-FFF2-40B4-BE49-F238E27FC236}">
                  <a16:creationId xmlns:a16="http://schemas.microsoft.com/office/drawing/2014/main" id="{B235C0A6-9901-7F7C-6860-8F21AF0F479F}"/>
                </a:ext>
              </a:extLst>
            </p:cNvPr>
            <p:cNvPicPr>
              <a:picLocks noChangeAspect="1"/>
            </p:cNvPicPr>
            <p:nvPr/>
          </p:nvPicPr>
          <p:blipFill>
            <a:blip r:embed="rId6"/>
            <a:stretch>
              <a:fillRect/>
            </a:stretch>
          </p:blipFill>
          <p:spPr>
            <a:xfrm>
              <a:off x="9551801" y="4361864"/>
              <a:ext cx="1084627" cy="1047949"/>
            </a:xfrm>
            <a:prstGeom prst="rect">
              <a:avLst/>
            </a:prstGeom>
          </p:spPr>
        </p:pic>
        <p:sp>
          <p:nvSpPr>
            <p:cNvPr id="15" name="TextBox 14">
              <a:extLst>
                <a:ext uri="{FF2B5EF4-FFF2-40B4-BE49-F238E27FC236}">
                  <a16:creationId xmlns:a16="http://schemas.microsoft.com/office/drawing/2014/main" id="{89292F82-51EB-D557-73DE-D9F14E3F4D14}"/>
                </a:ext>
              </a:extLst>
            </p:cNvPr>
            <p:cNvSpPr txBox="1"/>
            <p:nvPr/>
          </p:nvSpPr>
          <p:spPr>
            <a:xfrm>
              <a:off x="9334587" y="4008959"/>
              <a:ext cx="151905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Spectral Analysis</a:t>
              </a:r>
            </a:p>
          </p:txBody>
        </p:sp>
      </p:grpSp>
      <p:pic>
        <p:nvPicPr>
          <p:cNvPr id="17" name="Graphic 16" descr="Saturn">
            <a:extLst>
              <a:ext uri="{FF2B5EF4-FFF2-40B4-BE49-F238E27FC236}">
                <a16:creationId xmlns:a16="http://schemas.microsoft.com/office/drawing/2014/main" id="{B1E9B049-1C29-32A1-959F-AB6E39C131C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73843" y="3730724"/>
            <a:ext cx="594346" cy="594346"/>
          </a:xfrm>
          <a:prstGeom prst="rect">
            <a:avLst/>
          </a:prstGeom>
        </p:spPr>
      </p:pic>
      <p:grpSp>
        <p:nvGrpSpPr>
          <p:cNvPr id="36" name="Group 35">
            <a:extLst>
              <a:ext uri="{FF2B5EF4-FFF2-40B4-BE49-F238E27FC236}">
                <a16:creationId xmlns:a16="http://schemas.microsoft.com/office/drawing/2014/main" id="{0F44C924-2517-1D75-C6E0-D2466D2C4513}"/>
              </a:ext>
            </a:extLst>
          </p:cNvPr>
          <p:cNvGrpSpPr/>
          <p:nvPr/>
        </p:nvGrpSpPr>
        <p:grpSpPr>
          <a:xfrm>
            <a:off x="803285" y="1889344"/>
            <a:ext cx="5243311" cy="3077826"/>
            <a:chOff x="939472" y="1451600"/>
            <a:chExt cx="5243311" cy="3077826"/>
          </a:xfrm>
        </p:grpSpPr>
        <p:sp>
          <p:nvSpPr>
            <p:cNvPr id="16" name="Oval 15">
              <a:extLst>
                <a:ext uri="{FF2B5EF4-FFF2-40B4-BE49-F238E27FC236}">
                  <a16:creationId xmlns:a16="http://schemas.microsoft.com/office/drawing/2014/main" id="{D1E5D56F-8A5D-61B2-21F9-A47C88F5FDAA}"/>
                </a:ext>
              </a:extLst>
            </p:cNvPr>
            <p:cNvSpPr>
              <a:spLocks noChangeAspect="1"/>
            </p:cNvSpPr>
            <p:nvPr/>
          </p:nvSpPr>
          <p:spPr>
            <a:xfrm>
              <a:off x="3986151" y="2701116"/>
              <a:ext cx="1829454" cy="1828310"/>
            </a:xfrm>
            <a:prstGeom prst="ellipse">
              <a:avLst/>
            </a:prstGeom>
            <a:noFill/>
            <a:ln w="57150">
              <a:solidFill>
                <a:schemeClr val="accent2">
                  <a:lumMod val="75000"/>
                  <a:alpha val="47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6C4173FB-508B-09A1-EE58-F7C16A1B1CC7}"/>
                </a:ext>
              </a:extLst>
            </p:cNvPr>
            <p:cNvCxnSpPr>
              <a:cxnSpLocks/>
            </p:cNvCxnSpPr>
            <p:nvPr/>
          </p:nvCxnSpPr>
          <p:spPr>
            <a:xfrm>
              <a:off x="5106458" y="2714750"/>
              <a:ext cx="1073150" cy="339600"/>
            </a:xfrm>
            <a:prstGeom prst="line">
              <a:avLst/>
            </a:prstGeom>
            <a:ln w="38100">
              <a:solidFill>
                <a:schemeClr val="accent2">
                  <a:lumMod val="7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7E4D3BC-926A-FB59-D2FD-8E78B55CA1BC}"/>
                </a:ext>
              </a:extLst>
            </p:cNvPr>
            <p:cNvCxnSpPr>
              <a:cxnSpLocks/>
            </p:cNvCxnSpPr>
            <p:nvPr/>
          </p:nvCxnSpPr>
          <p:spPr>
            <a:xfrm flipV="1">
              <a:off x="5754854" y="3077633"/>
              <a:ext cx="427929" cy="851888"/>
            </a:xfrm>
            <a:prstGeom prst="line">
              <a:avLst/>
            </a:prstGeom>
            <a:ln w="38100">
              <a:solidFill>
                <a:schemeClr val="accent2">
                  <a:lumMod val="7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1396188-6B02-8162-B017-0E5FD6F80A1A}"/>
                </a:ext>
              </a:extLst>
            </p:cNvPr>
            <p:cNvCxnSpPr>
              <a:cxnSpLocks/>
            </p:cNvCxnSpPr>
            <p:nvPr/>
          </p:nvCxnSpPr>
          <p:spPr>
            <a:xfrm>
              <a:off x="2487411" y="2001481"/>
              <a:ext cx="1521951" cy="1150393"/>
            </a:xfrm>
            <a:prstGeom prst="straightConnector1">
              <a:avLst/>
            </a:prstGeom>
            <a:ln w="38100">
              <a:solidFill>
                <a:schemeClr val="accent2">
                  <a:lumMod val="75000"/>
                  <a:alpha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2E3798C-B403-842F-8C7C-A338DFFD0A87}"/>
                </a:ext>
              </a:extLst>
            </p:cNvPr>
            <p:cNvSpPr txBox="1"/>
            <p:nvPr/>
          </p:nvSpPr>
          <p:spPr>
            <a:xfrm>
              <a:off x="939472" y="1451600"/>
              <a:ext cx="160007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55A11"/>
                  </a:solidFill>
                  <a:effectLst/>
                  <a:uLnTx/>
                  <a:uFillTx/>
                  <a:latin typeface="Calibri" panose="020F0502020204030204"/>
                  <a:ea typeface="+mn-ea"/>
                  <a:cs typeface="+mn-cs"/>
                </a:rPr>
                <a:t>Single-mode fiber Field Diameter</a:t>
              </a:r>
            </a:p>
          </p:txBody>
        </p:sp>
      </p:grpSp>
      <p:grpSp>
        <p:nvGrpSpPr>
          <p:cNvPr id="23" name="Group 22">
            <a:extLst>
              <a:ext uri="{FF2B5EF4-FFF2-40B4-BE49-F238E27FC236}">
                <a16:creationId xmlns:a16="http://schemas.microsoft.com/office/drawing/2014/main" id="{000B7E14-17F2-51B2-2EB8-717577F3A766}"/>
              </a:ext>
            </a:extLst>
          </p:cNvPr>
          <p:cNvGrpSpPr/>
          <p:nvPr/>
        </p:nvGrpSpPr>
        <p:grpSpPr>
          <a:xfrm>
            <a:off x="10260460" y="583054"/>
            <a:ext cx="1630768" cy="1104086"/>
            <a:chOff x="10520363" y="1527671"/>
            <a:chExt cx="1630768" cy="1104086"/>
          </a:xfrm>
        </p:grpSpPr>
        <p:cxnSp>
          <p:nvCxnSpPr>
            <p:cNvPr id="24" name="Straight Arrow Connector 23">
              <a:extLst>
                <a:ext uri="{FF2B5EF4-FFF2-40B4-BE49-F238E27FC236}">
                  <a16:creationId xmlns:a16="http://schemas.microsoft.com/office/drawing/2014/main" id="{628FD3AF-DC8B-F600-4464-C0DD0DF7DB91}"/>
                </a:ext>
              </a:extLst>
            </p:cNvPr>
            <p:cNvCxnSpPr>
              <a:cxnSpLocks/>
            </p:cNvCxnSpPr>
            <p:nvPr/>
          </p:nvCxnSpPr>
          <p:spPr>
            <a:xfrm flipH="1">
              <a:off x="10520363" y="1950720"/>
              <a:ext cx="347269" cy="68103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70DF9CA-C07B-8471-8819-89017AF2EEC6}"/>
                </a:ext>
              </a:extLst>
            </p:cNvPr>
            <p:cNvSpPr txBox="1"/>
            <p:nvPr/>
          </p:nvSpPr>
          <p:spPr>
            <a:xfrm>
              <a:off x="10602442" y="1527671"/>
              <a:ext cx="154868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Suppressed Starlight</a:t>
              </a:r>
            </a:p>
          </p:txBody>
        </p:sp>
      </p:grpSp>
      <p:grpSp>
        <p:nvGrpSpPr>
          <p:cNvPr id="26" name="Group 25">
            <a:extLst>
              <a:ext uri="{FF2B5EF4-FFF2-40B4-BE49-F238E27FC236}">
                <a16:creationId xmlns:a16="http://schemas.microsoft.com/office/drawing/2014/main" id="{B762E152-BF1F-F677-1314-6B19FF6ABDB9}"/>
              </a:ext>
            </a:extLst>
          </p:cNvPr>
          <p:cNvGrpSpPr/>
          <p:nvPr/>
        </p:nvGrpSpPr>
        <p:grpSpPr>
          <a:xfrm>
            <a:off x="10248834" y="2153659"/>
            <a:ext cx="1298556" cy="791554"/>
            <a:chOff x="10558631" y="3114339"/>
            <a:chExt cx="1298556" cy="791554"/>
          </a:xfrm>
        </p:grpSpPr>
        <p:cxnSp>
          <p:nvCxnSpPr>
            <p:cNvPr id="27" name="Straight Arrow Connector 26">
              <a:extLst>
                <a:ext uri="{FF2B5EF4-FFF2-40B4-BE49-F238E27FC236}">
                  <a16:creationId xmlns:a16="http://schemas.microsoft.com/office/drawing/2014/main" id="{82CD01AE-C08E-0EC0-12E1-A9F866D74F0A}"/>
                </a:ext>
              </a:extLst>
            </p:cNvPr>
            <p:cNvCxnSpPr>
              <a:cxnSpLocks/>
            </p:cNvCxnSpPr>
            <p:nvPr/>
          </p:nvCxnSpPr>
          <p:spPr>
            <a:xfrm flipH="1" flipV="1">
              <a:off x="10558631" y="3114339"/>
              <a:ext cx="309000" cy="40668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167CE4A9-2914-8DA1-48BE-3798296FD398}"/>
                </a:ext>
              </a:extLst>
            </p:cNvPr>
            <p:cNvSpPr txBox="1"/>
            <p:nvPr/>
          </p:nvSpPr>
          <p:spPr>
            <a:xfrm>
              <a:off x="10628067" y="3259562"/>
              <a:ext cx="12291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Planet Signal</a:t>
              </a:r>
            </a:p>
          </p:txBody>
        </p:sp>
      </p:grpSp>
      <p:grpSp>
        <p:nvGrpSpPr>
          <p:cNvPr id="35" name="Group 34">
            <a:extLst>
              <a:ext uri="{FF2B5EF4-FFF2-40B4-BE49-F238E27FC236}">
                <a16:creationId xmlns:a16="http://schemas.microsoft.com/office/drawing/2014/main" id="{4A168123-0C29-F31B-7EB1-4A402986ADFE}"/>
              </a:ext>
            </a:extLst>
          </p:cNvPr>
          <p:cNvGrpSpPr/>
          <p:nvPr/>
        </p:nvGrpSpPr>
        <p:grpSpPr>
          <a:xfrm>
            <a:off x="2637705" y="1897388"/>
            <a:ext cx="4251960" cy="4251960"/>
            <a:chOff x="2773892" y="1459644"/>
            <a:chExt cx="4251960" cy="4251960"/>
          </a:xfrm>
        </p:grpSpPr>
        <p:sp>
          <p:nvSpPr>
            <p:cNvPr id="29" name="Oval 28">
              <a:extLst>
                <a:ext uri="{FF2B5EF4-FFF2-40B4-BE49-F238E27FC236}">
                  <a16:creationId xmlns:a16="http://schemas.microsoft.com/office/drawing/2014/main" id="{EE5F169C-B9D9-FFF0-8BEC-D78C3779B09F}"/>
                </a:ext>
              </a:extLst>
            </p:cNvPr>
            <p:cNvSpPr>
              <a:spLocks noChangeAspect="1"/>
            </p:cNvSpPr>
            <p:nvPr/>
          </p:nvSpPr>
          <p:spPr>
            <a:xfrm>
              <a:off x="2773892" y="1459644"/>
              <a:ext cx="4251960" cy="4251960"/>
            </a:xfrm>
            <a:prstGeom prst="ellipse">
              <a:avLst/>
            </a:prstGeom>
            <a:noFill/>
            <a:ln w="76200">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8A00BA4A-8B97-45CE-07D6-207AA74B4230}"/>
                </a:ext>
              </a:extLst>
            </p:cNvPr>
            <p:cNvSpPr txBox="1"/>
            <p:nvPr/>
          </p:nvSpPr>
          <p:spPr>
            <a:xfrm>
              <a:off x="3759958" y="1474335"/>
              <a:ext cx="219012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C000"/>
                  </a:solidFill>
                  <a:effectLst/>
                  <a:uLnTx/>
                  <a:uFillTx/>
                  <a:latin typeface="Calibri" panose="020F0502020204030204"/>
                  <a:ea typeface="+mn-ea"/>
                  <a:cs typeface="+mn-cs"/>
                </a:rPr>
                <a:t>2 </a:t>
              </a:r>
              <a:r>
                <a:rPr kumimoji="0" lang="el-GR" sz="1800" b="1" i="0" u="none" strike="noStrike" kern="1200" cap="none" spc="0" normalizeH="0" baseline="0" noProof="0" dirty="0">
                  <a:ln>
                    <a:noFill/>
                  </a:ln>
                  <a:solidFill>
                    <a:srgbClr val="FFC000"/>
                  </a:solidFill>
                  <a:effectLst/>
                  <a:uLnTx/>
                  <a:uFillTx/>
                  <a:latin typeface="Candara" panose="020E0502030303020204" pitchFamily="34" charset="0"/>
                  <a:ea typeface="+mn-ea"/>
                  <a:cs typeface="+mn-cs"/>
                </a:rPr>
                <a:t>λ</a:t>
              </a:r>
              <a:r>
                <a:rPr kumimoji="0" lang="en-US" sz="1800" b="1" i="0" u="none" strike="noStrike" kern="1200" cap="none" spc="0" normalizeH="0" baseline="0" noProof="0" dirty="0">
                  <a:ln>
                    <a:noFill/>
                  </a:ln>
                  <a:solidFill>
                    <a:srgbClr val="FFC000"/>
                  </a:solidFill>
                  <a:effectLst/>
                  <a:uLnTx/>
                  <a:uFillTx/>
                  <a:latin typeface="Candara" panose="020E0502030303020204" pitchFamily="34" charset="0"/>
                  <a:ea typeface="+mn-ea"/>
                  <a:cs typeface="+mn-cs"/>
                </a:rPr>
                <a:t>/D</a:t>
              </a:r>
              <a:endParaRPr kumimoji="0" lang="en-US" sz="1800" b="1" i="0" u="none" strike="noStrike" kern="1200" cap="none" spc="0" normalizeH="0" baseline="0" noProof="0" dirty="0">
                <a:ln>
                  <a:noFill/>
                </a:ln>
                <a:solidFill>
                  <a:srgbClr val="FFC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C000"/>
                  </a:solidFill>
                  <a:effectLst/>
                  <a:uLnTx/>
                  <a:uFillTx/>
                  <a:latin typeface="Calibri" panose="020F0502020204030204"/>
                  <a:ea typeface="+mn-ea"/>
                  <a:cs typeface="+mn-cs"/>
                </a:rPr>
                <a:t>(90 mas in K at Keck)</a:t>
              </a:r>
            </a:p>
          </p:txBody>
        </p:sp>
        <p:cxnSp>
          <p:nvCxnSpPr>
            <p:cNvPr id="32" name="Straight Arrow Connector 31">
              <a:extLst>
                <a:ext uri="{FF2B5EF4-FFF2-40B4-BE49-F238E27FC236}">
                  <a16:creationId xmlns:a16="http://schemas.microsoft.com/office/drawing/2014/main" id="{18347FB6-F282-8A33-93F9-723D379B8CD3}"/>
                </a:ext>
              </a:extLst>
            </p:cNvPr>
            <p:cNvCxnSpPr>
              <a:cxnSpLocks/>
            </p:cNvCxnSpPr>
            <p:nvPr/>
          </p:nvCxnSpPr>
          <p:spPr>
            <a:xfrm flipH="1">
              <a:off x="4204376" y="3613968"/>
              <a:ext cx="695496" cy="413349"/>
            </a:xfrm>
            <a:prstGeom prst="straightConnector1">
              <a:avLst/>
            </a:prstGeom>
            <a:ln w="38100">
              <a:solidFill>
                <a:schemeClr val="accent1"/>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C0FC9BFD-172E-0258-9B5A-E9A124BB07DC}"/>
                </a:ext>
              </a:extLst>
            </p:cNvPr>
            <p:cNvSpPr txBox="1"/>
            <p:nvPr/>
          </p:nvSpPr>
          <p:spPr>
            <a:xfrm>
              <a:off x="3907203" y="4107076"/>
              <a:ext cx="822960" cy="276999"/>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40 mas</a:t>
              </a:r>
            </a:p>
          </p:txBody>
        </p:sp>
      </p:grpSp>
      <p:pic>
        <p:nvPicPr>
          <p:cNvPr id="37" name="Graphic 36" descr="Saturn">
            <a:extLst>
              <a:ext uri="{FF2B5EF4-FFF2-40B4-BE49-F238E27FC236}">
                <a16:creationId xmlns:a16="http://schemas.microsoft.com/office/drawing/2014/main" id="{5334C56A-CEB5-6CEE-52AA-F22B951F27A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891149" y="4329056"/>
            <a:ext cx="594346" cy="594346"/>
          </a:xfrm>
          <a:prstGeom prst="rect">
            <a:avLst/>
          </a:prstGeom>
        </p:spPr>
      </p:pic>
      <p:sp>
        <p:nvSpPr>
          <p:cNvPr id="40" name="TextBox 39">
            <a:extLst>
              <a:ext uri="{FF2B5EF4-FFF2-40B4-BE49-F238E27FC236}">
                <a16:creationId xmlns:a16="http://schemas.microsoft.com/office/drawing/2014/main" id="{B5B027B7-3187-9583-D065-86C9AF7F0FC2}"/>
              </a:ext>
            </a:extLst>
          </p:cNvPr>
          <p:cNvSpPr txBox="1"/>
          <p:nvPr/>
        </p:nvSpPr>
        <p:spPr>
          <a:xfrm>
            <a:off x="3327554" y="1572265"/>
            <a:ext cx="290289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C000"/>
                </a:solidFill>
                <a:effectLst/>
                <a:uLnTx/>
                <a:uFillTx/>
                <a:latin typeface="Calibri" panose="020F0502020204030204"/>
                <a:ea typeface="+mn-ea"/>
                <a:cs typeface="+mn-cs"/>
              </a:rPr>
              <a:t>Conventional Coronagraph</a:t>
            </a:r>
          </a:p>
        </p:txBody>
      </p:sp>
      <p:sp>
        <p:nvSpPr>
          <p:cNvPr id="41" name="Google Shape;817;p107">
            <a:extLst>
              <a:ext uri="{FF2B5EF4-FFF2-40B4-BE49-F238E27FC236}">
                <a16:creationId xmlns:a16="http://schemas.microsoft.com/office/drawing/2014/main" id="{5F5B372D-3812-ED54-F292-F89AE32D45ED}"/>
              </a:ext>
            </a:extLst>
          </p:cNvPr>
          <p:cNvSpPr txBox="1"/>
          <p:nvPr/>
        </p:nvSpPr>
        <p:spPr>
          <a:xfrm>
            <a:off x="6328930" y="5480966"/>
            <a:ext cx="5851600" cy="646000"/>
          </a:xfrm>
          <a:prstGeom prst="rect">
            <a:avLst/>
          </a:prstGeom>
          <a:noFill/>
          <a:ln>
            <a:noFill/>
          </a:ln>
        </p:spPr>
        <p:txBody>
          <a:bodyPr spcFirstLastPara="1" wrap="square" lIns="91433" tIns="45700" rIns="91433" bIns="4570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2400" b="0" i="0" u="none" strike="noStrike" kern="1200" cap="none" spc="0" normalizeH="0" baseline="0" noProof="0" dirty="0">
                <a:ln>
                  <a:noFill/>
                </a:ln>
                <a:solidFill>
                  <a:prstClr val="black"/>
                </a:solidFill>
                <a:effectLst/>
                <a:uLnTx/>
                <a:uFillTx/>
                <a:latin typeface="Calibri"/>
                <a:ea typeface="Calibri"/>
                <a:cs typeface="Calibri"/>
                <a:sym typeface="Calibri"/>
              </a:rPr>
              <a:t>D. Echeverri</a:t>
            </a:r>
          </a:p>
          <a:p>
            <a:pPr marL="0" marR="0" lvl="0" indent="0" algn="r" defTabSz="914400" rtl="0" eaLnBrk="1" fontAlgn="auto" latinLnBrk="0" hangingPunct="1">
              <a:lnSpc>
                <a:spcPct val="100000"/>
              </a:lnSpc>
              <a:spcBef>
                <a:spcPts val="0"/>
              </a:spcBef>
              <a:spcAft>
                <a:spcPts val="0"/>
              </a:spcAft>
              <a:buClrTx/>
              <a:buSzTx/>
              <a:buFontTx/>
              <a:buNone/>
              <a:tabLst/>
              <a:defRPr/>
            </a:pPr>
            <a:r>
              <a:rPr lang="en" sz="2400" dirty="0">
                <a:solidFill>
                  <a:prstClr val="black"/>
                </a:solidFill>
                <a:latin typeface="Calibri"/>
                <a:ea typeface="Calibri"/>
                <a:cs typeface="Calibri"/>
                <a:sym typeface="Calibri"/>
              </a:rPr>
              <a:t>See also Ruane+2018;Echeveri+2023;2024</a:t>
            </a:r>
            <a:endParaRPr kumimoji="0" sz="24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10" name="TextBox 9">
            <a:extLst>
              <a:ext uri="{FF2B5EF4-FFF2-40B4-BE49-F238E27FC236}">
                <a16:creationId xmlns:a16="http://schemas.microsoft.com/office/drawing/2014/main" id="{4C6F6BB0-B060-0C53-57D3-26647636D837}"/>
              </a:ext>
            </a:extLst>
          </p:cNvPr>
          <p:cNvSpPr txBox="1"/>
          <p:nvPr/>
        </p:nvSpPr>
        <p:spPr>
          <a:xfrm>
            <a:off x="3947286" y="5157801"/>
            <a:ext cx="160007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VFN Coupling Region</a:t>
            </a:r>
          </a:p>
        </p:txBody>
      </p:sp>
      <p:sp>
        <p:nvSpPr>
          <p:cNvPr id="3" name="Slide Number Placeholder 2">
            <a:extLst>
              <a:ext uri="{FF2B5EF4-FFF2-40B4-BE49-F238E27FC236}">
                <a16:creationId xmlns:a16="http://schemas.microsoft.com/office/drawing/2014/main" id="{8DB24872-1DBA-DED9-7AEE-5037F7E41893}"/>
              </a:ext>
            </a:extLst>
          </p:cNvPr>
          <p:cNvSpPr>
            <a:spLocks noGrp="1"/>
          </p:cNvSpPr>
          <p:nvPr>
            <p:ph type="sldNum" sz="quarter" idx="12"/>
          </p:nvPr>
        </p:nvSpPr>
        <p:spPr/>
        <p:txBody>
          <a:bodyPr/>
          <a:lstStyle/>
          <a:p>
            <a:fld id="{94562BE4-1D85-43D1-9351-89C9148DA0DD}" type="slidenum">
              <a:rPr lang="en-US" smtClean="0"/>
              <a:t>32</a:t>
            </a:fld>
            <a:endParaRPr lang="en-US"/>
          </a:p>
        </p:txBody>
      </p:sp>
    </p:spTree>
    <p:extLst>
      <p:ext uri="{BB962C8B-B14F-4D97-AF65-F5344CB8AC3E}">
        <p14:creationId xmlns:p14="http://schemas.microsoft.com/office/powerpoint/2010/main" val="166206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23"/>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2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3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7"/>
          <p:cNvSpPr txBox="1">
            <a:spLocks noGrp="1"/>
          </p:cNvSpPr>
          <p:nvPr>
            <p:ph type="title"/>
          </p:nvPr>
        </p:nvSpPr>
        <p:spPr>
          <a:xfrm>
            <a:off x="632634" y="570900"/>
            <a:ext cx="9854134" cy="1419850"/>
          </a:xfrm>
          <a:prstGeom prst="rect">
            <a:avLst/>
          </a:prstGeom>
        </p:spPr>
        <p:txBody>
          <a:bodyPr spcFirstLastPara="1" vert="horz" wrap="square" lIns="121900" tIns="121900" rIns="121900" bIns="121900" rtlCol="0" anchor="t" anchorCtr="0">
            <a:noAutofit/>
          </a:bodyPr>
          <a:lstStyle/>
          <a:p>
            <a:r>
              <a:rPr lang="en-US" sz="4000" dirty="0"/>
              <a:t>Future: JWST is enabling detailed spectroscopy (R~2,700) across the full emission spectrum</a:t>
            </a:r>
            <a:endParaRPr sz="4000" dirty="0"/>
          </a:p>
        </p:txBody>
      </p:sp>
      <p:pic>
        <p:nvPicPr>
          <p:cNvPr id="147" name="Google Shape;147;p27"/>
          <p:cNvPicPr preferRelativeResize="0"/>
          <p:nvPr/>
        </p:nvPicPr>
        <p:blipFill>
          <a:blip r:embed="rId3">
            <a:alphaModFix/>
          </a:blip>
          <a:stretch>
            <a:fillRect/>
          </a:stretch>
        </p:blipFill>
        <p:spPr>
          <a:xfrm>
            <a:off x="0" y="2119056"/>
            <a:ext cx="12192000" cy="3857221"/>
          </a:xfrm>
          <a:prstGeom prst="rect">
            <a:avLst/>
          </a:prstGeom>
          <a:noFill/>
          <a:ln>
            <a:noFill/>
          </a:ln>
        </p:spPr>
      </p:pic>
      <p:sp>
        <p:nvSpPr>
          <p:cNvPr id="148" name="Google Shape;148;p27"/>
          <p:cNvSpPr txBox="1"/>
          <p:nvPr/>
        </p:nvSpPr>
        <p:spPr>
          <a:xfrm>
            <a:off x="3805391" y="5826040"/>
            <a:ext cx="7081683" cy="1095644"/>
          </a:xfrm>
          <a:prstGeom prst="rect">
            <a:avLst/>
          </a:prstGeom>
          <a:noFill/>
          <a:ln>
            <a:noFill/>
          </a:ln>
        </p:spPr>
        <p:txBody>
          <a:bodyPr spcFirstLastPara="1" wrap="square" lIns="121900" tIns="121900" rIns="121900" bIns="121900" anchor="t" anchorCtr="0">
            <a:spAutoFit/>
          </a:bodyPr>
          <a:lstStyle/>
          <a:p>
            <a:pPr algn="r">
              <a:lnSpc>
                <a:spcPct val="115000"/>
              </a:lnSpc>
            </a:pPr>
            <a:r>
              <a:rPr lang="en" sz="2400" dirty="0"/>
              <a:t>Miles+2023</a:t>
            </a:r>
          </a:p>
          <a:p>
            <a:pPr algn="r">
              <a:lnSpc>
                <a:spcPct val="115000"/>
              </a:lnSpc>
            </a:pPr>
            <a:r>
              <a:rPr lang="en" sz="2400" dirty="0"/>
              <a:t>See also Gandhi+2023; Ruffio+2024; Hoch+ in prep.</a:t>
            </a:r>
            <a:endParaRPr sz="2400" dirty="0"/>
          </a:p>
        </p:txBody>
      </p:sp>
      <p:sp>
        <p:nvSpPr>
          <p:cNvPr id="150" name="Google Shape;150;p27"/>
          <p:cNvSpPr txBox="1"/>
          <p:nvPr/>
        </p:nvSpPr>
        <p:spPr>
          <a:xfrm>
            <a:off x="6060033" y="3260000"/>
            <a:ext cx="722400" cy="525600"/>
          </a:xfrm>
          <a:prstGeom prst="rect">
            <a:avLst/>
          </a:prstGeom>
          <a:noFill/>
          <a:ln>
            <a:noFill/>
          </a:ln>
        </p:spPr>
        <p:txBody>
          <a:bodyPr spcFirstLastPara="1" wrap="square" lIns="121900" tIns="121900" rIns="121900" bIns="121900" anchor="t" anchorCtr="0">
            <a:noAutofit/>
          </a:bodyPr>
          <a:lstStyle/>
          <a:p>
            <a:r>
              <a:rPr lang="en" sz="2400">
                <a:solidFill>
                  <a:srgbClr val="FF0000"/>
                </a:solidFill>
              </a:rPr>
              <a:t>CO</a:t>
            </a:r>
            <a:endParaRPr sz="2400">
              <a:solidFill>
                <a:srgbClr val="FF0000"/>
              </a:solidFill>
            </a:endParaRPr>
          </a:p>
        </p:txBody>
      </p:sp>
      <p:sp>
        <p:nvSpPr>
          <p:cNvPr id="151" name="Google Shape;151;p27"/>
          <p:cNvSpPr txBox="1"/>
          <p:nvPr/>
        </p:nvSpPr>
        <p:spPr>
          <a:xfrm>
            <a:off x="5159267" y="2916867"/>
            <a:ext cx="929200" cy="525600"/>
          </a:xfrm>
          <a:prstGeom prst="rect">
            <a:avLst/>
          </a:prstGeom>
          <a:noFill/>
          <a:ln>
            <a:noFill/>
          </a:ln>
        </p:spPr>
        <p:txBody>
          <a:bodyPr spcFirstLastPara="1" wrap="square" lIns="121900" tIns="121900" rIns="121900" bIns="121900" anchor="t" anchorCtr="0">
            <a:noAutofit/>
          </a:bodyPr>
          <a:lstStyle/>
          <a:p>
            <a:r>
              <a:rPr lang="en" sz="2400">
                <a:solidFill>
                  <a:srgbClr val="7030A0"/>
                </a:solidFill>
              </a:rPr>
              <a:t>CH</a:t>
            </a:r>
            <a:r>
              <a:rPr lang="en" sz="2400" baseline="-25000">
                <a:solidFill>
                  <a:srgbClr val="7030A0"/>
                </a:solidFill>
              </a:rPr>
              <a:t>4</a:t>
            </a:r>
            <a:endParaRPr sz="2400" baseline="-25000">
              <a:solidFill>
                <a:srgbClr val="7030A0"/>
              </a:solidFill>
            </a:endParaRPr>
          </a:p>
        </p:txBody>
      </p:sp>
      <p:sp>
        <p:nvSpPr>
          <p:cNvPr id="152" name="Google Shape;152;p27"/>
          <p:cNvSpPr txBox="1"/>
          <p:nvPr/>
        </p:nvSpPr>
        <p:spPr>
          <a:xfrm>
            <a:off x="9727400" y="3166200"/>
            <a:ext cx="929200" cy="525600"/>
          </a:xfrm>
          <a:prstGeom prst="rect">
            <a:avLst/>
          </a:prstGeom>
          <a:noFill/>
          <a:ln>
            <a:noFill/>
          </a:ln>
        </p:spPr>
        <p:txBody>
          <a:bodyPr spcFirstLastPara="1" wrap="square" lIns="121900" tIns="121900" rIns="121900" bIns="121900" anchor="t" anchorCtr="0">
            <a:noAutofit/>
          </a:bodyPr>
          <a:lstStyle/>
          <a:p>
            <a:r>
              <a:rPr lang="en" sz="2400">
                <a:solidFill>
                  <a:schemeClr val="accent1"/>
                </a:solidFill>
              </a:rPr>
              <a:t>H</a:t>
            </a:r>
            <a:r>
              <a:rPr lang="en" sz="2400" baseline="-25000">
                <a:solidFill>
                  <a:schemeClr val="accent1"/>
                </a:solidFill>
              </a:rPr>
              <a:t>2</a:t>
            </a:r>
            <a:r>
              <a:rPr lang="en" sz="2400">
                <a:solidFill>
                  <a:schemeClr val="accent1"/>
                </a:solidFill>
              </a:rPr>
              <a:t>O</a:t>
            </a:r>
            <a:endParaRPr sz="2400">
              <a:solidFill>
                <a:schemeClr val="accent1"/>
              </a:solidFill>
            </a:endParaRPr>
          </a:p>
        </p:txBody>
      </p:sp>
      <p:sp>
        <p:nvSpPr>
          <p:cNvPr id="153" name="Google Shape;153;p27"/>
          <p:cNvSpPr txBox="1"/>
          <p:nvPr/>
        </p:nvSpPr>
        <p:spPr>
          <a:xfrm>
            <a:off x="8192000" y="2874525"/>
            <a:ext cx="2626400" cy="525600"/>
          </a:xfrm>
          <a:prstGeom prst="rect">
            <a:avLst/>
          </a:prstGeom>
          <a:noFill/>
          <a:ln>
            <a:noFill/>
          </a:ln>
        </p:spPr>
        <p:txBody>
          <a:bodyPr spcFirstLastPara="1" wrap="square" lIns="121900" tIns="121900" rIns="121900" bIns="121900" anchor="t" anchorCtr="0">
            <a:noAutofit/>
          </a:bodyPr>
          <a:lstStyle/>
          <a:p>
            <a:r>
              <a:rPr lang="en" sz="2400" dirty="0">
                <a:solidFill>
                  <a:schemeClr val="accent4"/>
                </a:solidFill>
              </a:rPr>
              <a:t>Silicate clouds</a:t>
            </a:r>
            <a:endParaRPr sz="2400" dirty="0">
              <a:solidFill>
                <a:schemeClr val="accent4"/>
              </a:solidFill>
            </a:endParaRPr>
          </a:p>
        </p:txBody>
      </p:sp>
      <p:cxnSp>
        <p:nvCxnSpPr>
          <p:cNvPr id="154" name="Google Shape;154;p27"/>
          <p:cNvCxnSpPr/>
          <p:nvPr/>
        </p:nvCxnSpPr>
        <p:spPr>
          <a:xfrm>
            <a:off x="8791467" y="3656733"/>
            <a:ext cx="1565600" cy="0"/>
          </a:xfrm>
          <a:prstGeom prst="straightConnector1">
            <a:avLst/>
          </a:prstGeom>
          <a:noFill/>
          <a:ln w="9525" cap="flat" cmpd="sng">
            <a:solidFill>
              <a:schemeClr val="accent1"/>
            </a:solidFill>
            <a:prstDash val="solid"/>
            <a:round/>
            <a:headEnd type="none" w="med" len="med"/>
            <a:tailEnd type="none" w="med" len="med"/>
          </a:ln>
        </p:spPr>
      </p:cxnSp>
      <p:cxnSp>
        <p:nvCxnSpPr>
          <p:cNvPr id="155" name="Google Shape;155;p27"/>
          <p:cNvCxnSpPr/>
          <p:nvPr/>
        </p:nvCxnSpPr>
        <p:spPr>
          <a:xfrm>
            <a:off x="8192000" y="3323467"/>
            <a:ext cx="1565600" cy="0"/>
          </a:xfrm>
          <a:prstGeom prst="straightConnector1">
            <a:avLst/>
          </a:prstGeom>
          <a:noFill/>
          <a:ln w="9525" cap="flat" cmpd="sng">
            <a:solidFill>
              <a:schemeClr val="accent4"/>
            </a:solidFill>
            <a:prstDash val="solid"/>
            <a:round/>
            <a:headEnd type="none" w="med" len="med"/>
            <a:tailEnd type="none" w="med" len="med"/>
          </a:ln>
        </p:spPr>
      </p:cxnSp>
      <p:sp>
        <p:nvSpPr>
          <p:cNvPr id="156" name="Google Shape;156;p27"/>
          <p:cNvSpPr txBox="1"/>
          <p:nvPr/>
        </p:nvSpPr>
        <p:spPr>
          <a:xfrm>
            <a:off x="7377400" y="2640600"/>
            <a:ext cx="929200" cy="525600"/>
          </a:xfrm>
          <a:prstGeom prst="rect">
            <a:avLst/>
          </a:prstGeom>
          <a:noFill/>
          <a:ln>
            <a:noFill/>
          </a:ln>
        </p:spPr>
        <p:txBody>
          <a:bodyPr spcFirstLastPara="1" wrap="square" lIns="121900" tIns="121900" rIns="121900" bIns="121900" anchor="t" anchorCtr="0">
            <a:noAutofit/>
          </a:bodyPr>
          <a:lstStyle/>
          <a:p>
            <a:r>
              <a:rPr lang="en" sz="2400">
                <a:solidFill>
                  <a:srgbClr val="7030A0"/>
                </a:solidFill>
              </a:rPr>
              <a:t>CH</a:t>
            </a:r>
            <a:r>
              <a:rPr lang="en" sz="2400" baseline="-25000">
                <a:solidFill>
                  <a:srgbClr val="7030A0"/>
                </a:solidFill>
              </a:rPr>
              <a:t>4</a:t>
            </a:r>
            <a:endParaRPr sz="2400" baseline="-25000">
              <a:solidFill>
                <a:srgbClr val="7030A0"/>
              </a:solidFill>
            </a:endParaRPr>
          </a:p>
        </p:txBody>
      </p:sp>
      <p:cxnSp>
        <p:nvCxnSpPr>
          <p:cNvPr id="157" name="Google Shape;157;p27"/>
          <p:cNvCxnSpPr/>
          <p:nvPr/>
        </p:nvCxnSpPr>
        <p:spPr>
          <a:xfrm>
            <a:off x="7377400" y="3078067"/>
            <a:ext cx="464800" cy="0"/>
          </a:xfrm>
          <a:prstGeom prst="straightConnector1">
            <a:avLst/>
          </a:prstGeom>
          <a:noFill/>
          <a:ln w="9525" cap="flat" cmpd="sng">
            <a:solidFill>
              <a:srgbClr val="7030A0"/>
            </a:solidFill>
            <a:prstDash val="solid"/>
            <a:round/>
            <a:headEnd type="none" w="med" len="med"/>
            <a:tailEnd type="none" w="med" len="med"/>
          </a:ln>
        </p:spPr>
      </p:cxnSp>
      <p:sp>
        <p:nvSpPr>
          <p:cNvPr id="158" name="Google Shape;158;p27"/>
          <p:cNvSpPr txBox="1"/>
          <p:nvPr/>
        </p:nvSpPr>
        <p:spPr>
          <a:xfrm>
            <a:off x="6527184" y="2377800"/>
            <a:ext cx="929200" cy="525600"/>
          </a:xfrm>
          <a:prstGeom prst="rect">
            <a:avLst/>
          </a:prstGeom>
          <a:noFill/>
          <a:ln>
            <a:noFill/>
          </a:ln>
        </p:spPr>
        <p:txBody>
          <a:bodyPr spcFirstLastPara="1" wrap="square" lIns="121900" tIns="121900" rIns="121900" bIns="121900" anchor="t" anchorCtr="0">
            <a:noAutofit/>
          </a:bodyPr>
          <a:lstStyle/>
          <a:p>
            <a:r>
              <a:rPr lang="en" sz="2400">
                <a:solidFill>
                  <a:schemeClr val="accent1"/>
                </a:solidFill>
              </a:rPr>
              <a:t>H</a:t>
            </a:r>
            <a:r>
              <a:rPr lang="en" sz="2400" baseline="-25000">
                <a:solidFill>
                  <a:schemeClr val="accent1"/>
                </a:solidFill>
              </a:rPr>
              <a:t>2</a:t>
            </a:r>
            <a:r>
              <a:rPr lang="en" sz="2400">
                <a:solidFill>
                  <a:schemeClr val="accent1"/>
                </a:solidFill>
              </a:rPr>
              <a:t>O</a:t>
            </a:r>
            <a:endParaRPr sz="2400">
              <a:solidFill>
                <a:schemeClr val="accent1"/>
              </a:solidFill>
            </a:endParaRPr>
          </a:p>
        </p:txBody>
      </p:sp>
      <p:cxnSp>
        <p:nvCxnSpPr>
          <p:cNvPr id="159" name="Google Shape;159;p27"/>
          <p:cNvCxnSpPr/>
          <p:nvPr/>
        </p:nvCxnSpPr>
        <p:spPr>
          <a:xfrm>
            <a:off x="6629833" y="2868333"/>
            <a:ext cx="716400" cy="0"/>
          </a:xfrm>
          <a:prstGeom prst="straightConnector1">
            <a:avLst/>
          </a:prstGeom>
          <a:noFill/>
          <a:ln w="9525" cap="flat" cmpd="sng">
            <a:solidFill>
              <a:schemeClr val="accent1"/>
            </a:solidFill>
            <a:prstDash val="solid"/>
            <a:round/>
            <a:headEnd type="none" w="med" len="med"/>
            <a:tailEnd type="none" w="med" len="med"/>
          </a:ln>
        </p:spPr>
      </p:cxnSp>
      <p:cxnSp>
        <p:nvCxnSpPr>
          <p:cNvPr id="160" name="Google Shape;160;p27"/>
          <p:cNvCxnSpPr/>
          <p:nvPr/>
        </p:nvCxnSpPr>
        <p:spPr>
          <a:xfrm>
            <a:off x="6131033" y="3361133"/>
            <a:ext cx="580400" cy="0"/>
          </a:xfrm>
          <a:prstGeom prst="straightConnector1">
            <a:avLst/>
          </a:prstGeom>
          <a:noFill/>
          <a:ln w="9525" cap="flat" cmpd="sng">
            <a:solidFill>
              <a:srgbClr val="FF0000"/>
            </a:solidFill>
            <a:prstDash val="solid"/>
            <a:round/>
            <a:headEnd type="none" w="med" len="med"/>
            <a:tailEnd type="none" w="med" len="med"/>
          </a:ln>
        </p:spPr>
      </p:cxnSp>
      <p:sp>
        <p:nvSpPr>
          <p:cNvPr id="161" name="Google Shape;161;p27"/>
          <p:cNvSpPr txBox="1"/>
          <p:nvPr/>
        </p:nvSpPr>
        <p:spPr>
          <a:xfrm>
            <a:off x="3753884" y="2835533"/>
            <a:ext cx="722400" cy="525600"/>
          </a:xfrm>
          <a:prstGeom prst="rect">
            <a:avLst/>
          </a:prstGeom>
          <a:noFill/>
          <a:ln>
            <a:noFill/>
          </a:ln>
        </p:spPr>
        <p:txBody>
          <a:bodyPr spcFirstLastPara="1" wrap="square" lIns="121900" tIns="121900" rIns="121900" bIns="121900" anchor="t" anchorCtr="0">
            <a:noAutofit/>
          </a:bodyPr>
          <a:lstStyle/>
          <a:p>
            <a:r>
              <a:rPr lang="en" sz="2400">
                <a:solidFill>
                  <a:srgbClr val="FF0000"/>
                </a:solidFill>
              </a:rPr>
              <a:t>CO</a:t>
            </a:r>
            <a:endParaRPr sz="2400">
              <a:solidFill>
                <a:srgbClr val="FF0000"/>
              </a:solidFill>
            </a:endParaRPr>
          </a:p>
        </p:txBody>
      </p:sp>
      <p:cxnSp>
        <p:nvCxnSpPr>
          <p:cNvPr id="162" name="Google Shape;162;p27"/>
          <p:cNvCxnSpPr/>
          <p:nvPr/>
        </p:nvCxnSpPr>
        <p:spPr>
          <a:xfrm>
            <a:off x="3983117" y="2903400"/>
            <a:ext cx="142400" cy="0"/>
          </a:xfrm>
          <a:prstGeom prst="straightConnector1">
            <a:avLst/>
          </a:prstGeom>
          <a:noFill/>
          <a:ln w="9525" cap="flat" cmpd="sng">
            <a:solidFill>
              <a:srgbClr val="FF0000"/>
            </a:solidFill>
            <a:prstDash val="solid"/>
            <a:round/>
            <a:headEnd type="none" w="med" len="med"/>
            <a:tailEnd type="none" w="med" len="med"/>
          </a:ln>
        </p:spPr>
      </p:cxnSp>
      <p:cxnSp>
        <p:nvCxnSpPr>
          <p:cNvPr id="163" name="Google Shape;163;p27"/>
          <p:cNvCxnSpPr/>
          <p:nvPr/>
        </p:nvCxnSpPr>
        <p:spPr>
          <a:xfrm rot="10800000" flipH="1">
            <a:off x="5204767" y="3008000"/>
            <a:ext cx="387200" cy="4400"/>
          </a:xfrm>
          <a:prstGeom prst="straightConnector1">
            <a:avLst/>
          </a:prstGeom>
          <a:noFill/>
          <a:ln w="9525" cap="flat" cmpd="sng">
            <a:solidFill>
              <a:srgbClr val="7030A0"/>
            </a:solidFill>
            <a:prstDash val="solid"/>
            <a:round/>
            <a:headEnd type="none" w="med" len="med"/>
            <a:tailEnd type="none" w="med" len="med"/>
          </a:ln>
        </p:spPr>
      </p:cxnSp>
      <p:sp>
        <p:nvSpPr>
          <p:cNvPr id="164" name="Google Shape;164;p27"/>
          <p:cNvSpPr txBox="1"/>
          <p:nvPr/>
        </p:nvSpPr>
        <p:spPr>
          <a:xfrm>
            <a:off x="4181117" y="2038633"/>
            <a:ext cx="929200" cy="525600"/>
          </a:xfrm>
          <a:prstGeom prst="rect">
            <a:avLst/>
          </a:prstGeom>
          <a:noFill/>
          <a:ln>
            <a:noFill/>
          </a:ln>
        </p:spPr>
        <p:txBody>
          <a:bodyPr spcFirstLastPara="1" wrap="square" lIns="121900" tIns="121900" rIns="121900" bIns="121900" anchor="t" anchorCtr="0">
            <a:noAutofit/>
          </a:bodyPr>
          <a:lstStyle/>
          <a:p>
            <a:r>
              <a:rPr lang="en" sz="2400">
                <a:solidFill>
                  <a:schemeClr val="accent1"/>
                </a:solidFill>
              </a:rPr>
              <a:t>H</a:t>
            </a:r>
            <a:r>
              <a:rPr lang="en" sz="2400" baseline="-25000">
                <a:solidFill>
                  <a:schemeClr val="accent1"/>
                </a:solidFill>
              </a:rPr>
              <a:t>2</a:t>
            </a:r>
            <a:r>
              <a:rPr lang="en" sz="2400">
                <a:solidFill>
                  <a:schemeClr val="accent1"/>
                </a:solidFill>
              </a:rPr>
              <a:t>O</a:t>
            </a:r>
            <a:endParaRPr sz="2400">
              <a:solidFill>
                <a:schemeClr val="accent1"/>
              </a:solidFill>
            </a:endParaRPr>
          </a:p>
        </p:txBody>
      </p:sp>
      <p:cxnSp>
        <p:nvCxnSpPr>
          <p:cNvPr id="165" name="Google Shape;165;p27"/>
          <p:cNvCxnSpPr/>
          <p:nvPr/>
        </p:nvCxnSpPr>
        <p:spPr>
          <a:xfrm>
            <a:off x="4283767" y="2529167"/>
            <a:ext cx="716400" cy="0"/>
          </a:xfrm>
          <a:prstGeom prst="straightConnector1">
            <a:avLst/>
          </a:prstGeom>
          <a:noFill/>
          <a:ln w="9525" cap="flat" cmpd="sng">
            <a:solidFill>
              <a:schemeClr val="accent1"/>
            </a:solidFill>
            <a:prstDash val="solid"/>
            <a:round/>
            <a:headEnd type="none" w="med" len="med"/>
            <a:tailEnd type="none" w="med" len="med"/>
          </a:ln>
        </p:spPr>
      </p:cxnSp>
      <p:sp>
        <p:nvSpPr>
          <p:cNvPr id="166" name="Google Shape;166;p27"/>
          <p:cNvSpPr txBox="1"/>
          <p:nvPr/>
        </p:nvSpPr>
        <p:spPr>
          <a:xfrm>
            <a:off x="2946351" y="1978184"/>
            <a:ext cx="929200" cy="525600"/>
          </a:xfrm>
          <a:prstGeom prst="rect">
            <a:avLst/>
          </a:prstGeom>
          <a:noFill/>
          <a:ln>
            <a:noFill/>
          </a:ln>
        </p:spPr>
        <p:txBody>
          <a:bodyPr spcFirstLastPara="1" wrap="square" lIns="121900" tIns="121900" rIns="121900" bIns="121900" anchor="t" anchorCtr="0">
            <a:noAutofit/>
          </a:bodyPr>
          <a:lstStyle/>
          <a:p>
            <a:r>
              <a:rPr lang="en" sz="2400">
                <a:solidFill>
                  <a:schemeClr val="accent1"/>
                </a:solidFill>
              </a:rPr>
              <a:t>H</a:t>
            </a:r>
            <a:r>
              <a:rPr lang="en" sz="2400" baseline="-25000">
                <a:solidFill>
                  <a:schemeClr val="accent1"/>
                </a:solidFill>
              </a:rPr>
              <a:t>2</a:t>
            </a:r>
            <a:r>
              <a:rPr lang="en" sz="2400">
                <a:solidFill>
                  <a:schemeClr val="accent1"/>
                </a:solidFill>
              </a:rPr>
              <a:t>O</a:t>
            </a:r>
            <a:endParaRPr sz="2400">
              <a:solidFill>
                <a:schemeClr val="accent1"/>
              </a:solidFill>
            </a:endParaRPr>
          </a:p>
        </p:txBody>
      </p:sp>
      <p:cxnSp>
        <p:nvCxnSpPr>
          <p:cNvPr id="167" name="Google Shape;167;p27"/>
          <p:cNvCxnSpPr/>
          <p:nvPr/>
        </p:nvCxnSpPr>
        <p:spPr>
          <a:xfrm>
            <a:off x="3049000" y="2468717"/>
            <a:ext cx="716400" cy="0"/>
          </a:xfrm>
          <a:prstGeom prst="straightConnector1">
            <a:avLst/>
          </a:prstGeom>
          <a:noFill/>
          <a:ln w="9525" cap="flat" cmpd="sng">
            <a:solidFill>
              <a:schemeClr val="accent1"/>
            </a:solidFill>
            <a:prstDash val="solid"/>
            <a:round/>
            <a:headEnd type="none" w="med" len="med"/>
            <a:tailEnd type="none" w="med" len="med"/>
          </a:ln>
        </p:spPr>
      </p:cxnSp>
      <p:sp>
        <p:nvSpPr>
          <p:cNvPr id="168" name="Google Shape;168;p27"/>
          <p:cNvSpPr txBox="1"/>
          <p:nvPr/>
        </p:nvSpPr>
        <p:spPr>
          <a:xfrm>
            <a:off x="2143617" y="1978184"/>
            <a:ext cx="929200" cy="525600"/>
          </a:xfrm>
          <a:prstGeom prst="rect">
            <a:avLst/>
          </a:prstGeom>
          <a:noFill/>
          <a:ln>
            <a:noFill/>
          </a:ln>
        </p:spPr>
        <p:txBody>
          <a:bodyPr spcFirstLastPara="1" wrap="square" lIns="121900" tIns="121900" rIns="121900" bIns="121900" anchor="t" anchorCtr="0">
            <a:noAutofit/>
          </a:bodyPr>
          <a:lstStyle/>
          <a:p>
            <a:r>
              <a:rPr lang="en" sz="2400">
                <a:solidFill>
                  <a:schemeClr val="accent1"/>
                </a:solidFill>
              </a:rPr>
              <a:t>H</a:t>
            </a:r>
            <a:r>
              <a:rPr lang="en" sz="2400" baseline="-25000">
                <a:solidFill>
                  <a:schemeClr val="accent1"/>
                </a:solidFill>
              </a:rPr>
              <a:t>2</a:t>
            </a:r>
            <a:r>
              <a:rPr lang="en" sz="2400">
                <a:solidFill>
                  <a:schemeClr val="accent1"/>
                </a:solidFill>
              </a:rPr>
              <a:t>O</a:t>
            </a:r>
            <a:endParaRPr sz="2400">
              <a:solidFill>
                <a:schemeClr val="accent1"/>
              </a:solidFill>
            </a:endParaRPr>
          </a:p>
        </p:txBody>
      </p:sp>
      <p:cxnSp>
        <p:nvCxnSpPr>
          <p:cNvPr id="169" name="Google Shape;169;p27"/>
          <p:cNvCxnSpPr/>
          <p:nvPr/>
        </p:nvCxnSpPr>
        <p:spPr>
          <a:xfrm>
            <a:off x="2229200" y="2465667"/>
            <a:ext cx="630800" cy="3200"/>
          </a:xfrm>
          <a:prstGeom prst="straightConnector1">
            <a:avLst/>
          </a:prstGeom>
          <a:noFill/>
          <a:ln w="9525" cap="flat" cmpd="sng">
            <a:solidFill>
              <a:schemeClr val="accent1"/>
            </a:solidFill>
            <a:prstDash val="solid"/>
            <a:round/>
            <a:headEnd type="none" w="med" len="med"/>
            <a:tailEnd type="none" w="med" len="med"/>
          </a:ln>
        </p:spPr>
      </p:cxnSp>
      <p:sp>
        <p:nvSpPr>
          <p:cNvPr id="170" name="Google Shape;170;p27"/>
          <p:cNvSpPr txBox="1"/>
          <p:nvPr/>
        </p:nvSpPr>
        <p:spPr>
          <a:xfrm>
            <a:off x="1830191" y="2916865"/>
            <a:ext cx="431200" cy="470000"/>
          </a:xfrm>
          <a:prstGeom prst="rect">
            <a:avLst/>
          </a:prstGeom>
          <a:noFill/>
          <a:ln>
            <a:noFill/>
          </a:ln>
        </p:spPr>
        <p:txBody>
          <a:bodyPr spcFirstLastPara="1" wrap="square" lIns="121900" tIns="121900" rIns="121900" bIns="121900" anchor="t" anchorCtr="0">
            <a:noAutofit/>
          </a:bodyPr>
          <a:lstStyle/>
          <a:p>
            <a:r>
              <a:rPr lang="en" sz="2400">
                <a:solidFill>
                  <a:srgbClr val="FF9900"/>
                </a:solidFill>
              </a:rPr>
              <a:t>K</a:t>
            </a:r>
            <a:endParaRPr sz="2400">
              <a:solidFill>
                <a:srgbClr val="FF9900"/>
              </a:solidFill>
            </a:endParaRPr>
          </a:p>
        </p:txBody>
      </p:sp>
      <p:sp>
        <p:nvSpPr>
          <p:cNvPr id="171" name="Google Shape;171;p27"/>
          <p:cNvSpPr txBox="1"/>
          <p:nvPr/>
        </p:nvSpPr>
        <p:spPr>
          <a:xfrm>
            <a:off x="1619089" y="3115396"/>
            <a:ext cx="326400" cy="415200"/>
          </a:xfrm>
          <a:prstGeom prst="rect">
            <a:avLst/>
          </a:prstGeom>
          <a:noFill/>
          <a:ln>
            <a:noFill/>
          </a:ln>
        </p:spPr>
        <p:txBody>
          <a:bodyPr spcFirstLastPara="1" wrap="square" lIns="121900" tIns="121900" rIns="121900" bIns="121900" anchor="t" anchorCtr="0">
            <a:noAutofit/>
          </a:bodyPr>
          <a:lstStyle/>
          <a:p>
            <a:r>
              <a:rPr lang="en" sz="2400">
                <a:solidFill>
                  <a:srgbClr val="FF9900"/>
                </a:solidFill>
              </a:rPr>
              <a:t>K</a:t>
            </a:r>
            <a:endParaRPr sz="2400">
              <a:solidFill>
                <a:srgbClr val="FF9900"/>
              </a:solidFill>
            </a:endParaRPr>
          </a:p>
        </p:txBody>
      </p:sp>
      <p:sp>
        <p:nvSpPr>
          <p:cNvPr id="172" name="Google Shape;172;p27"/>
          <p:cNvSpPr txBox="1"/>
          <p:nvPr/>
        </p:nvSpPr>
        <p:spPr>
          <a:xfrm>
            <a:off x="1456027" y="3323231"/>
            <a:ext cx="640114" cy="470000"/>
          </a:xfrm>
          <a:prstGeom prst="rect">
            <a:avLst/>
          </a:prstGeom>
          <a:noFill/>
          <a:ln>
            <a:noFill/>
          </a:ln>
        </p:spPr>
        <p:txBody>
          <a:bodyPr spcFirstLastPara="1" wrap="square" lIns="121900" tIns="121900" rIns="121900" bIns="121900" anchor="t" anchorCtr="0">
            <a:noAutofit/>
          </a:bodyPr>
          <a:lstStyle/>
          <a:p>
            <a:r>
              <a:rPr lang="en" sz="2400" dirty="0">
                <a:solidFill>
                  <a:srgbClr val="FF0000"/>
                </a:solidFill>
              </a:rPr>
              <a:t>Na</a:t>
            </a:r>
            <a:endParaRPr sz="2400" dirty="0">
              <a:solidFill>
                <a:srgbClr val="FF0000"/>
              </a:solidFill>
            </a:endParaRPr>
          </a:p>
        </p:txBody>
      </p:sp>
      <p:cxnSp>
        <p:nvCxnSpPr>
          <p:cNvPr id="173" name="Google Shape;173;p27"/>
          <p:cNvCxnSpPr/>
          <p:nvPr/>
        </p:nvCxnSpPr>
        <p:spPr>
          <a:xfrm rot="10800000" flipH="1">
            <a:off x="1965367" y="2885467"/>
            <a:ext cx="1600" cy="194800"/>
          </a:xfrm>
          <a:prstGeom prst="straightConnector1">
            <a:avLst/>
          </a:prstGeom>
          <a:noFill/>
          <a:ln w="9525" cap="flat" cmpd="sng">
            <a:solidFill>
              <a:srgbClr val="FF9900"/>
            </a:solidFill>
            <a:prstDash val="solid"/>
            <a:round/>
            <a:headEnd type="none" w="med" len="med"/>
            <a:tailEnd type="none" w="med" len="med"/>
          </a:ln>
        </p:spPr>
      </p:cxnSp>
      <p:cxnSp>
        <p:nvCxnSpPr>
          <p:cNvPr id="174" name="Google Shape;174;p27"/>
          <p:cNvCxnSpPr/>
          <p:nvPr/>
        </p:nvCxnSpPr>
        <p:spPr>
          <a:xfrm rot="10800000" flipH="1">
            <a:off x="1995468" y="2885467"/>
            <a:ext cx="1600" cy="194800"/>
          </a:xfrm>
          <a:prstGeom prst="straightConnector1">
            <a:avLst/>
          </a:prstGeom>
          <a:noFill/>
          <a:ln w="9525" cap="flat" cmpd="sng">
            <a:solidFill>
              <a:srgbClr val="FF9900"/>
            </a:solidFill>
            <a:prstDash val="solid"/>
            <a:round/>
            <a:headEnd type="none" w="med" len="med"/>
            <a:tailEnd type="none" w="med" len="med"/>
          </a:ln>
        </p:spPr>
      </p:cxnSp>
      <p:cxnSp>
        <p:nvCxnSpPr>
          <p:cNvPr id="175" name="Google Shape;175;p27"/>
          <p:cNvCxnSpPr/>
          <p:nvPr/>
        </p:nvCxnSpPr>
        <p:spPr>
          <a:xfrm rot="10800000" flipH="1">
            <a:off x="1766449" y="3082267"/>
            <a:ext cx="1600" cy="194800"/>
          </a:xfrm>
          <a:prstGeom prst="straightConnector1">
            <a:avLst/>
          </a:prstGeom>
          <a:noFill/>
          <a:ln w="9525" cap="flat" cmpd="sng">
            <a:solidFill>
              <a:srgbClr val="FF9900"/>
            </a:solidFill>
            <a:prstDash val="solid"/>
            <a:round/>
            <a:headEnd type="none" w="med" len="med"/>
            <a:tailEnd type="none" w="med" len="med"/>
          </a:ln>
        </p:spPr>
      </p:cxnSp>
      <p:cxnSp>
        <p:nvCxnSpPr>
          <p:cNvPr id="176" name="Google Shape;176;p27"/>
          <p:cNvCxnSpPr/>
          <p:nvPr/>
        </p:nvCxnSpPr>
        <p:spPr>
          <a:xfrm rot="10800000" flipH="1">
            <a:off x="1796552" y="3082267"/>
            <a:ext cx="1600" cy="194800"/>
          </a:xfrm>
          <a:prstGeom prst="straightConnector1">
            <a:avLst/>
          </a:prstGeom>
          <a:noFill/>
          <a:ln w="9525" cap="flat" cmpd="sng">
            <a:solidFill>
              <a:srgbClr val="FF9900"/>
            </a:solidFill>
            <a:prstDash val="solid"/>
            <a:round/>
            <a:headEnd type="none" w="med" len="med"/>
            <a:tailEnd type="none" w="med" len="med"/>
          </a:ln>
        </p:spPr>
      </p:cxnSp>
      <p:cxnSp>
        <p:nvCxnSpPr>
          <p:cNvPr id="177" name="Google Shape;177;p27"/>
          <p:cNvCxnSpPr/>
          <p:nvPr/>
        </p:nvCxnSpPr>
        <p:spPr>
          <a:xfrm rot="10800000" flipH="1">
            <a:off x="1658533" y="3166667"/>
            <a:ext cx="400" cy="281200"/>
          </a:xfrm>
          <a:prstGeom prst="straightConnector1">
            <a:avLst/>
          </a:prstGeom>
          <a:noFill/>
          <a:ln w="9525" cap="flat" cmpd="sng">
            <a:solidFill>
              <a:srgbClr val="FF0000"/>
            </a:solidFill>
            <a:prstDash val="solid"/>
            <a:round/>
            <a:headEnd type="none" w="med" len="med"/>
            <a:tailEnd type="none" w="med" len="med"/>
          </a:ln>
        </p:spPr>
      </p:cxnSp>
      <p:sp>
        <p:nvSpPr>
          <p:cNvPr id="178" name="Google Shape;178;p27"/>
          <p:cNvSpPr txBox="1"/>
          <p:nvPr/>
        </p:nvSpPr>
        <p:spPr>
          <a:xfrm>
            <a:off x="5848367" y="2253550"/>
            <a:ext cx="883200" cy="525600"/>
          </a:xfrm>
          <a:prstGeom prst="rect">
            <a:avLst/>
          </a:prstGeom>
          <a:noFill/>
          <a:ln>
            <a:noFill/>
          </a:ln>
        </p:spPr>
        <p:txBody>
          <a:bodyPr spcFirstLastPara="1" wrap="square" lIns="121900" tIns="121900" rIns="121900" bIns="121900" anchor="t" anchorCtr="0">
            <a:noAutofit/>
          </a:bodyPr>
          <a:lstStyle/>
          <a:p>
            <a:r>
              <a:rPr lang="en" sz="2400" dirty="0">
                <a:solidFill>
                  <a:srgbClr val="FF00FF"/>
                </a:solidFill>
              </a:rPr>
              <a:t>CO</a:t>
            </a:r>
            <a:r>
              <a:rPr lang="en" sz="2400" baseline="-25000" dirty="0">
                <a:solidFill>
                  <a:srgbClr val="FF00FF"/>
                </a:solidFill>
              </a:rPr>
              <a:t>2</a:t>
            </a:r>
            <a:endParaRPr sz="2400" baseline="-25000" dirty="0">
              <a:solidFill>
                <a:srgbClr val="FF00FF"/>
              </a:solidFill>
            </a:endParaRPr>
          </a:p>
        </p:txBody>
      </p:sp>
      <p:cxnSp>
        <p:nvCxnSpPr>
          <p:cNvPr id="179" name="Google Shape;179;p27"/>
          <p:cNvCxnSpPr/>
          <p:nvPr/>
        </p:nvCxnSpPr>
        <p:spPr>
          <a:xfrm>
            <a:off x="6004467" y="2713667"/>
            <a:ext cx="202400" cy="2000"/>
          </a:xfrm>
          <a:prstGeom prst="straightConnector1">
            <a:avLst/>
          </a:prstGeom>
          <a:noFill/>
          <a:ln w="9525" cap="flat" cmpd="sng">
            <a:solidFill>
              <a:srgbClr val="FF00FF"/>
            </a:solidFill>
            <a:prstDash val="solid"/>
            <a:round/>
            <a:headEnd type="none" w="med" len="med"/>
            <a:tailEnd type="none" w="med" len="med"/>
          </a:ln>
        </p:spPr>
      </p:cxnSp>
      <p:sp>
        <p:nvSpPr>
          <p:cNvPr id="180" name="Google Shape;180;p27"/>
          <p:cNvSpPr txBox="1"/>
          <p:nvPr/>
        </p:nvSpPr>
        <p:spPr>
          <a:xfrm>
            <a:off x="8069067" y="4395933"/>
            <a:ext cx="1979708" cy="525600"/>
          </a:xfrm>
          <a:prstGeom prst="rect">
            <a:avLst/>
          </a:prstGeom>
          <a:noFill/>
          <a:ln>
            <a:noFill/>
          </a:ln>
        </p:spPr>
        <p:txBody>
          <a:bodyPr spcFirstLastPara="1" wrap="square" lIns="121900" tIns="121900" rIns="121900" bIns="121900" anchor="t" anchorCtr="0">
            <a:noAutofit/>
          </a:bodyPr>
          <a:lstStyle/>
          <a:p>
            <a:pPr algn="ctr"/>
            <a:r>
              <a:rPr lang="en" sz="2400" dirty="0">
                <a:solidFill>
                  <a:srgbClr val="00FF00"/>
                </a:solidFill>
              </a:rPr>
              <a:t>NH</a:t>
            </a:r>
            <a:r>
              <a:rPr lang="en" sz="2400" baseline="-25000" dirty="0">
                <a:solidFill>
                  <a:srgbClr val="00FF00"/>
                </a:solidFill>
              </a:rPr>
              <a:t>3</a:t>
            </a:r>
            <a:r>
              <a:rPr lang="en" sz="2400" dirty="0">
                <a:solidFill>
                  <a:srgbClr val="00FF00"/>
                </a:solidFill>
              </a:rPr>
              <a:t>? if cooler atmosphere</a:t>
            </a:r>
            <a:endParaRPr sz="2400" dirty="0">
              <a:solidFill>
                <a:srgbClr val="00FF00"/>
              </a:solidFill>
            </a:endParaRPr>
          </a:p>
        </p:txBody>
      </p:sp>
      <p:cxnSp>
        <p:nvCxnSpPr>
          <p:cNvPr id="181" name="Google Shape;181;p27"/>
          <p:cNvCxnSpPr/>
          <p:nvPr/>
        </p:nvCxnSpPr>
        <p:spPr>
          <a:xfrm>
            <a:off x="8140067" y="4497067"/>
            <a:ext cx="1814000" cy="22400"/>
          </a:xfrm>
          <a:prstGeom prst="straightConnector1">
            <a:avLst/>
          </a:prstGeom>
          <a:noFill/>
          <a:ln w="9525" cap="flat" cmpd="sng">
            <a:solidFill>
              <a:srgbClr val="00FF00"/>
            </a:solidFill>
            <a:prstDash val="solid"/>
            <a:round/>
            <a:headEnd type="none" w="med" len="med"/>
            <a:tailEnd type="none" w="med" len="med"/>
          </a:ln>
        </p:spPr>
      </p:cxnSp>
      <p:sp>
        <p:nvSpPr>
          <p:cNvPr id="2" name="Google Shape;141;p26">
            <a:extLst>
              <a:ext uri="{FF2B5EF4-FFF2-40B4-BE49-F238E27FC236}">
                <a16:creationId xmlns:a16="http://schemas.microsoft.com/office/drawing/2014/main" id="{07DC76CB-5692-F4EE-B147-AF9DFC9A1F12}"/>
              </a:ext>
            </a:extLst>
          </p:cNvPr>
          <p:cNvSpPr txBox="1"/>
          <p:nvPr/>
        </p:nvSpPr>
        <p:spPr>
          <a:xfrm>
            <a:off x="7999100" y="2119068"/>
            <a:ext cx="4000000" cy="984845"/>
          </a:xfrm>
          <a:prstGeom prst="rect">
            <a:avLst/>
          </a:prstGeom>
          <a:noFill/>
          <a:ln>
            <a:noFill/>
          </a:ln>
        </p:spPr>
        <p:txBody>
          <a:bodyPr spcFirstLastPara="1" wrap="square" lIns="121900" tIns="121900" rIns="121900" bIns="121900" anchor="t" anchorCtr="0">
            <a:spAutoFit/>
          </a:bodyPr>
          <a:lstStyle/>
          <a:p>
            <a:pPr algn="r"/>
            <a:r>
              <a:rPr lang="en" sz="2400" dirty="0">
                <a:solidFill>
                  <a:schemeClr val="dk1"/>
                </a:solidFill>
              </a:rPr>
              <a:t>VHS 1256 b</a:t>
            </a:r>
          </a:p>
          <a:p>
            <a:pPr algn="r"/>
            <a:r>
              <a:rPr lang="en-US" sz="2400" dirty="0"/>
              <a:t>~12M</a:t>
            </a:r>
            <a:r>
              <a:rPr lang="en-US" sz="2400" baseline="-25000" dirty="0"/>
              <a:t>Jup</a:t>
            </a:r>
            <a:endParaRPr sz="2400" dirty="0">
              <a:solidFill>
                <a:schemeClr val="dk1"/>
              </a:solidFill>
            </a:endParaRPr>
          </a:p>
        </p:txBody>
      </p:sp>
      <p:pic>
        <p:nvPicPr>
          <p:cNvPr id="3" name="Picture 2" descr="A picture containing stationary&#10;&#10;Description automatically generated">
            <a:extLst>
              <a:ext uri="{FF2B5EF4-FFF2-40B4-BE49-F238E27FC236}">
                <a16:creationId xmlns:a16="http://schemas.microsoft.com/office/drawing/2014/main" id="{4BD791FE-16DB-252E-6E99-5D92661B3A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6951" y="1"/>
            <a:ext cx="2253550" cy="2253550"/>
          </a:xfrm>
          <a:prstGeom prst="rect">
            <a:avLst/>
          </a:prstGeom>
        </p:spPr>
      </p:pic>
      <p:sp>
        <p:nvSpPr>
          <p:cNvPr id="4" name="Slide Number Placeholder 3">
            <a:extLst>
              <a:ext uri="{FF2B5EF4-FFF2-40B4-BE49-F238E27FC236}">
                <a16:creationId xmlns:a16="http://schemas.microsoft.com/office/drawing/2014/main" id="{F24D4AEA-D720-9B3C-1F2F-2DACB84404C0}"/>
              </a:ext>
            </a:extLst>
          </p:cNvPr>
          <p:cNvSpPr>
            <a:spLocks noGrp="1"/>
          </p:cNvSpPr>
          <p:nvPr>
            <p:ph type="sldNum" idx="12"/>
          </p:nvPr>
        </p:nvSpPr>
        <p:spPr>
          <a:xfrm>
            <a:off x="10591438" y="6210202"/>
            <a:ext cx="731600" cy="524800"/>
          </a:xfrm>
        </p:spPr>
        <p:txBody>
          <a:bodyPr/>
          <a:lstStyle/>
          <a:p>
            <a:fld id="{00000000-1234-1234-1234-123412341234}" type="slidenum">
              <a:rPr lang="en" smtClean="0"/>
              <a:pPr/>
              <a:t>33</a:t>
            </a:fld>
            <a:endParaRPr lang="en" dirty="0"/>
          </a:p>
        </p:txBody>
      </p:sp>
    </p:spTree>
    <p:extLst>
      <p:ext uri="{BB962C8B-B14F-4D97-AF65-F5344CB8AC3E}">
        <p14:creationId xmlns:p14="http://schemas.microsoft.com/office/powerpoint/2010/main" val="10832304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unset over a city&#10;&#10;Description automatically generated">
            <a:extLst>
              <a:ext uri="{FF2B5EF4-FFF2-40B4-BE49-F238E27FC236}">
                <a16:creationId xmlns:a16="http://schemas.microsoft.com/office/drawing/2014/main" id="{3138D5B2-4F48-39A7-7494-649EA0B70E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90688"/>
            <a:ext cx="12192000" cy="4502506"/>
          </a:xfrm>
          <a:prstGeom prst="rect">
            <a:avLst/>
          </a:prstGeom>
        </p:spPr>
      </p:pic>
      <p:sp>
        <p:nvSpPr>
          <p:cNvPr id="2" name="Title 1">
            <a:extLst>
              <a:ext uri="{FF2B5EF4-FFF2-40B4-BE49-F238E27FC236}">
                <a16:creationId xmlns:a16="http://schemas.microsoft.com/office/drawing/2014/main" id="{9E4F2E81-EED0-CA08-1BEB-AE2DEC76D2D3}"/>
              </a:ext>
            </a:extLst>
          </p:cNvPr>
          <p:cNvSpPr>
            <a:spLocks noGrp="1"/>
          </p:cNvSpPr>
          <p:nvPr>
            <p:ph type="title"/>
          </p:nvPr>
        </p:nvSpPr>
        <p:spPr>
          <a:xfrm>
            <a:off x="799070" y="365125"/>
            <a:ext cx="10560908" cy="1325563"/>
          </a:xfrm>
        </p:spPr>
        <p:txBody>
          <a:bodyPr>
            <a:normAutofit/>
          </a:bodyPr>
          <a:lstStyle/>
          <a:p>
            <a:r>
              <a:rPr lang="en-US" sz="3600" dirty="0"/>
              <a:t>Future: High-resolution spectroscopy on 40-meter-class telescopes</a:t>
            </a:r>
          </a:p>
        </p:txBody>
      </p:sp>
      <p:sp>
        <p:nvSpPr>
          <p:cNvPr id="3" name="Content Placeholder 2">
            <a:extLst>
              <a:ext uri="{FF2B5EF4-FFF2-40B4-BE49-F238E27FC236}">
                <a16:creationId xmlns:a16="http://schemas.microsoft.com/office/drawing/2014/main" id="{BF3029E6-5952-00B4-BA78-4B1C1A65F182}"/>
              </a:ext>
            </a:extLst>
          </p:cNvPr>
          <p:cNvSpPr>
            <a:spLocks noGrp="1"/>
          </p:cNvSpPr>
          <p:nvPr>
            <p:ph idx="1"/>
          </p:nvPr>
        </p:nvSpPr>
        <p:spPr>
          <a:xfrm>
            <a:off x="526701" y="1794179"/>
            <a:ext cx="10515600" cy="4351338"/>
          </a:xfrm>
        </p:spPr>
        <p:txBody>
          <a:bodyPr>
            <a:normAutofit/>
          </a:bodyPr>
          <a:lstStyle/>
          <a:p>
            <a:pPr lvl="1"/>
            <a:r>
              <a:rPr lang="en-US" dirty="0">
                <a:solidFill>
                  <a:schemeClr val="bg1"/>
                </a:solidFill>
              </a:rPr>
              <a:t>Earth-like planets around nearby M stars</a:t>
            </a:r>
          </a:p>
          <a:p>
            <a:pPr lvl="2"/>
            <a:r>
              <a:rPr lang="en-US" dirty="0">
                <a:solidFill>
                  <a:schemeClr val="bg1"/>
                </a:solidFill>
              </a:rPr>
              <a:t>Biosignature detection</a:t>
            </a:r>
          </a:p>
          <a:p>
            <a:pPr lvl="1"/>
            <a:r>
              <a:rPr lang="en-US" dirty="0">
                <a:solidFill>
                  <a:schemeClr val="bg1"/>
                </a:solidFill>
              </a:rPr>
              <a:t>Exomoon detection</a:t>
            </a:r>
          </a:p>
          <a:p>
            <a:pPr lvl="1"/>
            <a:r>
              <a:rPr lang="en-US" dirty="0">
                <a:solidFill>
                  <a:schemeClr val="bg1"/>
                </a:solidFill>
              </a:rPr>
              <a:t>High-resolution spectrographs are first light instruments</a:t>
            </a:r>
          </a:p>
          <a:p>
            <a:pPr lvl="2"/>
            <a:r>
              <a:rPr lang="en-US" dirty="0">
                <a:solidFill>
                  <a:schemeClr val="bg1"/>
                </a:solidFill>
              </a:rPr>
              <a:t>ELT/HARMONI-METIS</a:t>
            </a:r>
          </a:p>
          <a:p>
            <a:pPr lvl="2"/>
            <a:r>
              <a:rPr lang="en-US" dirty="0">
                <a:solidFill>
                  <a:schemeClr val="bg1"/>
                </a:solidFill>
              </a:rPr>
              <a:t>TMT/MODHIS-IRIS</a:t>
            </a:r>
          </a:p>
          <a:p>
            <a:pPr lvl="2"/>
            <a:r>
              <a:rPr lang="en-US" dirty="0">
                <a:solidFill>
                  <a:schemeClr val="bg1"/>
                </a:solidFill>
              </a:rPr>
              <a:t>GMTIFS-GMTNIRS</a:t>
            </a:r>
          </a:p>
        </p:txBody>
      </p:sp>
      <p:sp>
        <p:nvSpPr>
          <p:cNvPr id="6" name="Google Shape;148;p27">
            <a:extLst>
              <a:ext uri="{FF2B5EF4-FFF2-40B4-BE49-F238E27FC236}">
                <a16:creationId xmlns:a16="http://schemas.microsoft.com/office/drawing/2014/main" id="{357A73FD-53A1-D410-53BC-6D4C3ABEDCA0}"/>
              </a:ext>
            </a:extLst>
          </p:cNvPr>
          <p:cNvSpPr txBox="1"/>
          <p:nvPr/>
        </p:nvSpPr>
        <p:spPr>
          <a:xfrm>
            <a:off x="8192000" y="5625772"/>
            <a:ext cx="4000000" cy="670913"/>
          </a:xfrm>
          <a:prstGeom prst="rect">
            <a:avLst/>
          </a:prstGeom>
          <a:noFill/>
          <a:ln>
            <a:noFill/>
          </a:ln>
        </p:spPr>
        <p:txBody>
          <a:bodyPr spcFirstLastPara="1" wrap="square" lIns="121900" tIns="121900" rIns="121900" bIns="121900" anchor="t" anchorCtr="0">
            <a:spAutoFit/>
          </a:bodyPr>
          <a:lstStyle/>
          <a:p>
            <a:pPr algn="r">
              <a:lnSpc>
                <a:spcPct val="115000"/>
              </a:lnSpc>
            </a:pPr>
            <a:r>
              <a:rPr lang="en" sz="2400" dirty="0">
                <a:solidFill>
                  <a:schemeClr val="bg1"/>
                </a:solidFill>
              </a:rPr>
              <a:t>ELT webcam - ESO</a:t>
            </a:r>
          </a:p>
        </p:txBody>
      </p:sp>
      <p:sp>
        <p:nvSpPr>
          <p:cNvPr id="4" name="Slide Number Placeholder 3">
            <a:extLst>
              <a:ext uri="{FF2B5EF4-FFF2-40B4-BE49-F238E27FC236}">
                <a16:creationId xmlns:a16="http://schemas.microsoft.com/office/drawing/2014/main" id="{0F757DD6-6E45-1847-61B0-B2D05E00134F}"/>
              </a:ext>
            </a:extLst>
          </p:cNvPr>
          <p:cNvSpPr>
            <a:spLocks noGrp="1"/>
          </p:cNvSpPr>
          <p:nvPr>
            <p:ph type="sldNum" sz="quarter" idx="12"/>
          </p:nvPr>
        </p:nvSpPr>
        <p:spPr/>
        <p:txBody>
          <a:bodyPr/>
          <a:lstStyle/>
          <a:p>
            <a:fld id="{94562BE4-1D85-43D1-9351-89C9148DA0DD}" type="slidenum">
              <a:rPr lang="en-US" smtClean="0"/>
              <a:t>34</a:t>
            </a:fld>
            <a:endParaRPr lang="en-US"/>
          </a:p>
        </p:txBody>
      </p:sp>
    </p:spTree>
    <p:extLst>
      <p:ext uri="{BB962C8B-B14F-4D97-AF65-F5344CB8AC3E}">
        <p14:creationId xmlns:p14="http://schemas.microsoft.com/office/powerpoint/2010/main" val="31721818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5A6BB86-118B-45FF-802D-1215135AE323}"/>
              </a:ext>
            </a:extLst>
          </p:cNvPr>
          <p:cNvGrpSpPr/>
          <p:nvPr/>
        </p:nvGrpSpPr>
        <p:grpSpPr>
          <a:xfrm>
            <a:off x="506550" y="1422402"/>
            <a:ext cx="11227756" cy="5527562"/>
            <a:chOff x="458425" y="970232"/>
            <a:chExt cx="11227756" cy="5527562"/>
          </a:xfrm>
        </p:grpSpPr>
        <p:grpSp>
          <p:nvGrpSpPr>
            <p:cNvPr id="2" name="Group 1">
              <a:extLst>
                <a:ext uri="{FF2B5EF4-FFF2-40B4-BE49-F238E27FC236}">
                  <a16:creationId xmlns:a16="http://schemas.microsoft.com/office/drawing/2014/main" id="{C6FCE7C3-99DB-4276-9083-8D0C4AB79135}"/>
                </a:ext>
              </a:extLst>
            </p:cNvPr>
            <p:cNvGrpSpPr/>
            <p:nvPr/>
          </p:nvGrpSpPr>
          <p:grpSpPr>
            <a:xfrm>
              <a:off x="458425" y="970232"/>
              <a:ext cx="9362121" cy="5527562"/>
              <a:chOff x="956272" y="470700"/>
              <a:chExt cx="10435940" cy="6161563"/>
            </a:xfrm>
          </p:grpSpPr>
          <p:pic>
            <p:nvPicPr>
              <p:cNvPr id="41" name="Picture 4" descr="Chart&#10;&#10;Description automatically generated">
                <a:extLst>
                  <a:ext uri="{FF2B5EF4-FFF2-40B4-BE49-F238E27FC236}">
                    <a16:creationId xmlns:a16="http://schemas.microsoft.com/office/drawing/2014/main" id="{400C117E-DAB2-4762-A0A7-D1A8AA3FD052}"/>
                  </a:ext>
                </a:extLst>
              </p:cNvPr>
              <p:cNvPicPr>
                <a:picLocks noChangeAspect="1"/>
              </p:cNvPicPr>
              <p:nvPr/>
            </p:nvPicPr>
            <p:blipFill>
              <a:blip r:embed="rId2"/>
              <a:stretch>
                <a:fillRect/>
              </a:stretch>
            </p:blipFill>
            <p:spPr>
              <a:xfrm>
                <a:off x="1654548" y="2691022"/>
                <a:ext cx="9292627" cy="3405895"/>
              </a:xfrm>
              <a:prstGeom prst="rect">
                <a:avLst/>
              </a:prstGeom>
            </p:spPr>
          </p:pic>
          <p:cxnSp>
            <p:nvCxnSpPr>
              <p:cNvPr id="20" name="Straight Arrow Connector 19"/>
              <p:cNvCxnSpPr/>
              <p:nvPr/>
            </p:nvCxnSpPr>
            <p:spPr>
              <a:xfrm flipV="1">
                <a:off x="5131885" y="2625496"/>
                <a:ext cx="0" cy="309466"/>
              </a:xfrm>
              <a:prstGeom prst="straightConnector1">
                <a:avLst/>
              </a:prstGeom>
              <a:ln w="63500">
                <a:solidFill>
                  <a:schemeClr val="bg1"/>
                </a:solidFill>
                <a:tailEnd type="none"/>
              </a:ln>
            </p:spPr>
            <p:style>
              <a:lnRef idx="3">
                <a:schemeClr val="accent3"/>
              </a:lnRef>
              <a:fillRef idx="0">
                <a:schemeClr val="accent3"/>
              </a:fillRef>
              <a:effectRef idx="2">
                <a:schemeClr val="accent3"/>
              </a:effectRef>
              <a:fontRef idx="minor">
                <a:schemeClr val="tx1"/>
              </a:fontRef>
            </p:style>
          </p:cxnSp>
          <p:sp>
            <p:nvSpPr>
              <p:cNvPr id="10" name="Curved Right Arrow 9"/>
              <p:cNvSpPr/>
              <p:nvPr/>
            </p:nvSpPr>
            <p:spPr>
              <a:xfrm>
                <a:off x="4823847" y="2535295"/>
                <a:ext cx="321737" cy="316663"/>
              </a:xfrm>
              <a:prstGeom prst="curvedRightArrow">
                <a:avLst>
                  <a:gd name="adj1" fmla="val 16218"/>
                  <a:gd name="adj2" fmla="val 50000"/>
                  <a:gd name="adj3" fmla="val 53188"/>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Arrow Connector 7"/>
              <p:cNvCxnSpPr/>
              <p:nvPr/>
            </p:nvCxnSpPr>
            <p:spPr>
              <a:xfrm flipV="1">
                <a:off x="5131885" y="934844"/>
                <a:ext cx="1732" cy="1725230"/>
              </a:xfrm>
              <a:prstGeom prst="straightConnector1">
                <a:avLst/>
              </a:prstGeom>
              <a:ln w="63500">
                <a:solidFill>
                  <a:schemeClr val="bg1"/>
                </a:solidFill>
                <a:tailEnd type="triangle"/>
              </a:ln>
            </p:spPr>
            <p:style>
              <a:lnRef idx="3">
                <a:schemeClr val="accent3"/>
              </a:lnRef>
              <a:fillRef idx="0">
                <a:schemeClr val="accent3"/>
              </a:fillRef>
              <a:effectRef idx="2">
                <a:schemeClr val="accent3"/>
              </a:effectRef>
              <a:fontRef idx="minor">
                <a:schemeClr val="tx1"/>
              </a:fontRef>
            </p:style>
          </p:cxnSp>
          <p:sp>
            <p:nvSpPr>
              <p:cNvPr id="4" name="Up-Down Arrow 3"/>
              <p:cNvSpPr/>
              <p:nvPr/>
            </p:nvSpPr>
            <p:spPr>
              <a:xfrm>
                <a:off x="2434498" y="533400"/>
                <a:ext cx="1062076" cy="3644399"/>
              </a:xfrm>
              <a:prstGeom prst="upDownArrow">
                <a:avLst>
                  <a:gd name="adj1" fmla="val 39142"/>
                  <a:gd name="adj2" fmla="val 65263"/>
                </a:avLst>
              </a:prstGeom>
              <a:scene3d>
                <a:camera prst="isometricOffAxis2Top"/>
                <a:lightRig rig="threePt" dir="t"/>
              </a:scene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526483" y="964712"/>
                <a:ext cx="1235614" cy="123561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1273" y="1158250"/>
                <a:ext cx="1235614" cy="1235614"/>
              </a:xfrm>
              <a:prstGeom prst="rect">
                <a:avLst/>
              </a:prstGeom>
            </p:spPr>
          </p:pic>
          <p:pic>
            <p:nvPicPr>
              <p:cNvPr id="11" name="Picture 10"/>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773053" y="1396746"/>
                <a:ext cx="1235614" cy="1235614"/>
              </a:xfrm>
              <a:prstGeom prst="rect">
                <a:avLst/>
              </a:prstGeom>
            </p:spPr>
          </p:pic>
          <p:sp>
            <p:nvSpPr>
              <p:cNvPr id="17" name="Curved Right Arrow 16"/>
              <p:cNvSpPr/>
              <p:nvPr/>
            </p:nvSpPr>
            <p:spPr>
              <a:xfrm flipH="1" flipV="1">
                <a:off x="5163965" y="2483117"/>
                <a:ext cx="321737" cy="316663"/>
              </a:xfrm>
              <a:prstGeom prst="curvedRightArrow">
                <a:avLst>
                  <a:gd name="adj1" fmla="val 16218"/>
                  <a:gd name="adj2" fmla="val 50000"/>
                  <a:gd name="adj3" fmla="val 0"/>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5" name="Group 44"/>
              <p:cNvGrpSpPr/>
              <p:nvPr/>
            </p:nvGrpSpPr>
            <p:grpSpPr>
              <a:xfrm>
                <a:off x="4323720" y="1125487"/>
                <a:ext cx="1651630" cy="1654054"/>
                <a:chOff x="4331660" y="1590732"/>
                <a:chExt cx="1235614" cy="1237427"/>
              </a:xfrm>
            </p:grpSpPr>
            <p:pic>
              <p:nvPicPr>
                <p:cNvPr id="13" name="Picture 12"/>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331660" y="1592545"/>
                  <a:ext cx="1235614" cy="1235614"/>
                </a:xfrm>
                <a:prstGeom prst="rect">
                  <a:avLst/>
                </a:prstGeom>
              </p:spPr>
            </p:pic>
            <p:pic>
              <p:nvPicPr>
                <p:cNvPr id="6" name="Picture 5"/>
                <p:cNvPicPr>
                  <a:picLocks noChangeAspect="1"/>
                </p:cNvPicPr>
                <p:nvPr/>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r="50140"/>
                <a:stretch/>
              </p:blipFill>
              <p:spPr>
                <a:xfrm>
                  <a:off x="4331660" y="1590732"/>
                  <a:ext cx="616075" cy="1235614"/>
                </a:xfrm>
                <a:prstGeom prst="rect">
                  <a:avLst/>
                </a:prstGeom>
              </p:spPr>
            </p:pic>
          </p:grpSp>
          <p:cxnSp>
            <p:nvCxnSpPr>
              <p:cNvPr id="49" name="Straight Arrow Connector 48"/>
              <p:cNvCxnSpPr/>
              <p:nvPr/>
            </p:nvCxnSpPr>
            <p:spPr>
              <a:xfrm flipV="1">
                <a:off x="7345138" y="2660074"/>
                <a:ext cx="0" cy="309466"/>
              </a:xfrm>
              <a:prstGeom prst="straightConnector1">
                <a:avLst/>
              </a:prstGeom>
              <a:ln w="63500">
                <a:solidFill>
                  <a:schemeClr val="bg1"/>
                </a:solidFill>
                <a:tailEnd type="none"/>
              </a:ln>
            </p:spPr>
            <p:style>
              <a:lnRef idx="3">
                <a:schemeClr val="accent3"/>
              </a:lnRef>
              <a:fillRef idx="0">
                <a:schemeClr val="accent3"/>
              </a:fillRef>
              <a:effectRef idx="2">
                <a:schemeClr val="accent3"/>
              </a:effectRef>
              <a:fontRef idx="minor">
                <a:schemeClr val="tx1"/>
              </a:fontRef>
            </p:style>
          </p:cxnSp>
          <p:sp>
            <p:nvSpPr>
              <p:cNvPr id="50" name="Curved Right Arrow 49"/>
              <p:cNvSpPr/>
              <p:nvPr/>
            </p:nvSpPr>
            <p:spPr>
              <a:xfrm>
                <a:off x="7037100" y="2569873"/>
                <a:ext cx="321737" cy="316663"/>
              </a:xfrm>
              <a:prstGeom prst="curvedRightArrow">
                <a:avLst>
                  <a:gd name="adj1" fmla="val 16218"/>
                  <a:gd name="adj2" fmla="val 50000"/>
                  <a:gd name="adj3" fmla="val 53188"/>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1" name="Straight Arrow Connector 50"/>
              <p:cNvCxnSpPr/>
              <p:nvPr/>
            </p:nvCxnSpPr>
            <p:spPr>
              <a:xfrm flipV="1">
                <a:off x="7345138" y="969422"/>
                <a:ext cx="1732" cy="1725230"/>
              </a:xfrm>
              <a:prstGeom prst="straightConnector1">
                <a:avLst/>
              </a:prstGeom>
              <a:ln w="63500">
                <a:solidFill>
                  <a:schemeClr val="bg1"/>
                </a:solidFill>
                <a:tailEnd type="triangle"/>
              </a:ln>
            </p:spPr>
            <p:style>
              <a:lnRef idx="3">
                <a:schemeClr val="accent3"/>
              </a:lnRef>
              <a:fillRef idx="0">
                <a:schemeClr val="accent3"/>
              </a:fillRef>
              <a:effectRef idx="2">
                <a:schemeClr val="accent3"/>
              </a:effectRef>
              <a:fontRef idx="minor">
                <a:schemeClr val="tx1"/>
              </a:fontRef>
            </p:style>
          </p:cxnSp>
          <p:sp>
            <p:nvSpPr>
              <p:cNvPr id="52" name="Curved Right Arrow 51"/>
              <p:cNvSpPr/>
              <p:nvPr/>
            </p:nvSpPr>
            <p:spPr>
              <a:xfrm flipH="1" flipV="1">
                <a:off x="7377218" y="2517695"/>
                <a:ext cx="321737" cy="316663"/>
              </a:xfrm>
              <a:prstGeom prst="curvedRightArrow">
                <a:avLst>
                  <a:gd name="adj1" fmla="val 16218"/>
                  <a:gd name="adj2" fmla="val 50000"/>
                  <a:gd name="adj3" fmla="val 0"/>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3" name="Group 52"/>
              <p:cNvGrpSpPr/>
              <p:nvPr/>
            </p:nvGrpSpPr>
            <p:grpSpPr>
              <a:xfrm>
                <a:off x="6536973" y="1160065"/>
                <a:ext cx="1651630" cy="1654054"/>
                <a:chOff x="4331660" y="1590732"/>
                <a:chExt cx="1235614" cy="1237427"/>
              </a:xfrm>
            </p:grpSpPr>
            <p:pic>
              <p:nvPicPr>
                <p:cNvPr id="54" name="Picture 53"/>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331660" y="1592545"/>
                  <a:ext cx="1235614" cy="1235614"/>
                </a:xfrm>
                <a:prstGeom prst="rect">
                  <a:avLst/>
                </a:prstGeom>
              </p:spPr>
            </p:pic>
            <p:pic>
              <p:nvPicPr>
                <p:cNvPr id="55" name="Picture 54"/>
                <p:cNvPicPr>
                  <a:picLocks noChangeAspect="1"/>
                </p:cNvPicPr>
                <p:nvPr/>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r="50140"/>
                <a:stretch/>
              </p:blipFill>
              <p:spPr>
                <a:xfrm>
                  <a:off x="4331660" y="1590732"/>
                  <a:ext cx="616075" cy="1235614"/>
                </a:xfrm>
                <a:prstGeom prst="rect">
                  <a:avLst/>
                </a:prstGeom>
              </p:spPr>
            </p:pic>
          </p:grpSp>
          <p:sp>
            <p:nvSpPr>
              <p:cNvPr id="46" name="Cloud 45"/>
              <p:cNvSpPr/>
              <p:nvPr/>
            </p:nvSpPr>
            <p:spPr>
              <a:xfrm>
                <a:off x="6715767" y="1804389"/>
                <a:ext cx="449735" cy="412456"/>
              </a:xfrm>
              <a:prstGeom prst="cloud">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Cloud 46"/>
              <p:cNvSpPr/>
              <p:nvPr/>
            </p:nvSpPr>
            <p:spPr>
              <a:xfrm>
                <a:off x="7572190" y="1795388"/>
                <a:ext cx="449735" cy="412456"/>
              </a:xfrm>
              <a:prstGeom prst="cloud">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ight Arrow 47"/>
              <p:cNvSpPr/>
              <p:nvPr/>
            </p:nvSpPr>
            <p:spPr>
              <a:xfrm>
                <a:off x="7274536" y="1880740"/>
                <a:ext cx="223436" cy="205955"/>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6" name="Picture 55"/>
              <p:cNvPicPr>
                <a:picLocks noChangeAspect="1"/>
              </p:cNvPicPr>
              <p:nvPr/>
            </p:nvPicPr>
            <p:blipFill rotWithShape="1">
              <a:blip r:embed="rId6" cstate="print">
                <a:extLst>
                  <a:ext uri="{28A0092B-C50C-407E-A947-70E740481C1C}">
                    <a14:useLocalDpi xmlns:a14="http://schemas.microsoft.com/office/drawing/2010/main" val="0"/>
                  </a:ext>
                </a:extLst>
              </a:blip>
              <a:srcRect l="48552" b="48483"/>
              <a:stretch/>
            </p:blipFill>
            <p:spPr>
              <a:xfrm>
                <a:off x="9564711" y="1215938"/>
                <a:ext cx="863036" cy="864208"/>
              </a:xfrm>
              <a:prstGeom prst="rect">
                <a:avLst/>
              </a:prstGeom>
            </p:spPr>
          </p:pic>
          <p:pic>
            <p:nvPicPr>
              <p:cNvPr id="57" name="Picture 56"/>
              <p:cNvPicPr>
                <a:picLocks noChangeAspect="1"/>
              </p:cNvPicPr>
              <p:nvPr/>
            </p:nvPicPr>
            <p:blipFill rotWithShape="1">
              <a:blip r:embed="rId7" cstate="print">
                <a:extLst>
                  <a:ext uri="{28A0092B-C50C-407E-A947-70E740481C1C}">
                    <a14:useLocalDpi xmlns:a14="http://schemas.microsoft.com/office/drawing/2010/main" val="0"/>
                  </a:ext>
                </a:extLst>
              </a:blip>
              <a:srcRect r="50657" b="49073"/>
              <a:stretch/>
            </p:blipFill>
            <p:spPr>
              <a:xfrm>
                <a:off x="9035671" y="1538785"/>
                <a:ext cx="530865" cy="547910"/>
              </a:xfrm>
              <a:prstGeom prst="rect">
                <a:avLst/>
              </a:prstGeom>
            </p:spPr>
          </p:pic>
          <p:pic>
            <p:nvPicPr>
              <p:cNvPr id="58" name="Picture 57"/>
              <p:cNvPicPr>
                <a:picLocks noChangeAspect="1"/>
              </p:cNvPicPr>
              <p:nvPr/>
            </p:nvPicPr>
            <p:blipFill rotWithShape="1">
              <a:blip r:embed="rId8" cstate="print">
                <a:extLst>
                  <a:ext uri="{28A0092B-C50C-407E-A947-70E740481C1C}">
                    <a14:useLocalDpi xmlns:a14="http://schemas.microsoft.com/office/drawing/2010/main" val="0"/>
                  </a:ext>
                </a:extLst>
              </a:blip>
              <a:srcRect l="49925" t="49632" r="1" b="2"/>
              <a:stretch/>
            </p:blipFill>
            <p:spPr>
              <a:xfrm>
                <a:off x="9564711" y="2080146"/>
                <a:ext cx="1827501" cy="889394"/>
              </a:xfrm>
              <a:prstGeom prst="rect">
                <a:avLst/>
              </a:prstGeom>
            </p:spPr>
          </p:pic>
          <p:pic>
            <p:nvPicPr>
              <p:cNvPr id="59" name="Picture 58"/>
              <p:cNvPicPr>
                <a:picLocks noChangeAspect="1"/>
              </p:cNvPicPr>
              <p:nvPr/>
            </p:nvPicPr>
            <p:blipFill rotWithShape="1">
              <a:blip r:embed="rId9" cstate="print">
                <a:extLst>
                  <a:ext uri="{28A0092B-C50C-407E-A947-70E740481C1C}">
                    <a14:useLocalDpi xmlns:a14="http://schemas.microsoft.com/office/drawing/2010/main" val="0"/>
                  </a:ext>
                </a:extLst>
              </a:blip>
              <a:srcRect l="1" t="49603" r="50028" b="-1"/>
              <a:stretch/>
            </p:blipFill>
            <p:spPr>
              <a:xfrm>
                <a:off x="9029836" y="2080147"/>
                <a:ext cx="536512" cy="541097"/>
              </a:xfrm>
              <a:prstGeom prst="rect">
                <a:avLst/>
              </a:prstGeom>
            </p:spPr>
          </p:pic>
          <p:cxnSp>
            <p:nvCxnSpPr>
              <p:cNvPr id="61" name="Straight Arrow Connector 60"/>
              <p:cNvCxnSpPr/>
              <p:nvPr/>
            </p:nvCxnSpPr>
            <p:spPr>
              <a:xfrm>
                <a:off x="1730652" y="4402647"/>
                <a:ext cx="2117881" cy="0"/>
              </a:xfrm>
              <a:prstGeom prst="straightConnector1">
                <a:avLst/>
              </a:prstGeom>
              <a:ln w="38100">
                <a:solidFill>
                  <a:schemeClr val="tx1"/>
                </a:solidFill>
                <a:tailEnd type="triangle" w="lg" len="lg"/>
              </a:ln>
            </p:spPr>
            <p:style>
              <a:lnRef idx="3">
                <a:schemeClr val="accent3"/>
              </a:lnRef>
              <a:fillRef idx="0">
                <a:schemeClr val="accent3"/>
              </a:fillRef>
              <a:effectRef idx="2">
                <a:schemeClr val="accent3"/>
              </a:effectRef>
              <a:fontRef idx="minor">
                <a:schemeClr val="tx1"/>
              </a:fontRef>
            </p:style>
          </p:cxnSp>
          <p:sp>
            <p:nvSpPr>
              <p:cNvPr id="64" name="TextBox 63"/>
              <p:cNvSpPr txBox="1"/>
              <p:nvPr/>
            </p:nvSpPr>
            <p:spPr>
              <a:xfrm>
                <a:off x="3724586" y="4357155"/>
                <a:ext cx="247893" cy="5146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a:ln>
                      <a:noFill/>
                    </a:ln>
                    <a:solidFill>
                      <a:prstClr val="black"/>
                    </a:solidFill>
                    <a:effectLst/>
                    <a:uLnTx/>
                    <a:uFillTx/>
                    <a:latin typeface="Calibri" panose="020F0502020204030204"/>
                    <a:ea typeface="+mn-ea"/>
                    <a:cs typeface="+mn-cs"/>
                  </a:rPr>
                  <a:t>λ</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67" name="Straight Arrow Connector 66"/>
              <p:cNvCxnSpPr/>
              <p:nvPr/>
            </p:nvCxnSpPr>
            <p:spPr>
              <a:xfrm>
                <a:off x="1773053" y="5732555"/>
                <a:ext cx="2117881" cy="0"/>
              </a:xfrm>
              <a:prstGeom prst="straightConnector1">
                <a:avLst/>
              </a:prstGeom>
              <a:ln w="38100">
                <a:solidFill>
                  <a:schemeClr val="tx1"/>
                </a:solidFill>
                <a:tailEnd type="triangle" w="lg" len="lg"/>
              </a:ln>
            </p:spPr>
            <p:style>
              <a:lnRef idx="3">
                <a:schemeClr val="accent3"/>
              </a:lnRef>
              <a:fillRef idx="0">
                <a:schemeClr val="accent3"/>
              </a:fillRef>
              <a:effectRef idx="2">
                <a:schemeClr val="accent3"/>
              </a:effectRef>
              <a:fontRef idx="minor">
                <a:schemeClr val="tx1"/>
              </a:fontRef>
            </p:style>
          </p:cxnSp>
          <p:sp>
            <p:nvSpPr>
              <p:cNvPr id="68" name="TextBox 67"/>
              <p:cNvSpPr txBox="1"/>
              <p:nvPr/>
            </p:nvSpPr>
            <p:spPr>
              <a:xfrm>
                <a:off x="3766987" y="5687063"/>
                <a:ext cx="761700" cy="5146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RV</a:t>
                </a:r>
              </a:p>
            </p:txBody>
          </p:sp>
          <p:sp>
            <p:nvSpPr>
              <p:cNvPr id="70" name="TextBox 69"/>
              <p:cNvSpPr txBox="1"/>
              <p:nvPr/>
            </p:nvSpPr>
            <p:spPr>
              <a:xfrm>
                <a:off x="2604468" y="5894130"/>
                <a:ext cx="1368010" cy="4116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0 (km/s)</a:t>
                </a:r>
              </a:p>
            </p:txBody>
          </p:sp>
          <p:cxnSp>
            <p:nvCxnSpPr>
              <p:cNvPr id="72" name="Straight Connector 71"/>
              <p:cNvCxnSpPr/>
              <p:nvPr/>
            </p:nvCxnSpPr>
            <p:spPr>
              <a:xfrm>
                <a:off x="2769080" y="5646278"/>
                <a:ext cx="0" cy="1828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1871069" y="500960"/>
                <a:ext cx="2417350" cy="44600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Radial Velocity</a:t>
                </a:r>
              </a:p>
            </p:txBody>
          </p:sp>
          <p:sp>
            <p:nvSpPr>
              <p:cNvPr id="83" name="TextBox 82"/>
              <p:cNvSpPr txBox="1"/>
              <p:nvPr/>
            </p:nvSpPr>
            <p:spPr>
              <a:xfrm>
                <a:off x="4050649" y="498402"/>
                <a:ext cx="20985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Spin</a:t>
                </a:r>
              </a:p>
            </p:txBody>
          </p:sp>
          <p:sp>
            <p:nvSpPr>
              <p:cNvPr id="84" name="TextBox 83"/>
              <p:cNvSpPr txBox="1"/>
              <p:nvPr/>
            </p:nvSpPr>
            <p:spPr>
              <a:xfrm>
                <a:off x="5970109" y="507003"/>
                <a:ext cx="2729713" cy="4460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Doppler Imaging</a:t>
                </a:r>
              </a:p>
            </p:txBody>
          </p:sp>
          <p:sp>
            <p:nvSpPr>
              <p:cNvPr id="85" name="TextBox 84"/>
              <p:cNvSpPr txBox="1"/>
              <p:nvPr/>
            </p:nvSpPr>
            <p:spPr>
              <a:xfrm>
                <a:off x="8613760" y="470700"/>
                <a:ext cx="2351110" cy="7890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Atmospheric characterization</a:t>
                </a:r>
              </a:p>
            </p:txBody>
          </p:sp>
          <p:sp>
            <p:nvSpPr>
              <p:cNvPr id="86" name="TextBox 85"/>
              <p:cNvSpPr txBox="1"/>
              <p:nvPr/>
            </p:nvSpPr>
            <p:spPr>
              <a:xfrm rot="16200000">
                <a:off x="150153" y="3346418"/>
                <a:ext cx="2351111" cy="4460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Spectrum</a:t>
                </a:r>
              </a:p>
            </p:txBody>
          </p:sp>
          <p:sp>
            <p:nvSpPr>
              <p:cNvPr id="87" name="TextBox 86"/>
              <p:cNvSpPr txBox="1"/>
              <p:nvPr/>
            </p:nvSpPr>
            <p:spPr>
              <a:xfrm rot="16200000">
                <a:off x="175256" y="5062168"/>
                <a:ext cx="2351111" cy="7890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Cross Correlation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Function (CCF)</a:t>
                </a:r>
              </a:p>
            </p:txBody>
          </p:sp>
        </p:grpSp>
        <p:pic>
          <p:nvPicPr>
            <p:cNvPr id="42" name="Picture 41">
              <a:extLst>
                <a:ext uri="{FF2B5EF4-FFF2-40B4-BE49-F238E27FC236}">
                  <a16:creationId xmlns:a16="http://schemas.microsoft.com/office/drawing/2014/main" id="{874CB591-11CE-403D-830C-D3EE0727858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54089" y="1659990"/>
              <a:ext cx="1446478" cy="1446478"/>
            </a:xfrm>
            <a:prstGeom prst="rect">
              <a:avLst/>
            </a:prstGeom>
          </p:spPr>
        </p:pic>
        <p:sp>
          <p:nvSpPr>
            <p:cNvPr id="43" name="TextBox 42">
              <a:extLst>
                <a:ext uri="{FF2B5EF4-FFF2-40B4-BE49-F238E27FC236}">
                  <a16:creationId xmlns:a16="http://schemas.microsoft.com/office/drawing/2014/main" id="{F7BE70E7-452D-47A0-B121-72C16D0581AC}"/>
                </a:ext>
              </a:extLst>
            </p:cNvPr>
            <p:cNvSpPr txBox="1"/>
            <p:nvPr/>
          </p:nvSpPr>
          <p:spPr>
            <a:xfrm>
              <a:off x="9576991" y="986507"/>
              <a:ext cx="210919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Detection</a:t>
              </a:r>
            </a:p>
          </p:txBody>
        </p:sp>
        <p:sp>
          <p:nvSpPr>
            <p:cNvPr id="5" name="TextBox 4">
              <a:extLst>
                <a:ext uri="{FF2B5EF4-FFF2-40B4-BE49-F238E27FC236}">
                  <a16:creationId xmlns:a16="http://schemas.microsoft.com/office/drawing/2014/main" id="{86F3A364-FEF6-47F5-AA11-E3E72FECBB3E}"/>
                </a:ext>
              </a:extLst>
            </p:cNvPr>
            <p:cNvSpPr txBox="1"/>
            <p:nvPr/>
          </p:nvSpPr>
          <p:spPr>
            <a:xfrm>
              <a:off x="10324932" y="1628176"/>
              <a:ext cx="871985"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FF0000"/>
                  </a:solidFill>
                  <a:effectLst/>
                  <a:uLnTx/>
                  <a:uFillTx/>
                  <a:latin typeface="Calibri" panose="020F0502020204030204"/>
                  <a:ea typeface="+mn-ea"/>
                  <a:cs typeface="+mn-cs"/>
                </a:rPr>
                <a:t>?</a:t>
              </a:r>
              <a:endPar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60" name="Title 1">
            <a:extLst>
              <a:ext uri="{FF2B5EF4-FFF2-40B4-BE49-F238E27FC236}">
                <a16:creationId xmlns:a16="http://schemas.microsoft.com/office/drawing/2014/main" id="{37BD1D40-2DF1-4E08-8A2E-ADD4ADCDAB41}"/>
              </a:ext>
            </a:extLst>
          </p:cNvPr>
          <p:cNvSpPr txBox="1">
            <a:spLocks/>
          </p:cNvSpPr>
          <p:nvPr/>
        </p:nvSpPr>
        <p:spPr>
          <a:xfrm>
            <a:off x="812367" y="2407365"/>
            <a:ext cx="10972022" cy="7120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7" name="Title 1">
            <a:extLst>
              <a:ext uri="{FF2B5EF4-FFF2-40B4-BE49-F238E27FC236}">
                <a16:creationId xmlns:a16="http://schemas.microsoft.com/office/drawing/2014/main" id="{190382CF-7D7A-0CF9-2D7E-3C1258ABA1B2}"/>
              </a:ext>
            </a:extLst>
          </p:cNvPr>
          <p:cNvSpPr>
            <a:spLocks noGrp="1"/>
          </p:cNvSpPr>
          <p:nvPr>
            <p:ph type="title"/>
          </p:nvPr>
        </p:nvSpPr>
        <p:spPr>
          <a:xfrm>
            <a:off x="457694" y="365125"/>
            <a:ext cx="11171925" cy="1325563"/>
          </a:xfrm>
        </p:spPr>
        <p:txBody>
          <a:bodyPr>
            <a:normAutofit/>
          </a:bodyPr>
          <a:lstStyle/>
          <a:p>
            <a:r>
              <a:rPr lang="en-US" sz="3600" dirty="0"/>
              <a:t>In summary, R&gt;1,000 spectroscopy can be used to measure:</a:t>
            </a:r>
          </a:p>
        </p:txBody>
      </p:sp>
      <p:sp>
        <p:nvSpPr>
          <p:cNvPr id="14" name="Slide Number Placeholder 13">
            <a:extLst>
              <a:ext uri="{FF2B5EF4-FFF2-40B4-BE49-F238E27FC236}">
                <a16:creationId xmlns:a16="http://schemas.microsoft.com/office/drawing/2014/main" id="{B253DD3F-F83C-71B7-0734-2CC5785690F5}"/>
              </a:ext>
            </a:extLst>
          </p:cNvPr>
          <p:cNvSpPr>
            <a:spLocks noGrp="1"/>
          </p:cNvSpPr>
          <p:nvPr>
            <p:ph type="sldNum" sz="quarter" idx="12"/>
          </p:nvPr>
        </p:nvSpPr>
        <p:spPr/>
        <p:txBody>
          <a:bodyPr/>
          <a:lstStyle/>
          <a:p>
            <a:fld id="{94562BE4-1D85-43D1-9351-89C9148DA0DD}" type="slidenum">
              <a:rPr lang="en-US" smtClean="0"/>
              <a:t>35</a:t>
            </a:fld>
            <a:endParaRPr lang="en-US"/>
          </a:p>
        </p:txBody>
      </p:sp>
    </p:spTree>
    <p:extLst>
      <p:ext uri="{BB962C8B-B14F-4D97-AF65-F5344CB8AC3E}">
        <p14:creationId xmlns:p14="http://schemas.microsoft.com/office/powerpoint/2010/main" val="4374697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236C7-598E-D54E-9473-91471DAAB8A4}"/>
              </a:ext>
            </a:extLst>
          </p:cNvPr>
          <p:cNvSpPr>
            <a:spLocks noGrp="1"/>
          </p:cNvSpPr>
          <p:nvPr>
            <p:ph type="title"/>
          </p:nvPr>
        </p:nvSpPr>
        <p:spPr/>
        <p:txBody>
          <a:bodyPr/>
          <a:lstStyle/>
          <a:p>
            <a:r>
              <a:rPr lang="en-US" dirty="0"/>
              <a:t>Estimates of atmospheric composition are not always consistent between different studies</a:t>
            </a:r>
          </a:p>
        </p:txBody>
      </p:sp>
      <p:pic>
        <p:nvPicPr>
          <p:cNvPr id="5" name="Content Placeholder 4">
            <a:extLst>
              <a:ext uri="{FF2B5EF4-FFF2-40B4-BE49-F238E27FC236}">
                <a16:creationId xmlns:a16="http://schemas.microsoft.com/office/drawing/2014/main" id="{B5DE480A-3FA0-615F-89BE-255E5D82AE21}"/>
              </a:ext>
            </a:extLst>
          </p:cNvPr>
          <p:cNvPicPr>
            <a:picLocks noGrp="1" noChangeAspect="1"/>
          </p:cNvPicPr>
          <p:nvPr>
            <p:ph idx="1"/>
          </p:nvPr>
        </p:nvPicPr>
        <p:blipFill rotWithShape="1">
          <a:blip r:embed="rId2"/>
          <a:srcRect r="65014"/>
          <a:stretch/>
        </p:blipFill>
        <p:spPr>
          <a:xfrm>
            <a:off x="603115" y="2268135"/>
            <a:ext cx="2939236" cy="4351338"/>
          </a:xfrm>
        </p:spPr>
      </p:pic>
      <p:sp>
        <p:nvSpPr>
          <p:cNvPr id="7" name="TextBox 6">
            <a:extLst>
              <a:ext uri="{FF2B5EF4-FFF2-40B4-BE49-F238E27FC236}">
                <a16:creationId xmlns:a16="http://schemas.microsoft.com/office/drawing/2014/main" id="{7326739B-CC2A-ED04-6A7B-8301D2AE8194}"/>
              </a:ext>
            </a:extLst>
          </p:cNvPr>
          <p:cNvSpPr txBox="1"/>
          <p:nvPr/>
        </p:nvSpPr>
        <p:spPr>
          <a:xfrm>
            <a:off x="3621904" y="1981294"/>
            <a:ext cx="2983509" cy="369332"/>
          </a:xfrm>
          <a:prstGeom prst="rect">
            <a:avLst/>
          </a:prstGeom>
          <a:noFill/>
        </p:spPr>
        <p:txBody>
          <a:bodyPr wrap="none" rtlCol="0">
            <a:spAutoFit/>
          </a:bodyPr>
          <a:lstStyle/>
          <a:p>
            <a:r>
              <a:rPr lang="en-US" dirty="0"/>
              <a:t>Nasedkin+2024 (model grids)</a:t>
            </a:r>
          </a:p>
        </p:txBody>
      </p:sp>
      <p:sp>
        <p:nvSpPr>
          <p:cNvPr id="10" name="TextBox 9">
            <a:extLst>
              <a:ext uri="{FF2B5EF4-FFF2-40B4-BE49-F238E27FC236}">
                <a16:creationId xmlns:a16="http://schemas.microsoft.com/office/drawing/2014/main" id="{B73061FB-40BD-94BD-BFCE-9A9DF9F5A9E8}"/>
              </a:ext>
            </a:extLst>
          </p:cNvPr>
          <p:cNvSpPr txBox="1"/>
          <p:nvPr/>
        </p:nvSpPr>
        <p:spPr>
          <a:xfrm>
            <a:off x="5987822" y="2370157"/>
            <a:ext cx="6094378" cy="1200329"/>
          </a:xfrm>
          <a:prstGeom prst="rect">
            <a:avLst/>
          </a:prstGeom>
          <a:noFill/>
        </p:spPr>
        <p:txBody>
          <a:bodyPr wrap="square">
            <a:spAutoFit/>
          </a:bodyPr>
          <a:lstStyle/>
          <a:p>
            <a:r>
              <a:rPr lang="en-US" dirty="0">
                <a:solidFill>
                  <a:schemeClr val="accent6"/>
                </a:solidFill>
              </a:rPr>
              <a:t>C/O HR 8799 b: </a:t>
            </a:r>
          </a:p>
          <a:p>
            <a:r>
              <a:rPr lang="en-US" dirty="0"/>
              <a:t>0.97 ± 0.01 (Lee+2013)	0.578 ± 0.006 (Ruffio+2021)</a:t>
            </a:r>
          </a:p>
          <a:p>
            <a:r>
              <a:rPr lang="en-US" dirty="0"/>
              <a:t>0.55 - 0.7 (Barman+2015)</a:t>
            </a:r>
          </a:p>
          <a:p>
            <a:r>
              <a:rPr lang="en-US" dirty="0"/>
              <a:t>0.92 ± 0.01 (Lavie+2017)</a:t>
            </a:r>
          </a:p>
        </p:txBody>
      </p:sp>
      <p:sp>
        <p:nvSpPr>
          <p:cNvPr id="13" name="TextBox 12">
            <a:extLst>
              <a:ext uri="{FF2B5EF4-FFF2-40B4-BE49-F238E27FC236}">
                <a16:creationId xmlns:a16="http://schemas.microsoft.com/office/drawing/2014/main" id="{8DE0B2C3-EDD9-311D-F482-C18F66B8331E}"/>
              </a:ext>
            </a:extLst>
          </p:cNvPr>
          <p:cNvSpPr txBox="1"/>
          <p:nvPr/>
        </p:nvSpPr>
        <p:spPr>
          <a:xfrm>
            <a:off x="5987822" y="3511291"/>
            <a:ext cx="6094378" cy="1477328"/>
          </a:xfrm>
          <a:prstGeom prst="rect">
            <a:avLst/>
          </a:prstGeom>
          <a:noFill/>
        </p:spPr>
        <p:txBody>
          <a:bodyPr wrap="square">
            <a:spAutoFit/>
          </a:bodyPr>
          <a:lstStyle/>
          <a:p>
            <a:r>
              <a:rPr lang="en-US" dirty="0">
                <a:solidFill>
                  <a:schemeClr val="accent4"/>
                </a:solidFill>
              </a:rPr>
              <a:t>C/O HR 8799 c: </a:t>
            </a:r>
          </a:p>
          <a:p>
            <a:r>
              <a:rPr lang="en-US" dirty="0"/>
              <a:t>0.65 ± 0.1 (Konopacky+2013)	0.39 ± 0.06 (Wang+2020)</a:t>
            </a:r>
          </a:p>
          <a:p>
            <a:r>
              <a:rPr lang="en-US" dirty="0"/>
              <a:t>0.55 ± 0.01 (Lavie+2017)	0.562 ± 0.007 (Ruffio+2021)</a:t>
            </a:r>
          </a:p>
          <a:p>
            <a:r>
              <a:rPr lang="en-US" dirty="0"/>
              <a:t>0.58 ± 0.06 (Wang+2020)	0.67 ± 0.15 (Wang+2023)</a:t>
            </a:r>
          </a:p>
          <a:p>
            <a:endParaRPr lang="en-US" dirty="0"/>
          </a:p>
        </p:txBody>
      </p:sp>
      <p:sp>
        <p:nvSpPr>
          <p:cNvPr id="14" name="TextBox 13">
            <a:extLst>
              <a:ext uri="{FF2B5EF4-FFF2-40B4-BE49-F238E27FC236}">
                <a16:creationId xmlns:a16="http://schemas.microsoft.com/office/drawing/2014/main" id="{BD4E0AE3-D1B6-AFFF-2044-D5684BB0BCD0}"/>
              </a:ext>
            </a:extLst>
          </p:cNvPr>
          <p:cNvSpPr txBox="1"/>
          <p:nvPr/>
        </p:nvSpPr>
        <p:spPr>
          <a:xfrm>
            <a:off x="5987822" y="4760624"/>
            <a:ext cx="6094378" cy="646331"/>
          </a:xfrm>
          <a:prstGeom prst="rect">
            <a:avLst/>
          </a:prstGeom>
          <a:noFill/>
        </p:spPr>
        <p:txBody>
          <a:bodyPr wrap="square">
            <a:spAutoFit/>
          </a:bodyPr>
          <a:lstStyle/>
          <a:p>
            <a:r>
              <a:rPr lang="en-US" dirty="0">
                <a:solidFill>
                  <a:schemeClr val="accent2"/>
                </a:solidFill>
              </a:rPr>
              <a:t>C/O HR 8799 d: </a:t>
            </a:r>
          </a:p>
          <a:p>
            <a:r>
              <a:rPr lang="en-US" dirty="0"/>
              <a:t>0.551 ± 0.005 (Ruffio+2021)</a:t>
            </a:r>
          </a:p>
        </p:txBody>
      </p:sp>
      <p:sp>
        <p:nvSpPr>
          <p:cNvPr id="15" name="TextBox 14">
            <a:extLst>
              <a:ext uri="{FF2B5EF4-FFF2-40B4-BE49-F238E27FC236}">
                <a16:creationId xmlns:a16="http://schemas.microsoft.com/office/drawing/2014/main" id="{8956548C-C6A5-114F-3C06-0443DA8184EC}"/>
              </a:ext>
            </a:extLst>
          </p:cNvPr>
          <p:cNvSpPr txBox="1"/>
          <p:nvPr/>
        </p:nvSpPr>
        <p:spPr>
          <a:xfrm>
            <a:off x="5987822" y="5578592"/>
            <a:ext cx="6094378" cy="1200329"/>
          </a:xfrm>
          <a:prstGeom prst="rect">
            <a:avLst/>
          </a:prstGeom>
          <a:noFill/>
        </p:spPr>
        <p:txBody>
          <a:bodyPr wrap="square">
            <a:spAutoFit/>
          </a:bodyPr>
          <a:lstStyle/>
          <a:p>
            <a:r>
              <a:rPr lang="en-US" dirty="0">
                <a:solidFill>
                  <a:srgbClr val="0070C0"/>
                </a:solidFill>
              </a:rPr>
              <a:t>C/O HR 8799 e: </a:t>
            </a:r>
          </a:p>
          <a:p>
            <a:r>
              <a:rPr lang="en-US" dirty="0"/>
              <a:t>0.6 ± 0.08 (Molliere+2020)</a:t>
            </a:r>
          </a:p>
          <a:p>
            <a:endParaRPr lang="en-US" dirty="0"/>
          </a:p>
          <a:p>
            <a:endParaRPr lang="en-US" dirty="0"/>
          </a:p>
        </p:txBody>
      </p:sp>
      <p:pic>
        <p:nvPicPr>
          <p:cNvPr id="17" name="Picture 16">
            <a:extLst>
              <a:ext uri="{FF2B5EF4-FFF2-40B4-BE49-F238E27FC236}">
                <a16:creationId xmlns:a16="http://schemas.microsoft.com/office/drawing/2014/main" id="{BA82F1B0-321F-D948-4169-622B26FECA9B}"/>
              </a:ext>
            </a:extLst>
          </p:cNvPr>
          <p:cNvPicPr>
            <a:picLocks noChangeAspect="1"/>
          </p:cNvPicPr>
          <p:nvPr/>
        </p:nvPicPr>
        <p:blipFill>
          <a:blip r:embed="rId3"/>
          <a:stretch>
            <a:fillRect/>
          </a:stretch>
        </p:blipFill>
        <p:spPr>
          <a:xfrm>
            <a:off x="3593793" y="2261500"/>
            <a:ext cx="1581371" cy="4058216"/>
          </a:xfrm>
          <a:prstGeom prst="rect">
            <a:avLst/>
          </a:prstGeom>
        </p:spPr>
      </p:pic>
      <p:pic>
        <p:nvPicPr>
          <p:cNvPr id="19" name="Picture 18">
            <a:extLst>
              <a:ext uri="{FF2B5EF4-FFF2-40B4-BE49-F238E27FC236}">
                <a16:creationId xmlns:a16="http://schemas.microsoft.com/office/drawing/2014/main" id="{4AA805DC-041A-F6CE-7195-F5C6E969FCEF}"/>
              </a:ext>
            </a:extLst>
          </p:cNvPr>
          <p:cNvPicPr>
            <a:picLocks noChangeAspect="1"/>
          </p:cNvPicPr>
          <p:nvPr/>
        </p:nvPicPr>
        <p:blipFill>
          <a:blip r:embed="rId4"/>
          <a:stretch>
            <a:fillRect/>
          </a:stretch>
        </p:blipFill>
        <p:spPr>
          <a:xfrm>
            <a:off x="5175164" y="2290684"/>
            <a:ext cx="657317" cy="4067743"/>
          </a:xfrm>
          <a:prstGeom prst="rect">
            <a:avLst/>
          </a:prstGeom>
        </p:spPr>
      </p:pic>
      <p:sp>
        <p:nvSpPr>
          <p:cNvPr id="20" name="TextBox 19">
            <a:extLst>
              <a:ext uri="{FF2B5EF4-FFF2-40B4-BE49-F238E27FC236}">
                <a16:creationId xmlns:a16="http://schemas.microsoft.com/office/drawing/2014/main" id="{55EDF0C7-F336-9FF5-6211-84E3493DC345}"/>
              </a:ext>
            </a:extLst>
          </p:cNvPr>
          <p:cNvSpPr txBox="1"/>
          <p:nvPr/>
        </p:nvSpPr>
        <p:spPr>
          <a:xfrm>
            <a:off x="771005" y="1996493"/>
            <a:ext cx="2850850" cy="369332"/>
          </a:xfrm>
          <a:prstGeom prst="rect">
            <a:avLst/>
          </a:prstGeom>
          <a:noFill/>
        </p:spPr>
        <p:txBody>
          <a:bodyPr wrap="square" rtlCol="0">
            <a:spAutoFit/>
          </a:bodyPr>
          <a:lstStyle/>
          <a:p>
            <a:r>
              <a:rPr lang="en-US" dirty="0"/>
              <a:t>Nasedkin+2024 (retrievals)</a:t>
            </a:r>
          </a:p>
        </p:txBody>
      </p:sp>
      <p:sp>
        <p:nvSpPr>
          <p:cNvPr id="3" name="Rectangle 2">
            <a:extLst>
              <a:ext uri="{FF2B5EF4-FFF2-40B4-BE49-F238E27FC236}">
                <a16:creationId xmlns:a16="http://schemas.microsoft.com/office/drawing/2014/main" id="{94A9E4D7-8301-856A-DF69-6FC8E2C54CFC}"/>
              </a:ext>
            </a:extLst>
          </p:cNvPr>
          <p:cNvSpPr/>
          <p:nvPr/>
        </p:nvSpPr>
        <p:spPr>
          <a:xfrm>
            <a:off x="3690551" y="2586681"/>
            <a:ext cx="7957752" cy="443414"/>
          </a:xfrm>
          <a:prstGeom prst="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E184C103-6C6C-0F27-8F80-65F343ABFCA3}"/>
              </a:ext>
            </a:extLst>
          </p:cNvPr>
          <p:cNvSpPr>
            <a:spLocks noGrp="1"/>
          </p:cNvSpPr>
          <p:nvPr>
            <p:ph type="sldNum" sz="quarter" idx="12"/>
          </p:nvPr>
        </p:nvSpPr>
        <p:spPr/>
        <p:txBody>
          <a:bodyPr/>
          <a:lstStyle/>
          <a:p>
            <a:fld id="{94562BE4-1D85-43D1-9351-89C9148DA0DD}" type="slidenum">
              <a:rPr lang="en-US" smtClean="0"/>
              <a:t>4</a:t>
            </a:fld>
            <a:endParaRPr lang="en-US"/>
          </a:p>
        </p:txBody>
      </p:sp>
      <p:sp>
        <p:nvSpPr>
          <p:cNvPr id="8" name="TextBox 7">
            <a:extLst>
              <a:ext uri="{FF2B5EF4-FFF2-40B4-BE49-F238E27FC236}">
                <a16:creationId xmlns:a16="http://schemas.microsoft.com/office/drawing/2014/main" id="{AB2AA1F5-5D4F-077D-CDA9-EEA745772761}"/>
              </a:ext>
            </a:extLst>
          </p:cNvPr>
          <p:cNvSpPr txBox="1"/>
          <p:nvPr/>
        </p:nvSpPr>
        <p:spPr>
          <a:xfrm>
            <a:off x="9766542" y="6085866"/>
            <a:ext cx="1686680" cy="369332"/>
          </a:xfrm>
          <a:prstGeom prst="rect">
            <a:avLst/>
          </a:prstGeom>
          <a:noFill/>
        </p:spPr>
        <p:txBody>
          <a:bodyPr wrap="none" rtlCol="0">
            <a:spAutoFit/>
          </a:bodyPr>
          <a:lstStyle/>
          <a:p>
            <a:r>
              <a:rPr lang="en-US" dirty="0"/>
              <a:t>Nasedkin+2024</a:t>
            </a:r>
          </a:p>
        </p:txBody>
      </p:sp>
    </p:spTree>
    <p:extLst>
      <p:ext uri="{BB962C8B-B14F-4D97-AF65-F5344CB8AC3E}">
        <p14:creationId xmlns:p14="http://schemas.microsoft.com/office/powerpoint/2010/main" val="35171526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EEFB6-AA2E-E9A6-47A6-D4FC61EFB3ED}"/>
              </a:ext>
            </a:extLst>
          </p:cNvPr>
          <p:cNvSpPr>
            <a:spLocks noGrp="1"/>
          </p:cNvSpPr>
          <p:nvPr>
            <p:ph type="title"/>
          </p:nvPr>
        </p:nvSpPr>
        <p:spPr/>
        <p:txBody>
          <a:bodyPr/>
          <a:lstStyle/>
          <a:p>
            <a:r>
              <a:rPr lang="en-US" dirty="0"/>
              <a:t>Imperfect starlight subtraction, or calibration, can lead to inconsistencies between spectra</a:t>
            </a:r>
          </a:p>
        </p:txBody>
      </p:sp>
      <p:pic>
        <p:nvPicPr>
          <p:cNvPr id="8" name="Picture 7">
            <a:extLst>
              <a:ext uri="{FF2B5EF4-FFF2-40B4-BE49-F238E27FC236}">
                <a16:creationId xmlns:a16="http://schemas.microsoft.com/office/drawing/2014/main" id="{C2CAD9AF-6C04-97FE-48EE-D99BCEE04F74}"/>
              </a:ext>
            </a:extLst>
          </p:cNvPr>
          <p:cNvPicPr>
            <a:picLocks noChangeAspect="1"/>
          </p:cNvPicPr>
          <p:nvPr/>
        </p:nvPicPr>
        <p:blipFill>
          <a:blip r:embed="rId2"/>
          <a:stretch>
            <a:fillRect/>
          </a:stretch>
        </p:blipFill>
        <p:spPr>
          <a:xfrm>
            <a:off x="2413424" y="2019866"/>
            <a:ext cx="9778576" cy="3968951"/>
          </a:xfrm>
          <a:prstGeom prst="rect">
            <a:avLst/>
          </a:prstGeom>
        </p:spPr>
      </p:pic>
      <p:sp>
        <p:nvSpPr>
          <p:cNvPr id="9" name="TextBox 8">
            <a:extLst>
              <a:ext uri="{FF2B5EF4-FFF2-40B4-BE49-F238E27FC236}">
                <a16:creationId xmlns:a16="http://schemas.microsoft.com/office/drawing/2014/main" id="{12026FC7-AA1C-611D-57F9-917BE9538D0E}"/>
              </a:ext>
            </a:extLst>
          </p:cNvPr>
          <p:cNvSpPr txBox="1"/>
          <p:nvPr/>
        </p:nvSpPr>
        <p:spPr>
          <a:xfrm>
            <a:off x="5333932" y="5791728"/>
            <a:ext cx="6019868" cy="646331"/>
          </a:xfrm>
          <a:prstGeom prst="rect">
            <a:avLst/>
          </a:prstGeom>
          <a:noFill/>
        </p:spPr>
        <p:txBody>
          <a:bodyPr wrap="square" rtlCol="0">
            <a:spAutoFit/>
          </a:bodyPr>
          <a:lstStyle/>
          <a:p>
            <a:pPr algn="r"/>
            <a:r>
              <a:rPr lang="en-US" dirty="0"/>
              <a:t>Whiteford+2023</a:t>
            </a:r>
          </a:p>
          <a:p>
            <a:pPr algn="r"/>
            <a:r>
              <a:rPr lang="en-US" dirty="0"/>
              <a:t>See also Rajan+2017; Samland+2017; Brown-Sevilla+2023</a:t>
            </a:r>
          </a:p>
        </p:txBody>
      </p:sp>
      <p:pic>
        <p:nvPicPr>
          <p:cNvPr id="11" name="Picture 10" descr="A black circle with a yellow star in the center&#10;&#10;Description automatically generated">
            <a:extLst>
              <a:ext uri="{FF2B5EF4-FFF2-40B4-BE49-F238E27FC236}">
                <a16:creationId xmlns:a16="http://schemas.microsoft.com/office/drawing/2014/main" id="{F4BEB0B5-8B72-AFB0-988B-6875C0D6C4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60" y="2341730"/>
            <a:ext cx="2403265" cy="2403265"/>
          </a:xfrm>
          <a:prstGeom prst="rect">
            <a:avLst/>
          </a:prstGeom>
        </p:spPr>
      </p:pic>
      <p:sp>
        <p:nvSpPr>
          <p:cNvPr id="12" name="TextBox 11">
            <a:extLst>
              <a:ext uri="{FF2B5EF4-FFF2-40B4-BE49-F238E27FC236}">
                <a16:creationId xmlns:a16="http://schemas.microsoft.com/office/drawing/2014/main" id="{D7864334-BC98-8897-4900-CF97877C8A54}"/>
              </a:ext>
            </a:extLst>
          </p:cNvPr>
          <p:cNvSpPr txBox="1"/>
          <p:nvPr/>
        </p:nvSpPr>
        <p:spPr>
          <a:xfrm>
            <a:off x="0" y="4744995"/>
            <a:ext cx="2518787" cy="584775"/>
          </a:xfrm>
          <a:prstGeom prst="rect">
            <a:avLst/>
          </a:prstGeom>
          <a:noFill/>
        </p:spPr>
        <p:txBody>
          <a:bodyPr wrap="square" rtlCol="0">
            <a:spAutoFit/>
          </a:bodyPr>
          <a:lstStyle/>
          <a:p>
            <a:r>
              <a:rPr lang="en-US" sz="1600" dirty="0"/>
              <a:t>Animation Jason Wang</a:t>
            </a:r>
          </a:p>
          <a:p>
            <a:r>
              <a:rPr lang="en-US" sz="1600" dirty="0"/>
              <a:t>Macintosh+2014</a:t>
            </a:r>
          </a:p>
        </p:txBody>
      </p:sp>
      <p:sp>
        <p:nvSpPr>
          <p:cNvPr id="13" name="TextBox 12">
            <a:extLst>
              <a:ext uri="{FF2B5EF4-FFF2-40B4-BE49-F238E27FC236}">
                <a16:creationId xmlns:a16="http://schemas.microsoft.com/office/drawing/2014/main" id="{D9BBD7A9-BD24-A36D-4234-C38EF7E6DDFF}"/>
              </a:ext>
            </a:extLst>
          </p:cNvPr>
          <p:cNvSpPr txBox="1"/>
          <p:nvPr/>
        </p:nvSpPr>
        <p:spPr>
          <a:xfrm>
            <a:off x="1259392" y="3934075"/>
            <a:ext cx="1400337" cy="646331"/>
          </a:xfrm>
          <a:prstGeom prst="rect">
            <a:avLst/>
          </a:prstGeom>
          <a:noFill/>
        </p:spPr>
        <p:txBody>
          <a:bodyPr wrap="square" rtlCol="0">
            <a:spAutoFit/>
          </a:bodyPr>
          <a:lstStyle/>
          <a:p>
            <a:r>
              <a:rPr lang="en-US" dirty="0">
                <a:solidFill>
                  <a:schemeClr val="bg1"/>
                </a:solidFill>
              </a:rPr>
              <a:t>51 Eri b</a:t>
            </a:r>
          </a:p>
          <a:p>
            <a:r>
              <a:rPr lang="en-US" dirty="0">
                <a:solidFill>
                  <a:schemeClr val="bg1"/>
                </a:solidFill>
              </a:rPr>
              <a:t>~2 </a:t>
            </a:r>
            <a:r>
              <a:rPr lang="en-US" dirty="0" err="1">
                <a:solidFill>
                  <a:schemeClr val="bg1"/>
                </a:solidFill>
              </a:rPr>
              <a:t>M</a:t>
            </a:r>
            <a:r>
              <a:rPr lang="en-US" baseline="-25000" dirty="0" err="1">
                <a:solidFill>
                  <a:schemeClr val="bg1"/>
                </a:solidFill>
              </a:rPr>
              <a:t>Jup</a:t>
            </a:r>
            <a:endParaRPr lang="en-US" baseline="-25000" dirty="0">
              <a:solidFill>
                <a:schemeClr val="bg1"/>
              </a:solidFill>
            </a:endParaRPr>
          </a:p>
        </p:txBody>
      </p:sp>
      <p:sp>
        <p:nvSpPr>
          <p:cNvPr id="15" name="TextBox 14">
            <a:extLst>
              <a:ext uri="{FF2B5EF4-FFF2-40B4-BE49-F238E27FC236}">
                <a16:creationId xmlns:a16="http://schemas.microsoft.com/office/drawing/2014/main" id="{8301473A-954F-C0A3-6F2A-037EBECBA7BA}"/>
              </a:ext>
            </a:extLst>
          </p:cNvPr>
          <p:cNvSpPr txBox="1"/>
          <p:nvPr/>
        </p:nvSpPr>
        <p:spPr>
          <a:xfrm>
            <a:off x="3177747" y="2200187"/>
            <a:ext cx="6141308" cy="707886"/>
          </a:xfrm>
          <a:prstGeom prst="rect">
            <a:avLst/>
          </a:prstGeom>
          <a:noFill/>
        </p:spPr>
        <p:txBody>
          <a:bodyPr wrap="square">
            <a:spAutoFit/>
          </a:bodyPr>
          <a:lstStyle/>
          <a:p>
            <a:r>
              <a:rPr lang="en-US" sz="4000" dirty="0"/>
              <a:t>51 Eri b</a:t>
            </a:r>
          </a:p>
        </p:txBody>
      </p:sp>
      <p:sp>
        <p:nvSpPr>
          <p:cNvPr id="3" name="Slide Number Placeholder 2">
            <a:extLst>
              <a:ext uri="{FF2B5EF4-FFF2-40B4-BE49-F238E27FC236}">
                <a16:creationId xmlns:a16="http://schemas.microsoft.com/office/drawing/2014/main" id="{EB90B332-072A-D71B-F15A-C21827D1B581}"/>
              </a:ext>
            </a:extLst>
          </p:cNvPr>
          <p:cNvSpPr>
            <a:spLocks noGrp="1"/>
          </p:cNvSpPr>
          <p:nvPr>
            <p:ph type="sldNum" sz="quarter" idx="12"/>
          </p:nvPr>
        </p:nvSpPr>
        <p:spPr/>
        <p:txBody>
          <a:bodyPr/>
          <a:lstStyle/>
          <a:p>
            <a:fld id="{94562BE4-1D85-43D1-9351-89C9148DA0DD}" type="slidenum">
              <a:rPr lang="en-US" smtClean="0"/>
              <a:t>5</a:t>
            </a:fld>
            <a:endParaRPr lang="en-US"/>
          </a:p>
        </p:txBody>
      </p:sp>
      <p:sp>
        <p:nvSpPr>
          <p:cNvPr id="4" name="TextBox 3">
            <a:extLst>
              <a:ext uri="{FF2B5EF4-FFF2-40B4-BE49-F238E27FC236}">
                <a16:creationId xmlns:a16="http://schemas.microsoft.com/office/drawing/2014/main" id="{6A707850-10A6-382D-F729-59DA4EA79ECA}"/>
              </a:ext>
            </a:extLst>
          </p:cNvPr>
          <p:cNvSpPr txBox="1"/>
          <p:nvPr/>
        </p:nvSpPr>
        <p:spPr>
          <a:xfrm>
            <a:off x="5333932" y="3382403"/>
            <a:ext cx="6019868" cy="646331"/>
          </a:xfrm>
          <a:prstGeom prst="rect">
            <a:avLst/>
          </a:prstGeom>
          <a:noFill/>
        </p:spPr>
        <p:txBody>
          <a:bodyPr wrap="square" rtlCol="0">
            <a:spAutoFit/>
          </a:bodyPr>
          <a:lstStyle/>
          <a:p>
            <a:pPr algn="r"/>
            <a:r>
              <a:rPr lang="en-US" dirty="0">
                <a:solidFill>
                  <a:schemeClr val="accent2"/>
                </a:solidFill>
              </a:rPr>
              <a:t>Whiteford+2023: C/O = 0.38+-0.1</a:t>
            </a:r>
          </a:p>
          <a:p>
            <a:pPr algn="r"/>
            <a:r>
              <a:rPr lang="en-US" dirty="0">
                <a:solidFill>
                  <a:schemeClr val="accent2"/>
                </a:solidFill>
              </a:rPr>
              <a:t>Brown-Sevilla+2023: C/O = 0.97+-0.2</a:t>
            </a:r>
          </a:p>
        </p:txBody>
      </p:sp>
    </p:spTree>
    <p:extLst>
      <p:ext uri="{BB962C8B-B14F-4D97-AF65-F5344CB8AC3E}">
        <p14:creationId xmlns:p14="http://schemas.microsoft.com/office/powerpoint/2010/main" val="20892257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7B2F85C-9F45-1DE0-774A-6FCBCD69DACB}"/>
              </a:ext>
            </a:extLst>
          </p:cNvPr>
          <p:cNvPicPr>
            <a:picLocks noGrp="1" noChangeAspect="1"/>
          </p:cNvPicPr>
          <p:nvPr>
            <p:ph idx="1"/>
          </p:nvPr>
        </p:nvPicPr>
        <p:blipFill rotWithShape="1">
          <a:blip r:embed="rId2"/>
          <a:srcRect t="50000"/>
          <a:stretch/>
        </p:blipFill>
        <p:spPr>
          <a:xfrm>
            <a:off x="5899901" y="1750852"/>
            <a:ext cx="6096000" cy="2961391"/>
          </a:xfrm>
        </p:spPr>
      </p:pic>
      <p:sp>
        <p:nvSpPr>
          <p:cNvPr id="2" name="Title 1">
            <a:extLst>
              <a:ext uri="{FF2B5EF4-FFF2-40B4-BE49-F238E27FC236}">
                <a16:creationId xmlns:a16="http://schemas.microsoft.com/office/drawing/2014/main" id="{C304AF9E-4DC9-CDA9-C1A6-0A1F68B5292A}"/>
              </a:ext>
            </a:extLst>
          </p:cNvPr>
          <p:cNvSpPr>
            <a:spLocks noGrp="1"/>
          </p:cNvSpPr>
          <p:nvPr>
            <p:ph type="title"/>
          </p:nvPr>
        </p:nvSpPr>
        <p:spPr>
          <a:xfrm>
            <a:off x="740229" y="365125"/>
            <a:ext cx="10827657" cy="1325563"/>
          </a:xfrm>
        </p:spPr>
        <p:txBody>
          <a:bodyPr>
            <a:noAutofit/>
          </a:bodyPr>
          <a:lstStyle/>
          <a:p>
            <a:r>
              <a:rPr lang="en-US" sz="4000" dirty="0"/>
              <a:t>Increasing the spectral resolution can better resolve the specific signatures of different molecules</a:t>
            </a:r>
          </a:p>
        </p:txBody>
      </p:sp>
      <p:sp>
        <p:nvSpPr>
          <p:cNvPr id="7" name="TextBox 6">
            <a:extLst>
              <a:ext uri="{FF2B5EF4-FFF2-40B4-BE49-F238E27FC236}">
                <a16:creationId xmlns:a16="http://schemas.microsoft.com/office/drawing/2014/main" id="{C85CA3A6-7DB5-4633-92BE-CD5C2BA006F7}"/>
              </a:ext>
            </a:extLst>
          </p:cNvPr>
          <p:cNvSpPr txBox="1"/>
          <p:nvPr/>
        </p:nvSpPr>
        <p:spPr>
          <a:xfrm>
            <a:off x="4663985" y="6993582"/>
            <a:ext cx="8167407" cy="369332"/>
          </a:xfrm>
          <a:prstGeom prst="rect">
            <a:avLst/>
          </a:prstGeom>
          <a:noFill/>
        </p:spPr>
        <p:txBody>
          <a:bodyPr wrap="square">
            <a:spAutoFit/>
          </a:bodyPr>
          <a:lstStyle/>
          <a:p>
            <a:r>
              <a:rPr lang="en-US" dirty="0">
                <a:hlinkClick r:id="rId3"/>
              </a:rPr>
              <a:t>Exoplanet Atmospheres at High Spectral Resolution - NASA/ADS (harvard.edu)</a:t>
            </a:r>
            <a:endParaRPr lang="en-US" dirty="0"/>
          </a:p>
        </p:txBody>
      </p:sp>
      <p:sp>
        <p:nvSpPr>
          <p:cNvPr id="8" name="TextBox 7">
            <a:extLst>
              <a:ext uri="{FF2B5EF4-FFF2-40B4-BE49-F238E27FC236}">
                <a16:creationId xmlns:a16="http://schemas.microsoft.com/office/drawing/2014/main" id="{4AA85943-56C5-ADA9-1B7D-04F248CCE502}"/>
              </a:ext>
            </a:extLst>
          </p:cNvPr>
          <p:cNvSpPr txBox="1"/>
          <p:nvPr/>
        </p:nvSpPr>
        <p:spPr>
          <a:xfrm>
            <a:off x="9686267" y="5950513"/>
            <a:ext cx="1744517" cy="461665"/>
          </a:xfrm>
          <a:prstGeom prst="rect">
            <a:avLst/>
          </a:prstGeom>
          <a:noFill/>
        </p:spPr>
        <p:txBody>
          <a:bodyPr wrap="none" rtlCol="0">
            <a:spAutoFit/>
          </a:bodyPr>
          <a:lstStyle/>
          <a:p>
            <a:r>
              <a:rPr lang="en-US" sz="2400" dirty="0"/>
              <a:t>Birkby+2018</a:t>
            </a:r>
          </a:p>
        </p:txBody>
      </p:sp>
      <p:pic>
        <p:nvPicPr>
          <p:cNvPr id="3" name="Content Placeholder 4">
            <a:extLst>
              <a:ext uri="{FF2B5EF4-FFF2-40B4-BE49-F238E27FC236}">
                <a16:creationId xmlns:a16="http://schemas.microsoft.com/office/drawing/2014/main" id="{076430C4-81A5-13A6-F782-4B8D6A226690}"/>
              </a:ext>
            </a:extLst>
          </p:cNvPr>
          <p:cNvPicPr>
            <a:picLocks noChangeAspect="1"/>
          </p:cNvPicPr>
          <p:nvPr/>
        </p:nvPicPr>
        <p:blipFill rotWithShape="1">
          <a:blip r:embed="rId2"/>
          <a:srcRect b="49307"/>
          <a:stretch/>
        </p:blipFill>
        <p:spPr>
          <a:xfrm>
            <a:off x="104155" y="1769420"/>
            <a:ext cx="6096000" cy="3002448"/>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BA14BD8-E6DD-B48E-6990-AB18907CA938}"/>
                  </a:ext>
                </a:extLst>
              </p:cNvPr>
              <p:cNvSpPr txBox="1"/>
              <p:nvPr/>
            </p:nvSpPr>
            <p:spPr>
              <a:xfrm>
                <a:off x="5416393" y="4987335"/>
                <a:ext cx="4071099" cy="128586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4400" b="0" i="1" smtClean="0">
                          <a:latin typeface="Cambria Math" panose="02040503050406030204" pitchFamily="18" charset="0"/>
                        </a:rPr>
                        <m:t>𝑅</m:t>
                      </m:r>
                      <m:r>
                        <a:rPr lang="en-US" sz="4400" b="0" i="1" smtClean="0">
                          <a:latin typeface="Cambria Math" panose="02040503050406030204" pitchFamily="18" charset="0"/>
                        </a:rPr>
                        <m:t>=</m:t>
                      </m:r>
                      <m:f>
                        <m:fPr>
                          <m:ctrlPr>
                            <a:rPr lang="en-US" sz="4400" b="0" i="1" smtClean="0">
                              <a:latin typeface="Cambria Math" panose="02040503050406030204" pitchFamily="18" charset="0"/>
                            </a:rPr>
                          </m:ctrlPr>
                        </m:fPr>
                        <m:num>
                          <m:r>
                            <a:rPr lang="en-US" sz="4400" b="0" i="1" smtClean="0">
                              <a:latin typeface="Cambria Math" panose="02040503050406030204" pitchFamily="18" charset="0"/>
                              <a:ea typeface="Cambria Math" panose="02040503050406030204" pitchFamily="18" charset="0"/>
                            </a:rPr>
                            <m:t>𝜆</m:t>
                          </m:r>
                        </m:num>
                        <m:den>
                          <m:r>
                            <m:rPr>
                              <m:sty m:val="p"/>
                            </m:rPr>
                            <a:rPr lang="el-GR" sz="4400" b="0" i="1" smtClean="0">
                              <a:latin typeface="Cambria Math" panose="02040503050406030204" pitchFamily="18" charset="0"/>
                              <a:ea typeface="Cambria Math" panose="02040503050406030204" pitchFamily="18" charset="0"/>
                            </a:rPr>
                            <m:t>Δ</m:t>
                          </m:r>
                          <m:r>
                            <a:rPr lang="en-US" sz="4400" i="1">
                              <a:latin typeface="Cambria Math" panose="02040503050406030204" pitchFamily="18" charset="0"/>
                              <a:ea typeface="Cambria Math" panose="02040503050406030204" pitchFamily="18" charset="0"/>
                            </a:rPr>
                            <m:t>𝜆</m:t>
                          </m:r>
                        </m:den>
                      </m:f>
                    </m:oMath>
                  </m:oMathPara>
                </a14:m>
                <a:endParaRPr lang="en-US" sz="4400" dirty="0"/>
              </a:p>
            </p:txBody>
          </p:sp>
        </mc:Choice>
        <mc:Fallback xmlns="">
          <p:sp>
            <p:nvSpPr>
              <p:cNvPr id="9" name="TextBox 8">
                <a:extLst>
                  <a:ext uri="{FF2B5EF4-FFF2-40B4-BE49-F238E27FC236}">
                    <a16:creationId xmlns:a16="http://schemas.microsoft.com/office/drawing/2014/main" id="{ABA14BD8-E6DD-B48E-6990-AB18907CA938}"/>
                  </a:ext>
                </a:extLst>
              </p:cNvPr>
              <p:cNvSpPr txBox="1">
                <a:spLocks noRot="1" noChangeAspect="1" noMove="1" noResize="1" noEditPoints="1" noAdjustHandles="1" noChangeArrowheads="1" noChangeShapeType="1" noTextEdit="1"/>
              </p:cNvSpPr>
              <p:nvPr/>
            </p:nvSpPr>
            <p:spPr>
              <a:xfrm>
                <a:off x="5416393" y="4987335"/>
                <a:ext cx="4071099" cy="1285865"/>
              </a:xfrm>
              <a:prstGeom prst="rect">
                <a:avLst/>
              </a:prstGeom>
              <a:blipFill>
                <a:blip r:embed="rId4"/>
                <a:stretch>
                  <a:fillRect/>
                </a:stretch>
              </a:blipFill>
            </p:spPr>
            <p:txBody>
              <a:bodyPr/>
              <a:lstStyle/>
              <a:p>
                <a:r>
                  <a:rPr lang="en-US">
                    <a:noFill/>
                  </a:rPr>
                  <a:t> </a:t>
                </a:r>
              </a:p>
            </p:txBody>
          </p:sp>
        </mc:Fallback>
      </mc:AlternateContent>
      <p:grpSp>
        <p:nvGrpSpPr>
          <p:cNvPr id="10" name="Group 9">
            <a:extLst>
              <a:ext uri="{FF2B5EF4-FFF2-40B4-BE49-F238E27FC236}">
                <a16:creationId xmlns:a16="http://schemas.microsoft.com/office/drawing/2014/main" id="{01DFB891-C2C1-1EE5-4B2E-1267821830E1}"/>
              </a:ext>
            </a:extLst>
          </p:cNvPr>
          <p:cNvGrpSpPr/>
          <p:nvPr/>
        </p:nvGrpSpPr>
        <p:grpSpPr>
          <a:xfrm>
            <a:off x="2975801" y="4736410"/>
            <a:ext cx="2934912" cy="1936924"/>
            <a:chOff x="1808204" y="3630053"/>
            <a:chExt cx="4443265" cy="2932375"/>
          </a:xfrm>
        </p:grpSpPr>
        <p:sp>
          <p:nvSpPr>
            <p:cNvPr id="13" name="Freeform: Shape 12">
              <a:extLst>
                <a:ext uri="{FF2B5EF4-FFF2-40B4-BE49-F238E27FC236}">
                  <a16:creationId xmlns:a16="http://schemas.microsoft.com/office/drawing/2014/main" id="{DC798386-2D9D-2E1E-6CE2-0FF54722602C}"/>
                </a:ext>
              </a:extLst>
            </p:cNvPr>
            <p:cNvSpPr/>
            <p:nvPr/>
          </p:nvSpPr>
          <p:spPr>
            <a:xfrm>
              <a:off x="3302435" y="4125815"/>
              <a:ext cx="1344706" cy="2030506"/>
            </a:xfrm>
            <a:custGeom>
              <a:avLst/>
              <a:gdLst>
                <a:gd name="connsiteX0" fmla="*/ 0 w 1344706"/>
                <a:gd name="connsiteY0" fmla="*/ 0 h 2030506"/>
                <a:gd name="connsiteX1" fmla="*/ 309282 w 1344706"/>
                <a:gd name="connsiteY1" fmla="*/ 6724 h 2030506"/>
                <a:gd name="connsiteX2" fmla="*/ 584947 w 1344706"/>
                <a:gd name="connsiteY2" fmla="*/ 6724 h 2030506"/>
                <a:gd name="connsiteX3" fmla="*/ 712694 w 1344706"/>
                <a:gd name="connsiteY3" fmla="*/ 80683 h 2030506"/>
                <a:gd name="connsiteX4" fmla="*/ 820270 w 1344706"/>
                <a:gd name="connsiteY4" fmla="*/ 228600 h 2030506"/>
                <a:gd name="connsiteX5" fmla="*/ 995082 w 1344706"/>
                <a:gd name="connsiteY5" fmla="*/ 793377 h 2030506"/>
                <a:gd name="connsiteX6" fmla="*/ 1095935 w 1344706"/>
                <a:gd name="connsiteY6" fmla="*/ 1364877 h 2030506"/>
                <a:gd name="connsiteX7" fmla="*/ 1190065 w 1344706"/>
                <a:gd name="connsiteY7" fmla="*/ 1795183 h 2030506"/>
                <a:gd name="connsiteX8" fmla="*/ 1277470 w 1344706"/>
                <a:gd name="connsiteY8" fmla="*/ 1969995 h 2030506"/>
                <a:gd name="connsiteX9" fmla="*/ 1344706 w 1344706"/>
                <a:gd name="connsiteY9" fmla="*/ 2030506 h 2030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4706" h="2030506">
                  <a:moveTo>
                    <a:pt x="0" y="0"/>
                  </a:moveTo>
                  <a:lnTo>
                    <a:pt x="309282" y="6724"/>
                  </a:lnTo>
                  <a:cubicBezTo>
                    <a:pt x="406773" y="7845"/>
                    <a:pt x="517712" y="-5602"/>
                    <a:pt x="584947" y="6724"/>
                  </a:cubicBezTo>
                  <a:cubicBezTo>
                    <a:pt x="652182" y="19050"/>
                    <a:pt x="673474" y="43704"/>
                    <a:pt x="712694" y="80683"/>
                  </a:cubicBezTo>
                  <a:cubicBezTo>
                    <a:pt x="751915" y="117662"/>
                    <a:pt x="773205" y="109818"/>
                    <a:pt x="820270" y="228600"/>
                  </a:cubicBezTo>
                  <a:cubicBezTo>
                    <a:pt x="867335" y="347382"/>
                    <a:pt x="949138" y="603997"/>
                    <a:pt x="995082" y="793377"/>
                  </a:cubicBezTo>
                  <a:cubicBezTo>
                    <a:pt x="1041026" y="982757"/>
                    <a:pt x="1063438" y="1197909"/>
                    <a:pt x="1095935" y="1364877"/>
                  </a:cubicBezTo>
                  <a:cubicBezTo>
                    <a:pt x="1128432" y="1531845"/>
                    <a:pt x="1159809" y="1694330"/>
                    <a:pt x="1190065" y="1795183"/>
                  </a:cubicBezTo>
                  <a:cubicBezTo>
                    <a:pt x="1220321" y="1896036"/>
                    <a:pt x="1251697" y="1930775"/>
                    <a:pt x="1277470" y="1969995"/>
                  </a:cubicBezTo>
                  <a:cubicBezTo>
                    <a:pt x="1303244" y="2009216"/>
                    <a:pt x="1323975" y="2019861"/>
                    <a:pt x="1344706" y="2030506"/>
                  </a:cubicBezTo>
                </a:path>
              </a:pathLst>
            </a:custGeom>
            <a:noFill/>
            <a:ln w="635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B063169D-5CC6-5CFD-A7C8-5D1DBF07F115}"/>
                </a:ext>
              </a:extLst>
            </p:cNvPr>
            <p:cNvSpPr/>
            <p:nvPr/>
          </p:nvSpPr>
          <p:spPr>
            <a:xfrm flipH="1">
              <a:off x="4647141" y="4136548"/>
              <a:ext cx="1344706" cy="2030506"/>
            </a:xfrm>
            <a:custGeom>
              <a:avLst/>
              <a:gdLst>
                <a:gd name="connsiteX0" fmla="*/ 0 w 1344706"/>
                <a:gd name="connsiteY0" fmla="*/ 0 h 2030506"/>
                <a:gd name="connsiteX1" fmla="*/ 309282 w 1344706"/>
                <a:gd name="connsiteY1" fmla="*/ 6724 h 2030506"/>
                <a:gd name="connsiteX2" fmla="*/ 584947 w 1344706"/>
                <a:gd name="connsiteY2" fmla="*/ 6724 h 2030506"/>
                <a:gd name="connsiteX3" fmla="*/ 712694 w 1344706"/>
                <a:gd name="connsiteY3" fmla="*/ 80683 h 2030506"/>
                <a:gd name="connsiteX4" fmla="*/ 820270 w 1344706"/>
                <a:gd name="connsiteY4" fmla="*/ 228600 h 2030506"/>
                <a:gd name="connsiteX5" fmla="*/ 995082 w 1344706"/>
                <a:gd name="connsiteY5" fmla="*/ 793377 h 2030506"/>
                <a:gd name="connsiteX6" fmla="*/ 1095935 w 1344706"/>
                <a:gd name="connsiteY6" fmla="*/ 1364877 h 2030506"/>
                <a:gd name="connsiteX7" fmla="*/ 1190065 w 1344706"/>
                <a:gd name="connsiteY7" fmla="*/ 1795183 h 2030506"/>
                <a:gd name="connsiteX8" fmla="*/ 1277470 w 1344706"/>
                <a:gd name="connsiteY8" fmla="*/ 1969995 h 2030506"/>
                <a:gd name="connsiteX9" fmla="*/ 1344706 w 1344706"/>
                <a:gd name="connsiteY9" fmla="*/ 2030506 h 2030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4706" h="2030506">
                  <a:moveTo>
                    <a:pt x="0" y="0"/>
                  </a:moveTo>
                  <a:lnTo>
                    <a:pt x="309282" y="6724"/>
                  </a:lnTo>
                  <a:cubicBezTo>
                    <a:pt x="406773" y="7845"/>
                    <a:pt x="517712" y="-5602"/>
                    <a:pt x="584947" y="6724"/>
                  </a:cubicBezTo>
                  <a:cubicBezTo>
                    <a:pt x="652182" y="19050"/>
                    <a:pt x="673474" y="43704"/>
                    <a:pt x="712694" y="80683"/>
                  </a:cubicBezTo>
                  <a:cubicBezTo>
                    <a:pt x="751915" y="117662"/>
                    <a:pt x="773205" y="109818"/>
                    <a:pt x="820270" y="228600"/>
                  </a:cubicBezTo>
                  <a:cubicBezTo>
                    <a:pt x="867335" y="347382"/>
                    <a:pt x="949138" y="603997"/>
                    <a:pt x="995082" y="793377"/>
                  </a:cubicBezTo>
                  <a:cubicBezTo>
                    <a:pt x="1041026" y="982757"/>
                    <a:pt x="1063438" y="1197909"/>
                    <a:pt x="1095935" y="1364877"/>
                  </a:cubicBezTo>
                  <a:cubicBezTo>
                    <a:pt x="1128432" y="1531845"/>
                    <a:pt x="1159809" y="1694330"/>
                    <a:pt x="1190065" y="1795183"/>
                  </a:cubicBezTo>
                  <a:cubicBezTo>
                    <a:pt x="1220321" y="1896036"/>
                    <a:pt x="1251697" y="1930775"/>
                    <a:pt x="1277470" y="1969995"/>
                  </a:cubicBezTo>
                  <a:cubicBezTo>
                    <a:pt x="1303244" y="2009216"/>
                    <a:pt x="1323975" y="2019861"/>
                    <a:pt x="1344706" y="2030506"/>
                  </a:cubicBezTo>
                </a:path>
              </a:pathLst>
            </a:custGeom>
            <a:noFill/>
            <a:ln w="635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0FB5331E-8330-01BF-F14D-5018E0E0B99E}"/>
                </a:ext>
              </a:extLst>
            </p:cNvPr>
            <p:cNvCxnSpPr>
              <a:cxnSpLocks/>
            </p:cNvCxnSpPr>
            <p:nvPr/>
          </p:nvCxnSpPr>
          <p:spPr>
            <a:xfrm>
              <a:off x="4297517" y="5028249"/>
              <a:ext cx="699248" cy="10733"/>
            </a:xfrm>
            <a:prstGeom prst="straightConnector1">
              <a:avLst/>
            </a:prstGeom>
            <a:ln w="635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AE1D6845-8924-597D-741F-15A070E4290E}"/>
                    </a:ext>
                  </a:extLst>
                </p:cNvPr>
                <p:cNvSpPr txBox="1"/>
                <p:nvPr/>
              </p:nvSpPr>
              <p:spPr>
                <a:xfrm>
                  <a:off x="4035399" y="3803831"/>
                  <a:ext cx="1208079" cy="116488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l-GR" sz="4400" b="0" i="1" smtClean="0">
                            <a:latin typeface="Cambria Math" panose="02040503050406030204" pitchFamily="18" charset="0"/>
                            <a:ea typeface="Cambria Math" panose="02040503050406030204" pitchFamily="18" charset="0"/>
                          </a:rPr>
                          <m:t>Δ</m:t>
                        </m:r>
                        <m:r>
                          <a:rPr lang="en-US" sz="4400" i="1">
                            <a:latin typeface="Cambria Math" panose="02040503050406030204" pitchFamily="18" charset="0"/>
                            <a:ea typeface="Cambria Math" panose="02040503050406030204" pitchFamily="18" charset="0"/>
                          </a:rPr>
                          <m:t>𝜆</m:t>
                        </m:r>
                      </m:oMath>
                    </m:oMathPara>
                  </a14:m>
                  <a:endParaRPr lang="en-US" sz="4400" dirty="0"/>
                </a:p>
              </p:txBody>
            </p:sp>
          </mc:Choice>
          <mc:Fallback xmlns="">
            <p:sp>
              <p:nvSpPr>
                <p:cNvPr id="18" name="TextBox 17">
                  <a:extLst>
                    <a:ext uri="{FF2B5EF4-FFF2-40B4-BE49-F238E27FC236}">
                      <a16:creationId xmlns:a16="http://schemas.microsoft.com/office/drawing/2014/main" id="{AE1D6845-8924-597D-741F-15A070E4290E}"/>
                    </a:ext>
                  </a:extLst>
                </p:cNvPr>
                <p:cNvSpPr txBox="1">
                  <a:spLocks noRot="1" noChangeAspect="1" noMove="1" noResize="1" noEditPoints="1" noAdjustHandles="1" noChangeArrowheads="1" noChangeShapeType="1" noTextEdit="1"/>
                </p:cNvSpPr>
                <p:nvPr/>
              </p:nvSpPr>
              <p:spPr>
                <a:xfrm>
                  <a:off x="4035399" y="3803831"/>
                  <a:ext cx="1208079" cy="1164883"/>
                </a:xfrm>
                <a:prstGeom prst="rect">
                  <a:avLst/>
                </a:prstGeom>
                <a:blipFill>
                  <a:blip r:embed="rId5"/>
                  <a:stretch>
                    <a:fillRect/>
                  </a:stretch>
                </a:blipFill>
              </p:spPr>
              <p:txBody>
                <a:bodyPr/>
                <a:lstStyle/>
                <a:p>
                  <a:r>
                    <a:rPr lang="en-US">
                      <a:noFill/>
                    </a:rPr>
                    <a:t> </a:t>
                  </a:r>
                </a:p>
              </p:txBody>
            </p:sp>
          </mc:Fallback>
        </mc:AlternateContent>
        <p:cxnSp>
          <p:nvCxnSpPr>
            <p:cNvPr id="4" name="Straight Arrow Connector 3">
              <a:extLst>
                <a:ext uri="{FF2B5EF4-FFF2-40B4-BE49-F238E27FC236}">
                  <a16:creationId xmlns:a16="http://schemas.microsoft.com/office/drawing/2014/main" id="{A5724EDF-9FD6-4C89-78B3-07AB7EF1FFA0}"/>
                </a:ext>
              </a:extLst>
            </p:cNvPr>
            <p:cNvCxnSpPr>
              <a:cxnSpLocks/>
            </p:cNvCxnSpPr>
            <p:nvPr/>
          </p:nvCxnSpPr>
          <p:spPr>
            <a:xfrm flipV="1">
              <a:off x="3042811" y="3749248"/>
              <a:ext cx="0" cy="281318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BBCBDD87-3386-F81A-C941-EF507B0A7D2D}"/>
                </a:ext>
              </a:extLst>
            </p:cNvPr>
            <p:cNvCxnSpPr>
              <a:cxnSpLocks/>
            </p:cNvCxnSpPr>
            <p:nvPr/>
          </p:nvCxnSpPr>
          <p:spPr>
            <a:xfrm>
              <a:off x="3042811" y="6562428"/>
              <a:ext cx="2949036"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D10756A-CF93-A342-4F29-73452414169F}"/>
                    </a:ext>
                  </a:extLst>
                </p:cNvPr>
                <p:cNvSpPr txBox="1"/>
                <p:nvPr/>
              </p:nvSpPr>
              <p:spPr>
                <a:xfrm>
                  <a:off x="5415594" y="5444880"/>
                  <a:ext cx="835875" cy="76944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4400" b="0" i="1" smtClean="0">
                            <a:latin typeface="Cambria Math" panose="02040503050406030204" pitchFamily="18" charset="0"/>
                            <a:ea typeface="Cambria Math" panose="02040503050406030204" pitchFamily="18" charset="0"/>
                          </a:rPr>
                          <m:t>𝜆</m:t>
                        </m:r>
                      </m:oMath>
                    </m:oMathPara>
                  </a14:m>
                  <a:endParaRPr lang="en-US" sz="4400" dirty="0"/>
                </a:p>
              </p:txBody>
            </p:sp>
          </mc:Choice>
          <mc:Fallback xmlns="">
            <p:sp>
              <p:nvSpPr>
                <p:cNvPr id="12" name="TextBox 11">
                  <a:extLst>
                    <a:ext uri="{FF2B5EF4-FFF2-40B4-BE49-F238E27FC236}">
                      <a16:creationId xmlns:a16="http://schemas.microsoft.com/office/drawing/2014/main" id="{5D10756A-CF93-A342-4F29-73452414169F}"/>
                    </a:ext>
                  </a:extLst>
                </p:cNvPr>
                <p:cNvSpPr txBox="1">
                  <a:spLocks noRot="1" noChangeAspect="1" noMove="1" noResize="1" noEditPoints="1" noAdjustHandles="1" noChangeArrowheads="1" noChangeShapeType="1" noTextEdit="1"/>
                </p:cNvSpPr>
                <p:nvPr/>
              </p:nvSpPr>
              <p:spPr>
                <a:xfrm>
                  <a:off x="5415594" y="5444880"/>
                  <a:ext cx="835875" cy="769440"/>
                </a:xfrm>
                <a:prstGeom prst="rect">
                  <a:avLst/>
                </a:prstGeom>
                <a:blipFill>
                  <a:blip r:embed="rId6"/>
                  <a:stretch>
                    <a:fillRect b="-13253"/>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4D31C04C-CFED-4505-F2C4-F03BB559A7D8}"/>
                </a:ext>
              </a:extLst>
            </p:cNvPr>
            <p:cNvSpPr txBox="1"/>
            <p:nvPr/>
          </p:nvSpPr>
          <p:spPr>
            <a:xfrm rot="16200000">
              <a:off x="1193476" y="4244781"/>
              <a:ext cx="2394340" cy="1164883"/>
            </a:xfrm>
            <a:prstGeom prst="rect">
              <a:avLst/>
            </a:prstGeom>
            <a:noFill/>
          </p:spPr>
          <p:txBody>
            <a:bodyPr wrap="square" rtlCol="0">
              <a:spAutoFit/>
            </a:bodyPr>
            <a:lstStyle/>
            <a:p>
              <a:r>
                <a:rPr lang="en-US" sz="4400" dirty="0"/>
                <a:t>Flux</a:t>
              </a:r>
            </a:p>
          </p:txBody>
        </p:sp>
      </p:grpSp>
      <p:sp>
        <p:nvSpPr>
          <p:cNvPr id="11" name="Slide Number Placeholder 10">
            <a:extLst>
              <a:ext uri="{FF2B5EF4-FFF2-40B4-BE49-F238E27FC236}">
                <a16:creationId xmlns:a16="http://schemas.microsoft.com/office/drawing/2014/main" id="{879CAE6E-D5D9-A0F3-38A5-9D6C4F54B7E8}"/>
              </a:ext>
            </a:extLst>
          </p:cNvPr>
          <p:cNvSpPr>
            <a:spLocks noGrp="1"/>
          </p:cNvSpPr>
          <p:nvPr>
            <p:ph type="sldNum" sz="quarter" idx="12"/>
          </p:nvPr>
        </p:nvSpPr>
        <p:spPr/>
        <p:txBody>
          <a:bodyPr/>
          <a:lstStyle/>
          <a:p>
            <a:fld id="{94562BE4-1D85-43D1-9351-89C9148DA0DD}" type="slidenum">
              <a:rPr lang="en-US" smtClean="0"/>
              <a:t>6</a:t>
            </a:fld>
            <a:endParaRPr lang="en-US"/>
          </a:p>
        </p:txBody>
      </p:sp>
    </p:spTree>
    <p:extLst>
      <p:ext uri="{BB962C8B-B14F-4D97-AF65-F5344CB8AC3E}">
        <p14:creationId xmlns:p14="http://schemas.microsoft.com/office/powerpoint/2010/main" val="27570831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BCDD4-3F7E-7902-343C-45DBBD002BFB}"/>
              </a:ext>
            </a:extLst>
          </p:cNvPr>
          <p:cNvSpPr>
            <a:spLocks noGrp="1"/>
          </p:cNvSpPr>
          <p:nvPr>
            <p:ph type="title"/>
          </p:nvPr>
        </p:nvSpPr>
        <p:spPr/>
        <p:txBody>
          <a:bodyPr>
            <a:normAutofit/>
          </a:bodyPr>
          <a:lstStyle/>
          <a:p>
            <a:r>
              <a:rPr lang="en-US" dirty="0"/>
              <a:t>At R&gt;1,000, the spectral features become distinct from the starlight (</a:t>
            </a:r>
            <a:r>
              <a:rPr lang="en-US" dirty="0" err="1"/>
              <a:t>ie</a:t>
            </a:r>
            <a:r>
              <a:rPr lang="en-US" dirty="0"/>
              <a:t>, speckles)</a:t>
            </a:r>
          </a:p>
        </p:txBody>
      </p:sp>
      <p:pic>
        <p:nvPicPr>
          <p:cNvPr id="5" name="Content Placeholder 4">
            <a:extLst>
              <a:ext uri="{FF2B5EF4-FFF2-40B4-BE49-F238E27FC236}">
                <a16:creationId xmlns:a16="http://schemas.microsoft.com/office/drawing/2014/main" id="{32265625-3B84-14AA-8685-FFEE882D4147}"/>
              </a:ext>
            </a:extLst>
          </p:cNvPr>
          <p:cNvPicPr>
            <a:picLocks noGrp="1" noChangeAspect="1"/>
          </p:cNvPicPr>
          <p:nvPr>
            <p:ph idx="1"/>
          </p:nvPr>
        </p:nvPicPr>
        <p:blipFill>
          <a:blip r:embed="rId2"/>
          <a:stretch>
            <a:fillRect/>
          </a:stretch>
        </p:blipFill>
        <p:spPr>
          <a:xfrm>
            <a:off x="1130740" y="4355575"/>
            <a:ext cx="9437176" cy="2238084"/>
          </a:xfrm>
        </p:spPr>
      </p:pic>
      <p:pic>
        <p:nvPicPr>
          <p:cNvPr id="7" name="Picture 6">
            <a:extLst>
              <a:ext uri="{FF2B5EF4-FFF2-40B4-BE49-F238E27FC236}">
                <a16:creationId xmlns:a16="http://schemas.microsoft.com/office/drawing/2014/main" id="{9300A7DB-4923-C645-3EF4-FAE02858AE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4184" y="2010535"/>
            <a:ext cx="3853352" cy="1937113"/>
          </a:xfrm>
          <a:prstGeom prst="rect">
            <a:avLst/>
          </a:prstGeom>
        </p:spPr>
      </p:pic>
      <p:sp>
        <p:nvSpPr>
          <p:cNvPr id="8" name="Rectangle 7">
            <a:extLst>
              <a:ext uri="{FF2B5EF4-FFF2-40B4-BE49-F238E27FC236}">
                <a16:creationId xmlns:a16="http://schemas.microsoft.com/office/drawing/2014/main" id="{FFEA40AF-7CA7-0071-4DEB-A164D0242828}"/>
              </a:ext>
            </a:extLst>
          </p:cNvPr>
          <p:cNvSpPr/>
          <p:nvPr/>
        </p:nvSpPr>
        <p:spPr>
          <a:xfrm rot="2965813">
            <a:off x="4487841" y="2400022"/>
            <a:ext cx="1250440" cy="284452"/>
          </a:xfrm>
          <a:prstGeom prst="rect">
            <a:avLst/>
          </a:prstGeom>
          <a:solidFill>
            <a:schemeClr val="accent1">
              <a:lumMod val="60000"/>
              <a:lumOff val="40000"/>
              <a:alpha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6DAEAB3A-D3AF-BDB4-F3CB-0E9571080252}"/>
              </a:ext>
            </a:extLst>
          </p:cNvPr>
          <p:cNvGrpSpPr/>
          <p:nvPr/>
        </p:nvGrpSpPr>
        <p:grpSpPr>
          <a:xfrm>
            <a:off x="6606993" y="1761125"/>
            <a:ext cx="1156757" cy="2406487"/>
            <a:chOff x="4756335" y="149027"/>
            <a:chExt cx="1319594" cy="2745247"/>
          </a:xfrm>
        </p:grpSpPr>
        <p:pic>
          <p:nvPicPr>
            <p:cNvPr id="31" name="Picture 30">
              <a:extLst>
                <a:ext uri="{FF2B5EF4-FFF2-40B4-BE49-F238E27FC236}">
                  <a16:creationId xmlns:a16="http://schemas.microsoft.com/office/drawing/2014/main" id="{D072B38E-5439-8F54-DAEF-DDF4DA49107F}"/>
                </a:ext>
              </a:extLst>
            </p:cNvPr>
            <p:cNvPicPr>
              <a:picLocks noChangeAspect="1"/>
            </p:cNvPicPr>
            <p:nvPr/>
          </p:nvPicPr>
          <p:blipFill>
            <a:blip r:embed="rId4"/>
            <a:stretch>
              <a:fillRect/>
            </a:stretch>
          </p:blipFill>
          <p:spPr>
            <a:xfrm>
              <a:off x="5061274" y="535811"/>
              <a:ext cx="626909" cy="2078697"/>
            </a:xfrm>
            <a:prstGeom prst="rect">
              <a:avLst/>
            </a:prstGeom>
          </p:spPr>
        </p:pic>
        <p:grpSp>
          <p:nvGrpSpPr>
            <p:cNvPr id="32" name="Group 31">
              <a:extLst>
                <a:ext uri="{FF2B5EF4-FFF2-40B4-BE49-F238E27FC236}">
                  <a16:creationId xmlns:a16="http://schemas.microsoft.com/office/drawing/2014/main" id="{CA3E447B-D56C-6397-2CBC-C419ACC54478}"/>
                </a:ext>
              </a:extLst>
            </p:cNvPr>
            <p:cNvGrpSpPr/>
            <p:nvPr/>
          </p:nvGrpSpPr>
          <p:grpSpPr>
            <a:xfrm>
              <a:off x="4756335" y="149027"/>
              <a:ext cx="1319594" cy="2745247"/>
              <a:chOff x="4999203" y="65537"/>
              <a:chExt cx="1639836" cy="3411464"/>
            </a:xfrm>
          </p:grpSpPr>
          <p:grpSp>
            <p:nvGrpSpPr>
              <p:cNvPr id="33" name="Group 32">
                <a:extLst>
                  <a:ext uri="{FF2B5EF4-FFF2-40B4-BE49-F238E27FC236}">
                    <a16:creationId xmlns:a16="http://schemas.microsoft.com/office/drawing/2014/main" id="{2BF60866-76B4-03D2-507A-B5FF74F52991}"/>
                  </a:ext>
                </a:extLst>
              </p:cNvPr>
              <p:cNvGrpSpPr/>
              <p:nvPr/>
            </p:nvGrpSpPr>
            <p:grpSpPr>
              <a:xfrm>
                <a:off x="5388288" y="238256"/>
                <a:ext cx="1250751" cy="2893980"/>
                <a:chOff x="7942489" y="1204054"/>
                <a:chExt cx="1792179" cy="4146733"/>
              </a:xfrm>
            </p:grpSpPr>
            <p:sp>
              <p:nvSpPr>
                <p:cNvPr id="41" name="Parallelogram 40">
                  <a:extLst>
                    <a:ext uri="{FF2B5EF4-FFF2-40B4-BE49-F238E27FC236}">
                      <a16:creationId xmlns:a16="http://schemas.microsoft.com/office/drawing/2014/main" id="{1D15B3F5-BE8A-B011-2EA3-5526823F790D}"/>
                    </a:ext>
                  </a:extLst>
                </p:cNvPr>
                <p:cNvSpPr/>
                <p:nvPr/>
              </p:nvSpPr>
              <p:spPr>
                <a:xfrm>
                  <a:off x="7942489" y="1204055"/>
                  <a:ext cx="1771705" cy="441227"/>
                </a:xfrm>
                <a:prstGeom prst="parallelogram">
                  <a:avLst>
                    <a:gd name="adj" fmla="val 162838"/>
                  </a:avLst>
                </a:prstGeom>
                <a:gradFill>
                  <a:gsLst>
                    <a:gs pos="34821">
                      <a:srgbClr val="FFC000"/>
                    </a:gs>
                    <a:gs pos="73000">
                      <a:schemeClr val="accent6"/>
                    </a:gs>
                    <a:gs pos="0">
                      <a:srgbClr val="FF0000"/>
                    </a:gs>
                    <a:gs pos="100000">
                      <a:schemeClr val="accent5">
                        <a:lumMod val="75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Parallelogram 41">
                  <a:extLst>
                    <a:ext uri="{FF2B5EF4-FFF2-40B4-BE49-F238E27FC236}">
                      <a16:creationId xmlns:a16="http://schemas.microsoft.com/office/drawing/2014/main" id="{7D640791-479A-4ECA-5651-C1A5627C7642}"/>
                    </a:ext>
                  </a:extLst>
                </p:cNvPr>
                <p:cNvSpPr/>
                <p:nvPr/>
              </p:nvSpPr>
              <p:spPr>
                <a:xfrm rot="5400000" flipH="1">
                  <a:off x="7303492" y="2919612"/>
                  <a:ext cx="4146733" cy="715618"/>
                </a:xfrm>
                <a:prstGeom prst="parallelogram">
                  <a:avLst>
                    <a:gd name="adj" fmla="val 60176"/>
                  </a:avLst>
                </a:prstGeom>
                <a:gradFill>
                  <a:gsLst>
                    <a:gs pos="34821">
                      <a:srgbClr val="FFC000"/>
                    </a:gs>
                    <a:gs pos="73000">
                      <a:schemeClr val="accent6"/>
                    </a:gs>
                    <a:gs pos="0">
                      <a:srgbClr val="FF0000"/>
                    </a:gs>
                    <a:gs pos="100000">
                      <a:schemeClr val="accent5">
                        <a:lumMod val="75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Oval 33">
                <a:extLst>
                  <a:ext uri="{FF2B5EF4-FFF2-40B4-BE49-F238E27FC236}">
                    <a16:creationId xmlns:a16="http://schemas.microsoft.com/office/drawing/2014/main" id="{1E9EB9DD-454B-2654-C050-35649AF5D814}"/>
                  </a:ext>
                </a:extLst>
              </p:cNvPr>
              <p:cNvSpPr/>
              <p:nvPr/>
            </p:nvSpPr>
            <p:spPr>
              <a:xfrm>
                <a:off x="5453024" y="842262"/>
                <a:ext cx="392826" cy="392825"/>
              </a:xfrm>
              <a:prstGeom prst="ellipse">
                <a:avLst/>
              </a:pr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Arrow Connector 34">
                <a:extLst>
                  <a:ext uri="{FF2B5EF4-FFF2-40B4-BE49-F238E27FC236}">
                    <a16:creationId xmlns:a16="http://schemas.microsoft.com/office/drawing/2014/main" id="{391359AA-9115-565E-B3D3-185989C329F3}"/>
                  </a:ext>
                </a:extLst>
              </p:cNvPr>
              <p:cNvCxnSpPr/>
              <p:nvPr/>
            </p:nvCxnSpPr>
            <p:spPr>
              <a:xfrm flipH="1" flipV="1">
                <a:off x="5283465" y="2606336"/>
                <a:ext cx="2957" cy="59967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4085C09E-9894-54F1-41C5-BB2C6B79283A}"/>
                  </a:ext>
                </a:extLst>
              </p:cNvPr>
              <p:cNvSpPr txBox="1"/>
              <p:nvPr/>
            </p:nvSpPr>
            <p:spPr>
              <a:xfrm>
                <a:off x="4999203" y="2652338"/>
                <a:ext cx="304800" cy="369332"/>
              </a:xfrm>
              <a:prstGeom prst="rect">
                <a:avLst/>
              </a:prstGeom>
              <a:noFill/>
            </p:spPr>
            <p:txBody>
              <a:bodyPr wrap="square" rtlCol="0">
                <a:spAutoFit/>
              </a:bodyPr>
              <a:lstStyle/>
              <a:p>
                <a:r>
                  <a:rPr lang="en-US" dirty="0"/>
                  <a:t>y</a:t>
                </a:r>
              </a:p>
            </p:txBody>
          </p:sp>
          <p:cxnSp>
            <p:nvCxnSpPr>
              <p:cNvPr id="37" name="Straight Arrow Connector 36">
                <a:extLst>
                  <a:ext uri="{FF2B5EF4-FFF2-40B4-BE49-F238E27FC236}">
                    <a16:creationId xmlns:a16="http://schemas.microsoft.com/office/drawing/2014/main" id="{FCE1EAAB-012C-927A-2CCF-F2C72919491A}"/>
                  </a:ext>
                </a:extLst>
              </p:cNvPr>
              <p:cNvCxnSpPr/>
              <p:nvPr/>
            </p:nvCxnSpPr>
            <p:spPr>
              <a:xfrm rot="16200000">
                <a:off x="5413630" y="3075845"/>
                <a:ext cx="0" cy="26033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7806F035-AF5F-5682-5AAB-3921512A7DE0}"/>
                  </a:ext>
                </a:extLst>
              </p:cNvPr>
              <p:cNvSpPr txBox="1"/>
              <p:nvPr/>
            </p:nvSpPr>
            <p:spPr>
              <a:xfrm>
                <a:off x="5234720" y="3107669"/>
                <a:ext cx="304800" cy="369332"/>
              </a:xfrm>
              <a:prstGeom prst="rect">
                <a:avLst/>
              </a:prstGeom>
              <a:noFill/>
            </p:spPr>
            <p:txBody>
              <a:bodyPr wrap="square" rtlCol="0">
                <a:spAutoFit/>
              </a:bodyPr>
              <a:lstStyle/>
              <a:p>
                <a:r>
                  <a:rPr lang="en-US" dirty="0"/>
                  <a:t>x</a:t>
                </a:r>
              </a:p>
            </p:txBody>
          </p:sp>
          <p:cxnSp>
            <p:nvCxnSpPr>
              <p:cNvPr id="39" name="Straight Arrow Connector 38">
                <a:extLst>
                  <a:ext uri="{FF2B5EF4-FFF2-40B4-BE49-F238E27FC236}">
                    <a16:creationId xmlns:a16="http://schemas.microsoft.com/office/drawing/2014/main" id="{AF054F1D-19D3-4432-B097-84C1802DF1FA}"/>
                  </a:ext>
                </a:extLst>
              </p:cNvPr>
              <p:cNvCxnSpPr/>
              <p:nvPr/>
            </p:nvCxnSpPr>
            <p:spPr>
              <a:xfrm flipV="1">
                <a:off x="5276590" y="153546"/>
                <a:ext cx="535558" cy="33166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A5E9B260-2AD2-DC72-DECE-210D1937F4BB}"/>
                      </a:ext>
                    </a:extLst>
                  </p:cNvPr>
                  <p:cNvSpPr txBox="1"/>
                  <p:nvPr/>
                </p:nvSpPr>
                <p:spPr>
                  <a:xfrm>
                    <a:off x="5223349" y="65537"/>
                    <a:ext cx="423862"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1" smtClean="0">
                              <a:latin typeface="Cambria Math" panose="02040503050406030204" pitchFamily="18" charset="0"/>
                            </a:rPr>
                            <m:t>λ</m:t>
                          </m:r>
                        </m:oMath>
                      </m:oMathPara>
                    </a14:m>
                    <a:endParaRPr lang="en-US" b="0" dirty="0"/>
                  </a:p>
                  <a:p>
                    <a:endParaRPr lang="en-US" dirty="0"/>
                  </a:p>
                </p:txBody>
              </p:sp>
            </mc:Choice>
            <mc:Fallback xmlns="">
              <p:sp>
                <p:nvSpPr>
                  <p:cNvPr id="17" name="TextBox 16"/>
                  <p:cNvSpPr txBox="1">
                    <a:spLocks noRot="1" noChangeAspect="1" noMove="1" noResize="1" noEditPoints="1" noAdjustHandles="1" noChangeArrowheads="1" noChangeShapeType="1" noTextEdit="1"/>
                  </p:cNvSpPr>
                  <p:nvPr/>
                </p:nvSpPr>
                <p:spPr>
                  <a:xfrm>
                    <a:off x="5223349" y="65537"/>
                    <a:ext cx="423862" cy="553998"/>
                  </a:xfrm>
                  <a:prstGeom prst="rect">
                    <a:avLst/>
                  </a:prstGeom>
                  <a:blipFill rotWithShape="0">
                    <a:blip r:embed="rId5"/>
                    <a:stretch>
                      <a:fillRect/>
                    </a:stretch>
                  </a:blipFill>
                </p:spPr>
                <p:txBody>
                  <a:bodyPr/>
                  <a:lstStyle/>
                  <a:p>
                    <a:r>
                      <a:rPr lang="en-US">
                        <a:noFill/>
                      </a:rPr>
                      <a:t> </a:t>
                    </a:r>
                  </a:p>
                </p:txBody>
              </p:sp>
            </mc:Fallback>
          </mc:AlternateContent>
        </p:grpSp>
      </p:grpSp>
      <p:sp>
        <p:nvSpPr>
          <p:cNvPr id="12" name="TextBox 11">
            <a:extLst>
              <a:ext uri="{FF2B5EF4-FFF2-40B4-BE49-F238E27FC236}">
                <a16:creationId xmlns:a16="http://schemas.microsoft.com/office/drawing/2014/main" id="{70AC61FF-3127-0B5C-EA59-BE6673D5832C}"/>
              </a:ext>
            </a:extLst>
          </p:cNvPr>
          <p:cNvSpPr txBox="1"/>
          <p:nvPr/>
        </p:nvSpPr>
        <p:spPr>
          <a:xfrm>
            <a:off x="2471981" y="1690688"/>
            <a:ext cx="3386378" cy="400110"/>
          </a:xfrm>
          <a:prstGeom prst="rect">
            <a:avLst/>
          </a:prstGeom>
          <a:noFill/>
        </p:spPr>
        <p:txBody>
          <a:bodyPr wrap="square" rtlCol="0">
            <a:spAutoFit/>
          </a:bodyPr>
          <a:lstStyle/>
          <a:p>
            <a:pPr algn="ctr"/>
            <a:r>
              <a:rPr lang="en-US" sz="2000" dirty="0"/>
              <a:t>Keck/OSIRIS Field of view </a:t>
            </a:r>
          </a:p>
        </p:txBody>
      </p:sp>
      <p:sp>
        <p:nvSpPr>
          <p:cNvPr id="13" name="TextBox 12">
            <a:extLst>
              <a:ext uri="{FF2B5EF4-FFF2-40B4-BE49-F238E27FC236}">
                <a16:creationId xmlns:a16="http://schemas.microsoft.com/office/drawing/2014/main" id="{C6691F50-C538-09BB-5623-A71D5EF6CB0C}"/>
              </a:ext>
            </a:extLst>
          </p:cNvPr>
          <p:cNvSpPr txBox="1"/>
          <p:nvPr/>
        </p:nvSpPr>
        <p:spPr>
          <a:xfrm>
            <a:off x="7753671" y="1954968"/>
            <a:ext cx="2655252" cy="1200329"/>
          </a:xfrm>
          <a:prstGeom prst="rect">
            <a:avLst/>
          </a:prstGeom>
          <a:noFill/>
        </p:spPr>
        <p:txBody>
          <a:bodyPr wrap="square" rtlCol="0">
            <a:spAutoFit/>
          </a:bodyPr>
          <a:lstStyle/>
          <a:p>
            <a:r>
              <a:rPr lang="en-US" sz="2400" dirty="0"/>
              <a:t>Spectral cube </a:t>
            </a:r>
          </a:p>
          <a:p>
            <a:r>
              <a:rPr lang="en-US" sz="2400" dirty="0"/>
              <a:t>dominated </a:t>
            </a:r>
          </a:p>
          <a:p>
            <a:r>
              <a:rPr lang="en-US" sz="2400" dirty="0"/>
              <a:t>by starlight</a:t>
            </a:r>
          </a:p>
        </p:txBody>
      </p:sp>
      <p:sp>
        <p:nvSpPr>
          <p:cNvPr id="43" name="Google Shape;624;p82">
            <a:extLst>
              <a:ext uri="{FF2B5EF4-FFF2-40B4-BE49-F238E27FC236}">
                <a16:creationId xmlns:a16="http://schemas.microsoft.com/office/drawing/2014/main" id="{2E60F9C7-564F-C21B-3FDE-D3E925BD9F2E}"/>
              </a:ext>
            </a:extLst>
          </p:cNvPr>
          <p:cNvSpPr txBox="1"/>
          <p:nvPr/>
        </p:nvSpPr>
        <p:spPr>
          <a:xfrm>
            <a:off x="3824040" y="3829437"/>
            <a:ext cx="2429570" cy="276096"/>
          </a:xfrm>
          <a:prstGeom prst="rect">
            <a:avLst/>
          </a:prstGeom>
          <a:noFill/>
          <a:ln>
            <a:noFill/>
          </a:ln>
        </p:spPr>
        <p:txBody>
          <a:bodyPr spcFirstLastPara="1" wrap="square" lIns="91433" tIns="45700" rIns="91433" bIns="45700" anchor="t" anchorCtr="0">
            <a:noAutofit/>
          </a:bodyPr>
          <a:lstStyle/>
          <a:p>
            <a:pPr algn="r"/>
            <a:r>
              <a:rPr lang="en-US" dirty="0">
                <a:solidFill>
                  <a:srgbClr val="666666"/>
                </a:solidFill>
                <a:latin typeface="Calibri"/>
                <a:ea typeface="Calibri"/>
                <a:cs typeface="Calibri"/>
                <a:sym typeface="Calibri"/>
              </a:rPr>
              <a:t>Marois+2010</a:t>
            </a:r>
            <a:endParaRPr dirty="0">
              <a:solidFill>
                <a:srgbClr val="666666"/>
              </a:solidFill>
              <a:latin typeface="Calibri"/>
              <a:ea typeface="Calibri"/>
              <a:cs typeface="Calibri"/>
              <a:sym typeface="Calibri"/>
            </a:endParaRPr>
          </a:p>
        </p:txBody>
      </p:sp>
      <p:sp>
        <p:nvSpPr>
          <p:cNvPr id="44" name="Google Shape;624;p82">
            <a:extLst>
              <a:ext uri="{FF2B5EF4-FFF2-40B4-BE49-F238E27FC236}">
                <a16:creationId xmlns:a16="http://schemas.microsoft.com/office/drawing/2014/main" id="{CB6A4895-2F48-4548-74F4-99A76ADD9195}"/>
              </a:ext>
            </a:extLst>
          </p:cNvPr>
          <p:cNvSpPr txBox="1"/>
          <p:nvPr/>
        </p:nvSpPr>
        <p:spPr>
          <a:xfrm>
            <a:off x="4805600" y="5734785"/>
            <a:ext cx="7386400" cy="646000"/>
          </a:xfrm>
          <a:prstGeom prst="rect">
            <a:avLst/>
          </a:prstGeom>
          <a:noFill/>
          <a:ln>
            <a:noFill/>
          </a:ln>
        </p:spPr>
        <p:txBody>
          <a:bodyPr spcFirstLastPara="1" wrap="square" lIns="91433" tIns="45700" rIns="91433" bIns="45700" anchor="t" anchorCtr="0">
            <a:noAutofit/>
          </a:bodyPr>
          <a:lstStyle/>
          <a:p>
            <a:pPr algn="r"/>
            <a:r>
              <a:rPr lang="en" sz="2400" dirty="0">
                <a:latin typeface="Calibri"/>
                <a:ea typeface="Calibri"/>
                <a:cs typeface="Calibri"/>
                <a:sym typeface="Calibri"/>
              </a:rPr>
              <a:t>Ruffio+2019</a:t>
            </a:r>
            <a:endParaRPr sz="2400" dirty="0">
              <a:latin typeface="Calibri"/>
              <a:ea typeface="Calibri"/>
              <a:cs typeface="Calibri"/>
              <a:sym typeface="Calibri"/>
            </a:endParaRPr>
          </a:p>
        </p:txBody>
      </p:sp>
      <p:sp>
        <p:nvSpPr>
          <p:cNvPr id="45" name="TextBox 44">
            <a:extLst>
              <a:ext uri="{FF2B5EF4-FFF2-40B4-BE49-F238E27FC236}">
                <a16:creationId xmlns:a16="http://schemas.microsoft.com/office/drawing/2014/main" id="{AD580D5C-911D-F696-F837-0D3794027A13}"/>
              </a:ext>
            </a:extLst>
          </p:cNvPr>
          <p:cNvSpPr txBox="1"/>
          <p:nvPr/>
        </p:nvSpPr>
        <p:spPr>
          <a:xfrm rot="16200000">
            <a:off x="559776" y="5055843"/>
            <a:ext cx="720520" cy="369332"/>
          </a:xfrm>
          <a:prstGeom prst="rect">
            <a:avLst/>
          </a:prstGeom>
          <a:noFill/>
        </p:spPr>
        <p:txBody>
          <a:bodyPr wrap="square" rtlCol="0">
            <a:spAutoFit/>
          </a:bodyPr>
          <a:lstStyle/>
          <a:p>
            <a:r>
              <a:rPr lang="en-US" dirty="0"/>
              <a:t>Flux</a:t>
            </a:r>
          </a:p>
        </p:txBody>
      </p:sp>
      <p:sp>
        <p:nvSpPr>
          <p:cNvPr id="3" name="Pentagon 17">
            <a:extLst>
              <a:ext uri="{FF2B5EF4-FFF2-40B4-BE49-F238E27FC236}">
                <a16:creationId xmlns:a16="http://schemas.microsoft.com/office/drawing/2014/main" id="{0AC1BE81-0621-ECAA-3E16-E7D10ED7451A}"/>
              </a:ext>
            </a:extLst>
          </p:cNvPr>
          <p:cNvSpPr/>
          <p:nvPr/>
        </p:nvSpPr>
        <p:spPr>
          <a:xfrm>
            <a:off x="6357300" y="2738496"/>
            <a:ext cx="292540" cy="426310"/>
          </a:xfrm>
          <a:prstGeom prst="homePlat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entagon 17">
            <a:extLst>
              <a:ext uri="{FF2B5EF4-FFF2-40B4-BE49-F238E27FC236}">
                <a16:creationId xmlns:a16="http://schemas.microsoft.com/office/drawing/2014/main" id="{8351DD5A-DC09-8A84-3855-9BBE80824A4F}"/>
              </a:ext>
            </a:extLst>
          </p:cNvPr>
          <p:cNvSpPr/>
          <p:nvPr/>
        </p:nvSpPr>
        <p:spPr>
          <a:xfrm rot="5400000">
            <a:off x="7141395" y="4055330"/>
            <a:ext cx="292540" cy="426310"/>
          </a:xfrm>
          <a:prstGeom prst="homePlat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D8671C3-2418-62F0-BD20-E5549CDFA3E9}"/>
              </a:ext>
            </a:extLst>
          </p:cNvPr>
          <p:cNvSpPr txBox="1"/>
          <p:nvPr/>
        </p:nvSpPr>
        <p:spPr>
          <a:xfrm>
            <a:off x="5143951" y="5575052"/>
            <a:ext cx="3877938" cy="523220"/>
          </a:xfrm>
          <a:prstGeom prst="rect">
            <a:avLst/>
          </a:prstGeom>
          <a:noFill/>
        </p:spPr>
        <p:txBody>
          <a:bodyPr wrap="square" rtlCol="0">
            <a:spAutoFit/>
          </a:bodyPr>
          <a:lstStyle/>
          <a:p>
            <a:r>
              <a:rPr lang="en-US" sz="2800" dirty="0"/>
              <a:t>Starlight (</a:t>
            </a:r>
            <a:r>
              <a:rPr lang="en-US" sz="2800" dirty="0" err="1"/>
              <a:t>ie</a:t>
            </a:r>
            <a:r>
              <a:rPr lang="en-US" sz="2800" dirty="0"/>
              <a:t>, speckles)</a:t>
            </a:r>
          </a:p>
        </p:txBody>
      </p:sp>
      <p:sp>
        <p:nvSpPr>
          <p:cNvPr id="22" name="Freeform: Shape 21">
            <a:extLst>
              <a:ext uri="{FF2B5EF4-FFF2-40B4-BE49-F238E27FC236}">
                <a16:creationId xmlns:a16="http://schemas.microsoft.com/office/drawing/2014/main" id="{A7AD4551-2F64-6994-0CCF-D746978F9BF5}"/>
              </a:ext>
            </a:extLst>
          </p:cNvPr>
          <p:cNvSpPr/>
          <p:nvPr/>
        </p:nvSpPr>
        <p:spPr>
          <a:xfrm>
            <a:off x="1935030" y="5490570"/>
            <a:ext cx="8075289" cy="382912"/>
          </a:xfrm>
          <a:custGeom>
            <a:avLst/>
            <a:gdLst>
              <a:gd name="connsiteX0" fmla="*/ 8998085 w 8998085"/>
              <a:gd name="connsiteY0" fmla="*/ 221931 h 426669"/>
              <a:gd name="connsiteX1" fmla="*/ 7966953 w 8998085"/>
              <a:gd name="connsiteY1" fmla="*/ 231659 h 426669"/>
              <a:gd name="connsiteX2" fmla="*/ 7003915 w 8998085"/>
              <a:gd name="connsiteY2" fmla="*/ 66289 h 426669"/>
              <a:gd name="connsiteX3" fmla="*/ 6498076 w 8998085"/>
              <a:gd name="connsiteY3" fmla="*/ 17650 h 426669"/>
              <a:gd name="connsiteX4" fmla="*/ 5826868 w 8998085"/>
              <a:gd name="connsiteY4" fmla="*/ 105199 h 426669"/>
              <a:gd name="connsiteX5" fmla="*/ 5437761 w 8998085"/>
              <a:gd name="connsiteY5" fmla="*/ 114927 h 426669"/>
              <a:gd name="connsiteX6" fmla="*/ 4737370 w 8998085"/>
              <a:gd name="connsiteY6" fmla="*/ 46833 h 426669"/>
              <a:gd name="connsiteX7" fmla="*/ 3891064 w 8998085"/>
              <a:gd name="connsiteY7" fmla="*/ 17650 h 426669"/>
              <a:gd name="connsiteX8" fmla="*/ 2918298 w 8998085"/>
              <a:gd name="connsiteY8" fmla="*/ 328935 h 426669"/>
              <a:gd name="connsiteX9" fmla="*/ 2169268 w 8998085"/>
              <a:gd name="connsiteY9" fmla="*/ 426212 h 426669"/>
              <a:gd name="connsiteX10" fmla="*/ 1371600 w 8998085"/>
              <a:gd name="connsiteY10" fmla="*/ 299752 h 426669"/>
              <a:gd name="connsiteX11" fmla="*/ 564204 w 8998085"/>
              <a:gd name="connsiteY11" fmla="*/ 270569 h 426669"/>
              <a:gd name="connsiteX12" fmla="*/ 0 w 8998085"/>
              <a:gd name="connsiteY12" fmla="*/ 377574 h 42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98085" h="426669">
                <a:moveTo>
                  <a:pt x="8998085" y="221931"/>
                </a:moveTo>
                <a:cubicBezTo>
                  <a:pt x="8648700" y="239765"/>
                  <a:pt x="8299315" y="257599"/>
                  <a:pt x="7966953" y="231659"/>
                </a:cubicBezTo>
                <a:cubicBezTo>
                  <a:pt x="7634591" y="205719"/>
                  <a:pt x="7248728" y="101957"/>
                  <a:pt x="7003915" y="66289"/>
                </a:cubicBezTo>
                <a:cubicBezTo>
                  <a:pt x="6759102" y="30621"/>
                  <a:pt x="6694250" y="11165"/>
                  <a:pt x="6498076" y="17650"/>
                </a:cubicBezTo>
                <a:cubicBezTo>
                  <a:pt x="6301902" y="24135"/>
                  <a:pt x="6003587" y="88986"/>
                  <a:pt x="5826868" y="105199"/>
                </a:cubicBezTo>
                <a:cubicBezTo>
                  <a:pt x="5650149" y="121412"/>
                  <a:pt x="5619344" y="124655"/>
                  <a:pt x="5437761" y="114927"/>
                </a:cubicBezTo>
                <a:cubicBezTo>
                  <a:pt x="5256178" y="105199"/>
                  <a:pt x="4995153" y="63046"/>
                  <a:pt x="4737370" y="46833"/>
                </a:cubicBezTo>
                <a:cubicBezTo>
                  <a:pt x="4479587" y="30620"/>
                  <a:pt x="4194243" y="-29367"/>
                  <a:pt x="3891064" y="17650"/>
                </a:cubicBezTo>
                <a:cubicBezTo>
                  <a:pt x="3587885" y="64667"/>
                  <a:pt x="3205264" y="260841"/>
                  <a:pt x="2918298" y="328935"/>
                </a:cubicBezTo>
                <a:cubicBezTo>
                  <a:pt x="2631332" y="397029"/>
                  <a:pt x="2427051" y="431076"/>
                  <a:pt x="2169268" y="426212"/>
                </a:cubicBezTo>
                <a:cubicBezTo>
                  <a:pt x="1911485" y="421348"/>
                  <a:pt x="1639111" y="325692"/>
                  <a:pt x="1371600" y="299752"/>
                </a:cubicBezTo>
                <a:cubicBezTo>
                  <a:pt x="1104089" y="273812"/>
                  <a:pt x="792804" y="257599"/>
                  <a:pt x="564204" y="270569"/>
                </a:cubicBezTo>
                <a:cubicBezTo>
                  <a:pt x="335604" y="283539"/>
                  <a:pt x="167802" y="330556"/>
                  <a:pt x="0" y="377574"/>
                </a:cubicBezTo>
              </a:path>
            </a:pathLst>
          </a:cu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FA8B911-8F41-F1BE-5AB1-26DAD0798039}"/>
              </a:ext>
            </a:extLst>
          </p:cNvPr>
          <p:cNvSpPr txBox="1"/>
          <p:nvPr/>
        </p:nvSpPr>
        <p:spPr>
          <a:xfrm>
            <a:off x="1552148" y="4510917"/>
            <a:ext cx="946424" cy="369332"/>
          </a:xfrm>
          <a:prstGeom prst="rect">
            <a:avLst/>
          </a:prstGeom>
          <a:noFill/>
        </p:spPr>
        <p:txBody>
          <a:bodyPr wrap="square">
            <a:spAutoFit/>
          </a:bodyPr>
          <a:lstStyle/>
          <a:p>
            <a:r>
              <a:rPr lang="en-US" dirty="0"/>
              <a:t>R=4,000</a:t>
            </a:r>
          </a:p>
        </p:txBody>
      </p:sp>
      <p:sp>
        <p:nvSpPr>
          <p:cNvPr id="6" name="Slide Number Placeholder 5">
            <a:extLst>
              <a:ext uri="{FF2B5EF4-FFF2-40B4-BE49-F238E27FC236}">
                <a16:creationId xmlns:a16="http://schemas.microsoft.com/office/drawing/2014/main" id="{238B944F-3D5A-A691-1C38-2D9820B75EF5}"/>
              </a:ext>
            </a:extLst>
          </p:cNvPr>
          <p:cNvSpPr>
            <a:spLocks noGrp="1"/>
          </p:cNvSpPr>
          <p:nvPr>
            <p:ph type="sldNum" sz="quarter" idx="12"/>
          </p:nvPr>
        </p:nvSpPr>
        <p:spPr/>
        <p:txBody>
          <a:bodyPr/>
          <a:lstStyle/>
          <a:p>
            <a:fld id="{94562BE4-1D85-43D1-9351-89C9148DA0DD}" type="slidenum">
              <a:rPr lang="en-US" smtClean="0"/>
              <a:t>7</a:t>
            </a:fld>
            <a:endParaRPr lang="en-US"/>
          </a:p>
        </p:txBody>
      </p:sp>
    </p:spTree>
    <p:extLst>
      <p:ext uri="{BB962C8B-B14F-4D97-AF65-F5344CB8AC3E}">
        <p14:creationId xmlns:p14="http://schemas.microsoft.com/office/powerpoint/2010/main" val="35729008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a:extLst>
              <a:ext uri="{FF2B5EF4-FFF2-40B4-BE49-F238E27FC236}">
                <a16:creationId xmlns:a16="http://schemas.microsoft.com/office/drawing/2014/main" id="{3EED1119-F2C9-BC7A-3756-4A2A068AB671}"/>
              </a:ext>
            </a:extLst>
          </p:cNvPr>
          <p:cNvPicPr>
            <a:picLocks noGrp="1" noChangeAspect="1"/>
          </p:cNvPicPr>
          <p:nvPr>
            <p:ph idx="1"/>
          </p:nvPr>
        </p:nvPicPr>
        <p:blipFill>
          <a:blip r:embed="rId2"/>
          <a:stretch>
            <a:fillRect/>
          </a:stretch>
        </p:blipFill>
        <p:spPr>
          <a:xfrm>
            <a:off x="814754" y="4219209"/>
            <a:ext cx="10722973" cy="2539066"/>
          </a:xfrm>
        </p:spPr>
      </p:pic>
      <p:sp>
        <p:nvSpPr>
          <p:cNvPr id="2" name="Title 1">
            <a:extLst>
              <a:ext uri="{FF2B5EF4-FFF2-40B4-BE49-F238E27FC236}">
                <a16:creationId xmlns:a16="http://schemas.microsoft.com/office/drawing/2014/main" id="{A8CBCDD4-3F7E-7902-343C-45DBBD002BFB}"/>
              </a:ext>
            </a:extLst>
          </p:cNvPr>
          <p:cNvSpPr>
            <a:spLocks noGrp="1"/>
          </p:cNvSpPr>
          <p:nvPr>
            <p:ph type="title"/>
          </p:nvPr>
        </p:nvSpPr>
        <p:spPr/>
        <p:txBody>
          <a:bodyPr/>
          <a:lstStyle/>
          <a:p>
            <a:r>
              <a:rPr lang="en-US" dirty="0"/>
              <a:t>High-pass filtering removes the speckles and isolate the spectral features of the planet</a:t>
            </a:r>
          </a:p>
        </p:txBody>
      </p:sp>
      <p:sp>
        <p:nvSpPr>
          <p:cNvPr id="44" name="Google Shape;624;p82">
            <a:extLst>
              <a:ext uri="{FF2B5EF4-FFF2-40B4-BE49-F238E27FC236}">
                <a16:creationId xmlns:a16="http://schemas.microsoft.com/office/drawing/2014/main" id="{CB6A4895-2F48-4548-74F4-99A76ADD9195}"/>
              </a:ext>
            </a:extLst>
          </p:cNvPr>
          <p:cNvSpPr txBox="1"/>
          <p:nvPr/>
        </p:nvSpPr>
        <p:spPr>
          <a:xfrm>
            <a:off x="8004954" y="6194534"/>
            <a:ext cx="3103356" cy="442656"/>
          </a:xfrm>
          <a:prstGeom prst="rect">
            <a:avLst/>
          </a:prstGeom>
          <a:noFill/>
          <a:ln>
            <a:noFill/>
          </a:ln>
        </p:spPr>
        <p:txBody>
          <a:bodyPr spcFirstLastPara="1" wrap="square" lIns="91433" tIns="45700" rIns="91433" bIns="45700" anchor="t" anchorCtr="0">
            <a:noAutofit/>
          </a:bodyPr>
          <a:lstStyle/>
          <a:p>
            <a:pPr algn="r"/>
            <a:r>
              <a:rPr lang="en" sz="2400" dirty="0">
                <a:latin typeface="Calibri"/>
                <a:ea typeface="Calibri"/>
                <a:cs typeface="Calibri"/>
                <a:sym typeface="Calibri"/>
              </a:rPr>
              <a:t>Ruffio+2019</a:t>
            </a:r>
            <a:endParaRPr sz="2400" dirty="0">
              <a:latin typeface="Calibri"/>
              <a:ea typeface="Calibri"/>
              <a:cs typeface="Calibri"/>
              <a:sym typeface="Calibri"/>
            </a:endParaRPr>
          </a:p>
        </p:txBody>
      </p:sp>
      <p:sp>
        <p:nvSpPr>
          <p:cNvPr id="15" name="TextBox 14">
            <a:extLst>
              <a:ext uri="{FF2B5EF4-FFF2-40B4-BE49-F238E27FC236}">
                <a16:creationId xmlns:a16="http://schemas.microsoft.com/office/drawing/2014/main" id="{5D7965D7-CB3D-9CFE-55CB-595B5892860D}"/>
              </a:ext>
            </a:extLst>
          </p:cNvPr>
          <p:cNvSpPr txBox="1"/>
          <p:nvPr/>
        </p:nvSpPr>
        <p:spPr>
          <a:xfrm rot="16200000">
            <a:off x="364702" y="5104499"/>
            <a:ext cx="720520" cy="369332"/>
          </a:xfrm>
          <a:prstGeom prst="rect">
            <a:avLst/>
          </a:prstGeom>
          <a:noFill/>
        </p:spPr>
        <p:txBody>
          <a:bodyPr wrap="square" rtlCol="0">
            <a:spAutoFit/>
          </a:bodyPr>
          <a:lstStyle/>
          <a:p>
            <a:r>
              <a:rPr lang="en-US" dirty="0"/>
              <a:t>Flux</a:t>
            </a:r>
          </a:p>
        </p:txBody>
      </p:sp>
      <p:pic>
        <p:nvPicPr>
          <p:cNvPr id="16" name="Content Placeholder 4">
            <a:extLst>
              <a:ext uri="{FF2B5EF4-FFF2-40B4-BE49-F238E27FC236}">
                <a16:creationId xmlns:a16="http://schemas.microsoft.com/office/drawing/2014/main" id="{A287F4B7-C04B-390B-3558-2B597DEB86CF}"/>
              </a:ext>
            </a:extLst>
          </p:cNvPr>
          <p:cNvPicPr>
            <a:picLocks noChangeAspect="1"/>
          </p:cNvPicPr>
          <p:nvPr/>
        </p:nvPicPr>
        <p:blipFill>
          <a:blip r:embed="rId3"/>
          <a:stretch>
            <a:fillRect/>
          </a:stretch>
        </p:blipFill>
        <p:spPr>
          <a:xfrm>
            <a:off x="909628" y="1785972"/>
            <a:ext cx="10515600" cy="2493839"/>
          </a:xfrm>
          <a:prstGeom prst="rect">
            <a:avLst/>
          </a:prstGeom>
        </p:spPr>
      </p:pic>
      <p:sp>
        <p:nvSpPr>
          <p:cNvPr id="3" name="Pentagon 17">
            <a:extLst>
              <a:ext uri="{FF2B5EF4-FFF2-40B4-BE49-F238E27FC236}">
                <a16:creationId xmlns:a16="http://schemas.microsoft.com/office/drawing/2014/main" id="{9C6E2D26-C35E-F2D9-FE17-00D8D525059F}"/>
              </a:ext>
            </a:extLst>
          </p:cNvPr>
          <p:cNvSpPr/>
          <p:nvPr/>
        </p:nvSpPr>
        <p:spPr>
          <a:xfrm rot="5400000">
            <a:off x="6155971" y="3820075"/>
            <a:ext cx="285408" cy="651724"/>
          </a:xfrm>
          <a:prstGeom prst="homePlat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F7CCF71-ADA3-0AF9-CB87-A60BDB5A2770}"/>
              </a:ext>
            </a:extLst>
          </p:cNvPr>
          <p:cNvSpPr txBox="1"/>
          <p:nvPr/>
        </p:nvSpPr>
        <p:spPr>
          <a:xfrm>
            <a:off x="2851939" y="4313406"/>
            <a:ext cx="1083690" cy="523220"/>
          </a:xfrm>
          <a:prstGeom prst="rect">
            <a:avLst/>
          </a:prstGeom>
          <a:noFill/>
        </p:spPr>
        <p:txBody>
          <a:bodyPr wrap="square" rtlCol="0">
            <a:spAutoFit/>
          </a:bodyPr>
          <a:lstStyle/>
          <a:p>
            <a:r>
              <a:rPr lang="en-US" sz="2800" dirty="0">
                <a:solidFill>
                  <a:schemeClr val="accent1"/>
                </a:solidFill>
              </a:rPr>
              <a:t>H</a:t>
            </a:r>
            <a:r>
              <a:rPr lang="en-US" sz="2800" baseline="-25000" dirty="0">
                <a:solidFill>
                  <a:schemeClr val="accent1"/>
                </a:solidFill>
              </a:rPr>
              <a:t>2</a:t>
            </a:r>
            <a:r>
              <a:rPr lang="en-US" sz="2800" dirty="0">
                <a:solidFill>
                  <a:schemeClr val="accent1"/>
                </a:solidFill>
              </a:rPr>
              <a:t>O</a:t>
            </a:r>
          </a:p>
        </p:txBody>
      </p:sp>
      <p:sp>
        <p:nvSpPr>
          <p:cNvPr id="5" name="Left Brace 4">
            <a:extLst>
              <a:ext uri="{FF2B5EF4-FFF2-40B4-BE49-F238E27FC236}">
                <a16:creationId xmlns:a16="http://schemas.microsoft.com/office/drawing/2014/main" id="{30B19327-E74B-42F2-4ED7-B2A87443D0EB}"/>
              </a:ext>
            </a:extLst>
          </p:cNvPr>
          <p:cNvSpPr/>
          <p:nvPr/>
        </p:nvSpPr>
        <p:spPr>
          <a:xfrm rot="5400000">
            <a:off x="3089109" y="3488769"/>
            <a:ext cx="217608" cy="2866875"/>
          </a:xfrm>
          <a:prstGeom prst="leftBrace">
            <a:avLst/>
          </a:prstGeom>
          <a:ln w="381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C360E3C9-BC06-9BDA-6B52-E58830CED8D7}"/>
              </a:ext>
            </a:extLst>
          </p:cNvPr>
          <p:cNvSpPr txBox="1"/>
          <p:nvPr/>
        </p:nvSpPr>
        <p:spPr>
          <a:xfrm>
            <a:off x="9556632" y="5833925"/>
            <a:ext cx="1083690" cy="523220"/>
          </a:xfrm>
          <a:prstGeom prst="rect">
            <a:avLst/>
          </a:prstGeom>
          <a:noFill/>
        </p:spPr>
        <p:txBody>
          <a:bodyPr wrap="square" rtlCol="0">
            <a:spAutoFit/>
          </a:bodyPr>
          <a:lstStyle/>
          <a:p>
            <a:r>
              <a:rPr lang="en-US" sz="2800" dirty="0">
                <a:solidFill>
                  <a:schemeClr val="accent2"/>
                </a:solidFill>
              </a:rPr>
              <a:t>CO</a:t>
            </a:r>
          </a:p>
        </p:txBody>
      </p:sp>
      <p:sp>
        <p:nvSpPr>
          <p:cNvPr id="8" name="Left Brace 7">
            <a:extLst>
              <a:ext uri="{FF2B5EF4-FFF2-40B4-BE49-F238E27FC236}">
                <a16:creationId xmlns:a16="http://schemas.microsoft.com/office/drawing/2014/main" id="{EBE995EC-86AF-DF1C-A14F-FA54CE8484DB}"/>
              </a:ext>
            </a:extLst>
          </p:cNvPr>
          <p:cNvSpPr/>
          <p:nvPr/>
        </p:nvSpPr>
        <p:spPr>
          <a:xfrm rot="5400000" flipV="1">
            <a:off x="9038460" y="3105327"/>
            <a:ext cx="300854" cy="3480674"/>
          </a:xfrm>
          <a:prstGeom prst="leftBrace">
            <a:avLst/>
          </a:prstGeom>
          <a:ln w="381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0070C0"/>
              </a:solidFill>
            </a:endParaRPr>
          </a:p>
        </p:txBody>
      </p:sp>
      <p:sp>
        <p:nvSpPr>
          <p:cNvPr id="9" name="Left Brace 8">
            <a:extLst>
              <a:ext uri="{FF2B5EF4-FFF2-40B4-BE49-F238E27FC236}">
                <a16:creationId xmlns:a16="http://schemas.microsoft.com/office/drawing/2014/main" id="{C895C942-8FDA-2CDB-470C-E47685372307}"/>
              </a:ext>
            </a:extLst>
          </p:cNvPr>
          <p:cNvSpPr/>
          <p:nvPr/>
        </p:nvSpPr>
        <p:spPr>
          <a:xfrm rot="16200000" flipV="1">
            <a:off x="9748723" y="4905516"/>
            <a:ext cx="250258" cy="1777416"/>
          </a:xfrm>
          <a:prstGeom prst="leftBrace">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Shape 10">
            <a:extLst>
              <a:ext uri="{FF2B5EF4-FFF2-40B4-BE49-F238E27FC236}">
                <a16:creationId xmlns:a16="http://schemas.microsoft.com/office/drawing/2014/main" id="{A2218702-6939-0DD0-C5EA-4A94A6945747}"/>
              </a:ext>
            </a:extLst>
          </p:cNvPr>
          <p:cNvSpPr/>
          <p:nvPr/>
        </p:nvSpPr>
        <p:spPr>
          <a:xfrm>
            <a:off x="1764475" y="3000521"/>
            <a:ext cx="8998085" cy="426669"/>
          </a:xfrm>
          <a:custGeom>
            <a:avLst/>
            <a:gdLst>
              <a:gd name="connsiteX0" fmla="*/ 8998085 w 8998085"/>
              <a:gd name="connsiteY0" fmla="*/ 221931 h 426669"/>
              <a:gd name="connsiteX1" fmla="*/ 7966953 w 8998085"/>
              <a:gd name="connsiteY1" fmla="*/ 231659 h 426669"/>
              <a:gd name="connsiteX2" fmla="*/ 7003915 w 8998085"/>
              <a:gd name="connsiteY2" fmla="*/ 66289 h 426669"/>
              <a:gd name="connsiteX3" fmla="*/ 6498076 w 8998085"/>
              <a:gd name="connsiteY3" fmla="*/ 17650 h 426669"/>
              <a:gd name="connsiteX4" fmla="*/ 5826868 w 8998085"/>
              <a:gd name="connsiteY4" fmla="*/ 105199 h 426669"/>
              <a:gd name="connsiteX5" fmla="*/ 5437761 w 8998085"/>
              <a:gd name="connsiteY5" fmla="*/ 114927 h 426669"/>
              <a:gd name="connsiteX6" fmla="*/ 4737370 w 8998085"/>
              <a:gd name="connsiteY6" fmla="*/ 46833 h 426669"/>
              <a:gd name="connsiteX7" fmla="*/ 3891064 w 8998085"/>
              <a:gd name="connsiteY7" fmla="*/ 17650 h 426669"/>
              <a:gd name="connsiteX8" fmla="*/ 2918298 w 8998085"/>
              <a:gd name="connsiteY8" fmla="*/ 328935 h 426669"/>
              <a:gd name="connsiteX9" fmla="*/ 2169268 w 8998085"/>
              <a:gd name="connsiteY9" fmla="*/ 426212 h 426669"/>
              <a:gd name="connsiteX10" fmla="*/ 1371600 w 8998085"/>
              <a:gd name="connsiteY10" fmla="*/ 299752 h 426669"/>
              <a:gd name="connsiteX11" fmla="*/ 564204 w 8998085"/>
              <a:gd name="connsiteY11" fmla="*/ 270569 h 426669"/>
              <a:gd name="connsiteX12" fmla="*/ 0 w 8998085"/>
              <a:gd name="connsiteY12" fmla="*/ 377574 h 42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98085" h="426669">
                <a:moveTo>
                  <a:pt x="8998085" y="221931"/>
                </a:moveTo>
                <a:cubicBezTo>
                  <a:pt x="8648700" y="239765"/>
                  <a:pt x="8299315" y="257599"/>
                  <a:pt x="7966953" y="231659"/>
                </a:cubicBezTo>
                <a:cubicBezTo>
                  <a:pt x="7634591" y="205719"/>
                  <a:pt x="7248728" y="101957"/>
                  <a:pt x="7003915" y="66289"/>
                </a:cubicBezTo>
                <a:cubicBezTo>
                  <a:pt x="6759102" y="30621"/>
                  <a:pt x="6694250" y="11165"/>
                  <a:pt x="6498076" y="17650"/>
                </a:cubicBezTo>
                <a:cubicBezTo>
                  <a:pt x="6301902" y="24135"/>
                  <a:pt x="6003587" y="88986"/>
                  <a:pt x="5826868" y="105199"/>
                </a:cubicBezTo>
                <a:cubicBezTo>
                  <a:pt x="5650149" y="121412"/>
                  <a:pt x="5619344" y="124655"/>
                  <a:pt x="5437761" y="114927"/>
                </a:cubicBezTo>
                <a:cubicBezTo>
                  <a:pt x="5256178" y="105199"/>
                  <a:pt x="4995153" y="63046"/>
                  <a:pt x="4737370" y="46833"/>
                </a:cubicBezTo>
                <a:cubicBezTo>
                  <a:pt x="4479587" y="30620"/>
                  <a:pt x="4194243" y="-29367"/>
                  <a:pt x="3891064" y="17650"/>
                </a:cubicBezTo>
                <a:cubicBezTo>
                  <a:pt x="3587885" y="64667"/>
                  <a:pt x="3205264" y="260841"/>
                  <a:pt x="2918298" y="328935"/>
                </a:cubicBezTo>
                <a:cubicBezTo>
                  <a:pt x="2631332" y="397029"/>
                  <a:pt x="2427051" y="431076"/>
                  <a:pt x="2169268" y="426212"/>
                </a:cubicBezTo>
                <a:cubicBezTo>
                  <a:pt x="1911485" y="421348"/>
                  <a:pt x="1639111" y="325692"/>
                  <a:pt x="1371600" y="299752"/>
                </a:cubicBezTo>
                <a:cubicBezTo>
                  <a:pt x="1104089" y="273812"/>
                  <a:pt x="792804" y="257599"/>
                  <a:pt x="564204" y="270569"/>
                </a:cubicBezTo>
                <a:cubicBezTo>
                  <a:pt x="335604" y="283539"/>
                  <a:pt x="167802" y="330556"/>
                  <a:pt x="0" y="377574"/>
                </a:cubicBezTo>
              </a:path>
            </a:pathLst>
          </a:cu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EBBB9DB-D839-EAD4-AD4A-33A868527585}"/>
              </a:ext>
            </a:extLst>
          </p:cNvPr>
          <p:cNvSpPr txBox="1"/>
          <p:nvPr/>
        </p:nvSpPr>
        <p:spPr>
          <a:xfrm>
            <a:off x="1273104" y="1935154"/>
            <a:ext cx="1054576" cy="369332"/>
          </a:xfrm>
          <a:prstGeom prst="rect">
            <a:avLst/>
          </a:prstGeom>
          <a:noFill/>
        </p:spPr>
        <p:txBody>
          <a:bodyPr wrap="square">
            <a:spAutoFit/>
          </a:bodyPr>
          <a:lstStyle/>
          <a:p>
            <a:r>
              <a:rPr lang="en-US" dirty="0"/>
              <a:t>R=4,000</a:t>
            </a:r>
          </a:p>
        </p:txBody>
      </p:sp>
      <p:sp>
        <p:nvSpPr>
          <p:cNvPr id="18" name="TextBox 17">
            <a:extLst>
              <a:ext uri="{FF2B5EF4-FFF2-40B4-BE49-F238E27FC236}">
                <a16:creationId xmlns:a16="http://schemas.microsoft.com/office/drawing/2014/main" id="{C5C4F954-D98F-EA17-4203-19342487C2B3}"/>
              </a:ext>
            </a:extLst>
          </p:cNvPr>
          <p:cNvSpPr txBox="1"/>
          <p:nvPr/>
        </p:nvSpPr>
        <p:spPr>
          <a:xfrm>
            <a:off x="2422554" y="2139167"/>
            <a:ext cx="3389319" cy="461665"/>
          </a:xfrm>
          <a:prstGeom prst="rect">
            <a:avLst/>
          </a:prstGeom>
          <a:noFill/>
        </p:spPr>
        <p:txBody>
          <a:bodyPr wrap="square" rtlCol="0">
            <a:spAutoFit/>
          </a:bodyPr>
          <a:lstStyle/>
          <a:p>
            <a:r>
              <a:rPr lang="en-US" sz="2400" dirty="0" err="1"/>
              <a:t>Tellurics</a:t>
            </a:r>
            <a:r>
              <a:rPr lang="en-US" sz="2400" dirty="0"/>
              <a:t> (Earth CO</a:t>
            </a:r>
            <a:r>
              <a:rPr lang="en-US" sz="2400" baseline="-25000" dirty="0"/>
              <a:t>2</a:t>
            </a:r>
            <a:r>
              <a:rPr lang="en-US" sz="2400" dirty="0"/>
              <a:t>)</a:t>
            </a:r>
            <a:endParaRPr lang="en-US" sz="2400" baseline="-25000" dirty="0"/>
          </a:p>
        </p:txBody>
      </p:sp>
      <p:cxnSp>
        <p:nvCxnSpPr>
          <p:cNvPr id="19" name="Straight Arrow Connector 18">
            <a:extLst>
              <a:ext uri="{FF2B5EF4-FFF2-40B4-BE49-F238E27FC236}">
                <a16:creationId xmlns:a16="http://schemas.microsoft.com/office/drawing/2014/main" id="{A7E2CC86-F79E-448A-D6F2-C58EABD626B8}"/>
              </a:ext>
            </a:extLst>
          </p:cNvPr>
          <p:cNvCxnSpPr>
            <a:cxnSpLocks/>
          </p:cNvCxnSpPr>
          <p:nvPr/>
        </p:nvCxnSpPr>
        <p:spPr>
          <a:xfrm>
            <a:off x="3297677" y="2630949"/>
            <a:ext cx="494314" cy="32307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DA7C361-31B8-19A4-E873-36BA29E13FAB}"/>
              </a:ext>
            </a:extLst>
          </p:cNvPr>
          <p:cNvCxnSpPr>
            <a:cxnSpLocks/>
          </p:cNvCxnSpPr>
          <p:nvPr/>
        </p:nvCxnSpPr>
        <p:spPr>
          <a:xfrm flipH="1">
            <a:off x="2869660" y="2600832"/>
            <a:ext cx="328253" cy="61302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3114445-E19A-A526-0677-1DF746ACB72E}"/>
              </a:ext>
            </a:extLst>
          </p:cNvPr>
          <p:cNvSpPr txBox="1"/>
          <p:nvPr/>
        </p:nvSpPr>
        <p:spPr>
          <a:xfrm>
            <a:off x="5439269" y="3052963"/>
            <a:ext cx="4321085" cy="523220"/>
          </a:xfrm>
          <a:prstGeom prst="rect">
            <a:avLst/>
          </a:prstGeom>
          <a:noFill/>
        </p:spPr>
        <p:txBody>
          <a:bodyPr wrap="square" rtlCol="0">
            <a:spAutoFit/>
          </a:bodyPr>
          <a:lstStyle/>
          <a:p>
            <a:r>
              <a:rPr lang="en-US" sz="2800" dirty="0"/>
              <a:t>Starlight (</a:t>
            </a:r>
            <a:r>
              <a:rPr lang="en-US" sz="2800" dirty="0" err="1"/>
              <a:t>ie</a:t>
            </a:r>
            <a:r>
              <a:rPr lang="en-US" sz="2800" dirty="0"/>
              <a:t>, speckles)</a:t>
            </a:r>
          </a:p>
        </p:txBody>
      </p:sp>
      <p:sp>
        <p:nvSpPr>
          <p:cNvPr id="27" name="Rectangle 26">
            <a:extLst>
              <a:ext uri="{FF2B5EF4-FFF2-40B4-BE49-F238E27FC236}">
                <a16:creationId xmlns:a16="http://schemas.microsoft.com/office/drawing/2014/main" id="{178F7A98-98B4-1FCB-5AE2-5139093B2537}"/>
              </a:ext>
            </a:extLst>
          </p:cNvPr>
          <p:cNvSpPr/>
          <p:nvPr/>
        </p:nvSpPr>
        <p:spPr>
          <a:xfrm>
            <a:off x="7599811" y="4358230"/>
            <a:ext cx="3687314" cy="3314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18E9B96-99CD-A88A-E737-D481A25A3285}"/>
              </a:ext>
            </a:extLst>
          </p:cNvPr>
          <p:cNvSpPr txBox="1"/>
          <p:nvPr/>
        </p:nvSpPr>
        <p:spPr>
          <a:xfrm>
            <a:off x="8712491" y="4271893"/>
            <a:ext cx="1083690" cy="523220"/>
          </a:xfrm>
          <a:prstGeom prst="rect">
            <a:avLst/>
          </a:prstGeom>
          <a:noFill/>
        </p:spPr>
        <p:txBody>
          <a:bodyPr wrap="square" rtlCol="0">
            <a:spAutoFit/>
          </a:bodyPr>
          <a:lstStyle/>
          <a:p>
            <a:r>
              <a:rPr lang="en-US" sz="2800" dirty="0">
                <a:solidFill>
                  <a:schemeClr val="accent1"/>
                </a:solidFill>
              </a:rPr>
              <a:t>H</a:t>
            </a:r>
            <a:r>
              <a:rPr lang="en-US" sz="2800" baseline="-25000" dirty="0">
                <a:solidFill>
                  <a:schemeClr val="accent1"/>
                </a:solidFill>
              </a:rPr>
              <a:t>2</a:t>
            </a:r>
            <a:r>
              <a:rPr lang="en-US" sz="2800" dirty="0">
                <a:solidFill>
                  <a:schemeClr val="accent1"/>
                </a:solidFill>
              </a:rPr>
              <a:t>O</a:t>
            </a:r>
          </a:p>
        </p:txBody>
      </p:sp>
      <p:sp>
        <p:nvSpPr>
          <p:cNvPr id="10" name="Slide Number Placeholder 9">
            <a:extLst>
              <a:ext uri="{FF2B5EF4-FFF2-40B4-BE49-F238E27FC236}">
                <a16:creationId xmlns:a16="http://schemas.microsoft.com/office/drawing/2014/main" id="{D53AF025-AE93-9413-1AC6-17F7A54D433B}"/>
              </a:ext>
            </a:extLst>
          </p:cNvPr>
          <p:cNvSpPr>
            <a:spLocks noGrp="1"/>
          </p:cNvSpPr>
          <p:nvPr>
            <p:ph type="sldNum" sz="quarter" idx="12"/>
          </p:nvPr>
        </p:nvSpPr>
        <p:spPr/>
        <p:txBody>
          <a:bodyPr/>
          <a:lstStyle/>
          <a:p>
            <a:fld id="{94562BE4-1D85-43D1-9351-89C9148DA0DD}" type="slidenum">
              <a:rPr lang="en-US" smtClean="0"/>
              <a:t>8</a:t>
            </a:fld>
            <a:endParaRPr lang="en-US"/>
          </a:p>
        </p:txBody>
      </p:sp>
    </p:spTree>
    <p:extLst>
      <p:ext uri="{BB962C8B-B14F-4D97-AF65-F5344CB8AC3E}">
        <p14:creationId xmlns:p14="http://schemas.microsoft.com/office/powerpoint/2010/main" val="30718034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5960" y="1906097"/>
            <a:ext cx="5069877" cy="4143039"/>
          </a:xfrm>
          <a:prstGeom prst="rect">
            <a:avLst/>
          </a:prstGeom>
        </p:spPr>
      </p:pic>
      <p:sp>
        <p:nvSpPr>
          <p:cNvPr id="5" name="Google Shape;624;p82"/>
          <p:cNvSpPr txBox="1"/>
          <p:nvPr/>
        </p:nvSpPr>
        <p:spPr>
          <a:xfrm>
            <a:off x="7890314" y="5959381"/>
            <a:ext cx="3542269" cy="403109"/>
          </a:xfrm>
          <a:prstGeom prst="rect">
            <a:avLst/>
          </a:prstGeom>
          <a:noFill/>
          <a:ln>
            <a:noFill/>
          </a:ln>
        </p:spPr>
        <p:txBody>
          <a:bodyPr spcFirstLastPara="1" wrap="square" lIns="91433" tIns="45700" rIns="91433" bIns="45700" anchor="t" anchorCtr="0">
            <a:noAutofit/>
          </a:bodyPr>
          <a:lstStyle/>
          <a:p>
            <a:pPr algn="r"/>
            <a:r>
              <a:rPr lang="en" sz="2400" dirty="0">
                <a:latin typeface="Calibri"/>
                <a:ea typeface="Calibri"/>
                <a:cs typeface="Calibri"/>
                <a:sym typeface="Calibri"/>
              </a:rPr>
              <a:t>Konopacky et al. (2013</a:t>
            </a:r>
            <a:r>
              <a:rPr lang="en-US" sz="2400" dirty="0">
                <a:latin typeface="Calibri"/>
                <a:ea typeface="Calibri"/>
                <a:cs typeface="Calibri"/>
                <a:sym typeface="Calibri"/>
              </a:rPr>
              <a:t>)</a:t>
            </a:r>
            <a:endParaRPr sz="2400" dirty="0">
              <a:latin typeface="Calibri"/>
              <a:ea typeface="Calibri"/>
              <a:cs typeface="Calibri"/>
              <a:sym typeface="Calibri"/>
            </a:endParaRPr>
          </a:p>
          <a:p>
            <a:pPr algn="r"/>
            <a:endParaRPr sz="2400" dirty="0">
              <a:latin typeface="Calibri"/>
              <a:ea typeface="Calibri"/>
              <a:cs typeface="Calibri"/>
              <a:sym typeface="Calibri"/>
            </a:endParaRPr>
          </a:p>
        </p:txBody>
      </p:sp>
      <p:sp>
        <p:nvSpPr>
          <p:cNvPr id="10" name="Title 1">
            <a:extLst>
              <a:ext uri="{FF2B5EF4-FFF2-40B4-BE49-F238E27FC236}">
                <a16:creationId xmlns:a16="http://schemas.microsoft.com/office/drawing/2014/main" id="{12697D79-146E-4824-8FF3-796E0799ADF1}"/>
              </a:ext>
            </a:extLst>
          </p:cNvPr>
          <p:cNvSpPr txBox="1">
            <a:spLocks/>
          </p:cNvSpPr>
          <p:nvPr/>
        </p:nvSpPr>
        <p:spPr>
          <a:xfrm>
            <a:off x="507084" y="728688"/>
            <a:ext cx="11360800" cy="117740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t>Matching molecular templates (</a:t>
            </a:r>
            <a:r>
              <a:rPr lang="en-US" sz="4000" dirty="0" err="1"/>
              <a:t>ie</a:t>
            </a:r>
            <a:r>
              <a:rPr lang="en-US" sz="4000" dirty="0"/>
              <a:t>, cross correlation) allows the detection of molecules</a:t>
            </a:r>
          </a:p>
        </p:txBody>
      </p:sp>
      <p:sp>
        <p:nvSpPr>
          <p:cNvPr id="2" name="Slide Number Placeholder 1">
            <a:extLst>
              <a:ext uri="{FF2B5EF4-FFF2-40B4-BE49-F238E27FC236}">
                <a16:creationId xmlns:a16="http://schemas.microsoft.com/office/drawing/2014/main" id="{660A4663-AD5D-547F-21A7-89021FB6718C}"/>
              </a:ext>
            </a:extLst>
          </p:cNvPr>
          <p:cNvSpPr>
            <a:spLocks noGrp="1"/>
          </p:cNvSpPr>
          <p:nvPr>
            <p:ph type="sldNum" sz="quarter" idx="12"/>
          </p:nvPr>
        </p:nvSpPr>
        <p:spPr/>
        <p:txBody>
          <a:bodyPr/>
          <a:lstStyle/>
          <a:p>
            <a:fld id="{94562BE4-1D85-43D1-9351-89C9148DA0DD}" type="slidenum">
              <a:rPr lang="en-US" smtClean="0"/>
              <a:t>9</a:t>
            </a:fld>
            <a:endParaRPr lang="en-US"/>
          </a:p>
        </p:txBody>
      </p:sp>
    </p:spTree>
    <p:extLst>
      <p:ext uri="{BB962C8B-B14F-4D97-AF65-F5344CB8AC3E}">
        <p14:creationId xmlns:p14="http://schemas.microsoft.com/office/powerpoint/2010/main" val="10054808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32852</TotalTime>
  <Words>1740</Words>
  <Application>Microsoft Office PowerPoint</Application>
  <PresentationFormat>Widescreen</PresentationFormat>
  <Paragraphs>351</Paragraphs>
  <Slides>35</Slides>
  <Notes>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35</vt:i4>
      </vt:variant>
    </vt:vector>
  </HeadingPairs>
  <TitlesOfParts>
    <vt:vector size="46" baseType="lpstr">
      <vt:lpstr>Arial</vt:lpstr>
      <vt:lpstr>Calibri</vt:lpstr>
      <vt:lpstr>Calibri Light</vt:lpstr>
      <vt:lpstr>Cambria</vt:lpstr>
      <vt:lpstr>Cambria Math</vt:lpstr>
      <vt:lpstr>Candara</vt:lpstr>
      <vt:lpstr>Helvetica Neue</vt:lpstr>
      <vt:lpstr>Open Sans</vt:lpstr>
      <vt:lpstr>Open Sans Light</vt:lpstr>
      <vt:lpstr>Office Theme</vt:lpstr>
      <vt:lpstr>1_Office Theme</vt:lpstr>
      <vt:lpstr>Probing the atmospheres of directly-imaged exoplanets with moderate to high-resolution spectroscopy </vt:lpstr>
      <vt:lpstr>We measure spectra of exoplanets to study their atmospheres</vt:lpstr>
      <vt:lpstr>Estimates of atmospheric composition are not always consistent between different studies</vt:lpstr>
      <vt:lpstr>Estimates of atmospheric composition are not always consistent between different studies</vt:lpstr>
      <vt:lpstr>Imperfect starlight subtraction, or calibration, can lead to inconsistencies between spectra</vt:lpstr>
      <vt:lpstr>Increasing the spectral resolution can better resolve the specific signatures of different molecules</vt:lpstr>
      <vt:lpstr>At R&gt;1,000, the spectral features become distinct from the starlight (ie, speckles)</vt:lpstr>
      <vt:lpstr>High-pass filtering removes the speckles and isolate the spectral features of the planet</vt:lpstr>
      <vt:lpstr>PowerPoint Presentation</vt:lpstr>
      <vt:lpstr>At high spectral resolution (R&gt;30,000), it is possible to measure the rotational spin broadening</vt:lpstr>
      <vt:lpstr>PowerPoint Presentation</vt:lpstr>
      <vt:lpstr>Types of spectrographs for R&gt;1,000 spectroscopy</vt:lpstr>
      <vt:lpstr>High-resolution spectroscopy enables a wide range of science</vt:lpstr>
      <vt:lpstr>High-resolution spectroscopy enables a wide range of science</vt:lpstr>
      <vt:lpstr>Radial velocity measurements can better constrain orbital parameters like eccentricity</vt:lpstr>
      <vt:lpstr>PowerPoint Presentation</vt:lpstr>
      <vt:lpstr>PowerPoint Presentation</vt:lpstr>
      <vt:lpstr>High-resolution spectroscopy enables a wide range of science</vt:lpstr>
      <vt:lpstr>New high-contrast high-resolution spectrographs enable spin measurements for most directly-imaged companions</vt:lpstr>
      <vt:lpstr>PowerPoint Presentation</vt:lpstr>
      <vt:lpstr>High-resolution spectroscopy enables a wide range of science</vt:lpstr>
      <vt:lpstr>Resolving the 2D surface of directly imaged brown dwarfs</vt:lpstr>
      <vt:lpstr>High-resolution spectroscopy enables a wide range of science</vt:lpstr>
      <vt:lpstr>Moderate resolution spectroscopy enables C/O measurements of substellar companions</vt:lpstr>
      <vt:lpstr>A potential C/O trend with companion mass?</vt:lpstr>
      <vt:lpstr>PowerPoint Presentation</vt:lpstr>
      <vt:lpstr>JWST R=2,700 spectroscopy can detect of 13C, 18O, and 17O in the Atmosphere of Super-Jupiter VHS 1256 b</vt:lpstr>
      <vt:lpstr>PowerPoint Presentation</vt:lpstr>
      <vt:lpstr>High-resolution spectroscopy enables a wide range of science</vt:lpstr>
      <vt:lpstr>Resolving Hα emission enabled the detection of a young planet (PDS70c) that is still accreting</vt:lpstr>
      <vt:lpstr>R&gt;2,000 spectroscopy is especially sensitive to planets at small inner working angles</vt:lpstr>
      <vt:lpstr>Vortex Fiber Nulling (VFN) can detect companions within the diffraction limit</vt:lpstr>
      <vt:lpstr>Future: JWST is enabling detailed spectroscopy (R~2,700) across the full emission spectrum</vt:lpstr>
      <vt:lpstr>Future: High-resolution spectroscopy on 40-meter-class telescopes</vt:lpstr>
      <vt:lpstr>In summary, R&gt;1,000 spectroscopy can be used to measure:</vt:lpstr>
    </vt:vector>
  </TitlesOfParts>
  <Company>Windows User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Jean-Baptiste RUFFIO</dc:creator>
  <cp:lastModifiedBy>Ruffio, Jean-Baptiste</cp:lastModifiedBy>
  <cp:revision>365</cp:revision>
  <dcterms:created xsi:type="dcterms:W3CDTF">2019-04-20T19:50:34Z</dcterms:created>
  <dcterms:modified xsi:type="dcterms:W3CDTF">2024-07-22T08:05:24Z</dcterms:modified>
</cp:coreProperties>
</file>