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4416" r:id="rId2"/>
    <p:sldId id="4418" r:id="rId3"/>
    <p:sldId id="4419" r:id="rId4"/>
    <p:sldId id="4420" r:id="rId5"/>
    <p:sldId id="4415" r:id="rId6"/>
    <p:sldId id="4414" r:id="rId7"/>
    <p:sldId id="261" r:id="rId8"/>
    <p:sldId id="4417" r:id="rId9"/>
    <p:sldId id="4390" r:id="rId10"/>
    <p:sldId id="4391" r:id="rId11"/>
    <p:sldId id="4392" r:id="rId12"/>
    <p:sldId id="4396" r:id="rId13"/>
    <p:sldId id="4395" r:id="rId14"/>
    <p:sldId id="4394" r:id="rId15"/>
  </p:sldIdLst>
  <p:sldSz cx="9144000" cy="5143500" type="screen16x9"/>
  <p:notesSz cx="6858000" cy="9144000"/>
  <p:embeddedFontLst>
    <p:embeddedFont>
      <p:font typeface="Encode Sans" panose="020F0502020204030204" pitchFamily="34" charset="0"/>
      <p:regular r:id="rId17"/>
      <p:bold r:id="rId18"/>
    </p:embeddedFont>
    <p:embeddedFont>
      <p:font typeface="Encode Sans Condensed Thin" panose="020F050202020403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8F0"/>
    <a:srgbClr val="00000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6D7CBB-A952-44BB-AA24-4712D87E3833}">
  <a:tblStyle styleId="{F96D7CBB-A952-44BB-AA24-4712D87E38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84932"/>
  </p:normalViewPr>
  <p:slideViewPr>
    <p:cSldViewPr snapToGrid="0" snapToObjects="1">
      <p:cViewPr varScale="1">
        <p:scale>
          <a:sx n="137" d="100"/>
          <a:sy n="137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coding. 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307003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712A-4B1F-FE40-B3F0-65BDF20E2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Invite to read the full </a:t>
            </a:r>
            <a:r>
              <a:rPr lang="en-US" dirty="0" err="1"/>
              <a:t>ppae</a:t>
            </a:r>
            <a:r>
              <a:rPr lang="en-US" dirty="0"/>
              <a:t> </a:t>
            </a:r>
            <a:r>
              <a:rPr lang="en-US" dirty="0" err="1"/>
              <a:t>ron</a:t>
            </a:r>
            <a:r>
              <a:rPr lang="en-US" dirty="0"/>
              <a:t> the archive. </a:t>
            </a:r>
          </a:p>
          <a:p>
            <a:r>
              <a:rPr lang="en-US" dirty="0"/>
              <a:t>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288895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coding. 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6291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coding. 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146641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3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coding. 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53363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next natural question is: how …</a:t>
            </a:r>
          </a:p>
          <a:p>
            <a:r>
              <a:rPr lang="en-US" dirty="0"/>
              <a:t>Explain color coding. Go </a:t>
            </a:r>
            <a:r>
              <a:rPr lang="en-US" dirty="0" err="1"/>
              <a:t>throhg</a:t>
            </a:r>
            <a:r>
              <a:rPr lang="en-US" dirty="0"/>
              <a:t> first 5 rows one by one</a:t>
            </a:r>
          </a:p>
          <a:p>
            <a:r>
              <a:rPr lang="en-US" dirty="0"/>
              <a:t>Highlight Flux ratio detection limit; one could stop there and conclude at first sight  that…</a:t>
            </a:r>
          </a:p>
        </p:txBody>
      </p:sp>
    </p:spTree>
    <p:extLst>
      <p:ext uri="{BB962C8B-B14F-4D97-AF65-F5344CB8AC3E}">
        <p14:creationId xmlns:p14="http://schemas.microsoft.com/office/powerpoint/2010/main" val="1859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49600" y="224858"/>
            <a:ext cx="7497000" cy="686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D1630-985F-B94C-A475-004DBE1F3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63" y="-128026"/>
            <a:ext cx="1376894" cy="13768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15586-62EB-6845-82CE-5D2BB9A74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1019920"/>
            <a:ext cx="8097838" cy="347429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57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4864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229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9728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49600" y="224858"/>
            <a:ext cx="7497000" cy="686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D1630-985F-B94C-A475-004DBE1F3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63" y="-128026"/>
            <a:ext cx="1376894" cy="13768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15586-62EB-6845-82CE-5D2BB9A74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1019920"/>
            <a:ext cx="4022725" cy="347429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57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4864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229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9728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4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8060400" cy="0"/>
            <a:chOff x="-11050" y="887200"/>
            <a:chExt cx="8060400" cy="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04354" y="4593850"/>
            <a:ext cx="539646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Google Shape;34;p5">
            <a:extLst>
              <a:ext uri="{FF2B5EF4-FFF2-40B4-BE49-F238E27FC236}">
                <a16:creationId xmlns:a16="http://schemas.microsoft.com/office/drawing/2014/main" id="{98F6EA13-DBDF-9F41-B5F4-CD303BB82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600" y="224858"/>
            <a:ext cx="7497000" cy="686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EFB0B-6C0A-2942-A204-21366BCCD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63" y="-128026"/>
            <a:ext cx="1376894" cy="137689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669D22-7C4D-A54C-A048-81F38634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75" y="1019920"/>
            <a:ext cx="8097838" cy="412358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57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4864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2296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97280" indent="-182880" defTabSz="4572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8060400" cy="0"/>
            <a:chOff x="-11050" y="887200"/>
            <a:chExt cx="8060400" cy="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04354" y="4593850"/>
            <a:ext cx="539646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Google Shape;34;p5">
            <a:extLst>
              <a:ext uri="{FF2B5EF4-FFF2-40B4-BE49-F238E27FC236}">
                <a16:creationId xmlns:a16="http://schemas.microsoft.com/office/drawing/2014/main" id="{98F6EA13-DBDF-9F41-B5F4-CD303BB82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600" y="224858"/>
            <a:ext cx="7497000" cy="686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EFB0B-6C0A-2942-A204-21366BCCD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63" y="-128026"/>
            <a:ext cx="1376894" cy="1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800100"/>
            <a:ext cx="8305800" cy="4000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7150"/>
            <a:ext cx="5410200" cy="513159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Condensed Thin"/>
              <a:buChar char="▪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0" i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ncode Sans"/>
              </a:defRPr>
            </a:lvl1pPr>
            <a:lvl2pPr lvl="1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75" r:id="rId3"/>
    <p:sldLayoutId id="2147483660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62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3AC27-05DA-E109-9745-6E2EBE3E54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pic>
        <p:nvPicPr>
          <p:cNvPr id="7" name="Picture 6" descr="A diagram of a project&#10;&#10;Description automatically generated with medium confidence">
            <a:extLst>
              <a:ext uri="{FF2B5EF4-FFF2-40B4-BE49-F238E27FC236}">
                <a16:creationId xmlns:a16="http://schemas.microsoft.com/office/drawing/2014/main" id="{B6D1D454-C447-37F9-C857-2BEF416E8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74" y="0"/>
            <a:ext cx="7103555" cy="51435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AAF805-FABC-24C6-2883-AE3BE78DE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80226"/>
              </p:ext>
            </p:extLst>
          </p:nvPr>
        </p:nvGraphicFramePr>
        <p:xfrm>
          <a:off x="6858001" y="1149821"/>
          <a:ext cx="2216427" cy="2214880"/>
        </p:xfrm>
        <a:graphic>
          <a:graphicData uri="http://schemas.openxmlformats.org/drawingml/2006/table">
            <a:tbl>
              <a:tblPr firstRow="1" bandRow="1">
                <a:tableStyleId>{F96D7CBB-A952-44BB-AA24-4712D87E3833}</a:tableStyleId>
              </a:tblPr>
              <a:tblGrid>
                <a:gridCol w="785191">
                  <a:extLst>
                    <a:ext uri="{9D8B030D-6E8A-4147-A177-3AD203B41FA5}">
                      <a16:colId xmlns:a16="http://schemas.microsoft.com/office/drawing/2014/main" val="4074934172"/>
                    </a:ext>
                  </a:extLst>
                </a:gridCol>
                <a:gridCol w="726430">
                  <a:extLst>
                    <a:ext uri="{9D8B030D-6E8A-4147-A177-3AD203B41FA5}">
                      <a16:colId xmlns:a16="http://schemas.microsoft.com/office/drawing/2014/main" val="1933059795"/>
                    </a:ext>
                  </a:extLst>
                </a:gridCol>
                <a:gridCol w="704806">
                  <a:extLst>
                    <a:ext uri="{9D8B030D-6E8A-4147-A177-3AD203B41FA5}">
                      <a16:colId xmlns:a16="http://schemas.microsoft.com/office/drawing/2014/main" val="3136445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JWST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9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Pre-phase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~3y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7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Phase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~3y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2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Phase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~6y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3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Phase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~2y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3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Phase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~5y*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~11y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471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89F7F8-E6F3-8503-05CD-DA0D0B1F44D2}"/>
              </a:ext>
            </a:extLst>
          </p:cNvPr>
          <p:cNvSpPr txBox="1"/>
          <p:nvPr/>
        </p:nvSpPr>
        <p:spPr>
          <a:xfrm>
            <a:off x="2445026" y="0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NASA MISSION PHASES</a:t>
            </a:r>
          </a:p>
        </p:txBody>
      </p:sp>
    </p:spTree>
    <p:extLst>
      <p:ext uri="{BB962C8B-B14F-4D97-AF65-F5344CB8AC3E}">
        <p14:creationId xmlns:p14="http://schemas.microsoft.com/office/powerpoint/2010/main" val="40214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3" y="102938"/>
            <a:ext cx="8187868" cy="686117"/>
          </a:xfrm>
        </p:spPr>
        <p:txBody>
          <a:bodyPr/>
          <a:lstStyle/>
          <a:p>
            <a:r>
              <a:rPr lang="en-US" sz="2400" dirty="0"/>
              <a:t>How does the Roman coronagraph performance compare to the needs of future missions? </a:t>
            </a:r>
            <a:r>
              <a:rPr lang="en-US" sz="1800" dirty="0"/>
              <a:t>2. Lower Level Characteristics (WFSC and DMs)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26849-D4C6-6E4C-9D5F-68227526B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5" y="879802"/>
            <a:ext cx="7949574" cy="426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96F9E4-DD9C-5443-BB30-6442377517F3}"/>
              </a:ext>
            </a:extLst>
          </p:cNvPr>
          <p:cNvSpPr/>
          <p:nvPr/>
        </p:nvSpPr>
        <p:spPr>
          <a:xfrm>
            <a:off x="103909" y="1225068"/>
            <a:ext cx="8250382" cy="1881814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E15FF-7987-1249-985A-BF3199D195FD}"/>
              </a:ext>
            </a:extLst>
          </p:cNvPr>
          <p:cNvSpPr txBox="1"/>
          <p:nvPr/>
        </p:nvSpPr>
        <p:spPr>
          <a:xfrm>
            <a:off x="8354291" y="3267086"/>
            <a:ext cx="68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*GITL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7C381-4502-1549-B57A-F1809E52B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983" y="879802"/>
            <a:ext cx="6133525" cy="2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8" y="177817"/>
            <a:ext cx="8184416" cy="686117"/>
          </a:xfrm>
        </p:spPr>
        <p:txBody>
          <a:bodyPr/>
          <a:lstStyle/>
          <a:p>
            <a:r>
              <a:rPr lang="en-US" sz="2400" dirty="0"/>
              <a:t>How does the Roman coronagraph performance compare to the needs of future missions? </a:t>
            </a:r>
            <a:r>
              <a:rPr lang="en-US" sz="1800" dirty="0"/>
              <a:t>2. Lower Level Characteristics (detectors)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36323-1F67-D442-AE6C-A21D83BB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466"/>
            <a:ext cx="8272463" cy="2774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AD253-403D-2A4D-8341-2134EB0BB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09" y="874748"/>
            <a:ext cx="8272463" cy="2601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9DF9E8-1F55-8E44-BFB9-D1BC73D400BA}"/>
              </a:ext>
            </a:extLst>
          </p:cNvPr>
          <p:cNvSpPr>
            <a:spLocks noChangeAspect="1"/>
          </p:cNvSpPr>
          <p:nvPr/>
        </p:nvSpPr>
        <p:spPr>
          <a:xfrm>
            <a:off x="4500701" y="4260814"/>
            <a:ext cx="214470" cy="1092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272C2-FD93-AA4D-A7A7-3EA0DACC7B5A}"/>
              </a:ext>
            </a:extLst>
          </p:cNvPr>
          <p:cNvSpPr/>
          <p:nvPr/>
        </p:nvSpPr>
        <p:spPr>
          <a:xfrm>
            <a:off x="817534" y="4268752"/>
            <a:ext cx="240978" cy="122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28A7D-93D7-F144-9CDF-4FB4864A8A9F}"/>
              </a:ext>
            </a:extLst>
          </p:cNvPr>
          <p:cNvSpPr/>
          <p:nvPr/>
        </p:nvSpPr>
        <p:spPr>
          <a:xfrm>
            <a:off x="2369100" y="4260811"/>
            <a:ext cx="240978" cy="122800"/>
          </a:xfrm>
          <a:prstGeom prst="rect">
            <a:avLst/>
          </a:prstGeom>
          <a:solidFill>
            <a:srgbClr val="25A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A147F-A059-6B4B-8D8F-79424795ADF6}"/>
              </a:ext>
            </a:extLst>
          </p:cNvPr>
          <p:cNvSpPr/>
          <p:nvPr/>
        </p:nvSpPr>
        <p:spPr>
          <a:xfrm>
            <a:off x="79338" y="3994986"/>
            <a:ext cx="8490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For the Roman Coronagraph columns, the color-coding indicates whether its performance (CBE or design specification) is </a:t>
            </a:r>
          </a:p>
          <a:p>
            <a:r>
              <a:rPr lang="en-US" sz="1200" b="1" i="1" dirty="0">
                <a:solidFill>
                  <a:srgbClr val="00B050"/>
                </a:solidFill>
              </a:rPr>
              <a:t>  better (        )</a:t>
            </a:r>
            <a:r>
              <a:rPr lang="en-US" sz="1200" b="1" i="1" dirty="0">
                <a:solidFill>
                  <a:schemeClr val="tx2"/>
                </a:solidFill>
              </a:rPr>
              <a:t>,</a:t>
            </a:r>
            <a:r>
              <a:rPr lang="en-US" sz="1200" b="1" i="1" dirty="0"/>
              <a:t> </a:t>
            </a:r>
            <a:r>
              <a:rPr lang="en-US" sz="1200" b="1" i="1" dirty="0">
                <a:solidFill>
                  <a:srgbClr val="25A8F0"/>
                </a:solidFill>
              </a:rPr>
              <a:t>in family with (        )</a:t>
            </a:r>
            <a:r>
              <a:rPr lang="en-US" sz="1200" b="1" i="1" dirty="0"/>
              <a:t> or </a:t>
            </a:r>
            <a:r>
              <a:rPr lang="en-US" sz="1200" b="1" i="1" dirty="0">
                <a:solidFill>
                  <a:schemeClr val="accent1"/>
                </a:solidFill>
              </a:rPr>
              <a:t>significantly worse (         )</a:t>
            </a:r>
            <a:r>
              <a:rPr lang="en-US" sz="1200" b="1" i="1" dirty="0"/>
              <a:t> than what is required for future missions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99E76-1314-714A-9242-26CADCDE2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346" y="878577"/>
            <a:ext cx="6370408" cy="2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0" y="110558"/>
            <a:ext cx="7497000" cy="686117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CB257-A77A-5A47-B3E7-6F9194AE4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43" y="1019920"/>
            <a:ext cx="8382070" cy="34742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detection limits of the Roman coronagraph and of future missions differ by ~ 100X</a:t>
            </a:r>
          </a:p>
          <a:p>
            <a:r>
              <a:rPr lang="en-US" dirty="0"/>
              <a:t>However, </a:t>
            </a:r>
            <a:r>
              <a:rPr lang="en-US" b="1" dirty="0"/>
              <a:t>because of the Roman space telescope heavily obscured entrance pupil</a:t>
            </a:r>
            <a:r>
              <a:rPr lang="en-US" dirty="0"/>
              <a:t>, its key coronagraph subsystems (incl. pointing jitter control, low-order wavefront control and photon-counting detectors) have to work just as hard to get there, with performance very much in family with the needs of a future </a:t>
            </a:r>
            <a:r>
              <a:rPr lang="en-US" dirty="0" err="1"/>
              <a:t>exo</a:t>
            </a:r>
            <a:r>
              <a:rPr lang="en-US" dirty="0"/>
              <a:t>-Earth imaging mission</a:t>
            </a:r>
          </a:p>
          <a:p>
            <a:r>
              <a:rPr lang="en-US" dirty="0"/>
              <a:t>This is precisely what makes the Roman coronagraph such a great technology demonstration, in spite of providing more modest detection limits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0" y="110558"/>
            <a:ext cx="7497000" cy="686117"/>
          </a:xfrm>
        </p:spPr>
        <p:txBody>
          <a:bodyPr/>
          <a:lstStyle/>
          <a:p>
            <a:pPr algn="ctr"/>
            <a:r>
              <a:rPr lang="en-US" dirty="0"/>
              <a:t>Roman Space telescope Pupil 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24144-FF86-A849-934E-67237D26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62" y="1099929"/>
            <a:ext cx="2515793" cy="25157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ACA08B-6D23-3F43-9211-92C3AF31698A}"/>
              </a:ext>
            </a:extLst>
          </p:cNvPr>
          <p:cNvCxnSpPr/>
          <p:nvPr/>
        </p:nvCxnSpPr>
        <p:spPr>
          <a:xfrm>
            <a:off x="3922645" y="2450435"/>
            <a:ext cx="980661" cy="0"/>
          </a:xfrm>
          <a:prstGeom prst="straightConnector1">
            <a:avLst/>
          </a:prstGeom>
          <a:ln w="444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7A0927-8F7B-4D40-BD66-444347294B2D}"/>
              </a:ext>
            </a:extLst>
          </p:cNvPr>
          <p:cNvSpPr txBox="1"/>
          <p:nvPr/>
        </p:nvSpPr>
        <p:spPr>
          <a:xfrm>
            <a:off x="-171220" y="3842586"/>
            <a:ext cx="46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“A pupil that only a mother could find beautiful”</a:t>
            </a:r>
          </a:p>
          <a:p>
            <a:pPr algn="ctr"/>
            <a:r>
              <a:rPr lang="en-US" dirty="0"/>
              <a:t>David </a:t>
            </a:r>
            <a:r>
              <a:rPr lang="en-US" dirty="0" err="1"/>
              <a:t>Spergel</a:t>
            </a:r>
            <a:r>
              <a:rPr lang="en-US" dirty="0"/>
              <a:t>, circa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11D594-E7DA-504F-8876-8FADCBA8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25" y="902124"/>
            <a:ext cx="3402735" cy="316629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DFC93C4-D351-FA47-A585-238C1D049AF7}"/>
              </a:ext>
            </a:extLst>
          </p:cNvPr>
          <p:cNvSpPr txBox="1">
            <a:spLocks/>
          </p:cNvSpPr>
          <p:nvPr/>
        </p:nvSpPr>
        <p:spPr>
          <a:xfrm>
            <a:off x="4903306" y="4051188"/>
            <a:ext cx="3449783" cy="85870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FFC000"/>
                </a:solidFill>
              </a:rPr>
              <a:t>10% bandwidth dark holes reach 5×10</a:t>
            </a:r>
            <a:r>
              <a:rPr lang="en-US" sz="1200" baseline="30000" dirty="0">
                <a:solidFill>
                  <a:srgbClr val="FFC000"/>
                </a:solidFill>
              </a:rPr>
              <a:t>-9 </a:t>
            </a:r>
            <a:r>
              <a:rPr lang="en-US" sz="1200" dirty="0">
                <a:solidFill>
                  <a:srgbClr val="FFC000"/>
                </a:solidFill>
              </a:rPr>
              <a:t>mean </a:t>
            </a:r>
          </a:p>
          <a:p>
            <a:pPr algn="ctr"/>
            <a:r>
              <a:rPr lang="en-US" sz="1200" dirty="0">
                <a:solidFill>
                  <a:srgbClr val="FFC000"/>
                </a:solidFill>
              </a:rPr>
              <a:t>contrast with </a:t>
            </a:r>
            <a:r>
              <a:rPr lang="en-US" sz="1200" i="1" dirty="0">
                <a:solidFill>
                  <a:srgbClr val="FFC000"/>
                </a:solidFill>
              </a:rPr>
              <a:t>Roman Hybrid </a:t>
            </a:r>
            <a:r>
              <a:rPr lang="en-US" sz="1200" i="1" dirty="0" err="1">
                <a:solidFill>
                  <a:srgbClr val="FFC000"/>
                </a:solidFill>
              </a:rPr>
              <a:t>Lyot</a:t>
            </a:r>
            <a:r>
              <a:rPr lang="en-US" sz="1200" i="1" dirty="0">
                <a:solidFill>
                  <a:srgbClr val="FFC000"/>
                </a:solidFill>
              </a:rPr>
              <a:t> coronagraph</a:t>
            </a:r>
            <a:endParaRPr lang="en-US" sz="1200" dirty="0">
              <a:solidFill>
                <a:srgbClr val="FFC000"/>
              </a:solidFill>
            </a:endParaRPr>
          </a:p>
          <a:p>
            <a:pPr algn="ctr"/>
            <a:endParaRPr lang="en-US" sz="300" dirty="0">
              <a:solidFill>
                <a:srgbClr val="FFC000"/>
              </a:solidFill>
            </a:endParaRPr>
          </a:p>
          <a:p>
            <a:pPr algn="ctr"/>
            <a:r>
              <a:rPr lang="en-US" sz="1100" dirty="0"/>
              <a:t>JPL HCIT  Results</a:t>
            </a:r>
          </a:p>
          <a:p>
            <a:pPr algn="ctr"/>
            <a:r>
              <a:rPr lang="en-US" sz="1100" dirty="0" err="1"/>
              <a:t>Seo</a:t>
            </a:r>
            <a:r>
              <a:rPr lang="en-US" sz="1100" dirty="0"/>
              <a:t>, B. et al. 2018</a:t>
            </a:r>
            <a:endParaRPr lang="en-US" sz="1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0" y="110558"/>
            <a:ext cx="7497000" cy="686117"/>
          </a:xfrm>
        </p:spPr>
        <p:txBody>
          <a:bodyPr/>
          <a:lstStyle/>
          <a:p>
            <a:pPr algn="ctr"/>
            <a:r>
              <a:rPr lang="en-US" dirty="0"/>
              <a:t>Why? Perfect Pupil for </a:t>
            </a:r>
            <a:r>
              <a:rPr lang="en-US" dirty="0" err="1"/>
              <a:t>Coronagraphy</a:t>
            </a:r>
            <a:r>
              <a:rPr lang="en-US" dirty="0"/>
              <a:t> 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13CAA-049D-B843-8634-C9722425BEDE}"/>
              </a:ext>
            </a:extLst>
          </p:cNvPr>
          <p:cNvSpPr/>
          <p:nvPr/>
        </p:nvSpPr>
        <p:spPr>
          <a:xfrm>
            <a:off x="4862946" y="892912"/>
            <a:ext cx="3449782" cy="39804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E6431-933D-C24C-9D4D-850765BF0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6" y="872131"/>
            <a:ext cx="3237104" cy="30770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7B4155-726A-D14B-8038-87547D883125}"/>
              </a:ext>
            </a:extLst>
          </p:cNvPr>
          <p:cNvSpPr txBox="1">
            <a:spLocks/>
          </p:cNvSpPr>
          <p:nvPr/>
        </p:nvSpPr>
        <p:spPr>
          <a:xfrm>
            <a:off x="4862946" y="4174224"/>
            <a:ext cx="3449783" cy="5422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FFC000"/>
                </a:solidFill>
              </a:rPr>
              <a:t>10% bandwidth dark holes reach 4×10</a:t>
            </a:r>
            <a:r>
              <a:rPr lang="en-US" sz="1200" baseline="30000" dirty="0">
                <a:solidFill>
                  <a:srgbClr val="FFC000"/>
                </a:solidFill>
              </a:rPr>
              <a:t>-10 </a:t>
            </a:r>
            <a:r>
              <a:rPr lang="en-US" sz="1200" dirty="0">
                <a:solidFill>
                  <a:srgbClr val="FFC000"/>
                </a:solidFill>
              </a:rPr>
              <a:t>mean </a:t>
            </a:r>
          </a:p>
          <a:p>
            <a:pPr algn="ctr"/>
            <a:r>
              <a:rPr lang="en-US" sz="1200" dirty="0">
                <a:solidFill>
                  <a:srgbClr val="FFC000"/>
                </a:solidFill>
              </a:rPr>
              <a:t>contrast with </a:t>
            </a:r>
            <a:r>
              <a:rPr lang="en-US" sz="1200" i="1" u="sng" dirty="0">
                <a:solidFill>
                  <a:srgbClr val="FFC000"/>
                </a:solidFill>
              </a:rPr>
              <a:t>unobscured monolithic aperture</a:t>
            </a:r>
            <a:r>
              <a:rPr lang="en-US" sz="1200" i="1" dirty="0">
                <a:solidFill>
                  <a:srgbClr val="FFC000"/>
                </a:solidFill>
              </a:rPr>
              <a:t> </a:t>
            </a:r>
            <a:r>
              <a:rPr lang="en-US" sz="1200" dirty="0">
                <a:solidFill>
                  <a:srgbClr val="FFC000"/>
                </a:solidFill>
              </a:rPr>
              <a:t>and classical </a:t>
            </a:r>
            <a:r>
              <a:rPr lang="en-US" sz="1200" dirty="0" err="1">
                <a:solidFill>
                  <a:srgbClr val="FFC000"/>
                </a:solidFill>
              </a:rPr>
              <a:t>Lyot</a:t>
            </a:r>
            <a:r>
              <a:rPr lang="en-US" sz="1200" dirty="0">
                <a:solidFill>
                  <a:srgbClr val="FFC000"/>
                </a:solidFill>
              </a:rPr>
              <a:t> Coronagraph</a:t>
            </a:r>
          </a:p>
          <a:p>
            <a:pPr algn="ctr"/>
            <a:endParaRPr lang="en-US" sz="300" dirty="0">
              <a:solidFill>
                <a:srgbClr val="FFC000"/>
              </a:solidFill>
            </a:endParaRPr>
          </a:p>
          <a:p>
            <a:pPr algn="ctr"/>
            <a:r>
              <a:rPr lang="en-US" sz="1100" dirty="0"/>
              <a:t>Decadal Survey Testbed (DST) HCIT Results</a:t>
            </a:r>
          </a:p>
          <a:p>
            <a:pPr algn="ctr"/>
            <a:r>
              <a:rPr lang="en-US" sz="1100" dirty="0" err="1"/>
              <a:t>Seo</a:t>
            </a:r>
            <a:r>
              <a:rPr lang="en-US" sz="1100" dirty="0"/>
              <a:t>, B. et al. 2019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17CD74-A623-4144-B9EA-1ED38BE697B9}"/>
              </a:ext>
            </a:extLst>
          </p:cNvPr>
          <p:cNvSpPr/>
          <p:nvPr/>
        </p:nvSpPr>
        <p:spPr>
          <a:xfrm>
            <a:off x="864730" y="1318272"/>
            <a:ext cx="2329023" cy="23078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76E0D2-10DD-7546-A619-DFE3A9F135F7}"/>
              </a:ext>
            </a:extLst>
          </p:cNvPr>
          <p:cNvCxnSpPr/>
          <p:nvPr/>
        </p:nvCxnSpPr>
        <p:spPr>
          <a:xfrm>
            <a:off x="3591339" y="2410678"/>
            <a:ext cx="980661" cy="0"/>
          </a:xfrm>
          <a:prstGeom prst="straightConnector1">
            <a:avLst/>
          </a:prstGeom>
          <a:ln w="444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E725A-EE38-9742-C64B-70DE658BE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5" y="663165"/>
            <a:ext cx="5804899" cy="30270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00F69B-9DEE-67EB-CF5A-5BFE325E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7150"/>
            <a:ext cx="7371708" cy="513159"/>
          </a:xfrm>
        </p:spPr>
        <p:txBody>
          <a:bodyPr/>
          <a:lstStyle/>
          <a:p>
            <a:r>
              <a:rPr lang="en-US" sz="1600" dirty="0"/>
              <a:t>Typical instrument development lifecycle for ground-based observatories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FEF9C-B2CD-4ED8-2CE7-A105F601D9AB}"/>
              </a:ext>
            </a:extLst>
          </p:cNvPr>
          <p:cNvSpPr txBox="1"/>
          <p:nvPr/>
        </p:nvSpPr>
        <p:spPr>
          <a:xfrm>
            <a:off x="3827123" y="3783066"/>
            <a:ext cx="29692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PRR: Proposal Readiness Review. </a:t>
            </a:r>
          </a:p>
          <a:p>
            <a:r>
              <a:rPr lang="en-US" sz="1100" dirty="0"/>
              <a:t>PDR: Preliminary Design Review. </a:t>
            </a:r>
          </a:p>
          <a:p>
            <a:r>
              <a:rPr lang="en-US" sz="1100" dirty="0"/>
              <a:t>EPR: Engineering Peer Reviews.</a:t>
            </a:r>
          </a:p>
          <a:p>
            <a:r>
              <a:rPr lang="en-US" sz="1100" dirty="0"/>
              <a:t>CPR: Construction Programmatic Review. </a:t>
            </a:r>
          </a:p>
          <a:p>
            <a:r>
              <a:rPr lang="en-US" sz="1100" dirty="0"/>
              <a:t>PSR: Pre-ship Review.</a:t>
            </a:r>
          </a:p>
          <a:p>
            <a:r>
              <a:rPr lang="en-US" sz="1100" dirty="0"/>
              <a:t>ORR: Operational Readiness.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1B7C8-C9B5-CC25-F701-63176A9E3275}"/>
              </a:ext>
            </a:extLst>
          </p:cNvPr>
          <p:cNvSpPr txBox="1"/>
          <p:nvPr/>
        </p:nvSpPr>
        <p:spPr>
          <a:xfrm>
            <a:off x="-15410" y="666029"/>
            <a:ext cx="32620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Concept phase </a:t>
            </a:r>
            <a:r>
              <a:rPr lang="en-US" sz="1000" dirty="0"/>
              <a:t>to determine feasibility and an initial science case.</a:t>
            </a:r>
          </a:p>
          <a:p>
            <a:r>
              <a:rPr lang="en-US" sz="1000" b="1" dirty="0"/>
              <a:t>Phase A system design phase </a:t>
            </a:r>
            <a:r>
              <a:rPr lang="en-US" sz="1000" dirty="0"/>
              <a:t>during which designs for the instrument are matured on the most important aspects of the instrument as well as maturing the budget and schedule. </a:t>
            </a:r>
          </a:p>
          <a:p>
            <a:r>
              <a:rPr lang="en-US" sz="1000" b="1" dirty="0"/>
              <a:t>Proposal Development phase </a:t>
            </a:r>
            <a:r>
              <a:rPr lang="en-US" sz="1000" dirty="0"/>
              <a:t>for soliciting funding from private and public granting agencies.</a:t>
            </a:r>
          </a:p>
          <a:p>
            <a:r>
              <a:rPr lang="en-US" sz="1000" b="1" dirty="0"/>
              <a:t>Preliminary design</a:t>
            </a:r>
            <a:r>
              <a:rPr lang="en-US" sz="1000" dirty="0"/>
              <a:t> when all technical subsystems are designed and matured while programmatic processed are introduced and refined relative to the proposal phase</a:t>
            </a:r>
          </a:p>
          <a:p>
            <a:r>
              <a:rPr lang="en-US" sz="1000" b="1" dirty="0"/>
              <a:t>Implementation phase </a:t>
            </a:r>
            <a:r>
              <a:rPr lang="en-US" sz="1000" dirty="0"/>
              <a:t>is when the instrument detailed designs are finished and the build of the instrument is completed for all subsystems. </a:t>
            </a:r>
          </a:p>
          <a:p>
            <a:r>
              <a:rPr lang="en-US" sz="1000" b="1" dirty="0"/>
              <a:t>Commissioning</a:t>
            </a:r>
            <a:r>
              <a:rPr lang="en-US" sz="1000" dirty="0"/>
              <a:t> includes integration of the instrument at the observatory and night time engineering activities to commissioning the instrument for routine operations. The project completes with a hand over to operations at the end of this phase. </a:t>
            </a:r>
          </a:p>
          <a:p>
            <a:endParaRPr lang="en-US" sz="1000" dirty="0"/>
          </a:p>
          <a:p>
            <a:r>
              <a:rPr lang="en-US" sz="1000" dirty="0"/>
              <a:t>Credits: M. </a:t>
            </a:r>
            <a:r>
              <a:rPr lang="en-US" sz="1000" dirty="0" err="1"/>
              <a:t>Kassis</a:t>
            </a:r>
            <a:r>
              <a:rPr lang="en-US" sz="1000" dirty="0"/>
              <a:t> (WMKO Inst. Prog. Manager)</a:t>
            </a:r>
          </a:p>
        </p:txBody>
      </p:sp>
    </p:spTree>
    <p:extLst>
      <p:ext uri="{BB962C8B-B14F-4D97-AF65-F5344CB8AC3E}">
        <p14:creationId xmlns:p14="http://schemas.microsoft.com/office/powerpoint/2010/main" val="77675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E57C28-1611-E7DE-0158-2D1790CE2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340661"/>
              </p:ext>
            </p:extLst>
          </p:nvPr>
        </p:nvGraphicFramePr>
        <p:xfrm>
          <a:off x="381000" y="1282986"/>
          <a:ext cx="8305800" cy="2225040"/>
        </p:xfrm>
        <a:graphic>
          <a:graphicData uri="http://schemas.openxmlformats.org/drawingml/2006/table">
            <a:tbl>
              <a:tblPr firstRow="1" bandRow="1">
                <a:tableStyleId>{F96D7CBB-A952-44BB-AA24-4712D87E3833}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85612394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75475948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111220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7843098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82009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76005631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61481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6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5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 – Phase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&lt;$0.1M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1-5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40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Preliminary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$2-3M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8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&lt;$1M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$5M-$10M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 </a:t>
                      </a:r>
                      <a:r>
                        <a:rPr lang="en-US" dirty="0" err="1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$10-100M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 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&lt;$1M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7331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402B5D8-45F5-676F-BCE3-17D0C087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costs and durations per phase</a:t>
            </a:r>
          </a:p>
        </p:txBody>
      </p:sp>
    </p:spTree>
    <p:extLst>
      <p:ext uri="{BB962C8B-B14F-4D97-AF65-F5344CB8AC3E}">
        <p14:creationId xmlns:p14="http://schemas.microsoft.com/office/powerpoint/2010/main" val="292862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0967B-5756-421A-4D67-013FAAFC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00100"/>
            <a:ext cx="2624191" cy="4000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leads</a:t>
            </a:r>
          </a:p>
          <a:p>
            <a:pPr lvl="1"/>
            <a:r>
              <a:rPr lang="en-US" dirty="0"/>
              <a:t>PI/Co-PI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Admin support</a:t>
            </a:r>
          </a:p>
          <a:p>
            <a:r>
              <a:rPr lang="en-US" dirty="0"/>
              <a:t>Advisory board</a:t>
            </a:r>
          </a:p>
          <a:p>
            <a:r>
              <a:rPr lang="en-US" dirty="0"/>
              <a:t>Science team</a:t>
            </a:r>
          </a:p>
          <a:p>
            <a:pPr lvl="1"/>
            <a:r>
              <a:rPr lang="en-US"/>
              <a:t>Project scientist</a:t>
            </a:r>
            <a:endParaRPr lang="en-US" dirty="0"/>
          </a:p>
          <a:p>
            <a:r>
              <a:rPr lang="en-US" dirty="0"/>
              <a:t>Instrument scientists and architects/engineers</a:t>
            </a:r>
          </a:p>
          <a:p>
            <a:r>
              <a:rPr lang="en-US" dirty="0"/>
              <a:t>System engineers</a:t>
            </a:r>
          </a:p>
          <a:p>
            <a:r>
              <a:rPr lang="en-US" dirty="0"/>
              <a:t>Optical engineers</a:t>
            </a:r>
          </a:p>
          <a:p>
            <a:r>
              <a:rPr lang="en-US" dirty="0"/>
              <a:t>Mechanical engineers</a:t>
            </a:r>
          </a:p>
          <a:p>
            <a:r>
              <a:rPr lang="en-US" dirty="0"/>
              <a:t>Electronic engineers</a:t>
            </a:r>
          </a:p>
          <a:p>
            <a:r>
              <a:rPr lang="en-US" dirty="0"/>
              <a:t>Software engineers</a:t>
            </a:r>
          </a:p>
          <a:p>
            <a:r>
              <a:rPr lang="en-US" dirty="0"/>
              <a:t>Data reduction pipeline scientists and engineers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D9A1E-63AA-E47F-7B89-8372D91E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7150"/>
            <a:ext cx="6077164" cy="513159"/>
          </a:xfrm>
        </p:spPr>
        <p:txBody>
          <a:bodyPr/>
          <a:lstStyle/>
          <a:p>
            <a:r>
              <a:rPr lang="en-US" dirty="0"/>
              <a:t>Example organizational structure, professionals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EB4B6-3EB3-1E87-FED7-0F3C7094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30" y="493159"/>
            <a:ext cx="5071242" cy="44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C1AE-0468-4C1D-01C0-D5A44EDF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24" y="72826"/>
            <a:ext cx="8006476" cy="686117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Roman Coronagraph Technical Relevance to HWO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101B4-D0D2-1599-2687-426BA4EF7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6" name="Picture 5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69FFC7DB-AFD6-29F9-0CEC-59414040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9" y="924202"/>
            <a:ext cx="4238136" cy="4146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1492F-D062-1F25-1273-0624434990C0}"/>
              </a:ext>
            </a:extLst>
          </p:cNvPr>
          <p:cNvSpPr txBox="1"/>
          <p:nvPr/>
        </p:nvSpPr>
        <p:spPr>
          <a:xfrm>
            <a:off x="5251731" y="2370966"/>
            <a:ext cx="3706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Needs to be updated given: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>
                <a:solidFill>
                  <a:srgbClr val="00B0F0"/>
                </a:solidFill>
              </a:rPr>
              <a:t>Roman coronagraph TVAC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>
                <a:solidFill>
                  <a:srgbClr val="00B0F0"/>
                </a:solidFill>
              </a:rPr>
              <a:t>HWO coronagraph TBD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023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0" y="110558"/>
            <a:ext cx="7497000" cy="686117"/>
          </a:xfrm>
        </p:spPr>
        <p:txBody>
          <a:bodyPr/>
          <a:lstStyle/>
          <a:p>
            <a:pPr algn="ctr"/>
            <a:r>
              <a:rPr lang="en-US" dirty="0"/>
              <a:t>Comparison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37D31-D373-EA4C-806F-48610EA8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51" y="883227"/>
            <a:ext cx="4839883" cy="426027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0A58E5-8505-9E4F-9BBE-C23CE55F5E66}"/>
              </a:ext>
            </a:extLst>
          </p:cNvPr>
          <p:cNvSpPr txBox="1">
            <a:spLocks/>
          </p:cNvSpPr>
          <p:nvPr/>
        </p:nvSpPr>
        <p:spPr>
          <a:xfrm>
            <a:off x="4953418" y="939764"/>
            <a:ext cx="4190582" cy="5067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rgbClr val="000000"/>
                </a:solidFill>
              </a:rPr>
              <a:t>Point source-to-star Flux Ratio detectable by Roman coronagraph far from </a:t>
            </a:r>
            <a:r>
              <a:rPr lang="en-US" sz="1600" i="1" dirty="0" err="1">
                <a:solidFill>
                  <a:srgbClr val="000000"/>
                </a:solidFill>
              </a:rPr>
              <a:t>HabEx</a:t>
            </a:r>
            <a:r>
              <a:rPr lang="en-US" sz="1600" i="1" dirty="0">
                <a:solidFill>
                  <a:srgbClr val="000000"/>
                </a:solidFill>
              </a:rPr>
              <a:t>/LUVOIR </a:t>
            </a:r>
            <a:r>
              <a:rPr lang="en-US" sz="1600" i="1" dirty="0">
                <a:solidFill>
                  <a:srgbClr val="00B0F0"/>
                </a:solidFill>
              </a:rPr>
              <a:t>(and presumably HWO)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CB9C2F-B1AF-A74C-AD59-CDEAC49DCFC2}"/>
              </a:ext>
            </a:extLst>
          </p:cNvPr>
          <p:cNvSpPr txBox="1">
            <a:spLocks/>
          </p:cNvSpPr>
          <p:nvPr/>
        </p:nvSpPr>
        <p:spPr>
          <a:xfrm>
            <a:off x="4953418" y="1904238"/>
            <a:ext cx="3971126" cy="5067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rgbClr val="000000"/>
                </a:solidFill>
              </a:rPr>
              <a:t>…but Roman Coronagraph components and subsystems performance are highly comparable!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3E03C-7118-2573-5860-AFE07A34B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509" y="2823999"/>
            <a:ext cx="1610841" cy="1610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A0C5A-490B-5241-E9B8-F5FB8A026C6C}"/>
              </a:ext>
            </a:extLst>
          </p:cNvPr>
          <p:cNvSpPr txBox="1"/>
          <p:nvPr/>
        </p:nvSpPr>
        <p:spPr>
          <a:xfrm>
            <a:off x="6577053" y="3159673"/>
            <a:ext cx="2649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“A pupil that only a mother could find beautiful”</a:t>
            </a:r>
          </a:p>
          <a:p>
            <a:pPr algn="ctr"/>
            <a:r>
              <a:rPr lang="en-US" dirty="0"/>
              <a:t>David </a:t>
            </a:r>
            <a:r>
              <a:rPr lang="en-US" dirty="0" err="1"/>
              <a:t>Spergel</a:t>
            </a:r>
            <a:r>
              <a:rPr lang="en-US" dirty="0"/>
              <a:t>, circa 2015</a:t>
            </a:r>
          </a:p>
        </p:txBody>
      </p:sp>
    </p:spTree>
    <p:extLst>
      <p:ext uri="{BB962C8B-B14F-4D97-AF65-F5344CB8AC3E}">
        <p14:creationId xmlns:p14="http://schemas.microsoft.com/office/powerpoint/2010/main" val="35813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D79D-A7EC-8AB7-5602-D00721A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59" y="193731"/>
            <a:ext cx="5026789" cy="4643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a Roman coronagraph exozodi survey could impact and benefit HWO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CFECD-4246-A25B-F9D6-79B65517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1C1AD-E219-E942-B4F9-FCCF113AD1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F74D1-3771-C3EB-CF39-CB736B66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118"/>
            <a:ext cx="4847129" cy="3827264"/>
          </a:xfrm>
        </p:spPr>
        <p:txBody>
          <a:bodyPr>
            <a:noAutofit/>
          </a:bodyPr>
          <a:lstStyle/>
          <a:p>
            <a:r>
              <a:rPr lang="en-US" sz="1200" dirty="0"/>
              <a:t>Typical exozodi brightness measured by LBTI is 3 zodis, with a 95% confidence upper limit of 27 zodis. </a:t>
            </a:r>
          </a:p>
          <a:p>
            <a:r>
              <a:rPr lang="en-US" sz="1200" u="sng" dirty="0"/>
              <a:t>A solar </a:t>
            </a:r>
            <a:r>
              <a:rPr lang="en-US" sz="1200" u="sng" dirty="0" err="1"/>
              <a:t>zodi</a:t>
            </a:r>
            <a:r>
              <a:rPr lang="en-US" sz="1200" u="sng" dirty="0"/>
              <a:t> like model is assumed </a:t>
            </a:r>
            <a:r>
              <a:rPr lang="en-US" sz="1200" dirty="0"/>
              <a:t>to convert excess to exozodi brightness, scaling up from “1 </a:t>
            </a:r>
            <a:r>
              <a:rPr lang="en-US" sz="1200" dirty="0" err="1"/>
              <a:t>zodi</a:t>
            </a:r>
            <a:r>
              <a:rPr lang="en-US" sz="1200" dirty="0"/>
              <a:t>” density at 1 AU (or EEID)</a:t>
            </a:r>
          </a:p>
          <a:p>
            <a:r>
              <a:rPr lang="en-US" sz="1200" dirty="0"/>
              <a:t>Converting to exozodi level at visible wavelengths also depends on exozodi dust model (albedo, grain size and spatial distributions)</a:t>
            </a:r>
          </a:p>
          <a:p>
            <a:r>
              <a:rPr lang="en-US" sz="1200" dirty="0"/>
              <a:t>There is evidence, from joint MIR and NIR interferometric measurements that some stars have exozodi dust very different from solar </a:t>
            </a:r>
            <a:r>
              <a:rPr lang="en-US" sz="1200" dirty="0">
                <a:solidFill>
                  <a:srgbClr val="0070C0"/>
                </a:solidFill>
              </a:rPr>
              <a:t>(hot dust phenomenon, </a:t>
            </a:r>
            <a:r>
              <a:rPr lang="en-US" sz="1200" dirty="0" err="1">
                <a:solidFill>
                  <a:srgbClr val="0070C0"/>
                </a:solidFill>
              </a:rPr>
              <a:t>Absil</a:t>
            </a:r>
            <a:r>
              <a:rPr lang="en-US" sz="1200" dirty="0">
                <a:solidFill>
                  <a:srgbClr val="0070C0"/>
                </a:solidFill>
              </a:rPr>
              <a:t> et al. 2006 &amp; 2009, </a:t>
            </a:r>
            <a:r>
              <a:rPr lang="en-US" sz="1200" dirty="0" err="1">
                <a:solidFill>
                  <a:srgbClr val="0070C0"/>
                </a:solidFill>
              </a:rPr>
              <a:t>Ertel</a:t>
            </a:r>
            <a:r>
              <a:rPr lang="en-US" sz="1200" dirty="0">
                <a:solidFill>
                  <a:srgbClr val="0070C0"/>
                </a:solidFill>
              </a:rPr>
              <a:t> et al. 2014, </a:t>
            </a:r>
            <a:r>
              <a:rPr lang="en-US" sz="1200" dirty="0" err="1">
                <a:solidFill>
                  <a:srgbClr val="0070C0"/>
                </a:solidFill>
              </a:rPr>
              <a:t>Mennesson</a:t>
            </a:r>
            <a:r>
              <a:rPr lang="en-US" sz="1200" dirty="0">
                <a:solidFill>
                  <a:srgbClr val="0070C0"/>
                </a:solidFill>
              </a:rPr>
              <a:t> et al. 2011)</a:t>
            </a:r>
          </a:p>
          <a:p>
            <a:r>
              <a:rPr lang="en-US" sz="1200" dirty="0">
                <a:highlight>
                  <a:srgbClr val="FFFF00"/>
                </a:highlight>
              </a:rPr>
              <a:t>Typical exozodi brigthness at HWO wavelengths remains vastly unknown, as well as the magnitude of resonant dust clumps</a:t>
            </a:r>
          </a:p>
          <a:p>
            <a:r>
              <a:rPr lang="en-US" sz="1200" dirty="0">
                <a:highlight>
                  <a:srgbClr val="FFFF00"/>
                </a:highlight>
              </a:rPr>
              <a:t>Roman Coronagraph could conduct a visible coronagraphic survey of HZ exozodi dust around 70 HWO targets in ~3 weeks of observing time, down to 10-100 </a:t>
            </a:r>
            <a:r>
              <a:rPr lang="en-US" sz="1200" dirty="0" err="1">
                <a:highlight>
                  <a:srgbClr val="FFFF00"/>
                </a:highlight>
              </a:rPr>
              <a:t>zodis</a:t>
            </a:r>
            <a:r>
              <a:rPr lang="en-US" sz="1200" dirty="0">
                <a:highlight>
                  <a:srgbClr val="FFFF00"/>
                </a:highlight>
              </a:rPr>
              <a:t> sensitivity (5</a:t>
            </a:r>
            <a:r>
              <a:rPr lang="en-US" sz="1200" dirty="0">
                <a:highlight>
                  <a:srgbClr val="FFFF00"/>
                </a:highlight>
                <a:latin typeface="Symbol" pitchFamily="2" charset="2"/>
              </a:rPr>
              <a:t>s</a:t>
            </a:r>
            <a:r>
              <a:rPr lang="en-US" sz="1200" dirty="0">
                <a:highlight>
                  <a:srgbClr val="FFFF00"/>
                </a:highlight>
              </a:rPr>
              <a:t>), depending on demonstrated in-flight performance</a:t>
            </a:r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B5C61-F049-2EF7-B04A-19EEBC1E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7" y="3405223"/>
            <a:ext cx="3254837" cy="1340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E22089-1DD8-06A5-58F3-35795D59303B}"/>
              </a:ext>
            </a:extLst>
          </p:cNvPr>
          <p:cNvSpPr txBox="1"/>
          <p:nvPr/>
        </p:nvSpPr>
        <p:spPr>
          <a:xfrm>
            <a:off x="5713164" y="4703660"/>
            <a:ext cx="3254837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i="1" dirty="0">
                <a:solidFill>
                  <a:srgbClr val="1B5193"/>
                </a:solidFill>
              </a:rPr>
              <a:t>20 “</a:t>
            </a:r>
            <a:r>
              <a:rPr lang="en-US" sz="1050" i="1" dirty="0" err="1">
                <a:solidFill>
                  <a:srgbClr val="1B5193"/>
                </a:solidFill>
              </a:rPr>
              <a:t>zodis</a:t>
            </a:r>
            <a:r>
              <a:rPr lang="en-US" sz="1050" i="1" dirty="0">
                <a:solidFill>
                  <a:srgbClr val="1B5193"/>
                </a:solidFill>
              </a:rPr>
              <a:t>” case : bright dust clump is retrieved </a:t>
            </a:r>
          </a:p>
          <a:p>
            <a:pPr algn="ctr"/>
            <a:r>
              <a:rPr lang="en-US" sz="1050" i="1" dirty="0">
                <a:solidFill>
                  <a:srgbClr val="1B5193"/>
                </a:solidFill>
              </a:rPr>
              <a:t>instead of planet (Defrere et al. 2012)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0A0B8-354A-E8C0-F3D7-1154026095A2}"/>
              </a:ext>
            </a:extLst>
          </p:cNvPr>
          <p:cNvSpPr/>
          <p:nvPr/>
        </p:nvSpPr>
        <p:spPr>
          <a:xfrm>
            <a:off x="5585772" y="3365467"/>
            <a:ext cx="3280985" cy="173060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3" name="image33.png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5309B71-EF89-D858-C4E6-354AA0B2103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588503" y="531362"/>
            <a:ext cx="3254838" cy="268268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86B8E-4FA4-F85B-004E-95A00721B468}"/>
              </a:ext>
            </a:extLst>
          </p:cNvPr>
          <p:cNvSpPr txBox="1"/>
          <p:nvPr/>
        </p:nvSpPr>
        <p:spPr>
          <a:xfrm>
            <a:off x="5673814" y="-7463"/>
            <a:ext cx="3254837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i="1" dirty="0">
                <a:solidFill>
                  <a:srgbClr val="1B5193"/>
                </a:solidFill>
              </a:rPr>
              <a:t>Even at 3x solar, the exozodi background will dominate vis/nir HWO observations and required exposure times (Mennesson et al. 2024)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2EC691-5733-928C-84E9-AAB5FE14774D}"/>
              </a:ext>
            </a:extLst>
          </p:cNvPr>
          <p:cNvCxnSpPr>
            <a:cxnSpLocks/>
          </p:cNvCxnSpPr>
          <p:nvPr/>
        </p:nvCxnSpPr>
        <p:spPr>
          <a:xfrm flipV="1">
            <a:off x="4659464" y="2329732"/>
            <a:ext cx="795131" cy="1035735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5ED367-7D9F-0CDF-4063-EFDF767C70CC}"/>
              </a:ext>
            </a:extLst>
          </p:cNvPr>
          <p:cNvCxnSpPr>
            <a:cxnSpLocks/>
          </p:cNvCxnSpPr>
          <p:nvPr/>
        </p:nvCxnSpPr>
        <p:spPr>
          <a:xfrm>
            <a:off x="4572000" y="3829854"/>
            <a:ext cx="907403" cy="480462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06E435-AD51-92E1-3DBB-0CC7E8754246}"/>
              </a:ext>
            </a:extLst>
          </p:cNvPr>
          <p:cNvSpPr/>
          <p:nvPr/>
        </p:nvSpPr>
        <p:spPr>
          <a:xfrm>
            <a:off x="5582234" y="47426"/>
            <a:ext cx="3280985" cy="31666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09"/>
    </mc:Choice>
    <mc:Fallback xmlns="">
      <p:transition spd="slow" advTm="14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3AC27-05DA-E109-9745-6E2EBE3E54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A111C-6E81-9156-7BE1-7ABE1DF7EBB5}"/>
              </a:ext>
            </a:extLst>
          </p:cNvPr>
          <p:cNvSpPr txBox="1"/>
          <p:nvPr/>
        </p:nvSpPr>
        <p:spPr>
          <a:xfrm>
            <a:off x="3240157" y="288235"/>
            <a:ext cx="328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3470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16-8025-C449-A956-DB9D7567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does the Roman coronagraph performance compare to the needs of future missions? </a:t>
            </a:r>
            <a:r>
              <a:rPr lang="en-US" sz="1800" dirty="0"/>
              <a:t>1. Top Level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3A9CE-6610-AF4C-94E3-B0548B032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BDA7-2B4E-A647-8604-F6DB814C11A2}"/>
              </a:ext>
            </a:extLst>
          </p:cNvPr>
          <p:cNvSpPr txBox="1"/>
          <p:nvPr/>
        </p:nvSpPr>
        <p:spPr>
          <a:xfrm>
            <a:off x="-1643" y="3605209"/>
            <a:ext cx="9145643" cy="169277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Comparison of CGI top-level characteristics –current best estimates of performance (CBEs) as of August 2020 and design specifications – </a:t>
            </a:r>
          </a:p>
          <a:p>
            <a:r>
              <a:rPr lang="en-US" sz="1100" dirty="0"/>
              <a:t>to the corresponding requirements for the </a:t>
            </a:r>
            <a:r>
              <a:rPr lang="en-US" sz="1100" dirty="0" err="1"/>
              <a:t>HabEx</a:t>
            </a:r>
            <a:r>
              <a:rPr lang="en-US" sz="1100" dirty="0"/>
              <a:t> and LUVOIR visible coronagraphs. </a:t>
            </a:r>
          </a:p>
          <a:p>
            <a:endParaRPr lang="en-US" sz="400" dirty="0"/>
          </a:p>
          <a:p>
            <a:r>
              <a:rPr lang="en-US" sz="1100" dirty="0"/>
              <a:t>For the Roman Coronagraph columns, the color-coding indicates whether its performance (CBE or design specification) is </a:t>
            </a:r>
          </a:p>
          <a:p>
            <a:r>
              <a:rPr lang="en-US" sz="1100" b="1" i="1" dirty="0">
                <a:solidFill>
                  <a:srgbClr val="00B050"/>
                </a:solidFill>
              </a:rPr>
              <a:t>  better (        )</a:t>
            </a:r>
            <a:r>
              <a:rPr lang="en-US" sz="1100" b="1" i="1" dirty="0">
                <a:solidFill>
                  <a:schemeClr val="tx2"/>
                </a:solidFill>
              </a:rPr>
              <a:t>,</a:t>
            </a:r>
            <a:r>
              <a:rPr lang="en-US" sz="1100" b="1" i="1" dirty="0"/>
              <a:t> </a:t>
            </a:r>
            <a:r>
              <a:rPr lang="en-US" sz="1100" b="1" i="1" dirty="0">
                <a:solidFill>
                  <a:srgbClr val="25A8F0"/>
                </a:solidFill>
              </a:rPr>
              <a:t>in family with (        )</a:t>
            </a:r>
            <a:r>
              <a:rPr lang="en-US" sz="1100" b="1" i="1" dirty="0"/>
              <a:t> or </a:t>
            </a:r>
            <a:r>
              <a:rPr lang="en-US" sz="1100" b="1" i="1" dirty="0">
                <a:solidFill>
                  <a:schemeClr val="accent1"/>
                </a:solidFill>
              </a:rPr>
              <a:t>significantly worse (         )</a:t>
            </a:r>
            <a:r>
              <a:rPr lang="en-US" sz="1100" b="1" i="1" dirty="0"/>
              <a:t> than what is required for future missions</a:t>
            </a:r>
          </a:p>
          <a:p>
            <a:endParaRPr lang="en-US" sz="300" b="1" i="1" dirty="0"/>
          </a:p>
          <a:p>
            <a:r>
              <a:rPr lang="en-US" sz="1100" i="1" dirty="0"/>
              <a:t>“NFOV”: narrow field of view mode. “SPEC”: spectroscopy mode. </a:t>
            </a:r>
          </a:p>
          <a:p>
            <a:endParaRPr lang="en-US" sz="1100" b="1" i="1" dirty="0"/>
          </a:p>
          <a:p>
            <a:pPr algn="ctr"/>
            <a:endParaRPr lang="en-US" sz="1100" i="1" dirty="0"/>
          </a:p>
          <a:p>
            <a:pPr algn="ctr"/>
            <a:r>
              <a:rPr lang="en-US" sz="900" i="1" dirty="0"/>
              <a:t>From </a:t>
            </a:r>
            <a:r>
              <a:rPr lang="en-US" sz="900" i="1" dirty="0" err="1"/>
              <a:t>Mennesson</a:t>
            </a:r>
            <a:r>
              <a:rPr lang="en-US" sz="900" i="1" dirty="0"/>
              <a:t>, </a:t>
            </a:r>
            <a:r>
              <a:rPr lang="en-US" sz="900" i="1" dirty="0" err="1"/>
              <a:t>Juanola-Parramon</a:t>
            </a:r>
            <a:r>
              <a:rPr lang="en-US" sz="900" i="1" dirty="0"/>
              <a:t>, Nemati et al. 2020, https://</a:t>
            </a:r>
            <a:r>
              <a:rPr lang="en-US" sz="900" i="1" dirty="0" err="1"/>
              <a:t>arxiv.org</a:t>
            </a:r>
            <a:r>
              <a:rPr lang="en-US" sz="900" i="1" dirty="0"/>
              <a:t>/pdf/2008.05624.pdf </a:t>
            </a:r>
          </a:p>
          <a:p>
            <a:r>
              <a:rPr lang="en-US" sz="1100" i="1" dirty="0"/>
              <a:t> </a:t>
            </a:r>
            <a:r>
              <a:rPr lang="en-US" sz="11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35989-0CE6-8544-87C4-F639A8FB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9" y="867907"/>
            <a:ext cx="8595190" cy="2696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96F9E4-DD9C-5443-BB30-6442377517F3}"/>
              </a:ext>
            </a:extLst>
          </p:cNvPr>
          <p:cNvSpPr/>
          <p:nvPr/>
        </p:nvSpPr>
        <p:spPr>
          <a:xfrm>
            <a:off x="-1643" y="1723189"/>
            <a:ext cx="8802743" cy="271866"/>
          </a:xfrm>
          <a:prstGeom prst="rect">
            <a:avLst/>
          </a:prstGeom>
          <a:solidFill>
            <a:srgbClr val="FFFF00">
              <a:alpha val="30000"/>
            </a:srgbClr>
          </a:solidFill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8CE1-5CF1-694B-9341-41B70D6D6E83}"/>
              </a:ext>
            </a:extLst>
          </p:cNvPr>
          <p:cNvSpPr>
            <a:spLocks noChangeAspect="1"/>
          </p:cNvSpPr>
          <p:nvPr/>
        </p:nvSpPr>
        <p:spPr>
          <a:xfrm>
            <a:off x="3976493" y="4253500"/>
            <a:ext cx="219290" cy="10727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9D040-E8C6-8648-B905-F232125A6B96}"/>
              </a:ext>
            </a:extLst>
          </p:cNvPr>
          <p:cNvSpPr/>
          <p:nvPr/>
        </p:nvSpPr>
        <p:spPr>
          <a:xfrm>
            <a:off x="681347" y="4242348"/>
            <a:ext cx="240978" cy="122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0AA20-138D-2F40-80D0-CC0B0E14DCF4}"/>
              </a:ext>
            </a:extLst>
          </p:cNvPr>
          <p:cNvSpPr/>
          <p:nvPr/>
        </p:nvSpPr>
        <p:spPr>
          <a:xfrm>
            <a:off x="2067543" y="4253496"/>
            <a:ext cx="240978" cy="122800"/>
          </a:xfrm>
          <a:prstGeom prst="rect">
            <a:avLst/>
          </a:prstGeom>
          <a:solidFill>
            <a:srgbClr val="25A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C889C-7A67-E941-BC1D-9D35D17EC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543" y="883535"/>
            <a:ext cx="6621166" cy="2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1|14.1"/>
</p:tagLst>
</file>

<file path=ppt/theme/theme1.xml><?xml version="1.0" encoding="utf-8"?>
<a:theme xmlns:a="http://schemas.openxmlformats.org/drawingml/2006/main" name="Laertes template">
  <a:themeElements>
    <a:clrScheme name="Custom 1">
      <a:dk1>
        <a:srgbClr val="DFF2F7"/>
      </a:dk1>
      <a:lt1>
        <a:srgbClr val="232F67"/>
      </a:lt1>
      <a:dk2>
        <a:srgbClr val="000000"/>
      </a:dk2>
      <a:lt2>
        <a:srgbClr val="FFFFFF"/>
      </a:lt2>
      <a:accent1>
        <a:srgbClr val="E1443A"/>
      </a:accent1>
      <a:accent2>
        <a:srgbClr val="7AC8EF"/>
      </a:accent2>
      <a:accent3>
        <a:srgbClr val="6F6F6F"/>
      </a:accent3>
      <a:accent4>
        <a:srgbClr val="F6F4F1"/>
      </a:accent4>
      <a:accent5>
        <a:srgbClr val="DFF2F7"/>
      </a:accent5>
      <a:accent6>
        <a:srgbClr val="232F67"/>
      </a:accent6>
      <a:hlink>
        <a:srgbClr val="00A1FF"/>
      </a:hlink>
      <a:folHlink>
        <a:srgbClr val="00A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man-template" id="{07889538-30C2-D44F-A15A-496C036F04B7}" vid="{A52AB513-1BF5-D34A-800D-24BB0824C8D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Laertes template</Template>
  <TotalTime>9397</TotalTime>
  <Words>1291</Words>
  <Application>Microsoft Macintosh PowerPoint</Application>
  <PresentationFormat>On-screen Show (16:9)</PresentationFormat>
  <Paragraphs>173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Encode Sans Condensed Thin</vt:lpstr>
      <vt:lpstr>Encode Sans</vt:lpstr>
      <vt:lpstr>Symbol</vt:lpstr>
      <vt:lpstr>Calibri Light</vt:lpstr>
      <vt:lpstr>Laertes template</vt:lpstr>
      <vt:lpstr>PowerPoint Presentation</vt:lpstr>
      <vt:lpstr>Typical instrument development lifecycle for ground-based observatories</vt:lpstr>
      <vt:lpstr>Typical costs and durations per phase</vt:lpstr>
      <vt:lpstr>Example organizational structure, professionals</vt:lpstr>
      <vt:lpstr>Roman Coronagraph Technical Relevance to HWO</vt:lpstr>
      <vt:lpstr>Comparison Summary</vt:lpstr>
      <vt:lpstr>How a Roman coronagraph exozodi survey could impact and benefit HWO</vt:lpstr>
      <vt:lpstr>PowerPoint Presentation</vt:lpstr>
      <vt:lpstr>How does the Roman coronagraph performance compare to the needs of future missions? 1. Top Level Characteristics</vt:lpstr>
      <vt:lpstr>How does the Roman coronagraph performance compare to the needs of future missions? 2. Lower Level Characteristics (WFSC and DMs)</vt:lpstr>
      <vt:lpstr>How does the Roman coronagraph performance compare to the needs of future missions? 2. Lower Level Characteristics (detectors)</vt:lpstr>
      <vt:lpstr>Conclusion</vt:lpstr>
      <vt:lpstr>Roman Space telescope Pupil is:</vt:lpstr>
      <vt:lpstr>Why? Perfect Pupil for Coronagraphy 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Vanessa Bailey</dc:creator>
  <cp:lastModifiedBy>Mennesson, Bertrand (US 3262)</cp:lastModifiedBy>
  <cp:revision>233</cp:revision>
  <dcterms:created xsi:type="dcterms:W3CDTF">2021-06-08T15:33:43Z</dcterms:created>
  <dcterms:modified xsi:type="dcterms:W3CDTF">2024-07-26T16:20:50Z</dcterms:modified>
</cp:coreProperties>
</file>