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260" r:id="rId2"/>
    <p:sldId id="280" r:id="rId3"/>
    <p:sldId id="279" r:id="rId4"/>
    <p:sldId id="264" r:id="rId5"/>
    <p:sldId id="265" r:id="rId6"/>
    <p:sldId id="266" r:id="rId7"/>
    <p:sldId id="256" r:id="rId8"/>
    <p:sldId id="257" r:id="rId9"/>
    <p:sldId id="258" r:id="rId10"/>
    <p:sldId id="281" r:id="rId11"/>
    <p:sldId id="267" r:id="rId12"/>
    <p:sldId id="269" r:id="rId13"/>
    <p:sldId id="271" r:id="rId14"/>
    <p:sldId id="270" r:id="rId15"/>
    <p:sldId id="273" r:id="rId16"/>
    <p:sldId id="274" r:id="rId17"/>
    <p:sldId id="275" r:id="rId18"/>
    <p:sldId id="276" r:id="rId19"/>
    <p:sldId id="278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86"/>
    <a:srgbClr val="586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17"/>
    <p:restoredTop sz="86688"/>
  </p:normalViewPr>
  <p:slideViewPr>
    <p:cSldViewPr snapToGrid="0">
      <p:cViewPr varScale="1">
        <p:scale>
          <a:sx n="75" d="100"/>
          <a:sy n="75" d="100"/>
        </p:scale>
        <p:origin x="176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04D84-FAE6-A64D-B766-1F27AB3DD39F}" type="datetimeFigureOut">
              <a:rPr lang="en-US" smtClean="0"/>
              <a:t>7/20/24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37941-675D-E142-9288-9FB8B8A89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5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sites.psu.edu</a:t>
            </a:r>
            <a:r>
              <a:rPr lang="en-US" dirty="0"/>
              <a:t>/</a:t>
            </a:r>
            <a:r>
              <a:rPr lang="en-US" dirty="0" err="1"/>
              <a:t>pmeszaros</a:t>
            </a:r>
            <a:r>
              <a:rPr lang="en-US" dirty="0"/>
              <a:t>/nrc-2010-ranking-of-the-penn-state/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37941-675D-E142-9288-9FB8B8A890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5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26AA9-7162-C6AC-1B82-7C1CDCB63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6B75F-29F8-BF98-5D64-6E9D903FD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677D0-11D2-B535-EC1C-F52333AA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484-1643-8F44-8CAC-7DE3CF53396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1F457-0A96-2122-4413-1A19C528A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DEFD5-5047-FFDB-4AC2-954AC16F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4910-B6AF-6547-AEF0-A94A7EB02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2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5FAB1-585B-F891-9123-B2E236D4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BE434-2341-58DE-0C99-C62DA7FB4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C6A5E-8D4B-61FC-34BB-23FA6CC2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484-1643-8F44-8CAC-7DE3CF53396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6412F-54ED-7648-6898-531910837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469AC-2930-633A-5C9C-8E556B72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4910-B6AF-6547-AEF0-A94A7EB02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7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5A1557-D565-FBD0-F925-11624C704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4E136-97EB-1AEC-0F2F-6990D7540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761CD-C02F-2007-BD5C-31880EB3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484-1643-8F44-8CAC-7DE3CF53396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ECF83-6F5B-6B5A-569C-EE72230D2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CF13E-DF82-486F-42FB-416DBFD6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4910-B6AF-6547-AEF0-A94A7EB02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9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7E909-9C34-2E20-28E6-03B1718F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58511-C5E5-C3F6-1C5C-8AE563E91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B2A53-D460-033D-4986-FAC8A4D5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484-1643-8F44-8CAC-7DE3CF53396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01076-503D-8FA1-7B8C-0608E7FC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5B254-3F41-BFC5-FA93-41C673A1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4910-B6AF-6547-AEF0-A94A7EB02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7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EB076-3DAA-4162-9624-8DFC368C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91561-519F-928C-0A30-BB46B33BA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82D4C-9BF3-22D3-6E96-D6D0E74C2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484-1643-8F44-8CAC-7DE3CF53396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11A5E-2D79-651F-8F50-4D4E49041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9E2F9-2D43-FB3C-B547-580BC483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4910-B6AF-6547-AEF0-A94A7EB02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1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BE0F-6230-312F-B633-703C32E4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16232-5349-A306-ECCB-669682C43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906BA-FD21-6FD4-E245-CACBC87F8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FA05C-8818-9208-E721-DE4DDE6A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484-1643-8F44-8CAC-7DE3CF53396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3AED6-AAF5-858A-D890-391F02F1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AFBE2-1735-2141-05D4-4495E8F3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4910-B6AF-6547-AEF0-A94A7EB02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5879-3C12-3361-158E-A0425861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83FEC-B6CB-E267-96C0-0EF91197E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D9E84-BA9D-8303-ED3A-B721CD680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4D60F-3BA0-882A-ABF5-E63B2A82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C80A4-5ACC-52D1-447E-92487DAA3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D6143B-46F9-25BB-14D6-37FACCDA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484-1643-8F44-8CAC-7DE3CF53396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37B62-6080-E7FF-AE4B-60DC8945E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49759-8617-607D-9D0E-34CD9F57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4910-B6AF-6547-AEF0-A94A7EB02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5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AE83-C45A-E91A-29B6-F0887261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34ACB-B7E2-D5F9-BC0E-9528B49F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484-1643-8F44-8CAC-7DE3CF53396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63EE2-7B4A-438D-12AA-453B8717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BFCCA-8221-F65B-539A-2E43377D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4910-B6AF-6547-AEF0-A94A7EB02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6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F1B7A-CDE2-7A43-333E-BC8093CA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484-1643-8F44-8CAC-7DE3CF53396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42993F-C317-660D-3D34-941B5EDF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04658-AF1B-FD2F-164C-391CDC41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4910-B6AF-6547-AEF0-A94A7EB02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4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DCB0-C242-11E5-BAC7-67BF4E16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173C7-4EC3-7978-FA5B-A047EE334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73AAA-32BD-A6A4-BDE6-BC4050CD9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D1E30-0E8E-D093-99DC-75EB6636A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484-1643-8F44-8CAC-7DE3CF53396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08B62-67B5-4139-C5AA-3ADC7F6A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9BA45-2EB7-8D4F-20B3-E3F8CF91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4910-B6AF-6547-AEF0-A94A7EB02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9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B2EDD-EBEE-C896-13F0-83696D429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2F6B89-58CC-50DD-A88A-BF9E070E6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F8289-A459-0D2A-2CDE-7A7412839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EF07D-1836-2816-8483-617760F7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5484-1643-8F44-8CAC-7DE3CF53396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C8AB0-6365-B1B1-A02F-57BD5703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ECF90B-54B8-866C-9306-B9692F80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4910-B6AF-6547-AEF0-A94A7EB02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6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CA1FDE-725D-81E8-A168-22EDE5E9F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713B9-E5C7-6A69-F234-D9B64D812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6AC6F-CE92-6B54-52BE-23BF93124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35484-1643-8F44-8CAC-7DE3CF533962}" type="datetimeFigureOut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6D8C0-1210-955B-FAB0-74460BD7D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18AE0-77A0-32E8-1801-BDC612900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A4910-B6AF-6547-AEF0-A94A7EB02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72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ap.edu/rd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jpeg"/><Relationship Id="rId5" Type="http://schemas.openxmlformats.org/officeDocument/2006/relationships/image" Target="../media/image8.jpeg"/><Relationship Id="rId10" Type="http://schemas.openxmlformats.org/officeDocument/2006/relationships/image" Target="../media/image16.png"/><Relationship Id="rId4" Type="http://schemas.openxmlformats.org/officeDocument/2006/relationships/image" Target="../media/image7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CD1158F-8762-E2C9-CB84-0CFE01477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7538" y="-277441"/>
            <a:ext cx="12056533" cy="370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50338F-7F6B-7B05-471E-5B05C346F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23" y="920233"/>
            <a:ext cx="4674552" cy="45640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E575BEC-3B9F-D801-474C-85A05A1BAAAA}"/>
              </a:ext>
            </a:extLst>
          </p:cNvPr>
          <p:cNvGrpSpPr/>
          <p:nvPr/>
        </p:nvGrpSpPr>
        <p:grpSpPr>
          <a:xfrm>
            <a:off x="-7378858" y="371506"/>
            <a:ext cx="5661519" cy="5661519"/>
            <a:chOff x="293664" y="316219"/>
            <a:chExt cx="3622632" cy="362263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3D8C896-01D0-F03E-9577-C45944A4E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664" y="316219"/>
              <a:ext cx="3622632" cy="3622632"/>
            </a:xfrm>
            <a:prstGeom prst="rect">
              <a:avLst/>
            </a:prstGeom>
          </p:spPr>
        </p:pic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688A83C8-A1E5-4051-D35F-1C23EC9CD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84" y="420611"/>
              <a:ext cx="2419229" cy="52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8" bIns="0"/>
            <a:lstStyle/>
            <a:p>
              <a:pPr defTabSz="685783">
                <a:spcBef>
                  <a:spcPts val="712"/>
                </a:spcBef>
              </a:pPr>
              <a:r>
                <a:rPr lang="en-US" sz="1050" b="1" dirty="0">
                  <a:solidFill>
                    <a:prstClr val="white"/>
                  </a:solidFill>
                  <a:latin typeface="Helvetica Neue Light"/>
                  <a:cs typeface="Helvetica Neue Light"/>
                  <a:sym typeface="Gill Sans" charset="0"/>
                </a:rPr>
                <a:t>HR 8799</a:t>
              </a:r>
            </a:p>
            <a:p>
              <a:pPr defTabSz="685783">
                <a:spcBef>
                  <a:spcPts val="712"/>
                </a:spcBef>
              </a:pPr>
              <a:r>
                <a:rPr lang="en-US" sz="750" dirty="0">
                  <a:solidFill>
                    <a:prstClr val="white"/>
                  </a:solidFill>
                  <a:latin typeface="Helvetica Neue Light"/>
                  <a:cs typeface="Helvetica Neue Light"/>
                  <a:sym typeface="Gill Sans" charset="0"/>
                </a:rPr>
                <a:t>Jason Wang (Caltech)</a:t>
              </a:r>
              <a:br>
                <a:rPr lang="en-US" sz="750" dirty="0">
                  <a:solidFill>
                    <a:prstClr val="white"/>
                  </a:solidFill>
                  <a:latin typeface="Helvetica Neue Light"/>
                  <a:cs typeface="Helvetica Neue Light"/>
                  <a:sym typeface="Gill Sans" charset="0"/>
                </a:rPr>
              </a:br>
              <a:r>
                <a:rPr lang="en-US" sz="750" dirty="0">
                  <a:solidFill>
                    <a:prstClr val="white"/>
                  </a:solidFill>
                  <a:latin typeface="Helvetica Neue Light"/>
                  <a:cs typeface="Helvetica Neue Light"/>
                  <a:sym typeface="Gill Sans" charset="0"/>
                </a:rPr>
                <a:t>Christian </a:t>
              </a:r>
              <a:r>
                <a:rPr lang="en-US" sz="750" dirty="0" err="1">
                  <a:solidFill>
                    <a:prstClr val="white"/>
                  </a:solidFill>
                  <a:latin typeface="Helvetica Neue Light"/>
                  <a:cs typeface="Helvetica Neue Light"/>
                  <a:sym typeface="Gill Sans" charset="0"/>
                </a:rPr>
                <a:t>Marois</a:t>
              </a:r>
              <a:r>
                <a:rPr lang="en-US" sz="750" dirty="0">
                  <a:solidFill>
                    <a:prstClr val="white"/>
                  </a:solidFill>
                  <a:latin typeface="Helvetica Neue Light"/>
                  <a:cs typeface="Helvetica Neue Light"/>
                  <a:sym typeface="Gill Sans" charset="0"/>
                </a:rPr>
                <a:t> (NRC Herzberg)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344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50338F-7F6B-7B05-471E-5B05C346F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9" y="36151"/>
            <a:ext cx="805090" cy="786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A9303D9-3305-C4AF-BAD3-9B63A44E3646}"/>
              </a:ext>
            </a:extLst>
          </p:cNvPr>
          <p:cNvSpPr txBox="1"/>
          <p:nvPr/>
        </p:nvSpPr>
        <p:spPr>
          <a:xfrm>
            <a:off x="813065" y="243906"/>
            <a:ext cx="833665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indent="-9525" algn="ctr"/>
            <a:r>
              <a:rPr lang="en-US" sz="2600" b="1" u="sng" spc="800" dirty="0">
                <a:latin typeface="Mali" pitchFamily="2" charset="-34"/>
                <a:cs typeface="Mali" pitchFamily="2" charset="-34"/>
              </a:rPr>
              <a:t>FACULTY &amp; STAFF JOB </a:t>
            </a:r>
            <a:r>
              <a:rPr lang="en-US" sz="2000" b="1" u="sng" spc="800" dirty="0">
                <a:latin typeface="Mali" pitchFamily="2" charset="-34"/>
                <a:cs typeface="Mali" pitchFamily="2" charset="-34"/>
              </a:rPr>
              <a:t>CONTEXT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6B1B35-99A8-D80D-926C-49AA72D005D2}"/>
              </a:ext>
            </a:extLst>
          </p:cNvPr>
          <p:cNvSpPr txBox="1"/>
          <p:nvPr/>
        </p:nvSpPr>
        <p:spPr>
          <a:xfrm>
            <a:off x="4981393" y="1531910"/>
            <a:ext cx="2229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Faculty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Tenure-track, Adjunct,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89ACB-E4F8-5150-4AC8-6321739BB8EF}"/>
              </a:ext>
            </a:extLst>
          </p:cNvPr>
          <p:cNvSpPr txBox="1"/>
          <p:nvPr/>
        </p:nvSpPr>
        <p:spPr>
          <a:xfrm>
            <a:off x="469774" y="4259603"/>
            <a:ext cx="44379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Staff Scientist Institutions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Observatories, Science Centers, Research Institutes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Federal Labs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6825A-61A5-3DA4-953F-792DEB0CDCC3}"/>
              </a:ext>
            </a:extLst>
          </p:cNvPr>
          <p:cNvSpPr txBox="1"/>
          <p:nvPr/>
        </p:nvSpPr>
        <p:spPr>
          <a:xfrm>
            <a:off x="496468" y="822212"/>
            <a:ext cx="6714137" cy="320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 Faculty Job Application Components: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*Research Statement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*Teaching Statement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*[DEI Statement]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*CV &amp; Publications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*Cover letter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*~3 Reference letters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*Visits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3E8E97-A84A-D86A-7A1F-552C5ED3F352}"/>
              </a:ext>
            </a:extLst>
          </p:cNvPr>
          <p:cNvSpPr txBox="1"/>
          <p:nvPr/>
        </p:nvSpPr>
        <p:spPr>
          <a:xfrm>
            <a:off x="2688771" y="5331018"/>
            <a:ext cx="5370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 (Johns Hopkins), NASA Goddard, NASA JPL</a:t>
            </a:r>
          </a:p>
          <a:p>
            <a:pPr algn="r"/>
            <a:b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Northrup Grumman Space Systems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63EEE40F-D5C1-17B3-2838-991D01793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88" y="979753"/>
            <a:ext cx="4398013" cy="43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BE2C2BD-895B-5177-E2EB-7A08B7BE68A7}"/>
              </a:ext>
            </a:extLst>
          </p:cNvPr>
          <p:cNvSpPr txBox="1"/>
          <p:nvPr/>
        </p:nvSpPr>
        <p:spPr>
          <a:xfrm>
            <a:off x="8288977" y="5426440"/>
            <a:ext cx="3803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(From P. </a:t>
            </a:r>
            <a:r>
              <a:rPr lang="en-US" sz="1200" dirty="0" err="1"/>
              <a:t>Meszaros</a:t>
            </a:r>
            <a:r>
              <a:rPr lang="en-US" sz="1200" dirty="0"/>
              <a:t>, based on </a:t>
            </a:r>
            <a:r>
              <a:rPr lang="en-US" sz="1200" dirty="0">
                <a:hlinkClick r:id="rId4"/>
              </a:rPr>
              <a:t>National Research Council 2010 rankings of graduate departments </a:t>
            </a:r>
            <a:r>
              <a:rPr lang="en-US" sz="12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145DB7-7E56-F0CE-EE0A-B013C1B8F517}"/>
              </a:ext>
            </a:extLst>
          </p:cNvPr>
          <p:cNvSpPr txBox="1"/>
          <p:nvPr/>
        </p:nvSpPr>
        <p:spPr>
          <a:xfrm>
            <a:off x="2946400" y="4679689"/>
            <a:ext cx="51217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NOIRLab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IPAC-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NExScI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(Caltech), </a:t>
            </a:r>
            <a:b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Telescope Science Institute, Flatiron Institute, </a:t>
            </a:r>
          </a:p>
          <a:p>
            <a:pPr algn="r"/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274C7-D191-0724-CF95-FAB3EC16B41D}"/>
              </a:ext>
            </a:extLst>
          </p:cNvPr>
          <p:cNvSpPr txBox="1"/>
          <p:nvPr/>
        </p:nvSpPr>
        <p:spPr>
          <a:xfrm>
            <a:off x="7820905" y="70275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US Universities with Highly Ranked Astronomy Programs </a:t>
            </a:r>
            <a:endParaRPr lang="en-US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8DC785-37D1-9D6E-801E-A051DD47EFF1}"/>
              </a:ext>
            </a:extLst>
          </p:cNvPr>
          <p:cNvSpPr txBox="1"/>
          <p:nvPr/>
        </p:nvSpPr>
        <p:spPr>
          <a:xfrm>
            <a:off x="4243512" y="3956414"/>
            <a:ext cx="35773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Sagan Workshop participants’ institutions:</a:t>
            </a:r>
          </a:p>
        </p:txBody>
      </p:sp>
    </p:spTree>
    <p:extLst>
      <p:ext uri="{BB962C8B-B14F-4D97-AF65-F5344CB8AC3E}">
        <p14:creationId xmlns:p14="http://schemas.microsoft.com/office/powerpoint/2010/main" val="8570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50338F-7F6B-7B05-471E-5B05C346F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29" y="1413669"/>
            <a:ext cx="3705920" cy="36183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57C8665-16EA-5309-6F5C-8CF0C1C985AF}"/>
              </a:ext>
            </a:extLst>
          </p:cNvPr>
          <p:cNvSpPr txBox="1"/>
          <p:nvPr/>
        </p:nvSpPr>
        <p:spPr>
          <a:xfrm>
            <a:off x="3553058" y="2438001"/>
            <a:ext cx="83854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indent="-9525" algn="r"/>
            <a:r>
              <a:rPr lang="en-US" sz="4800" b="1" spc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b="1" spc="1000" dirty="0">
                <a:latin typeface="Mali" pitchFamily="2" charset="-34"/>
                <a:cs typeface="Mali" pitchFamily="2" charset="-34"/>
              </a:rPr>
              <a:t>NASA &amp; MISSION  OVERVIEW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55ACFE-62C2-FE4F-FD70-B7CA9752D379}"/>
              </a:ext>
            </a:extLst>
          </p:cNvPr>
          <p:cNvSpPr txBox="1"/>
          <p:nvPr/>
        </p:nvSpPr>
        <p:spPr>
          <a:xfrm>
            <a:off x="10781769" y="88945"/>
            <a:ext cx="1406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cap="small" spc="15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  <a:p>
            <a:r>
              <a:rPr lang="en-US" sz="2800" cap="small" spc="1500" dirty="0">
                <a:latin typeface="Courier New" panose="02070309020205020404" pitchFamily="49" charset="0"/>
                <a:cs typeface="Courier New" panose="02070309020205020404" pitchFamily="49" charset="0"/>
              </a:rPr>
              <a:t>HOW</a:t>
            </a:r>
          </a:p>
          <a:p>
            <a:r>
              <a:rPr lang="en-US" sz="2800" spc="15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HWO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D71442-3F0A-1918-CA62-B2DEE7554175}"/>
              </a:ext>
            </a:extLst>
          </p:cNvPr>
          <p:cNvSpPr txBox="1"/>
          <p:nvPr/>
        </p:nvSpPr>
        <p:spPr>
          <a:xfrm>
            <a:off x="747836" y="347505"/>
            <a:ext cx="280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NEXT: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1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F57C8665-16EA-5309-6F5C-8CF0C1C985AF}"/>
              </a:ext>
            </a:extLst>
          </p:cNvPr>
          <p:cNvSpPr txBox="1"/>
          <p:nvPr/>
        </p:nvSpPr>
        <p:spPr>
          <a:xfrm>
            <a:off x="3553058" y="2438001"/>
            <a:ext cx="83854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indent="-9525" algn="r"/>
            <a:r>
              <a:rPr lang="en-US" sz="4800" b="1" spc="1000" dirty="0">
                <a:latin typeface="Mali" pitchFamily="2" charset="-34"/>
                <a:cs typeface="Mali" pitchFamily="2" charset="-34"/>
              </a:rPr>
              <a:t>WORKING WITH NASA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55ACFE-62C2-FE4F-FD70-B7CA9752D379}"/>
              </a:ext>
            </a:extLst>
          </p:cNvPr>
          <p:cNvSpPr txBox="1"/>
          <p:nvPr/>
        </p:nvSpPr>
        <p:spPr>
          <a:xfrm>
            <a:off x="10781769" y="88945"/>
            <a:ext cx="1406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cap="small" spc="15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  <a:p>
            <a:r>
              <a:rPr lang="en-US" sz="2800" cap="small" spc="1500" dirty="0">
                <a:latin typeface="Courier New" panose="02070309020205020404" pitchFamily="49" charset="0"/>
                <a:cs typeface="Courier New" panose="02070309020205020404" pitchFamily="49" charset="0"/>
              </a:rPr>
              <a:t>HOW</a:t>
            </a:r>
          </a:p>
          <a:p>
            <a:r>
              <a:rPr lang="en-US" sz="2800" spc="15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HWO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DED0DAA-9B4B-364B-EADD-4F0141F499E0}"/>
              </a:ext>
            </a:extLst>
          </p:cNvPr>
          <p:cNvSpPr/>
          <p:nvPr/>
        </p:nvSpPr>
        <p:spPr>
          <a:xfrm>
            <a:off x="158275" y="356020"/>
            <a:ext cx="3814585" cy="5922335"/>
          </a:xfrm>
          <a:prstGeom prst="roundRect">
            <a:avLst>
              <a:gd name="adj" fmla="val 13786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67A284-1FC0-4C19-8C20-985AD9064249}"/>
              </a:ext>
            </a:extLst>
          </p:cNvPr>
          <p:cNvSpPr txBox="1"/>
          <p:nvPr/>
        </p:nvSpPr>
        <p:spPr>
          <a:xfrm>
            <a:off x="255871" y="2113844"/>
            <a:ext cx="37169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Hannah Jang-Condell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4488"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Scientist, NASA Exoplanet Exploration Program, NASA  HQ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Associate Professor, University of Wyoming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Postdoctoral Researcher, Space Telescope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Science Institute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Michelson Fellow, University of Maryland +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NASA Goddard Space Flight Center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Carnegie Postdoctoral Fellow, Carnegie Institution of Washington, Department of Terrestrial Magnetism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</a:rPr>
              <a:t>- - - - - - - - - - - - - - - - - - - - - - - - - - - -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PhD &amp; AM, Astronomy and Astrophysics, Harvard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SB, Physics, MIT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May be an image of 6 people and text">
            <a:extLst>
              <a:ext uri="{FF2B5EF4-FFF2-40B4-BE49-F238E27FC236}">
                <a16:creationId xmlns:a16="http://schemas.microsoft.com/office/drawing/2014/main" id="{10CDD69B-ED65-12F0-2026-1F1EB069E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2" t="18519" r="38251" b="48642"/>
          <a:stretch/>
        </p:blipFill>
        <p:spPr bwMode="auto">
          <a:xfrm>
            <a:off x="1257575" y="513644"/>
            <a:ext cx="1600199" cy="16002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4B7569-3DFE-437B-26E5-498DC307C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571" y="5351642"/>
            <a:ext cx="1406154" cy="137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4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50338F-7F6B-7B05-471E-5B05C346F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29" y="1413669"/>
            <a:ext cx="3705920" cy="361832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755ACFE-62C2-FE4F-FD70-B7CA9752D379}"/>
              </a:ext>
            </a:extLst>
          </p:cNvPr>
          <p:cNvSpPr txBox="1"/>
          <p:nvPr/>
        </p:nvSpPr>
        <p:spPr>
          <a:xfrm>
            <a:off x="10781769" y="88945"/>
            <a:ext cx="1406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cap="small" spc="15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  <a:p>
            <a:r>
              <a:rPr lang="en-US" sz="2800" cap="small" spc="1500" dirty="0">
                <a:latin typeface="Courier New" panose="02070309020205020404" pitchFamily="49" charset="0"/>
                <a:cs typeface="Courier New" panose="02070309020205020404" pitchFamily="49" charset="0"/>
              </a:rPr>
              <a:t>HOW</a:t>
            </a:r>
          </a:p>
          <a:p>
            <a:r>
              <a:rPr lang="en-US" sz="2800" spc="15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HWO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D71442-3F0A-1918-CA62-B2DEE7554175}"/>
              </a:ext>
            </a:extLst>
          </p:cNvPr>
          <p:cNvSpPr txBox="1"/>
          <p:nvPr/>
        </p:nvSpPr>
        <p:spPr>
          <a:xfrm>
            <a:off x="747836" y="347505"/>
            <a:ext cx="280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NEXT: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359A4-4F8B-6522-B574-A8338B017EAA}"/>
              </a:ext>
            </a:extLst>
          </p:cNvPr>
          <p:cNvSpPr txBox="1"/>
          <p:nvPr/>
        </p:nvSpPr>
        <p:spPr>
          <a:xfrm>
            <a:off x="6825937" y="2076587"/>
            <a:ext cx="51101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indent="-9525" algn="r"/>
            <a:r>
              <a:rPr lang="en-US" sz="4800" b="1" spc="1000" dirty="0">
                <a:latin typeface="Mali" pitchFamily="2" charset="-34"/>
                <a:cs typeface="Mali" pitchFamily="2" charset="-34"/>
              </a:rPr>
              <a:t>THE DECADAL SURVEY</a:t>
            </a:r>
          </a:p>
        </p:txBody>
      </p:sp>
    </p:spTree>
    <p:extLst>
      <p:ext uri="{BB962C8B-B14F-4D97-AF65-F5344CB8AC3E}">
        <p14:creationId xmlns:p14="http://schemas.microsoft.com/office/powerpoint/2010/main" val="3654950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F57C8665-16EA-5309-6F5C-8CF0C1C985AF}"/>
              </a:ext>
            </a:extLst>
          </p:cNvPr>
          <p:cNvSpPr txBox="1"/>
          <p:nvPr/>
        </p:nvSpPr>
        <p:spPr>
          <a:xfrm>
            <a:off x="6825937" y="2076587"/>
            <a:ext cx="51101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indent="-9525" algn="r"/>
            <a:r>
              <a:rPr lang="en-US" sz="4800" b="1" spc="1000" dirty="0">
                <a:latin typeface="Mali" pitchFamily="2" charset="-34"/>
                <a:cs typeface="Mali" pitchFamily="2" charset="-34"/>
              </a:rPr>
              <a:t>THE DECADAL SURVEY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55ACFE-62C2-FE4F-FD70-B7CA9752D379}"/>
              </a:ext>
            </a:extLst>
          </p:cNvPr>
          <p:cNvSpPr txBox="1"/>
          <p:nvPr/>
        </p:nvSpPr>
        <p:spPr>
          <a:xfrm>
            <a:off x="10781769" y="88945"/>
            <a:ext cx="1406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cap="small" spc="15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  <a:p>
            <a:r>
              <a:rPr lang="en-US" sz="2800" cap="small" spc="1500" dirty="0">
                <a:latin typeface="Courier New" panose="02070309020205020404" pitchFamily="49" charset="0"/>
                <a:cs typeface="Courier New" panose="02070309020205020404" pitchFamily="49" charset="0"/>
              </a:rPr>
              <a:t>HOW</a:t>
            </a:r>
          </a:p>
          <a:p>
            <a:r>
              <a:rPr lang="en-US" sz="2800" spc="15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HWO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DED0DAA-9B4B-364B-EADD-4F0141F499E0}"/>
              </a:ext>
            </a:extLst>
          </p:cNvPr>
          <p:cNvSpPr/>
          <p:nvPr/>
        </p:nvSpPr>
        <p:spPr>
          <a:xfrm>
            <a:off x="255871" y="794742"/>
            <a:ext cx="3814585" cy="5268515"/>
          </a:xfrm>
          <a:prstGeom prst="roundRect">
            <a:avLst>
              <a:gd name="adj" fmla="val 13786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67A284-1FC0-4C19-8C20-985AD9064249}"/>
              </a:ext>
            </a:extLst>
          </p:cNvPr>
          <p:cNvSpPr txBox="1"/>
          <p:nvPr/>
        </p:nvSpPr>
        <p:spPr>
          <a:xfrm>
            <a:off x="255871" y="2825458"/>
            <a:ext cx="39505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Tiffany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Kataria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4488"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Scientist, NASA  JPL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Postdoctoral Research Fellow, University of Exeter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</a:rPr>
              <a:t>- - - - - - - - - - - - - - - - - - - - - - - - - - - -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PhD &amp; MS, Planetary Sciences, University of Arizona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BS, Astronomy/Planetary Science, SUNY Stony Brook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BS, Physics, SUNY Stony Brook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4B7569-3DFE-437B-26E5-498DC307C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571" y="5351642"/>
            <a:ext cx="1406154" cy="1372917"/>
          </a:xfrm>
          <a:prstGeom prst="rect">
            <a:avLst/>
          </a:prstGeom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69CB0DAF-B4D2-D59B-060A-9E88D7436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r="-1" b="34319"/>
          <a:stretch/>
        </p:blipFill>
        <p:spPr bwMode="auto">
          <a:xfrm>
            <a:off x="1352345" y="1146446"/>
            <a:ext cx="1621635" cy="16002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965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50338F-7F6B-7B05-471E-5B05C346F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29" y="1413669"/>
            <a:ext cx="3705920" cy="361832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755ACFE-62C2-FE4F-FD70-B7CA9752D379}"/>
              </a:ext>
            </a:extLst>
          </p:cNvPr>
          <p:cNvSpPr txBox="1"/>
          <p:nvPr/>
        </p:nvSpPr>
        <p:spPr>
          <a:xfrm>
            <a:off x="10781769" y="88945"/>
            <a:ext cx="1406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cap="small" spc="15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  <a:p>
            <a:r>
              <a:rPr lang="en-US" sz="2800" cap="small" spc="1500" dirty="0">
                <a:latin typeface="Courier New" panose="02070309020205020404" pitchFamily="49" charset="0"/>
                <a:cs typeface="Courier New" panose="02070309020205020404" pitchFamily="49" charset="0"/>
              </a:rPr>
              <a:t>HOW</a:t>
            </a:r>
          </a:p>
          <a:p>
            <a:r>
              <a:rPr lang="en-US" sz="2800" spc="15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HWO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359A4-4F8B-6522-B574-A8338B017EAA}"/>
              </a:ext>
            </a:extLst>
          </p:cNvPr>
          <p:cNvSpPr txBox="1"/>
          <p:nvPr/>
        </p:nvSpPr>
        <p:spPr>
          <a:xfrm>
            <a:off x="5284520" y="2325968"/>
            <a:ext cx="66397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indent="-9525" algn="r"/>
            <a:r>
              <a:rPr lang="en-US" sz="4800" b="1" spc="1000" dirty="0">
                <a:latin typeface="Mali" pitchFamily="2" charset="-34"/>
                <a:cs typeface="Mali" pitchFamily="2" charset="-34"/>
              </a:rPr>
              <a:t>MISSION FORMULATION</a:t>
            </a:r>
          </a:p>
        </p:txBody>
      </p:sp>
    </p:spTree>
    <p:extLst>
      <p:ext uri="{BB962C8B-B14F-4D97-AF65-F5344CB8AC3E}">
        <p14:creationId xmlns:p14="http://schemas.microsoft.com/office/powerpoint/2010/main" val="4079907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6755ACFE-62C2-FE4F-FD70-B7CA9752D379}"/>
              </a:ext>
            </a:extLst>
          </p:cNvPr>
          <p:cNvSpPr txBox="1"/>
          <p:nvPr/>
        </p:nvSpPr>
        <p:spPr>
          <a:xfrm>
            <a:off x="10781769" y="88945"/>
            <a:ext cx="1406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cap="small" spc="15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  <a:p>
            <a:r>
              <a:rPr lang="en-US" sz="2800" cap="small" spc="1500" dirty="0">
                <a:latin typeface="Courier New" panose="02070309020205020404" pitchFamily="49" charset="0"/>
                <a:cs typeface="Courier New" panose="02070309020205020404" pitchFamily="49" charset="0"/>
              </a:rPr>
              <a:t>HOW</a:t>
            </a:r>
          </a:p>
          <a:p>
            <a:r>
              <a:rPr lang="en-US" sz="2800" spc="15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HWO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359A4-4F8B-6522-B574-A8338B017EAA}"/>
              </a:ext>
            </a:extLst>
          </p:cNvPr>
          <p:cNvSpPr txBox="1"/>
          <p:nvPr/>
        </p:nvSpPr>
        <p:spPr>
          <a:xfrm>
            <a:off x="5284520" y="2325968"/>
            <a:ext cx="66397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indent="-9525" algn="r"/>
            <a:r>
              <a:rPr lang="en-US" sz="4800" b="1" spc="1000" dirty="0">
                <a:latin typeface="Mali" pitchFamily="2" charset="-34"/>
                <a:cs typeface="Mali" pitchFamily="2" charset="-34"/>
              </a:rPr>
              <a:t>MISSION FORMULATION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7E54644-7292-7BC4-05CB-56154D5747BB}"/>
              </a:ext>
            </a:extLst>
          </p:cNvPr>
          <p:cNvSpPr/>
          <p:nvPr/>
        </p:nvSpPr>
        <p:spPr>
          <a:xfrm>
            <a:off x="174046" y="88945"/>
            <a:ext cx="4235595" cy="6644244"/>
          </a:xfrm>
          <a:prstGeom prst="roundRect">
            <a:avLst>
              <a:gd name="adj" fmla="val 13786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CF2740-CC22-F276-2EA1-BF48C2BB653C}"/>
              </a:ext>
            </a:extLst>
          </p:cNvPr>
          <p:cNvSpPr txBox="1"/>
          <p:nvPr/>
        </p:nvSpPr>
        <p:spPr>
          <a:xfrm>
            <a:off x="174046" y="1989033"/>
            <a:ext cx="436622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Keith Grogan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3" indent="-11113"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Manager, Astrophysics &amp; </a:t>
            </a:r>
            <a:r>
              <a:rPr lang="en-US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Heliophysics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Competed Missions and Technology, </a:t>
            </a:r>
            <a:b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 JPL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Manager, Innovation Foundry Proposal Office, NASA/JPL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Group Supervisor, Formulation Systems Engineering Group, NASA/JPL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Research Scientist, NASA/JPL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Postdoctoral Research Fellow, NASA Goddard Space Flight Center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Postdoctoral Researcher, University of Florida</a:t>
            </a: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</a:rPr>
              <a:t>- - - - - - - - - - - - - - - - - - - - - - - - - - - -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PhD, Astronomy, University of Florida</a:t>
            </a:r>
          </a:p>
          <a:p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BSc, Astronomy and Astrophysics, University of St. Andrews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105C4-37D8-A38A-4F62-CFD4C04A3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571" y="5351642"/>
            <a:ext cx="1406154" cy="1372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B53DEA-7744-4AF9-6A4F-88BAAD2CB9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75" t="3161" r="375" b="19995"/>
          <a:stretch/>
        </p:blipFill>
        <p:spPr>
          <a:xfrm>
            <a:off x="1510946" y="310021"/>
            <a:ext cx="1561794" cy="16002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2527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50338F-7F6B-7B05-471E-5B05C346F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29" y="1413669"/>
            <a:ext cx="3705920" cy="361832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755ACFE-62C2-FE4F-FD70-B7CA9752D379}"/>
              </a:ext>
            </a:extLst>
          </p:cNvPr>
          <p:cNvSpPr txBox="1"/>
          <p:nvPr/>
        </p:nvSpPr>
        <p:spPr>
          <a:xfrm>
            <a:off x="10781769" y="88945"/>
            <a:ext cx="1406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cap="small" spc="15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  <a:p>
            <a:r>
              <a:rPr lang="en-US" sz="2800" cap="small" spc="15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HOW</a:t>
            </a:r>
          </a:p>
          <a:p>
            <a:r>
              <a:rPr lang="en-US" sz="2800" cap="small" spc="1500" dirty="0">
                <a:latin typeface="Courier New" panose="02070309020205020404" pitchFamily="49" charset="0"/>
                <a:cs typeface="Courier New" panose="02070309020205020404" pitchFamily="49" charset="0"/>
              </a:rPr>
              <a:t>HWO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359A4-4F8B-6522-B574-A8338B017EAA}"/>
              </a:ext>
            </a:extLst>
          </p:cNvPr>
          <p:cNvSpPr txBox="1"/>
          <p:nvPr/>
        </p:nvSpPr>
        <p:spPr>
          <a:xfrm>
            <a:off x="5284520" y="2325968"/>
            <a:ext cx="66397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indent="-9525" algn="r"/>
            <a:r>
              <a:rPr lang="en-US" sz="4800" b="1" spc="1000" dirty="0">
                <a:latin typeface="Mali" pitchFamily="2" charset="-34"/>
                <a:cs typeface="Mali" pitchFamily="2" charset="-34"/>
              </a:rPr>
              <a:t>THE ROAD TO HWO</a:t>
            </a:r>
          </a:p>
        </p:txBody>
      </p:sp>
    </p:spTree>
    <p:extLst>
      <p:ext uri="{BB962C8B-B14F-4D97-AF65-F5344CB8AC3E}">
        <p14:creationId xmlns:p14="http://schemas.microsoft.com/office/powerpoint/2010/main" val="481156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6755ACFE-62C2-FE4F-FD70-B7CA9752D379}"/>
              </a:ext>
            </a:extLst>
          </p:cNvPr>
          <p:cNvSpPr txBox="1"/>
          <p:nvPr/>
        </p:nvSpPr>
        <p:spPr>
          <a:xfrm>
            <a:off x="10781769" y="88945"/>
            <a:ext cx="1406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cap="small" spc="15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  <a:p>
            <a:r>
              <a:rPr lang="en-US" sz="2800" cap="small" spc="15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HOW</a:t>
            </a:r>
          </a:p>
          <a:p>
            <a:r>
              <a:rPr lang="en-US" sz="2800" cap="small" spc="1500" dirty="0">
                <a:latin typeface="Courier New" panose="02070309020205020404" pitchFamily="49" charset="0"/>
                <a:cs typeface="Courier New" panose="02070309020205020404" pitchFamily="49" charset="0"/>
              </a:rPr>
              <a:t>HWO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359A4-4F8B-6522-B574-A8338B017EAA}"/>
              </a:ext>
            </a:extLst>
          </p:cNvPr>
          <p:cNvSpPr txBox="1"/>
          <p:nvPr/>
        </p:nvSpPr>
        <p:spPr>
          <a:xfrm>
            <a:off x="5284520" y="2325968"/>
            <a:ext cx="66397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indent="-9525" algn="r"/>
            <a:r>
              <a:rPr lang="en-US" sz="4800" b="1" spc="1000" dirty="0">
                <a:latin typeface="Mali" pitchFamily="2" charset="-34"/>
                <a:cs typeface="Mali" pitchFamily="2" charset="-34"/>
              </a:rPr>
              <a:t>THE ROAD TO HWO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A64805-5A72-3AB3-31D3-F7094079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571" y="5351642"/>
            <a:ext cx="1406154" cy="1372917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976F94B-A414-6D53-05A7-2D17773E9286}"/>
              </a:ext>
            </a:extLst>
          </p:cNvPr>
          <p:cNvSpPr/>
          <p:nvPr/>
        </p:nvSpPr>
        <p:spPr>
          <a:xfrm>
            <a:off x="267746" y="397371"/>
            <a:ext cx="4078623" cy="6193434"/>
          </a:xfrm>
          <a:prstGeom prst="roundRect">
            <a:avLst>
              <a:gd name="adj" fmla="val 13786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053E2-FE30-5916-FC1F-D85A601FC7A3}"/>
              </a:ext>
            </a:extLst>
          </p:cNvPr>
          <p:cNvSpPr txBox="1"/>
          <p:nvPr/>
        </p:nvSpPr>
        <p:spPr>
          <a:xfrm>
            <a:off x="331763" y="2459814"/>
            <a:ext cx="395058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David Ciardi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4488"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Director, NASA Exoplanet Science Institute, Caltech/IPAC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Chief Scientist, NASA Exoplanet Science Institute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Previously: Assoc. Research Scientist, Asst. Research Scientist, Asst. Staff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Assistant Scientist, University of Florida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Postdoctoral Research Scientist, University of Florida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Postdoctoral Research Scientist, University of Wyoming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</a:rPr>
              <a:t>- - - - - - - - - - - - - - - - - - - - - - - - - - - -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i="0" dirty="0">
                <a:effectLst/>
                <a:latin typeface="Arial" panose="020B0604020202020204" pitchFamily="34" charset="0"/>
              </a:rPr>
              <a:t>PhD</a:t>
            </a:r>
            <a:r>
              <a:rPr lang="en-US" sz="1200" dirty="0">
                <a:latin typeface="Arial" panose="020B0604020202020204" pitchFamily="34" charset="0"/>
              </a:rPr>
              <a:t>,</a:t>
            </a:r>
            <a:r>
              <a:rPr lang="en-US" sz="1200" i="0" dirty="0">
                <a:effectLst/>
                <a:latin typeface="Arial" panose="020B0604020202020204" pitchFamily="34" charset="0"/>
              </a:rPr>
              <a:t> Physics, University of Wyoming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i="0" dirty="0">
              <a:effectLst/>
              <a:latin typeface="Arial" panose="020B0604020202020204" pitchFamily="34" charset="0"/>
            </a:endParaRPr>
          </a:p>
          <a:p>
            <a:r>
              <a:rPr lang="en-US" sz="1200" i="0" dirty="0">
                <a:effectLst/>
                <a:latin typeface="Arial" panose="020B0604020202020204" pitchFamily="34" charset="0"/>
              </a:rPr>
              <a:t>BA, Astronomy and Physics, Boston University</a:t>
            </a:r>
          </a:p>
        </p:txBody>
      </p:sp>
      <p:pic>
        <p:nvPicPr>
          <p:cNvPr id="17410" name="Picture 2" descr="David Ciardi">
            <a:extLst>
              <a:ext uri="{FF2B5EF4-FFF2-40B4-BE49-F238E27FC236}">
                <a16:creationId xmlns:a16="http://schemas.microsoft.com/office/drawing/2014/main" id="{AD4F9513-D486-5FF1-32E3-CA2F950B6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19439" r="23560" b="47316"/>
          <a:stretch/>
        </p:blipFill>
        <p:spPr bwMode="auto">
          <a:xfrm>
            <a:off x="1440471" y="677859"/>
            <a:ext cx="1605136" cy="16002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8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DB1F2929-032A-1791-877C-8D1B4CD47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781" y="371389"/>
            <a:ext cx="12056533" cy="370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8ED223-B3A6-7C7F-EC48-86449944EC5D}"/>
              </a:ext>
            </a:extLst>
          </p:cNvPr>
          <p:cNvSpPr txBox="1"/>
          <p:nvPr/>
        </p:nvSpPr>
        <p:spPr>
          <a:xfrm>
            <a:off x="748439" y="1189869"/>
            <a:ext cx="31854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small" spc="3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WHO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small" spc="3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3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HWO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C3814C-7FAA-B7B5-A6C5-2E9285530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16" y="741738"/>
            <a:ext cx="4674552" cy="456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CD1158F-8762-E2C9-CB84-0CFE01477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7538" y="-277441"/>
            <a:ext cx="12056533" cy="370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50338F-7F6B-7B05-471E-5B05C346F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23" y="920233"/>
            <a:ext cx="4674552" cy="45640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E575BEC-3B9F-D801-474C-85A05A1BAAAA}"/>
              </a:ext>
            </a:extLst>
          </p:cNvPr>
          <p:cNvGrpSpPr/>
          <p:nvPr/>
        </p:nvGrpSpPr>
        <p:grpSpPr>
          <a:xfrm>
            <a:off x="-7378858" y="371506"/>
            <a:ext cx="5661519" cy="5661519"/>
            <a:chOff x="293664" y="316219"/>
            <a:chExt cx="3622632" cy="362263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3D8C896-01D0-F03E-9577-C45944A4E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664" y="316219"/>
              <a:ext cx="3622632" cy="3622632"/>
            </a:xfrm>
            <a:prstGeom prst="rect">
              <a:avLst/>
            </a:prstGeom>
          </p:spPr>
        </p:pic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688A83C8-A1E5-4051-D35F-1C23EC9CD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84" y="420611"/>
              <a:ext cx="2419229" cy="52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8" bIns="0"/>
            <a:lstStyle/>
            <a:p>
              <a:pPr defTabSz="685783">
                <a:spcBef>
                  <a:spcPts val="712"/>
                </a:spcBef>
              </a:pPr>
              <a:r>
                <a:rPr lang="en-US" sz="1050" b="1" dirty="0">
                  <a:solidFill>
                    <a:prstClr val="white"/>
                  </a:solidFill>
                  <a:latin typeface="Helvetica Neue Light"/>
                  <a:cs typeface="Helvetica Neue Light"/>
                  <a:sym typeface="Gill Sans" charset="0"/>
                </a:rPr>
                <a:t>HR 8799</a:t>
              </a:r>
            </a:p>
            <a:p>
              <a:pPr defTabSz="685783">
                <a:spcBef>
                  <a:spcPts val="712"/>
                </a:spcBef>
              </a:pPr>
              <a:r>
                <a:rPr lang="en-US" sz="750" dirty="0">
                  <a:solidFill>
                    <a:prstClr val="white"/>
                  </a:solidFill>
                  <a:latin typeface="Helvetica Neue Light"/>
                  <a:cs typeface="Helvetica Neue Light"/>
                  <a:sym typeface="Gill Sans" charset="0"/>
                </a:rPr>
                <a:t>Jason Wang (Caltech)</a:t>
              </a:r>
              <a:br>
                <a:rPr lang="en-US" sz="750" dirty="0">
                  <a:solidFill>
                    <a:prstClr val="white"/>
                  </a:solidFill>
                  <a:latin typeface="Helvetica Neue Light"/>
                  <a:cs typeface="Helvetica Neue Light"/>
                  <a:sym typeface="Gill Sans" charset="0"/>
                </a:rPr>
              </a:br>
              <a:r>
                <a:rPr lang="en-US" sz="750" dirty="0">
                  <a:solidFill>
                    <a:prstClr val="white"/>
                  </a:solidFill>
                  <a:latin typeface="Helvetica Neue Light"/>
                  <a:cs typeface="Helvetica Neue Light"/>
                  <a:sym typeface="Gill Sans" charset="0"/>
                </a:rPr>
                <a:t>Christian </a:t>
              </a:r>
              <a:r>
                <a:rPr lang="en-US" sz="750" dirty="0" err="1">
                  <a:solidFill>
                    <a:prstClr val="white"/>
                  </a:solidFill>
                  <a:latin typeface="Helvetica Neue Light"/>
                  <a:cs typeface="Helvetica Neue Light"/>
                  <a:sym typeface="Gill Sans" charset="0"/>
                </a:rPr>
                <a:t>Marois</a:t>
              </a:r>
              <a:r>
                <a:rPr lang="en-US" sz="750" dirty="0">
                  <a:solidFill>
                    <a:prstClr val="white"/>
                  </a:solidFill>
                  <a:latin typeface="Helvetica Neue Light"/>
                  <a:cs typeface="Helvetica Neue Light"/>
                  <a:sym typeface="Gill Sans" charset="0"/>
                </a:rPr>
                <a:t> (NRC Herzberg)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DE534BD-2FE6-723D-28AD-A03DFB585B2B}"/>
              </a:ext>
            </a:extLst>
          </p:cNvPr>
          <p:cNvSpPr>
            <a:spLocks/>
          </p:cNvSpPr>
          <p:nvPr/>
        </p:nvSpPr>
        <p:spPr bwMode="auto">
          <a:xfrm>
            <a:off x="8366433" y="6611720"/>
            <a:ext cx="3813484" cy="35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184" bIns="0"/>
          <a:lstStyle/>
          <a:p>
            <a:pPr algn="r" defTabSz="609585">
              <a:spcBef>
                <a:spcPts val="949"/>
              </a:spcBef>
            </a:pPr>
            <a:r>
              <a:rPr lang="en-US" sz="1000" dirty="0">
                <a:solidFill>
                  <a:prstClr val="white">
                    <a:lumMod val="85000"/>
                  </a:prstClr>
                </a:solidFill>
                <a:latin typeface="Helvetica Neue Light"/>
                <a:cs typeface="Helvetica Neue Light"/>
                <a:sym typeface="Gill Sans" charset="0"/>
              </a:rPr>
              <a:t>Government sponsorship acknowledged.</a:t>
            </a:r>
          </a:p>
        </p:txBody>
      </p:sp>
      <p:pic>
        <p:nvPicPr>
          <p:cNvPr id="42" name="Picture 41" descr="Tribrand_WhiteText_CMYK_022615.eps">
            <a:extLst>
              <a:ext uri="{FF2B5EF4-FFF2-40B4-BE49-F238E27FC236}">
                <a16:creationId xmlns:a16="http://schemas.microsoft.com/office/drawing/2014/main" id="{E1AC4021-6572-EEA8-D075-EB00DC976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197" y="5998472"/>
            <a:ext cx="3207656" cy="712814"/>
          </a:xfrm>
          <a:prstGeom prst="rect">
            <a:avLst/>
          </a:prstGeom>
        </p:spPr>
      </p:pic>
      <p:pic>
        <p:nvPicPr>
          <p:cNvPr id="43" name="Google Shape;1795;p359">
            <a:extLst>
              <a:ext uri="{FF2B5EF4-FFF2-40B4-BE49-F238E27FC236}">
                <a16:creationId xmlns:a16="http://schemas.microsoft.com/office/drawing/2014/main" id="{4D5BEFD2-1E3E-B7A6-782B-5679579BA28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4520" r="60145" b="15582"/>
          <a:stretch/>
        </p:blipFill>
        <p:spPr>
          <a:xfrm>
            <a:off x="315811" y="5953973"/>
            <a:ext cx="1039982" cy="65774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348424-0DED-F566-6B47-C95164BFEFB9}"/>
              </a:ext>
            </a:extLst>
          </p:cNvPr>
          <p:cNvSpPr txBox="1"/>
          <p:nvPr/>
        </p:nvSpPr>
        <p:spPr>
          <a:xfrm>
            <a:off x="1050068" y="3491157"/>
            <a:ext cx="3343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Anjali Tripathi</a:t>
            </a:r>
          </a:p>
          <a:p>
            <a:pPr marL="11113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3"/>
            <a:r>
              <a:rPr lang="en-US" sz="12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Ambassador, </a:t>
            </a:r>
            <a:br>
              <a:rPr lang="en-US" sz="12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Exoplanet Exploration Program, </a:t>
            </a:r>
            <a:br>
              <a:rPr lang="en-US" sz="12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NASA/JPL-Caltech</a:t>
            </a:r>
            <a:br>
              <a:rPr lang="en-US" sz="12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0D9C4-A5F4-CE2D-197D-3DEAED671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925" y="1892300"/>
            <a:ext cx="1536700" cy="15367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431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CD1158F-8762-E2C9-CB84-0CFE01477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781" y="371389"/>
            <a:ext cx="12056533" cy="370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8ED223-B3A6-7C7F-EC48-86449944EC5D}"/>
              </a:ext>
            </a:extLst>
          </p:cNvPr>
          <p:cNvSpPr txBox="1"/>
          <p:nvPr/>
        </p:nvSpPr>
        <p:spPr>
          <a:xfrm>
            <a:off x="748439" y="1189869"/>
            <a:ext cx="31854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small" spc="3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WHO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small" spc="3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30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HWO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7D1CD-F8CF-D836-1556-74CA9D8848CB}"/>
              </a:ext>
            </a:extLst>
          </p:cNvPr>
          <p:cNvSpPr txBox="1"/>
          <p:nvPr/>
        </p:nvSpPr>
        <p:spPr>
          <a:xfrm>
            <a:off x="2170535" y="4857671"/>
            <a:ext cx="84305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  <a:alpha val="2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Talks</a:t>
            </a:r>
            <a:r>
              <a:rPr kumimoji="0" lang="en-US" sz="48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		</a:t>
            </a: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-&gt; 	Speaker chats</a:t>
            </a:r>
            <a:endParaRPr kumimoji="0" lang="en-US" sz="3000" b="1" i="0" u="none" strike="noStrike" kern="1200" cap="none" spc="300" normalizeH="0" baseline="3000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3000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  <a:alpha val="2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Hybrid, 12-2:45 </a:t>
            </a:r>
            <a:r>
              <a:rPr kumimoji="0" lang="en-US" sz="3000" b="0" i="0" u="none" strike="noStrike" kern="1200" cap="none" spc="0" normalizeH="0" baseline="3000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			In-person</a:t>
            </a:r>
            <a:endParaRPr kumimoji="0" lang="en-US" sz="3000" b="1" i="0" u="none" strike="noStrike" kern="1200" cap="none" spc="300" normalizeH="0" baseline="3000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D9410-66DF-DECA-33B1-6D0001F66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89" y="100791"/>
            <a:ext cx="805090" cy="78606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D08B843-A3FC-5F98-EF5D-A25C0C9C0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5908" r="19696" b="18482"/>
          <a:stretch/>
        </p:blipFill>
        <p:spPr bwMode="auto">
          <a:xfrm>
            <a:off x="6176309" y="1602901"/>
            <a:ext cx="1143566" cy="11430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75D2FD-BD00-E4CE-F177-3AF04568C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t="12131" r="31459" b="52159"/>
          <a:stretch/>
        </p:blipFill>
        <p:spPr bwMode="auto">
          <a:xfrm>
            <a:off x="8025494" y="1602901"/>
            <a:ext cx="1146475" cy="11430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4F0B495-C435-287F-7A74-5CDFDCFDA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21386" r="16366" b="34226"/>
          <a:stretch/>
        </p:blipFill>
        <p:spPr bwMode="auto">
          <a:xfrm>
            <a:off x="9877589" y="1602901"/>
            <a:ext cx="1138390" cy="11430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40396334-48DC-72A7-CC5C-EB1F00C74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4" t="-815" r="17169" b="7337"/>
          <a:stretch/>
        </p:blipFill>
        <p:spPr bwMode="auto">
          <a:xfrm>
            <a:off x="4327690" y="1602901"/>
            <a:ext cx="1143000" cy="11430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ay be an image of 6 people and text">
            <a:extLst>
              <a:ext uri="{FF2B5EF4-FFF2-40B4-BE49-F238E27FC236}">
                <a16:creationId xmlns:a16="http://schemas.microsoft.com/office/drawing/2014/main" id="{79308E8D-6A79-A89F-7332-7CC0F6779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2" t="18519" r="38251" b="48642"/>
          <a:stretch/>
        </p:blipFill>
        <p:spPr bwMode="auto">
          <a:xfrm>
            <a:off x="4302612" y="3295791"/>
            <a:ext cx="1142999" cy="11430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avid Ciardi">
            <a:extLst>
              <a:ext uri="{FF2B5EF4-FFF2-40B4-BE49-F238E27FC236}">
                <a16:creationId xmlns:a16="http://schemas.microsoft.com/office/drawing/2014/main" id="{DE939577-C909-4E64-282B-87B511466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0" t="19439" r="23560" b="47316"/>
          <a:stretch/>
        </p:blipFill>
        <p:spPr bwMode="auto">
          <a:xfrm>
            <a:off x="9877589" y="3295791"/>
            <a:ext cx="1146526" cy="11430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7AF128-3613-5B5E-5540-EA5A609998A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375" t="3161" r="375" b="19995"/>
          <a:stretch/>
        </p:blipFill>
        <p:spPr>
          <a:xfrm>
            <a:off x="8025494" y="3295791"/>
            <a:ext cx="1115567" cy="11430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5B0B55EB-279A-7476-61ED-61C64E191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r="-1" b="34319"/>
          <a:stretch/>
        </p:blipFill>
        <p:spPr bwMode="auto">
          <a:xfrm>
            <a:off x="6176309" y="3295791"/>
            <a:ext cx="1158311" cy="11430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66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CD1158F-8762-E2C9-CB84-0CFE01477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7538" y="-277441"/>
            <a:ext cx="12056533" cy="370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50338F-7F6B-7B05-471E-5B05C346F52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983523" y="920233"/>
            <a:ext cx="4674552" cy="45640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E575BEC-3B9F-D801-474C-85A05A1BAAAA}"/>
              </a:ext>
            </a:extLst>
          </p:cNvPr>
          <p:cNvGrpSpPr/>
          <p:nvPr/>
        </p:nvGrpSpPr>
        <p:grpSpPr>
          <a:xfrm>
            <a:off x="-7378858" y="371506"/>
            <a:ext cx="5661519" cy="5661519"/>
            <a:chOff x="293664" y="316219"/>
            <a:chExt cx="3622632" cy="362263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3D8C896-01D0-F03E-9577-C45944A4E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664" y="316219"/>
              <a:ext cx="3622632" cy="3622632"/>
            </a:xfrm>
            <a:prstGeom prst="rect">
              <a:avLst/>
            </a:prstGeom>
          </p:spPr>
        </p:pic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688A83C8-A1E5-4051-D35F-1C23EC9CD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84" y="420611"/>
              <a:ext cx="2419229" cy="52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8" bIns="0"/>
            <a:lstStyle/>
            <a:p>
              <a:pPr defTabSz="685783">
                <a:spcBef>
                  <a:spcPts val="712"/>
                </a:spcBef>
              </a:pPr>
              <a:r>
                <a:rPr lang="en-US" sz="1050" b="1" dirty="0">
                  <a:solidFill>
                    <a:prstClr val="white"/>
                  </a:solidFill>
                  <a:latin typeface="Helvetica Neue Light"/>
                  <a:cs typeface="Helvetica Neue Light"/>
                  <a:sym typeface="Gill Sans" charset="0"/>
                </a:rPr>
                <a:t>HR 8799</a:t>
              </a:r>
            </a:p>
            <a:p>
              <a:pPr defTabSz="685783">
                <a:spcBef>
                  <a:spcPts val="712"/>
                </a:spcBef>
              </a:pPr>
              <a:r>
                <a:rPr lang="en-US" sz="750" dirty="0">
                  <a:solidFill>
                    <a:prstClr val="white"/>
                  </a:solidFill>
                  <a:latin typeface="Helvetica Neue Light"/>
                  <a:cs typeface="Helvetica Neue Light"/>
                  <a:sym typeface="Gill Sans" charset="0"/>
                </a:rPr>
                <a:t>Jason Wang (Caltech)</a:t>
              </a:r>
              <a:br>
                <a:rPr lang="en-US" sz="750" dirty="0">
                  <a:solidFill>
                    <a:prstClr val="white"/>
                  </a:solidFill>
                  <a:latin typeface="Helvetica Neue Light"/>
                  <a:cs typeface="Helvetica Neue Light"/>
                  <a:sym typeface="Gill Sans" charset="0"/>
                </a:rPr>
              </a:br>
              <a:r>
                <a:rPr lang="en-US" sz="750" dirty="0">
                  <a:solidFill>
                    <a:prstClr val="white"/>
                  </a:solidFill>
                  <a:latin typeface="Helvetica Neue Light"/>
                  <a:cs typeface="Helvetica Neue Light"/>
                  <a:sym typeface="Gill Sans" charset="0"/>
                </a:rPr>
                <a:t>Christian </a:t>
              </a:r>
              <a:r>
                <a:rPr lang="en-US" sz="750" dirty="0" err="1">
                  <a:solidFill>
                    <a:prstClr val="white"/>
                  </a:solidFill>
                  <a:latin typeface="Helvetica Neue Light"/>
                  <a:cs typeface="Helvetica Neue Light"/>
                  <a:sym typeface="Gill Sans" charset="0"/>
                </a:rPr>
                <a:t>Marois</a:t>
              </a:r>
              <a:r>
                <a:rPr lang="en-US" sz="750" dirty="0">
                  <a:solidFill>
                    <a:prstClr val="white"/>
                  </a:solidFill>
                  <a:latin typeface="Helvetica Neue Light"/>
                  <a:cs typeface="Helvetica Neue Light"/>
                  <a:sym typeface="Gill Sans" charset="0"/>
                </a:rPr>
                <a:t> (NRC Herzberg)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DBEFB68-9E3B-E86B-0EC6-8729BF2498D9}"/>
              </a:ext>
            </a:extLst>
          </p:cNvPr>
          <p:cNvSpPr txBox="1"/>
          <p:nvPr/>
        </p:nvSpPr>
        <p:spPr>
          <a:xfrm>
            <a:off x="748439" y="1189869"/>
            <a:ext cx="31854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cap="small" spc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  <a:p>
            <a:r>
              <a:rPr lang="en-US" sz="8000" cap="small" spc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HOW</a:t>
            </a:r>
          </a:p>
          <a:p>
            <a:r>
              <a:rPr lang="en-US" sz="8000" spc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HWO</a:t>
            </a:r>
          </a:p>
        </p:txBody>
      </p:sp>
    </p:spTree>
    <p:extLst>
      <p:ext uri="{BB962C8B-B14F-4D97-AF65-F5344CB8AC3E}">
        <p14:creationId xmlns:p14="http://schemas.microsoft.com/office/powerpoint/2010/main" val="141440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CD1158F-8762-E2C9-CB84-0CFE01477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7538" y="-277441"/>
            <a:ext cx="12056533" cy="370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8ED223-B3A6-7C7F-EC48-86449944EC5D}"/>
              </a:ext>
            </a:extLst>
          </p:cNvPr>
          <p:cNvSpPr txBox="1"/>
          <p:nvPr/>
        </p:nvSpPr>
        <p:spPr>
          <a:xfrm>
            <a:off x="748439" y="1189869"/>
            <a:ext cx="31854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cap="small" spc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  <a:p>
            <a:r>
              <a:rPr lang="en-US" sz="8000" cap="small" spc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HOW</a:t>
            </a:r>
          </a:p>
          <a:p>
            <a:r>
              <a:rPr lang="en-US" sz="8000" spc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HWO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90214-B141-5124-D40B-65F01CC75646}"/>
              </a:ext>
            </a:extLst>
          </p:cNvPr>
          <p:cNvSpPr txBox="1"/>
          <p:nvPr/>
        </p:nvSpPr>
        <p:spPr>
          <a:xfrm>
            <a:off x="3897742" y="1572014"/>
            <a:ext cx="87206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Careers Panel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NASA,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Decadal Survey,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Formulation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Road to the Habitable Worlds Observatory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6C1D55-FDAB-4B8C-5E6E-5FE2DA308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89" y="100791"/>
            <a:ext cx="805090" cy="78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5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CD1158F-8762-E2C9-CB84-0CFE01477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7538" y="-277441"/>
            <a:ext cx="12056533" cy="370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8ED223-B3A6-7C7F-EC48-86449944EC5D}"/>
              </a:ext>
            </a:extLst>
          </p:cNvPr>
          <p:cNvSpPr txBox="1"/>
          <p:nvPr/>
        </p:nvSpPr>
        <p:spPr>
          <a:xfrm>
            <a:off x="748439" y="1189869"/>
            <a:ext cx="31854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cap="small" spc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  <a:p>
            <a:r>
              <a:rPr lang="en-US" sz="8000" cap="small" spc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HOW</a:t>
            </a:r>
          </a:p>
          <a:p>
            <a:r>
              <a:rPr lang="en-US" sz="8000" spc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HWO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90214-B141-5124-D40B-65F01CC75646}"/>
              </a:ext>
            </a:extLst>
          </p:cNvPr>
          <p:cNvSpPr txBox="1"/>
          <p:nvPr/>
        </p:nvSpPr>
        <p:spPr>
          <a:xfrm>
            <a:off x="3897742" y="1572014"/>
            <a:ext cx="87206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Careers Panel</a:t>
            </a:r>
            <a:endParaRPr lang="en-US" sz="28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NASA,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Decadal Survey,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Formulation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Road to the Habitable Worlds Observatory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7D1CD-F8CF-D836-1556-74CA9D8848CB}"/>
              </a:ext>
            </a:extLst>
          </p:cNvPr>
          <p:cNvSpPr txBox="1"/>
          <p:nvPr/>
        </p:nvSpPr>
        <p:spPr>
          <a:xfrm>
            <a:off x="2170535" y="4857671"/>
            <a:ext cx="843051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3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Talks</a:t>
            </a:r>
            <a:r>
              <a:rPr lang="en-US" sz="4800" b="1" spc="3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</a:t>
            </a:r>
            <a:r>
              <a:rPr lang="en-US" sz="3600" b="1" spc="3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	Speaker chats</a:t>
            </a:r>
            <a:endParaRPr lang="en-US" sz="3000" b="1" spc="300" baseline="300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Hybrid, 12-2:45 			In-person, 2:45-3:45</a:t>
            </a:r>
            <a:r>
              <a:rPr lang="en-US" sz="3000" b="1" spc="300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4800" b="1" spc="3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044EA9-99BF-CAC6-FCFC-FD3C2DB02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89" y="100791"/>
            <a:ext cx="805090" cy="78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CD1158F-8762-E2C9-CB84-0CFE01477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7538" y="-277441"/>
            <a:ext cx="12056533" cy="370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0CC7D4-89AF-4BE6-63F0-15ECB4CB7E84}"/>
              </a:ext>
            </a:extLst>
          </p:cNvPr>
          <p:cNvSpPr txBox="1"/>
          <p:nvPr/>
        </p:nvSpPr>
        <p:spPr>
          <a:xfrm>
            <a:off x="3897742" y="1572014"/>
            <a:ext cx="87206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Careers Panel</a:t>
            </a:r>
            <a:endParaRPr lang="en-US" sz="2800" b="1" baseline="30000" dirty="0">
              <a:solidFill>
                <a:schemeClr val="bg1">
                  <a:alpha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chemeClr val="bg1">
                  <a:alpha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NASA,</a:t>
            </a:r>
          </a:p>
          <a:p>
            <a:r>
              <a:rPr lang="en-US" sz="2800" b="1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Decadal Survey,</a:t>
            </a:r>
          </a:p>
          <a:p>
            <a:r>
              <a:rPr lang="en-US" sz="2800" b="1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Formulation</a:t>
            </a:r>
          </a:p>
          <a:p>
            <a:endParaRPr lang="en-US" sz="2800" b="1" dirty="0">
              <a:solidFill>
                <a:schemeClr val="bg1">
                  <a:alpha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chemeClr val="bg1">
                    <a:alpha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Road to the Habitable Worlds Observatory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7D1CD-F8CF-D836-1556-74CA9D8848CB}"/>
              </a:ext>
            </a:extLst>
          </p:cNvPr>
          <p:cNvSpPr txBox="1"/>
          <p:nvPr/>
        </p:nvSpPr>
        <p:spPr>
          <a:xfrm>
            <a:off x="2170535" y="4857671"/>
            <a:ext cx="843051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pc="3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600" b="1" spc="3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	Speaker chats</a:t>
            </a:r>
            <a:endParaRPr lang="en-US" sz="3000" b="1" spc="300" baseline="300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In-person, 2:45-3:45</a:t>
            </a:r>
            <a:r>
              <a:rPr lang="en-US" sz="3000" b="1" spc="300" baseline="3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4800" b="1" spc="300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3E04FE2-7DAC-F007-7CF2-B493F242222B}"/>
              </a:ext>
            </a:extLst>
          </p:cNvPr>
          <p:cNvSpPr/>
          <p:nvPr/>
        </p:nvSpPr>
        <p:spPr>
          <a:xfrm>
            <a:off x="122650" y="447064"/>
            <a:ext cx="4524888" cy="5811709"/>
          </a:xfrm>
          <a:prstGeom prst="roundRect">
            <a:avLst>
              <a:gd name="adj" fmla="val 9883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9F9EAD-2879-D5E4-CDD7-7978F932943E}"/>
              </a:ext>
            </a:extLst>
          </p:cNvPr>
          <p:cNvSpPr txBox="1"/>
          <p:nvPr/>
        </p:nvSpPr>
        <p:spPr>
          <a:xfrm>
            <a:off x="94990" y="2240462"/>
            <a:ext cx="455254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Anjali Tripathi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3" algn="ct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Ambassador, NASA Exoplanet Exploration Program, NASA / JPL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Legislative Affairs Specialist, NASA/JPL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Principal Systems Engineer, RTX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Act. Executive Director, National Science &amp; Technology Council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White House Fellow, Office of Science and Technology Policy + US Department of Agriculture</a:t>
            </a:r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</a:rPr>
              <a:t>- - - - - - - - - - - - - - - - - - - - - - - - - - - -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PhD &amp; AM, Astronomy and Astrophysics, Harvard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MPhil, Astronomy, University of Cambridge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SB, Physics, MIT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B6AF1-E218-8224-F3D7-9718AFAB6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73" y="611922"/>
            <a:ext cx="1536700" cy="15367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37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50338F-7F6B-7B05-471E-5B05C346F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29" y="1413669"/>
            <a:ext cx="3705920" cy="36183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ED7A530-70AA-BED3-CB35-05E672A7E5F4}"/>
              </a:ext>
            </a:extLst>
          </p:cNvPr>
          <p:cNvSpPr txBox="1"/>
          <p:nvPr/>
        </p:nvSpPr>
        <p:spPr>
          <a:xfrm>
            <a:off x="13061846" y="4178029"/>
            <a:ext cx="389897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Optima" panose="02000503060000020004" pitchFamily="2" charset="0"/>
              </a:rPr>
              <a:t>My Path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Optima" panose="02000503060000020004" pitchFamily="2" charset="0"/>
            </a:endParaRPr>
          </a:p>
          <a:p>
            <a:pPr defTabSz="685800"/>
            <a:r>
              <a:rPr lang="en-US" sz="1050" dirty="0">
                <a:solidFill>
                  <a:prstClr val="black"/>
                </a:solidFill>
                <a:latin typeface="Optima" panose="02000503060000020004" pitchFamily="2" charset="0"/>
              </a:rPr>
              <a:t>Based on research, science communication, mentoring, </a:t>
            </a:r>
            <a:br>
              <a:rPr lang="en-US" sz="1050" dirty="0">
                <a:solidFill>
                  <a:prstClr val="black"/>
                </a:solidFill>
                <a:latin typeface="Optima" panose="02000503060000020004" pitchFamily="2" charset="0"/>
              </a:rPr>
            </a:br>
            <a:r>
              <a:rPr lang="en-US" sz="1050" dirty="0">
                <a:solidFill>
                  <a:prstClr val="black"/>
                </a:solidFill>
                <a:latin typeface="Optima" panose="02000503060000020004" pitchFamily="2" charset="0"/>
              </a:rPr>
              <a:t>non-astronomy experience (earthquakes, engineering, disasters, waste) 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Optima" panose="0200050306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1897CE-1115-C8EB-FF65-519A54FCCCA8}"/>
              </a:ext>
            </a:extLst>
          </p:cNvPr>
          <p:cNvSpPr txBox="1"/>
          <p:nvPr/>
        </p:nvSpPr>
        <p:spPr>
          <a:xfrm>
            <a:off x="13950696" y="4608623"/>
            <a:ext cx="1340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Optima" panose="02000503060000020004" pitchFamily="2" charset="0"/>
              </a:rPr>
              <a:t>White House  Fellowship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Optima" panose="02000503060000020004" pitchFamily="2" charset="0"/>
              </a:rPr>
              <a:t>(USDA + OSTP)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0FDE93-2D3C-DAB2-532B-DB6CB01B6191}"/>
              </a:ext>
            </a:extLst>
          </p:cNvPr>
          <p:cNvSpPr txBox="1"/>
          <p:nvPr/>
        </p:nvSpPr>
        <p:spPr>
          <a:xfrm>
            <a:off x="15258302" y="4816373"/>
            <a:ext cx="9278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Optima" panose="02000503060000020004" pitchFamily="2" charset="0"/>
              </a:rPr>
              <a:t>Raytheon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8CFA37-98CF-E354-F588-F77C20E8C187}"/>
              </a:ext>
            </a:extLst>
          </p:cNvPr>
          <p:cNvSpPr txBox="1"/>
          <p:nvPr/>
        </p:nvSpPr>
        <p:spPr>
          <a:xfrm>
            <a:off x="13119667" y="4608623"/>
            <a:ext cx="66831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Optima" panose="02000503060000020004" pitchFamily="2" charset="0"/>
              </a:rPr>
              <a:t>Grad school (PhD)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97D26A8-489F-815F-955E-0540C8A44D62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13787986" y="4955028"/>
            <a:ext cx="162710" cy="11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CE791C-6F7A-B0BE-ECDD-8EC052D47D67}"/>
              </a:ext>
            </a:extLst>
          </p:cNvPr>
          <p:cNvCxnSpPr>
            <a:cxnSpLocks/>
          </p:cNvCxnSpPr>
          <p:nvPr/>
        </p:nvCxnSpPr>
        <p:spPr>
          <a:xfrm>
            <a:off x="14892381" y="4970034"/>
            <a:ext cx="358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50FE5CA0-F1AC-4D96-190A-6CA57DEA36EA}"/>
              </a:ext>
            </a:extLst>
          </p:cNvPr>
          <p:cNvSpPr/>
          <p:nvPr/>
        </p:nvSpPr>
        <p:spPr>
          <a:xfrm>
            <a:off x="13085378" y="4178030"/>
            <a:ext cx="3792071" cy="16266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E13DFE-50BB-4DC4-4D13-C43D4B5A12E0}"/>
              </a:ext>
            </a:extLst>
          </p:cNvPr>
          <p:cNvSpPr txBox="1"/>
          <p:nvPr/>
        </p:nvSpPr>
        <p:spPr>
          <a:xfrm>
            <a:off x="16460994" y="4804987"/>
            <a:ext cx="5614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Optima" panose="02000503060000020004" pitchFamily="2" charset="0"/>
              </a:rPr>
              <a:t> JPL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B773BDA-C2D6-3212-9916-AD71B5F356AE}"/>
              </a:ext>
            </a:extLst>
          </p:cNvPr>
          <p:cNvCxnSpPr>
            <a:cxnSpLocks/>
            <a:stCxn id="24" idx="3"/>
            <a:endCxn id="29" idx="1"/>
          </p:cNvCxnSpPr>
          <p:nvPr/>
        </p:nvCxnSpPr>
        <p:spPr>
          <a:xfrm flipV="1">
            <a:off x="16186149" y="4955028"/>
            <a:ext cx="274845" cy="11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E482E61-7F48-4029-57D3-99B52D744B3F}"/>
              </a:ext>
            </a:extLst>
          </p:cNvPr>
          <p:cNvSpPr txBox="1"/>
          <p:nvPr/>
        </p:nvSpPr>
        <p:spPr>
          <a:xfrm>
            <a:off x="14940437" y="5504632"/>
            <a:ext cx="20439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Optima" panose="02000503060000020004" pitchFamily="2" charset="0"/>
              </a:rPr>
              <a:t>Smithsonian (Associate)</a:t>
            </a:r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F61432D0-526B-2F78-DAD5-17EC14FD9A82}"/>
              </a:ext>
            </a:extLst>
          </p:cNvPr>
          <p:cNvCxnSpPr>
            <a:cxnSpLocks/>
            <a:stCxn id="25" idx="3"/>
            <a:endCxn id="31" idx="1"/>
          </p:cNvCxnSpPr>
          <p:nvPr/>
        </p:nvCxnSpPr>
        <p:spPr>
          <a:xfrm>
            <a:off x="13787986" y="4966414"/>
            <a:ext cx="1152451" cy="688259"/>
          </a:xfrm>
          <a:prstGeom prst="bentConnector3">
            <a:avLst>
              <a:gd name="adj1" fmla="val 645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57C8665-16EA-5309-6F5C-8CF0C1C985AF}"/>
              </a:ext>
            </a:extLst>
          </p:cNvPr>
          <p:cNvSpPr txBox="1"/>
          <p:nvPr/>
        </p:nvSpPr>
        <p:spPr>
          <a:xfrm>
            <a:off x="3332925" y="2714094"/>
            <a:ext cx="83854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indent="-9525" algn="r"/>
            <a:r>
              <a:rPr lang="en-US" sz="4800" b="1" spc="1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4800" b="1" spc="1000" dirty="0">
                <a:latin typeface="Mali" pitchFamily="2" charset="-34"/>
                <a:cs typeface="Mali" pitchFamily="2" charset="-34"/>
              </a:rPr>
              <a:t>CAREERS PANEL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55ACFE-62C2-FE4F-FD70-B7CA9752D379}"/>
              </a:ext>
            </a:extLst>
          </p:cNvPr>
          <p:cNvSpPr txBox="1"/>
          <p:nvPr/>
        </p:nvSpPr>
        <p:spPr>
          <a:xfrm>
            <a:off x="10781769" y="88945"/>
            <a:ext cx="1406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cap="small" spc="1500" dirty="0"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  <a:p>
            <a:r>
              <a:rPr lang="en-US" sz="2800" cap="small" spc="15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HOW</a:t>
            </a:r>
          </a:p>
          <a:p>
            <a:r>
              <a:rPr lang="en-US" sz="2800" spc="15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HWO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1807C3-A29E-B4AC-65FB-4D296303ED58}"/>
              </a:ext>
            </a:extLst>
          </p:cNvPr>
          <p:cNvSpPr txBox="1"/>
          <p:nvPr/>
        </p:nvSpPr>
        <p:spPr>
          <a:xfrm>
            <a:off x="7460302" y="4414685"/>
            <a:ext cx="1120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Mali" pitchFamily="2" charset="-34"/>
                <a:cs typeface="Mali" pitchFamily="2" charset="-34"/>
              </a:rPr>
              <a:t>Post-doc</a:t>
            </a:r>
            <a:r>
              <a:rPr lang="en-US" sz="1350" dirty="0">
                <a:solidFill>
                  <a:prstClr val="black"/>
                </a:solidFill>
                <a:latin typeface="Mali" pitchFamily="2" charset="-34"/>
                <a:cs typeface="Mali" pitchFamily="2" charset="-34"/>
              </a:rPr>
              <a:t>toral fellowship </a:t>
            </a:r>
            <a:r>
              <a:rPr lang="en-US" sz="1350" dirty="0">
                <a:solidFill>
                  <a:prstClr val="black">
                    <a:lumMod val="50000"/>
                    <a:lumOff val="50000"/>
                  </a:prstClr>
                </a:solidFill>
                <a:latin typeface="Mali" pitchFamily="2" charset="-34"/>
                <a:cs typeface="Mali" pitchFamily="2" charset="-34"/>
              </a:rPr>
              <a:t>(0-3 times)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EDCC5C-7B3D-D3DE-0BBD-BE3E844BC9E9}"/>
              </a:ext>
            </a:extLst>
          </p:cNvPr>
          <p:cNvSpPr txBox="1"/>
          <p:nvPr/>
        </p:nvSpPr>
        <p:spPr>
          <a:xfrm>
            <a:off x="9040474" y="4188618"/>
            <a:ext cx="11525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Mali" pitchFamily="2" charset="-34"/>
                <a:cs typeface="Mali" pitchFamily="2" charset="-34"/>
              </a:rPr>
              <a:t>Assistant professor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08E127-B1C0-9098-899F-0A14C7E793E7}"/>
              </a:ext>
            </a:extLst>
          </p:cNvPr>
          <p:cNvSpPr txBox="1"/>
          <p:nvPr/>
        </p:nvSpPr>
        <p:spPr>
          <a:xfrm>
            <a:off x="6279100" y="4414685"/>
            <a:ext cx="91024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Mali" pitchFamily="2" charset="-34"/>
                <a:cs typeface="Mali" pitchFamily="2" charset="-34"/>
              </a:rPr>
              <a:t>Grad school (PhD)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3FC621-D52C-86B4-ED53-595AE1C4D4F1}"/>
              </a:ext>
            </a:extLst>
          </p:cNvPr>
          <p:cNvSpPr txBox="1"/>
          <p:nvPr/>
        </p:nvSpPr>
        <p:spPr>
          <a:xfrm>
            <a:off x="6034608" y="3985376"/>
            <a:ext cx="417225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Mali" pitchFamily="2" charset="-34"/>
                <a:cs typeface="Mali" pitchFamily="2" charset="-34"/>
              </a:rPr>
              <a:t>Steps to become an astronomer: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Mali" pitchFamily="2" charset="-34"/>
              <a:cs typeface="Mali" pitchFamily="2" charset="-34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Mali" pitchFamily="2" charset="-34"/>
              <a:cs typeface="Mali" pitchFamily="2" charset="-34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Mali" pitchFamily="2" charset="-34"/>
              <a:cs typeface="Mali" pitchFamily="2" charset="-34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Mali" pitchFamily="2" charset="-34"/>
              <a:cs typeface="Mali" pitchFamily="2" charset="-34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Mali" pitchFamily="2" charset="-34"/>
              <a:cs typeface="Mali" pitchFamily="2" charset="-34"/>
            </a:endParaRPr>
          </a:p>
          <a:p>
            <a:pPr defTabSz="685800"/>
            <a:endParaRPr lang="en-US" sz="1350" dirty="0">
              <a:solidFill>
                <a:prstClr val="black"/>
              </a:solidFill>
              <a:latin typeface="Mali" pitchFamily="2" charset="-34"/>
              <a:cs typeface="Mali" pitchFamily="2" charset="-34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37F8DD-9295-F0C4-3C78-CF56C575A407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7189345" y="4772476"/>
            <a:ext cx="270957" cy="11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7A5820E-EB71-B3FB-F148-1278CA72BF27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8476370" y="4442534"/>
            <a:ext cx="564104" cy="346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2F5F62E9-3308-CDBF-1B9B-9BF5BE22EDF1}"/>
              </a:ext>
            </a:extLst>
          </p:cNvPr>
          <p:cNvSpPr/>
          <p:nvPr/>
        </p:nvSpPr>
        <p:spPr>
          <a:xfrm>
            <a:off x="5998340" y="3985698"/>
            <a:ext cx="4208526" cy="1425392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Mali" pitchFamily="2" charset="-34"/>
              <a:cs typeface="Mali" pitchFamily="2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4D7DEA-DFE3-6F3B-D2B3-71F32399032B}"/>
              </a:ext>
            </a:extLst>
          </p:cNvPr>
          <p:cNvSpPr txBox="1"/>
          <p:nvPr/>
        </p:nvSpPr>
        <p:spPr>
          <a:xfrm>
            <a:off x="9022994" y="4859262"/>
            <a:ext cx="11525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Mali" pitchFamily="2" charset="-34"/>
                <a:cs typeface="Mali" pitchFamily="2" charset="-34"/>
              </a:rPr>
              <a:t>Technical staff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20A9D46-C5A1-A537-29A5-814A390131A2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8476370" y="4788782"/>
            <a:ext cx="546624" cy="324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492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EA43724-8B8D-A001-E652-C3D7C7A2EAAC}"/>
              </a:ext>
            </a:extLst>
          </p:cNvPr>
          <p:cNvSpPr/>
          <p:nvPr/>
        </p:nvSpPr>
        <p:spPr>
          <a:xfrm>
            <a:off x="6073153" y="163427"/>
            <a:ext cx="2777541" cy="5927298"/>
          </a:xfrm>
          <a:prstGeom prst="roundRect">
            <a:avLst>
              <a:gd name="adj" fmla="val 13786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629EFAD-28B9-8485-F06C-F05D85A9FD27}"/>
              </a:ext>
            </a:extLst>
          </p:cNvPr>
          <p:cNvSpPr/>
          <p:nvPr/>
        </p:nvSpPr>
        <p:spPr>
          <a:xfrm>
            <a:off x="9067085" y="163426"/>
            <a:ext cx="2977919" cy="5927298"/>
          </a:xfrm>
          <a:prstGeom prst="roundRect">
            <a:avLst>
              <a:gd name="adj" fmla="val 13786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9D7BFF7-B21F-6C77-EA19-A343BD8E6999}"/>
              </a:ext>
            </a:extLst>
          </p:cNvPr>
          <p:cNvSpPr/>
          <p:nvPr/>
        </p:nvSpPr>
        <p:spPr>
          <a:xfrm>
            <a:off x="3111056" y="163427"/>
            <a:ext cx="2777541" cy="5116818"/>
          </a:xfrm>
          <a:prstGeom prst="roundRect">
            <a:avLst>
              <a:gd name="adj" fmla="val 13786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555CB99-212F-51D6-09C1-37D424AF074A}"/>
              </a:ext>
            </a:extLst>
          </p:cNvPr>
          <p:cNvSpPr/>
          <p:nvPr/>
        </p:nvSpPr>
        <p:spPr>
          <a:xfrm>
            <a:off x="117123" y="163427"/>
            <a:ext cx="2777541" cy="5116818"/>
          </a:xfrm>
          <a:prstGeom prst="roundRect">
            <a:avLst>
              <a:gd name="adj" fmla="val 13786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0338F-7F6B-7B05-471E-5B05C346F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7" y="5745393"/>
            <a:ext cx="901826" cy="880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2B115-B846-5D15-08C9-236ABAE6FACD}"/>
              </a:ext>
            </a:extLst>
          </p:cNvPr>
          <p:cNvSpPr txBox="1"/>
          <p:nvPr/>
        </p:nvSpPr>
        <p:spPr>
          <a:xfrm>
            <a:off x="9051302" y="2028074"/>
            <a:ext cx="31406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Dawn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Gelino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Manager, NASA Exoplanet Exploration Program, NASA / JPL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Deputy Director, NASA Exoplanet Science Institute, Caltech/IPAC</a:t>
            </a:r>
          </a:p>
          <a:p>
            <a:b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Science Affairs Lead, NASA Exoplanet Science Institute, Caltech/IPAC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CASS Postdoctoral Fellow, UC San Diego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</a:rPr>
              <a:t>- - - - - - - - - - - - - - - - - - - - - - - - - - - -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PhD &amp; MS, Astronomy and Astrophysics, New Mexico State University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BS, Physics and Astronomy,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Rensselaer Polytechnic Institute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9E4935-C2DB-4A85-E579-032E0F6F4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5908" r="19696" b="18482"/>
          <a:stretch/>
        </p:blipFill>
        <p:spPr bwMode="auto">
          <a:xfrm>
            <a:off x="3747979" y="323309"/>
            <a:ext cx="1600993" cy="16002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2CC1FF5-4134-A214-641C-831B7269C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0" t="12131" r="31459" b="52159"/>
          <a:stretch/>
        </p:blipFill>
        <p:spPr bwMode="auto">
          <a:xfrm>
            <a:off x="6654176" y="323309"/>
            <a:ext cx="1605065" cy="16002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51D6B8F-D7B6-F1AA-EB70-9F5346CC4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21386" r="16366" b="34226"/>
          <a:stretch/>
        </p:blipFill>
        <p:spPr bwMode="auto">
          <a:xfrm>
            <a:off x="9658984" y="323309"/>
            <a:ext cx="1593746" cy="16002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CA118F-1715-4113-F887-D8A149FC02E4}"/>
              </a:ext>
            </a:extLst>
          </p:cNvPr>
          <p:cNvSpPr txBox="1"/>
          <p:nvPr/>
        </p:nvSpPr>
        <p:spPr>
          <a:xfrm>
            <a:off x="6069956" y="2020788"/>
            <a:ext cx="286496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Beth Biller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738"/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Professor, Institute for Astronomy, University of Edinburgh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Chancellor’s Fellow, Institute for Astronomy, University of Edinburgh</a:t>
            </a:r>
          </a:p>
          <a:p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Star and Planet Formation Fellow, </a:t>
            </a: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Max Planck Institu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te for Astronomy,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Heidelberg, Germany 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Hubble Fellow,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University of Hawaii</a:t>
            </a:r>
          </a:p>
          <a:p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</a:rPr>
              <a:t>- - - - - - - - - - - - - - - - - - - - - - - - - - - -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sz="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PhD &amp; MS, Astronomy, </a:t>
            </a: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University of Arizona </a:t>
            </a:r>
          </a:p>
          <a:p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BA, Astrophysics, Swarthmore College</a:t>
            </a:r>
            <a:br>
              <a:rPr lang="en-US" sz="1200" dirty="0"/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C54E46-4288-758D-8783-738125D31809}"/>
              </a:ext>
            </a:extLst>
          </p:cNvPr>
          <p:cNvSpPr txBox="1"/>
          <p:nvPr/>
        </p:nvSpPr>
        <p:spPr>
          <a:xfrm>
            <a:off x="3132487" y="2028074"/>
            <a:ext cx="285324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indent="-9525"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Pradip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Gatkine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indent="-9525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"/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Assistant Professor, </a:t>
            </a:r>
            <a:br>
              <a:rPr lang="en-US" sz="1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Physics &amp; Astronomy,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UCLA</a:t>
            </a:r>
          </a:p>
          <a:p>
            <a:pPr marL="9525" indent="-9525"/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9525" indent="-9525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Hubble Fellow, Caltech</a:t>
            </a:r>
          </a:p>
          <a:p>
            <a:pPr marL="9525" indent="-9525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Lee Prize Postdoctoral Fellow, Caltech</a:t>
            </a:r>
          </a:p>
          <a:p>
            <a:pPr marL="9525" indent="-9525"/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9525" indent="-9525"/>
            <a:r>
              <a:rPr lang="en-US" sz="1200" dirty="0">
                <a:latin typeface="Arial" panose="020B0604020202020204" pitchFamily="34" charset="0"/>
              </a:rPr>
              <a:t>- - - - - - - - - - - - - - - - - - - - - - - - - - - -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9525" indent="-9525"/>
            <a:endParaRPr lang="en-US" sz="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9525" indent="-9525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PhD &amp; MS,  Astronomy, </a:t>
            </a: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University of Maryland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525" indent="-9525"/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B.Tech., Mechanical Engineering, </a:t>
            </a:r>
            <a:b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IIT Bombay</a:t>
            </a:r>
            <a:br>
              <a:rPr lang="en-US" sz="1200" dirty="0"/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82F255-FC25-ABFF-5913-90B05152D386}"/>
              </a:ext>
            </a:extLst>
          </p:cNvPr>
          <p:cNvSpPr txBox="1"/>
          <p:nvPr/>
        </p:nvSpPr>
        <p:spPr>
          <a:xfrm>
            <a:off x="117123" y="2028074"/>
            <a:ext cx="28202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Sarah Blunt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NSF Astronomy &amp; Astrophysics Postdoctoral Fellow </a:t>
            </a:r>
            <a:r>
              <a:rPr lang="en-US" sz="12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(Incoming)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br>
              <a:rPr lang="en-US" sz="1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UC Santa Cruz</a:t>
            </a:r>
          </a:p>
          <a:p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CIERA Postdoctoral Fellow, Northwestern University 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</a:rPr>
              <a:t>- - - - - - - - - - - - - - - - - - - - - - - - - - - -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sz="600" b="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PhD </a:t>
            </a:r>
            <a:r>
              <a:rPr lang="en-US" sz="1200" dirty="0">
                <a:latin typeface="Arial" panose="020B0604020202020204" pitchFamily="34" charset="0"/>
              </a:rPr>
              <a:t>&amp;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 MS, Astrophysics, Caltech</a:t>
            </a:r>
            <a:br>
              <a:rPr lang="en-US" sz="1200" b="0" i="0" u="none" strike="noStrike" dirty="0">
                <a:effectLst/>
                <a:latin typeface="Arial" panose="020B0604020202020204" pitchFamily="34" charset="0"/>
              </a:rPr>
            </a:b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Cert. of Practice in University Teaching</a:t>
            </a:r>
          </a:p>
          <a:p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BS, Mathematical Physics, </a:t>
            </a:r>
            <a:br>
              <a:rPr lang="en-US" sz="1200" b="0" i="0" u="none" strike="noStrike" dirty="0">
                <a:effectLst/>
                <a:latin typeface="Arial" panose="020B0604020202020204" pitchFamily="34" charset="0"/>
              </a:rPr>
            </a:b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Brown University</a:t>
            </a:r>
            <a:br>
              <a:rPr lang="en-US" sz="1200" dirty="0"/>
            </a:b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8998A878-DD2B-8544-9D70-8F3A4EC13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4" t="-815" r="17169" b="7337"/>
          <a:stretch/>
        </p:blipFill>
        <p:spPr bwMode="auto">
          <a:xfrm>
            <a:off x="708891" y="323309"/>
            <a:ext cx="1600200" cy="160020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A9303D9-3305-C4AF-BAD3-9B63A44E3646}"/>
              </a:ext>
            </a:extLst>
          </p:cNvPr>
          <p:cNvSpPr txBox="1"/>
          <p:nvPr/>
        </p:nvSpPr>
        <p:spPr>
          <a:xfrm>
            <a:off x="1040337" y="5955631"/>
            <a:ext cx="778329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indent="-9525"/>
            <a:r>
              <a:rPr lang="en-US" sz="2600" b="1" spc="800" dirty="0">
                <a:latin typeface="Mali" pitchFamily="2" charset="-34"/>
                <a:cs typeface="Mali" pitchFamily="2" charset="-34"/>
              </a:rPr>
              <a:t>CAREER PANELISTS</a:t>
            </a:r>
          </a:p>
        </p:txBody>
      </p:sp>
    </p:spTree>
    <p:extLst>
      <p:ext uri="{BB962C8B-B14F-4D97-AF65-F5344CB8AC3E}">
        <p14:creationId xmlns:p14="http://schemas.microsoft.com/office/powerpoint/2010/main" val="17877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50338F-7F6B-7B05-471E-5B05C346F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9" y="36151"/>
            <a:ext cx="805090" cy="7860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A9303D9-3305-C4AF-BAD3-9B63A44E3646}"/>
              </a:ext>
            </a:extLst>
          </p:cNvPr>
          <p:cNvSpPr txBox="1"/>
          <p:nvPr/>
        </p:nvSpPr>
        <p:spPr>
          <a:xfrm>
            <a:off x="358157" y="243393"/>
            <a:ext cx="705670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indent="-9525" algn="ctr"/>
            <a:r>
              <a:rPr lang="en-US" sz="2600" b="1" u="sng" spc="800" dirty="0">
                <a:latin typeface="Mali" pitchFamily="2" charset="-34"/>
                <a:cs typeface="Mali" pitchFamily="2" charset="-34"/>
              </a:rPr>
              <a:t>POSTDOC </a:t>
            </a:r>
            <a:r>
              <a:rPr lang="en-US" sz="2000" b="1" u="sng" spc="800" dirty="0">
                <a:latin typeface="Mali" pitchFamily="2" charset="-34"/>
                <a:cs typeface="Mali" pitchFamily="2" charset="-34"/>
              </a:rPr>
              <a:t>NUTS &amp; BOLTS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2174EB-4E41-3595-857D-0DE2D6BE5B5F}"/>
              </a:ext>
            </a:extLst>
          </p:cNvPr>
          <p:cNvSpPr txBox="1"/>
          <p:nvPr/>
        </p:nvSpPr>
        <p:spPr>
          <a:xfrm>
            <a:off x="258073" y="2712494"/>
            <a:ext cx="3429144" cy="2395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Application Components: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*Research Statement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*CV &amp; Publications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*~3 Reference letters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*[Cover letter/Other statements]</a:t>
            </a:r>
          </a:p>
          <a:p>
            <a:pPr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*[Interviews]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F81D14-1905-AA5E-A318-7672981EFFEB}"/>
              </a:ext>
            </a:extLst>
          </p:cNvPr>
          <p:cNvSpPr txBox="1"/>
          <p:nvPr/>
        </p:nvSpPr>
        <p:spPr>
          <a:xfrm>
            <a:off x="248853" y="812883"/>
            <a:ext cx="50185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Types: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*National Fellowships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(e.g.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NHFP (Hubble), NSF AAPF, 51 Peg b, NPP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*Institutional Fellowships 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*PI/Grant-Based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9150CA-2A9A-C752-A995-C76554873F29}"/>
              </a:ext>
            </a:extLst>
          </p:cNvPr>
          <p:cNvSpPr txBox="1"/>
          <p:nvPr/>
        </p:nvSpPr>
        <p:spPr>
          <a:xfrm>
            <a:off x="3815232" y="1879228"/>
            <a:ext cx="2805222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algn="r">
              <a:spcAft>
                <a:spcPts val="800"/>
              </a:spcAf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1-5 years</a:t>
            </a:r>
          </a:p>
          <a:p>
            <a:pPr algn="r">
              <a:spcAft>
                <a:spcPts val="800"/>
              </a:spcAf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~$60-90k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(salary + research fund)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B6F8F8-AD05-582D-2D7E-5981D2EF7970}"/>
              </a:ext>
            </a:extLst>
          </p:cNvPr>
          <p:cNvSpPr txBox="1"/>
          <p:nvPr/>
        </p:nvSpPr>
        <p:spPr>
          <a:xfrm>
            <a:off x="258073" y="5232993"/>
            <a:ext cx="5734840" cy="1333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</a:p>
          <a:p>
            <a:pPr>
              <a:spcAft>
                <a:spcPts val="1000"/>
              </a:spcAft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*Listings: 	AAS Job Register, EAS Job Directory (Europe)</a:t>
            </a:r>
          </a:p>
          <a:p>
            <a:pPr>
              <a:spcAft>
                <a:spcPts val="1000"/>
              </a:spcAft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*Advice: 	NHFP Anti-Racism Initiative, </a:t>
            </a:r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Astrobetter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Astrobites</a:t>
            </a:r>
            <a:b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&amp; many more online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7CD3A7-D8B4-70E7-F2DF-A4CF78E7D3BB}"/>
              </a:ext>
            </a:extLst>
          </p:cNvPr>
          <p:cNvSpPr txBox="1"/>
          <p:nvPr/>
        </p:nvSpPr>
        <p:spPr>
          <a:xfrm>
            <a:off x="3820444" y="3282190"/>
            <a:ext cx="2805222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</a:p>
          <a:p>
            <a:pPr algn="r">
              <a:spcAft>
                <a:spcPts val="800"/>
              </a:spcAf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Deadlines: 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 ~ Jan</a:t>
            </a:r>
          </a:p>
          <a:p>
            <a:pPr algn="r">
              <a:spcAft>
                <a:spcPts val="800"/>
              </a:spcAft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Response: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15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009031-5510-8EDB-E72D-200FE2991DDB}"/>
              </a:ext>
            </a:extLst>
          </p:cNvPr>
          <p:cNvGrpSpPr/>
          <p:nvPr/>
        </p:nvGrpSpPr>
        <p:grpSpPr>
          <a:xfrm>
            <a:off x="6920686" y="15660"/>
            <a:ext cx="5424620" cy="6842340"/>
            <a:chOff x="125574" y="201775"/>
            <a:chExt cx="5424620" cy="68423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27187B5-D9CB-A2AD-C7B6-16EC99C8B448}"/>
                </a:ext>
              </a:extLst>
            </p:cNvPr>
            <p:cNvGrpSpPr/>
            <p:nvPr/>
          </p:nvGrpSpPr>
          <p:grpSpPr>
            <a:xfrm>
              <a:off x="129466" y="201775"/>
              <a:ext cx="5420728" cy="6247945"/>
              <a:chOff x="150731" y="219021"/>
              <a:chExt cx="5420728" cy="62479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D3F6958-824A-E97B-A21F-4859ABFE78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16299" b="53610"/>
              <a:stretch/>
            </p:blipFill>
            <p:spPr>
              <a:xfrm>
                <a:off x="150732" y="632543"/>
                <a:ext cx="5271871" cy="4589997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D755218-EFA9-8746-0B28-787CAFDC9C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734" y="219021"/>
                <a:ext cx="5271871" cy="1442927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A0927B-9226-C7D1-70AF-4B804CAA1775}"/>
                  </a:ext>
                </a:extLst>
              </p:cNvPr>
              <p:cNvSpPr txBox="1"/>
              <p:nvPr/>
            </p:nvSpPr>
            <p:spPr>
              <a:xfrm>
                <a:off x="299590" y="1226148"/>
                <a:ext cx="52718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cap="small" spc="200" dirty="0" err="1">
                    <a:solidFill>
                      <a:schemeClr val="bg1"/>
                    </a:solidFill>
                    <a:highlight>
                      <a:srgbClr val="5869FF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www.nhfp-equity.org</a:t>
                </a:r>
                <a:endParaRPr lang="en-US" b="1" cap="small" spc="200" dirty="0">
                  <a:solidFill>
                    <a:schemeClr val="bg1"/>
                  </a:solidFill>
                  <a:highlight>
                    <a:srgbClr val="5869FF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AEAB319-18CB-0573-D9A2-44FE8B9648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52152" b="38923"/>
              <a:stretch/>
            </p:blipFill>
            <p:spPr>
              <a:xfrm>
                <a:off x="150731" y="5105572"/>
                <a:ext cx="5271871" cy="1361394"/>
              </a:xfrm>
              <a:prstGeom prst="rect">
                <a:avLst/>
              </a:prstGeom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6F3A0AA-DCF5-E1D4-B7ED-A2A7CD767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77" t="68765" r="77" b="21053"/>
            <a:stretch/>
          </p:blipFill>
          <p:spPr>
            <a:xfrm>
              <a:off x="125574" y="5490800"/>
              <a:ext cx="5271871" cy="1553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9527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2036</TotalTime>
  <Words>1359</Words>
  <Application>Microsoft Macintosh PowerPoint</Application>
  <PresentationFormat>Widescreen</PresentationFormat>
  <Paragraphs>289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Helvetica Neue Light</vt:lpstr>
      <vt:lpstr>Mali</vt:lpstr>
      <vt:lpstr>Optima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 Tripathi</dc:creator>
  <cp:lastModifiedBy>An Tripathi</cp:lastModifiedBy>
  <cp:revision>48</cp:revision>
  <dcterms:created xsi:type="dcterms:W3CDTF">2024-07-11T05:32:03Z</dcterms:created>
  <dcterms:modified xsi:type="dcterms:W3CDTF">2024-07-21T08:53:58Z</dcterms:modified>
</cp:coreProperties>
</file>