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wdp" ContentType="image/vnd.ms-photo"/>
  <Default Extension="mov" ContentType="video/quicktime"/>
  <Default Extension="png" ContentType="image/p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8" r:id="rId2"/>
    <p:sldId id="263" r:id="rId3"/>
    <p:sldId id="339" r:id="rId4"/>
    <p:sldId id="326" r:id="rId5"/>
    <p:sldId id="378" r:id="rId6"/>
    <p:sldId id="374" r:id="rId7"/>
    <p:sldId id="375" r:id="rId8"/>
    <p:sldId id="328" r:id="rId9"/>
    <p:sldId id="331" r:id="rId10"/>
    <p:sldId id="332" r:id="rId11"/>
    <p:sldId id="322" r:id="rId12"/>
    <p:sldId id="323" r:id="rId13"/>
    <p:sldId id="324" r:id="rId14"/>
    <p:sldId id="325" r:id="rId15"/>
    <p:sldId id="349" r:id="rId16"/>
    <p:sldId id="382" r:id="rId17"/>
    <p:sldId id="352" r:id="rId18"/>
    <p:sldId id="268" r:id="rId19"/>
    <p:sldId id="353" r:id="rId20"/>
    <p:sldId id="354" r:id="rId21"/>
    <p:sldId id="355" r:id="rId22"/>
    <p:sldId id="336" r:id="rId23"/>
    <p:sldId id="358" r:id="rId24"/>
    <p:sldId id="276" r:id="rId25"/>
    <p:sldId id="279" r:id="rId26"/>
    <p:sldId id="280" r:id="rId27"/>
    <p:sldId id="281" r:id="rId28"/>
    <p:sldId id="373" r:id="rId29"/>
    <p:sldId id="286" r:id="rId30"/>
    <p:sldId id="287" r:id="rId31"/>
    <p:sldId id="288" r:id="rId32"/>
    <p:sldId id="381" r:id="rId33"/>
    <p:sldId id="380" r:id="rId34"/>
    <p:sldId id="289" r:id="rId35"/>
    <p:sldId id="290" r:id="rId36"/>
    <p:sldId id="291" r:id="rId37"/>
    <p:sldId id="292" r:id="rId38"/>
    <p:sldId id="376" r:id="rId39"/>
    <p:sldId id="383" r:id="rId40"/>
    <p:sldId id="365" r:id="rId41"/>
    <p:sldId id="366" r:id="rId42"/>
    <p:sldId id="370" r:id="rId43"/>
    <p:sldId id="294" r:id="rId44"/>
    <p:sldId id="371" r:id="rId45"/>
    <p:sldId id="295" r:id="rId46"/>
    <p:sldId id="296" r:id="rId47"/>
    <p:sldId id="297" r:id="rId48"/>
    <p:sldId id="377" r:id="rId49"/>
    <p:sldId id="337" r:id="rId50"/>
    <p:sldId id="312" r:id="rId51"/>
    <p:sldId id="334" r:id="rId52"/>
    <p:sldId id="333" r:id="rId53"/>
    <p:sldId id="28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D20F"/>
    <a:srgbClr val="22DFEF"/>
    <a:srgbClr val="A54AEC"/>
    <a:srgbClr val="FF00AF"/>
    <a:srgbClr val="24C0FF"/>
    <a:srgbClr val="FF0000"/>
    <a:srgbClr val="FF49EB"/>
    <a:srgbClr val="FF00C1"/>
    <a:srgbClr val="B31A24"/>
    <a:srgbClr val="72AB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1" autoAdjust="0"/>
    <p:restoredTop sz="88386"/>
  </p:normalViewPr>
  <p:slideViewPr>
    <p:cSldViewPr snapToGrid="0" snapToObjects="1">
      <p:cViewPr>
        <p:scale>
          <a:sx n="80" d="100"/>
          <a:sy n="80" d="100"/>
        </p:scale>
        <p:origin x="2704" y="6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07E51D-90EC-3B41-B3D5-5126DA062738}" type="datetimeFigureOut">
              <a:rPr lang="en-US" smtClean="0"/>
              <a:t>8/7/17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24DBC0-D4F5-E94A-8EF7-BFA7C93F7C13}" type="slidenum">
              <a:rPr lang="en-US" smtClean="0"/>
              <a:t>‹#›</a:t>
            </a:fld>
            <a:endParaRPr lang="en-US"/>
          </a:p>
        </p:txBody>
      </p:sp>
    </p:spTree>
    <p:extLst>
      <p:ext uri="{BB962C8B-B14F-4D97-AF65-F5344CB8AC3E}">
        <p14:creationId xmlns:p14="http://schemas.microsoft.com/office/powerpoint/2010/main" val="42476215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2</a:t>
            </a:fld>
            <a:endParaRPr lang="en-US"/>
          </a:p>
        </p:txBody>
      </p:sp>
    </p:spTree>
    <p:extLst>
      <p:ext uri="{BB962C8B-B14F-4D97-AF65-F5344CB8AC3E}">
        <p14:creationId xmlns:p14="http://schemas.microsoft.com/office/powerpoint/2010/main" val="65889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the upper left, the</a:t>
            </a:r>
            <a:r>
              <a:rPr lang="en-US" baseline="0" dirty="0" smtClean="0"/>
              <a:t> bulge, wherein the vast majority of microlensing source stars reside, is located at X=0, and, roughly, Y=-1.69 billion</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11</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the upper right, there is a tilt since the center of the </a:t>
            </a:r>
            <a:r>
              <a:rPr lang="en-US" i="1" dirty="0" smtClean="0"/>
              <a:t>K2</a:t>
            </a:r>
            <a:r>
              <a:rPr lang="en-US" i="0" dirty="0" smtClean="0"/>
              <a:t>C9 </a:t>
            </a:r>
            <a:r>
              <a:rPr lang="en-US" i="0" dirty="0" err="1" smtClean="0"/>
              <a:t>superstamp</a:t>
            </a:r>
            <a:r>
              <a:rPr lang="en-US" i="0" dirty="0" smtClean="0"/>
              <a:t> is ~5 degrees south of the ecliptic.</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12</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13</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14</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4DBC0-D4F5-E94A-8EF7-BFA7C93F7C13}" type="slidenum">
              <a:rPr lang="en-US" smtClean="0"/>
              <a:t>15</a:t>
            </a:fld>
            <a:endParaRPr lang="en-US"/>
          </a:p>
        </p:txBody>
      </p:sp>
    </p:spTree>
    <p:extLst>
      <p:ext uri="{BB962C8B-B14F-4D97-AF65-F5344CB8AC3E}">
        <p14:creationId xmlns:p14="http://schemas.microsoft.com/office/powerpoint/2010/main" val="395877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4DBC0-D4F5-E94A-8EF7-BFA7C93F7C13}" type="slidenum">
              <a:rPr lang="en-US" smtClean="0"/>
              <a:t>16</a:t>
            </a:fld>
            <a:endParaRPr lang="en-US"/>
          </a:p>
        </p:txBody>
      </p:sp>
    </p:spTree>
    <p:extLst>
      <p:ext uri="{BB962C8B-B14F-4D97-AF65-F5344CB8AC3E}">
        <p14:creationId xmlns:p14="http://schemas.microsoft.com/office/powerpoint/2010/main" val="1230691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4DBC0-D4F5-E94A-8EF7-BFA7C93F7C13}" type="slidenum">
              <a:rPr lang="en-US" smtClean="0"/>
              <a:t>17</a:t>
            </a:fld>
            <a:endParaRPr lang="en-US"/>
          </a:p>
        </p:txBody>
      </p:sp>
    </p:spTree>
    <p:extLst>
      <p:ext uri="{BB962C8B-B14F-4D97-AF65-F5344CB8AC3E}">
        <p14:creationId xmlns:p14="http://schemas.microsoft.com/office/powerpoint/2010/main" val="11575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18</a:t>
            </a:fld>
            <a:endParaRPr lang="en-US"/>
          </a:p>
        </p:txBody>
      </p:sp>
    </p:spTree>
    <p:extLst>
      <p:ext uri="{BB962C8B-B14F-4D97-AF65-F5344CB8AC3E}">
        <p14:creationId xmlns:p14="http://schemas.microsoft.com/office/powerpoint/2010/main" val="28178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19</a:t>
            </a:fld>
            <a:endParaRPr lang="en-US"/>
          </a:p>
        </p:txBody>
      </p:sp>
    </p:spTree>
    <p:extLst>
      <p:ext uri="{BB962C8B-B14F-4D97-AF65-F5344CB8AC3E}">
        <p14:creationId xmlns:p14="http://schemas.microsoft.com/office/powerpoint/2010/main" val="159342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20</a:t>
            </a:fld>
            <a:endParaRPr lang="en-US"/>
          </a:p>
        </p:txBody>
      </p:sp>
    </p:spTree>
    <p:extLst>
      <p:ext uri="{BB962C8B-B14F-4D97-AF65-F5344CB8AC3E}">
        <p14:creationId xmlns:p14="http://schemas.microsoft.com/office/powerpoint/2010/main" val="13128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a:t>
            </a:fld>
            <a:endParaRPr lang="en-US"/>
          </a:p>
        </p:txBody>
      </p:sp>
    </p:spTree>
    <p:extLst>
      <p:ext uri="{BB962C8B-B14F-4D97-AF65-F5344CB8AC3E}">
        <p14:creationId xmlns:p14="http://schemas.microsoft.com/office/powerpoint/2010/main" val="167073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21</a:t>
            </a:fld>
            <a:endParaRPr lang="en-US"/>
          </a:p>
        </p:txBody>
      </p:sp>
    </p:spTree>
    <p:extLst>
      <p:ext uri="{BB962C8B-B14F-4D97-AF65-F5344CB8AC3E}">
        <p14:creationId xmlns:p14="http://schemas.microsoft.com/office/powerpoint/2010/main" val="14997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22</a:t>
            </a:fld>
            <a:endParaRPr lang="en-US"/>
          </a:p>
        </p:txBody>
      </p:sp>
    </p:spTree>
    <p:extLst>
      <p:ext uri="{BB962C8B-B14F-4D97-AF65-F5344CB8AC3E}">
        <p14:creationId xmlns:p14="http://schemas.microsoft.com/office/powerpoint/2010/main" val="60087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23</a:t>
            </a:fld>
            <a:endParaRPr lang="en-US"/>
          </a:p>
        </p:txBody>
      </p:sp>
    </p:spTree>
    <p:extLst>
      <p:ext uri="{BB962C8B-B14F-4D97-AF65-F5344CB8AC3E}">
        <p14:creationId xmlns:p14="http://schemas.microsoft.com/office/powerpoint/2010/main" val="1053546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Event detection from</a:t>
            </a:r>
            <a:r>
              <a:rPr lang="en-US" baseline="0" dirty="0" smtClean="0"/>
              <a:t> ground, enable parallax measurement for all events.</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24</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Longitudinal redundancy,</a:t>
            </a:r>
            <a:r>
              <a:rPr lang="en-US" baseline="0" dirty="0" smtClean="0"/>
              <a:t> cover high-profile events (short timescales, caustic crossings, high magnification)</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25</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Important for measuring the angular</a:t>
            </a:r>
            <a:r>
              <a:rPr lang="en-US" baseline="0" dirty="0" smtClean="0"/>
              <a:t> Einstein radius, which is, crucially, the other ingredient, in addition to the satellite parallax, necessary for deriving the physical properties of the lens, such as its mass and distance</a:t>
            </a:r>
          </a:p>
        </p:txBody>
      </p:sp>
      <p:sp>
        <p:nvSpPr>
          <p:cNvPr id="4" name="Slide Number Placeholder 3"/>
          <p:cNvSpPr>
            <a:spLocks noGrp="1"/>
          </p:cNvSpPr>
          <p:nvPr>
            <p:ph type="sldNum" sz="quarter" idx="10"/>
          </p:nvPr>
        </p:nvSpPr>
        <p:spPr/>
        <p:txBody>
          <a:bodyPr/>
          <a:lstStyle/>
          <a:p>
            <a:fld id="{96F73DBD-4F1A-5449-9E6B-ADBA996D24A8}" type="slidenum">
              <a:rPr lang="en-US" smtClean="0"/>
              <a:t>26</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NIR source fluxes for</a:t>
            </a:r>
            <a:r>
              <a:rPr lang="en-US" baseline="0" dirty="0" smtClean="0"/>
              <a:t> lens flux characterization, to provide independent solution and vet parallax solutions.</a:t>
            </a:r>
            <a:endParaRPr lang="en-US" dirty="0" smtClean="0"/>
          </a:p>
          <a:p>
            <a:endParaRPr lang="en-US" dirty="0" smtClean="0"/>
          </a:p>
          <a:p>
            <a:r>
              <a:rPr lang="en-US" dirty="0" smtClean="0"/>
              <a:t>Over</a:t>
            </a:r>
            <a:r>
              <a:rPr lang="en-US" baseline="0" dirty="0" smtClean="0"/>
              <a:t> two dozen telescopes in total!</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27</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NIR source fluxes for</a:t>
            </a:r>
            <a:r>
              <a:rPr lang="en-US" baseline="0" dirty="0" smtClean="0"/>
              <a:t> lens flux characterization, to provide independent solution and vet parallax solutions.</a:t>
            </a:r>
            <a:endParaRPr lang="en-US" dirty="0" smtClean="0"/>
          </a:p>
          <a:p>
            <a:endParaRPr lang="en-US" dirty="0" smtClean="0"/>
          </a:p>
          <a:p>
            <a:r>
              <a:rPr lang="en-US" dirty="0" smtClean="0"/>
              <a:t>Over</a:t>
            </a:r>
            <a:r>
              <a:rPr lang="en-US" baseline="0" dirty="0" smtClean="0"/>
              <a:t> two dozen telescopes in total!</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28</a:t>
            </a:fld>
            <a:endParaRPr lang="en-US"/>
          </a:p>
        </p:txBody>
      </p:sp>
    </p:spTree>
    <p:extLst>
      <p:ext uri="{BB962C8B-B14F-4D97-AF65-F5344CB8AC3E}">
        <p14:creationId xmlns:p14="http://schemas.microsoft.com/office/powerpoint/2010/main" val="182735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a:t>
            </a:r>
            <a:r>
              <a:rPr lang="en-US" baseline="0" dirty="0" smtClean="0"/>
              <a:t> 8 </a:t>
            </a:r>
            <a:r>
              <a:rPr lang="en-US" baseline="0" dirty="0" err="1" smtClean="0"/>
              <a:t>kilosecond</a:t>
            </a:r>
            <a:r>
              <a:rPr lang="en-US" baseline="0" dirty="0" smtClean="0"/>
              <a:t> (133 minutes) exposure using the F435W filter with HST toward the bulge, only a few degrees away from the center of the </a:t>
            </a:r>
            <a:r>
              <a:rPr lang="en-US" i="1" baseline="0" dirty="0" smtClean="0"/>
              <a:t>K2</a:t>
            </a:r>
            <a:r>
              <a:rPr lang="en-US" i="0" baseline="0" dirty="0" smtClean="0"/>
              <a:t>C9 </a:t>
            </a:r>
            <a:r>
              <a:rPr lang="en-US" i="0" baseline="0" dirty="0" err="1" smtClean="0"/>
              <a:t>superstamp</a:t>
            </a:r>
            <a:endParaRPr lang="en-US" dirty="0" smtClean="0"/>
          </a:p>
          <a:p>
            <a:endParaRPr lang="en-US" dirty="0" smtClean="0"/>
          </a:p>
          <a:p>
            <a:r>
              <a:rPr lang="en-US" dirty="0" smtClean="0"/>
              <a:t>HST image</a:t>
            </a:r>
          </a:p>
          <a:p>
            <a:pPr marL="171450" indent="-171450">
              <a:buFont typeface="Wingdings" charset="0"/>
              <a:buChar char="à"/>
            </a:pPr>
            <a:r>
              <a:rPr lang="en-US" dirty="0" smtClean="0">
                <a:sym typeface="Wingdings"/>
              </a:rPr>
              <a:t>Filter: F435W</a:t>
            </a:r>
          </a:p>
          <a:p>
            <a:pPr marL="171450" indent="-171450">
              <a:buFont typeface="Wingdings" charset="0"/>
              <a:buChar char="à"/>
            </a:pPr>
            <a:r>
              <a:rPr lang="en-US" dirty="0" smtClean="0"/>
              <a:t>Detector: ACS/WFC</a:t>
            </a:r>
          </a:p>
          <a:p>
            <a:pPr marL="171450" indent="-171450">
              <a:buFont typeface="Wingdings" charset="0"/>
              <a:buChar char="à"/>
            </a:pPr>
            <a:r>
              <a:rPr lang="en-US" dirty="0" smtClean="0"/>
              <a:t>Aperture:</a:t>
            </a:r>
            <a:r>
              <a:rPr lang="en-US" baseline="0" dirty="0" smtClean="0"/>
              <a:t> WFC</a:t>
            </a:r>
          </a:p>
          <a:p>
            <a:pPr marL="171450" indent="-171450">
              <a:buFont typeface="Wingdings" charset="0"/>
              <a:buChar char="à"/>
            </a:pPr>
            <a:r>
              <a:rPr lang="en-US" baseline="0" dirty="0" err="1" smtClean="0"/>
              <a:t>NExposures</a:t>
            </a:r>
            <a:r>
              <a:rPr lang="en-US" baseline="0" dirty="0" smtClean="0"/>
              <a:t>: 16</a:t>
            </a:r>
          </a:p>
          <a:p>
            <a:pPr marL="171450" indent="-171450">
              <a:buFont typeface="Wingdings" charset="0"/>
              <a:buChar char="à"/>
            </a:pPr>
            <a:r>
              <a:rPr lang="en-US" dirty="0" err="1" smtClean="0"/>
              <a:t>ExpTime</a:t>
            </a:r>
            <a:r>
              <a:rPr lang="en-US" dirty="0" smtClean="0"/>
              <a:t>: 7872s</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err="1" smtClean="0"/>
              <a:t>StartTime</a:t>
            </a:r>
            <a:r>
              <a:rPr lang="en-US" dirty="0" smtClean="0"/>
              <a:t>:</a:t>
            </a:r>
            <a:r>
              <a:rPr lang="en-US" baseline="0" dirty="0" smtClean="0"/>
              <a:t> 2005-08-19 09:43:32</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aseline="0" dirty="0" smtClean="0"/>
              <a:t>Dataset: HST_MOS_6924_ACS_WFC_F435W</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aseline="0" dirty="0" err="1" smtClean="0"/>
              <a:t>PropID</a:t>
            </a:r>
            <a:r>
              <a:rPr lang="en-US" baseline="0" dirty="0" smtClean="0"/>
              <a:t>: 10353</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aseline="0" dirty="0" smtClean="0"/>
              <a:t>PI: </a:t>
            </a:r>
            <a:r>
              <a:rPr lang="en-US" baseline="0" dirty="0" err="1" smtClean="0"/>
              <a:t>Grindlay</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en-US" baseline="0" dirty="0" smtClean="0"/>
              <a:t>Search parameters</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aseline="0" dirty="0" smtClean="0">
                <a:sym typeface="Wingdings"/>
              </a:rPr>
              <a:t>http://</a:t>
            </a:r>
            <a:r>
              <a:rPr lang="en-US" baseline="0" dirty="0" err="1" smtClean="0">
                <a:sym typeface="Wingdings"/>
              </a:rPr>
              <a:t>archive.stsci.edu</a:t>
            </a:r>
            <a:r>
              <a:rPr lang="en-US" baseline="0" dirty="0" smtClean="0">
                <a:sym typeface="Wingdings"/>
              </a:rPr>
              <a:t>/k2/</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baseline="0" dirty="0" smtClean="0">
                <a:sym typeface="Wingdings"/>
              </a:rPr>
              <a:t> Mission Search: Hubble Legacy Archive</a:t>
            </a:r>
            <a:endParaRPr lang="en-US" baseline="0" dirty="0" smtClean="0"/>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en-US" baseline="0" dirty="0" smtClean="0">
                <a:sym typeface="Wingdings"/>
              </a:rPr>
              <a:t> </a:t>
            </a:r>
            <a:r>
              <a:rPr lang="en-US" baseline="0" dirty="0" smtClean="0"/>
              <a:t>RA: </a:t>
            </a:r>
            <a:r>
              <a:rPr lang="pt-BR" baseline="0" dirty="0" smtClean="0"/>
              <a:t>17 56 54.0</a:t>
            </a:r>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pt-BR" baseline="0" dirty="0" smtClean="0">
                <a:sym typeface="Wingdings"/>
              </a:rPr>
              <a:t> </a:t>
            </a:r>
            <a:r>
              <a:rPr lang="pt-BR" baseline="0" dirty="0" err="1" smtClean="0"/>
              <a:t>Dec</a:t>
            </a:r>
            <a:r>
              <a:rPr lang="pt-BR" baseline="0" dirty="0" smtClean="0"/>
              <a:t>: -28 22 05.0</a:t>
            </a:r>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pt-BR" baseline="0" dirty="0" smtClean="0">
                <a:sym typeface="Wingdings"/>
              </a:rPr>
              <a:t> </a:t>
            </a:r>
            <a:r>
              <a:rPr lang="pt-BR" baseline="0" dirty="0" err="1" smtClean="0"/>
              <a:t>Radius</a:t>
            </a:r>
            <a:r>
              <a:rPr lang="pt-BR" baseline="0" dirty="0" smtClean="0"/>
              <a:t>: </a:t>
            </a:r>
            <a:r>
              <a:rPr lang="pt-BR" baseline="0" dirty="0" err="1" smtClean="0"/>
              <a:t>r</a:t>
            </a:r>
            <a:r>
              <a:rPr lang="pt-BR" baseline="0" dirty="0" smtClean="0"/>
              <a:t>=10.0d</a:t>
            </a:r>
            <a:endParaRPr lang="en-US" baseline="0" dirty="0" smtClean="0"/>
          </a:p>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en-US" dirty="0" smtClean="0">
                <a:sym typeface="Wingdings"/>
              </a:rPr>
              <a:t> </a:t>
            </a:r>
            <a:r>
              <a:rPr lang="en-US" dirty="0" smtClean="0"/>
              <a:t>Data</a:t>
            </a:r>
            <a:r>
              <a:rPr lang="en-US" baseline="0" dirty="0" smtClean="0"/>
              <a:t> Product: Mosaic (Level 3)</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29</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30</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31</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32</a:t>
            </a:fld>
            <a:endParaRPr lang="en-US"/>
          </a:p>
        </p:txBody>
      </p:sp>
    </p:spTree>
    <p:extLst>
      <p:ext uri="{BB962C8B-B14F-4D97-AF65-F5344CB8AC3E}">
        <p14:creationId xmlns:p14="http://schemas.microsoft.com/office/powerpoint/2010/main" val="169150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33</a:t>
            </a:fld>
            <a:endParaRPr lang="en-US"/>
          </a:p>
        </p:txBody>
      </p:sp>
    </p:spTree>
    <p:extLst>
      <p:ext uri="{BB962C8B-B14F-4D97-AF65-F5344CB8AC3E}">
        <p14:creationId xmlns:p14="http://schemas.microsoft.com/office/powerpoint/2010/main" val="442463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96F73DBD-4F1A-5449-9E6B-ADBA996D24A8}" type="slidenum">
              <a:rPr lang="en-US" smtClean="0"/>
              <a:t>34</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96F73DBD-4F1A-5449-9E6B-ADBA996D24A8}" type="slidenum">
              <a:rPr lang="en-US" smtClean="0"/>
              <a:t>35</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36</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37</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 ~ 0.5</a:t>
            </a:r>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38</a:t>
            </a:fld>
            <a:endParaRPr lang="en-US"/>
          </a:p>
        </p:txBody>
      </p:sp>
    </p:spTree>
    <p:extLst>
      <p:ext uri="{BB962C8B-B14F-4D97-AF65-F5344CB8AC3E}">
        <p14:creationId xmlns:p14="http://schemas.microsoft.com/office/powerpoint/2010/main" val="559083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 ~ 0.5</a:t>
            </a:r>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39</a:t>
            </a:fld>
            <a:endParaRPr lang="en-US"/>
          </a:p>
        </p:txBody>
      </p:sp>
    </p:spTree>
    <p:extLst>
      <p:ext uri="{BB962C8B-B14F-4D97-AF65-F5344CB8AC3E}">
        <p14:creationId xmlns:p14="http://schemas.microsoft.com/office/powerpoint/2010/main" val="2030332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 ~ 0.7</a:t>
            </a:r>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40</a:t>
            </a:fld>
            <a:endParaRPr lang="en-US"/>
          </a:p>
        </p:txBody>
      </p:sp>
    </p:spTree>
    <p:extLst>
      <p:ext uri="{BB962C8B-B14F-4D97-AF65-F5344CB8AC3E}">
        <p14:creationId xmlns:p14="http://schemas.microsoft.com/office/powerpoint/2010/main" val="96502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5</a:t>
            </a:fld>
            <a:endParaRPr lang="en-US"/>
          </a:p>
        </p:txBody>
      </p:sp>
    </p:spTree>
    <p:extLst>
      <p:ext uri="{BB962C8B-B14F-4D97-AF65-F5344CB8AC3E}">
        <p14:creationId xmlns:p14="http://schemas.microsoft.com/office/powerpoint/2010/main" val="1217952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0.69</a:t>
            </a:r>
            <a:r>
              <a:rPr lang="en-US" baseline="0" dirty="0" smtClean="0"/>
              <a:t> and 0.35 </a:t>
            </a:r>
            <a:r>
              <a:rPr lang="en-US" baseline="0" dirty="0" err="1" smtClean="0"/>
              <a:t>M_Sun</a:t>
            </a:r>
            <a:endParaRPr lang="en-US" baseline="0" dirty="0" smtClean="0"/>
          </a:p>
          <a:p>
            <a:r>
              <a:rPr lang="en-US" baseline="0" dirty="0" smtClean="0"/>
              <a:t>q ~ 0.5</a:t>
            </a:r>
          </a:p>
          <a:p>
            <a:r>
              <a:rPr lang="en-US" baseline="0" dirty="0" err="1" smtClean="0"/>
              <a:t>D_l</a:t>
            </a:r>
            <a:r>
              <a:rPr lang="en-US" baseline="0" dirty="0" smtClean="0"/>
              <a:t> ~ 7.8 </a:t>
            </a:r>
            <a:r>
              <a:rPr lang="en-US" baseline="0" dirty="0" err="1" smtClean="0"/>
              <a:t>kpc</a:t>
            </a:r>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41</a:t>
            </a:fld>
            <a:endParaRPr lang="en-US"/>
          </a:p>
        </p:txBody>
      </p:sp>
    </p:spTree>
    <p:extLst>
      <p:ext uri="{BB962C8B-B14F-4D97-AF65-F5344CB8AC3E}">
        <p14:creationId xmlns:p14="http://schemas.microsoft.com/office/powerpoint/2010/main" val="1551269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42</a:t>
            </a:fld>
            <a:endParaRPr lang="en-US"/>
          </a:p>
        </p:txBody>
      </p:sp>
    </p:spTree>
    <p:extLst>
      <p:ext uri="{BB962C8B-B14F-4D97-AF65-F5344CB8AC3E}">
        <p14:creationId xmlns:p14="http://schemas.microsoft.com/office/powerpoint/2010/main" val="2035460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14</a:t>
            </a:r>
            <a:r>
              <a:rPr lang="en-US" baseline="0" dirty="0" smtClean="0"/>
              <a:t> days</a:t>
            </a:r>
          </a:p>
          <a:p>
            <a:r>
              <a:rPr lang="en-US" dirty="0" smtClean="0"/>
              <a:t>38 events (WZ: M, 19/Jun/2017), including 5 anomalous events and a planet known from the Spitzer campaign</a:t>
            </a:r>
            <a:r>
              <a:rPr lang="en-US" baseline="0" dirty="0" smtClean="0"/>
              <a:t> that is potentially also in the K2 data</a:t>
            </a:r>
            <a:endParaRPr lang="en-US" dirty="0" smtClean="0"/>
          </a:p>
          <a:p>
            <a:endParaRPr lang="en-US" dirty="0" smtClean="0"/>
          </a:p>
          <a:p>
            <a:r>
              <a:rPr lang="en-US" dirty="0" smtClean="0"/>
              <a:t>Four-fold geometric degeneracy: sign and amplitude of u0</a:t>
            </a:r>
          </a:p>
        </p:txBody>
      </p:sp>
      <p:sp>
        <p:nvSpPr>
          <p:cNvPr id="4" name="Slide Number Placeholder 3"/>
          <p:cNvSpPr>
            <a:spLocks noGrp="1"/>
          </p:cNvSpPr>
          <p:nvPr>
            <p:ph type="sldNum" sz="quarter" idx="10"/>
          </p:nvPr>
        </p:nvSpPr>
        <p:spPr/>
        <p:txBody>
          <a:bodyPr/>
          <a:lstStyle/>
          <a:p>
            <a:fld id="{96F73DBD-4F1A-5449-9E6B-ADBA996D24A8}" type="slidenum">
              <a:rPr lang="en-US" smtClean="0"/>
              <a:t>43</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14</a:t>
            </a:r>
            <a:r>
              <a:rPr lang="en-US" baseline="0" dirty="0" smtClean="0"/>
              <a:t>-day overlap</a:t>
            </a:r>
            <a:endParaRPr lang="en-US" dirty="0" smtClean="0"/>
          </a:p>
          <a:p>
            <a:r>
              <a:rPr lang="en-US" dirty="0" smtClean="0"/>
              <a:t>38 events (WZ: M, 19/Jun/2017), including 5 anomalous events and a planet known from the Spitzer campaign</a:t>
            </a:r>
            <a:r>
              <a:rPr lang="en-US" baseline="0" dirty="0" smtClean="0"/>
              <a:t> that is potentially also in the K2 data</a:t>
            </a:r>
            <a:endParaRPr lang="en-US" dirty="0" smtClean="0"/>
          </a:p>
          <a:p>
            <a:r>
              <a:rPr lang="en-US" dirty="0" smtClean="0"/>
              <a:t>Four-fold geometric degeneracy: sign and amplitude of u0; can lead to degeneracy</a:t>
            </a:r>
            <a:r>
              <a:rPr lang="en-US" baseline="0" dirty="0" smtClean="0"/>
              <a:t> in physical parameters (but usually not for lens systems with &gt;1 mass)</a:t>
            </a:r>
          </a:p>
          <a:p>
            <a:r>
              <a:rPr lang="en-US" baseline="0" dirty="0" smtClean="0"/>
              <a:t>q ~ 0.014 (~5 M_J around 0.5 </a:t>
            </a:r>
            <a:r>
              <a:rPr lang="en-US" baseline="0" dirty="0" err="1" smtClean="0"/>
              <a:t>M_Sun</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44</a:t>
            </a:fld>
            <a:endParaRPr lang="en-US"/>
          </a:p>
        </p:txBody>
      </p:sp>
    </p:spTree>
    <p:extLst>
      <p:ext uri="{BB962C8B-B14F-4D97-AF65-F5344CB8AC3E}">
        <p14:creationId xmlns:p14="http://schemas.microsoft.com/office/powerpoint/2010/main" val="1748649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24/Sep/2016</a:t>
            </a:r>
            <a:r>
              <a:rPr lang="en-US" baseline="0" dirty="0" smtClean="0"/>
              <a:t>—8/Dec/2016</a:t>
            </a:r>
            <a:endParaRPr lang="en-US" dirty="0" smtClean="0"/>
          </a:p>
          <a:p>
            <a:r>
              <a:rPr lang="en-US" dirty="0" smtClean="0"/>
              <a:t>33 events: 1 from K2C9(b)</a:t>
            </a:r>
            <a:r>
              <a:rPr lang="en-US" baseline="0" dirty="0" smtClean="0"/>
              <a:t> [ob160570] / 5 from Spitzer</a:t>
            </a:r>
            <a:endParaRPr lang="en-US" dirty="0" smtClean="0"/>
          </a:p>
          <a:p>
            <a:r>
              <a:rPr lang="en-US" baseline="0" dirty="0" smtClean="0"/>
              <a:t>All events peaked by the time K2 started taking data</a:t>
            </a:r>
          </a:p>
          <a:p>
            <a:r>
              <a:rPr lang="en-US" baseline="0" dirty="0" smtClean="0"/>
              <a:t>No planets or binaries known (yet)</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45</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46</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47</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48</a:t>
            </a:fld>
            <a:endParaRPr lang="en-US"/>
          </a:p>
        </p:txBody>
      </p:sp>
    </p:spTree>
    <p:extLst>
      <p:ext uri="{BB962C8B-B14F-4D97-AF65-F5344CB8AC3E}">
        <p14:creationId xmlns:p14="http://schemas.microsoft.com/office/powerpoint/2010/main" val="278690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49</a:t>
            </a:fld>
            <a:endParaRPr lang="en-US"/>
          </a:p>
        </p:txBody>
      </p:sp>
    </p:spTree>
    <p:extLst>
      <p:ext uri="{BB962C8B-B14F-4D97-AF65-F5344CB8AC3E}">
        <p14:creationId xmlns:p14="http://schemas.microsoft.com/office/powerpoint/2010/main" val="1994534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smtClean="0"/>
          </a:p>
        </p:txBody>
      </p:sp>
      <p:sp>
        <p:nvSpPr>
          <p:cNvPr id="4" name="Slide Number Placeholder 3"/>
          <p:cNvSpPr>
            <a:spLocks noGrp="1"/>
          </p:cNvSpPr>
          <p:nvPr>
            <p:ph type="sldNum" sz="quarter" idx="10"/>
          </p:nvPr>
        </p:nvSpPr>
        <p:spPr/>
        <p:txBody>
          <a:bodyPr/>
          <a:lstStyle/>
          <a:p>
            <a:fld id="{5000A273-4ABC-0441-8AE3-131D5FE1B802}" type="slidenum">
              <a:rPr lang="en-US" smtClean="0"/>
              <a:t>50</a:t>
            </a:fld>
            <a:endParaRPr lang="en-US"/>
          </a:p>
        </p:txBody>
      </p:sp>
    </p:spTree>
    <p:extLst>
      <p:ext uri="{BB962C8B-B14F-4D97-AF65-F5344CB8AC3E}">
        <p14:creationId xmlns:p14="http://schemas.microsoft.com/office/powerpoint/2010/main" val="348673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6</a:t>
            </a:fld>
            <a:endParaRPr lang="en-US"/>
          </a:p>
        </p:txBody>
      </p:sp>
    </p:spTree>
    <p:extLst>
      <p:ext uri="{BB962C8B-B14F-4D97-AF65-F5344CB8AC3E}">
        <p14:creationId xmlns:p14="http://schemas.microsoft.com/office/powerpoint/2010/main" val="7460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smtClean="0"/>
          </a:p>
        </p:txBody>
      </p:sp>
      <p:sp>
        <p:nvSpPr>
          <p:cNvPr id="4" name="Slide Number Placeholder 3"/>
          <p:cNvSpPr>
            <a:spLocks noGrp="1"/>
          </p:cNvSpPr>
          <p:nvPr>
            <p:ph type="sldNum" sz="quarter" idx="10"/>
          </p:nvPr>
        </p:nvSpPr>
        <p:spPr/>
        <p:txBody>
          <a:bodyPr/>
          <a:lstStyle/>
          <a:p>
            <a:fld id="{5000A273-4ABC-0441-8AE3-131D5FE1B802}" type="slidenum">
              <a:rPr lang="en-US" smtClean="0"/>
              <a:t>51</a:t>
            </a:fld>
            <a:endParaRPr lang="en-US"/>
          </a:p>
        </p:txBody>
      </p:sp>
    </p:spTree>
    <p:extLst>
      <p:ext uri="{BB962C8B-B14F-4D97-AF65-F5344CB8AC3E}">
        <p14:creationId xmlns:p14="http://schemas.microsoft.com/office/powerpoint/2010/main" val="282248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5 weeks of 2014 Spitzer campaign</a:t>
            </a:r>
          </a:p>
        </p:txBody>
      </p:sp>
      <p:sp>
        <p:nvSpPr>
          <p:cNvPr id="4" name="Slide Number Placeholder 3"/>
          <p:cNvSpPr>
            <a:spLocks noGrp="1"/>
          </p:cNvSpPr>
          <p:nvPr>
            <p:ph type="sldNum" sz="quarter" idx="10"/>
          </p:nvPr>
        </p:nvSpPr>
        <p:spPr/>
        <p:txBody>
          <a:bodyPr/>
          <a:lstStyle/>
          <a:p>
            <a:fld id="{FECC4C0A-B3A9-9342-825A-C3067B5B07DE}" type="slidenum">
              <a:rPr lang="en-US" smtClean="0"/>
              <a:t>52</a:t>
            </a:fld>
            <a:endParaRPr lang="en-US" dirty="0"/>
          </a:p>
        </p:txBody>
      </p:sp>
    </p:spTree>
    <p:extLst>
      <p:ext uri="{BB962C8B-B14F-4D97-AF65-F5344CB8AC3E}">
        <p14:creationId xmlns:p14="http://schemas.microsoft.com/office/powerpoint/2010/main" val="2100569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Bound planets:</a:t>
            </a:r>
          </a:p>
          <a:p>
            <a:pPr marL="171450" indent="-171450">
              <a:buFont typeface="Wingdings" charset="0"/>
              <a:buChar char="à"/>
            </a:pPr>
            <a:r>
              <a:rPr lang="en-US" dirty="0" smtClean="0"/>
              <a:t>OB160241/MB16132</a:t>
            </a:r>
          </a:p>
          <a:p>
            <a:pPr marL="171450" indent="-171450">
              <a:buFont typeface="Wingdings" charset="0"/>
              <a:buChar char="à"/>
            </a:pPr>
            <a:r>
              <a:rPr lang="en-US" dirty="0" smtClean="0"/>
              <a:t>MB16181OB160722</a:t>
            </a:r>
          </a:p>
          <a:p>
            <a:pPr marL="171450" indent="-171450">
              <a:buFont typeface="Wingdings" charset="0"/>
              <a:buChar char="à"/>
            </a:pPr>
            <a:r>
              <a:rPr lang="en-US" dirty="0" smtClean="0"/>
              <a:t>OB160679/MB16189 (Dave found weak planetary signal)</a:t>
            </a:r>
          </a:p>
          <a:p>
            <a:pPr marL="171450" indent="-171450">
              <a:buFont typeface="Wingdings" charset="0"/>
              <a:buChar char="à"/>
            </a:pPr>
            <a:r>
              <a:rPr lang="en-US" dirty="0" smtClean="0"/>
              <a:t>OB161190 (Spitzer email</a:t>
            </a:r>
            <a:r>
              <a:rPr lang="en-US" baseline="0" dirty="0" smtClean="0"/>
              <a:t> from Jenn with </a:t>
            </a:r>
            <a:r>
              <a:rPr lang="en-US" baseline="0" dirty="0" err="1" smtClean="0"/>
              <a:t>KMTNet</a:t>
            </a:r>
            <a:r>
              <a:rPr lang="en-US" baseline="0" dirty="0" smtClean="0"/>
              <a:t> personnel modeling)</a:t>
            </a:r>
            <a:endParaRPr lang="en-US" dirty="0" smtClean="0"/>
          </a:p>
          <a:p>
            <a:endParaRPr lang="en-US" dirty="0" smtClean="0"/>
          </a:p>
          <a:p>
            <a:r>
              <a:rPr lang="en-US" dirty="0" smtClean="0"/>
              <a:t>Binaries:</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smtClean="0">
                <a:sym typeface="Wingdings"/>
              </a:rPr>
              <a:t>OB160676/MB16215 </a:t>
            </a:r>
            <a:r>
              <a:rPr lang="en-US" baseline="0" dirty="0" smtClean="0">
                <a:sym typeface="Wingdings"/>
              </a:rPr>
              <a:t>(Dave’s K2C9 photometry workshop talk)</a:t>
            </a:r>
            <a:endParaRPr lang="en-US"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smtClean="0">
                <a:sym typeface="Wingdings"/>
              </a:rPr>
              <a:t>MB16197/OB160818 </a:t>
            </a:r>
            <a:r>
              <a:rPr lang="en-US" baseline="0" dirty="0" smtClean="0">
                <a:sym typeface="Wingdings"/>
              </a:rPr>
              <a:t>(Dave’s K2C9 photometry workshop talk)</a:t>
            </a:r>
            <a:endParaRPr lang="en-US"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smtClean="0">
                <a:sym typeface="Wingdings"/>
              </a:rPr>
              <a:t>OB160548/MB16242 </a:t>
            </a:r>
            <a:r>
              <a:rPr lang="en-US" baseline="0" dirty="0" smtClean="0">
                <a:sym typeface="Wingdings"/>
              </a:rPr>
              <a:t>(Dave’s K2C9 photometry workshop talk)</a:t>
            </a:r>
            <a:endParaRPr lang="en-US" dirty="0" smtClean="0">
              <a:sym typeface="Wingdings"/>
            </a:endParaRPr>
          </a:p>
          <a:p>
            <a:pPr marL="171450" indent="-171450">
              <a:buFont typeface="Wingdings" charset="0"/>
              <a:buChar char="à"/>
            </a:pPr>
            <a:r>
              <a:rPr lang="en-US" dirty="0" smtClean="0">
                <a:sym typeface="Wingdings"/>
              </a:rPr>
              <a:t>OB160562</a:t>
            </a:r>
            <a:r>
              <a:rPr lang="en-US" baseline="0" dirty="0" smtClean="0">
                <a:sym typeface="Wingdings"/>
              </a:rPr>
              <a:t> (Dave’s K2C9 photometry workshop talk, t0~7496.0</a:t>
            </a:r>
            <a:r>
              <a:rPr lang="is-IS" baseline="0" dirty="0" smtClean="0">
                <a:sym typeface="Wingdings"/>
              </a:rPr>
              <a:t>…</a:t>
            </a:r>
            <a:r>
              <a:rPr lang="en-US" baseline="0" dirty="0" smtClean="0">
                <a:sym typeface="Wingdings"/>
              </a:rPr>
              <a:t>)</a:t>
            </a:r>
            <a:endParaRPr lang="en-US"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smtClean="0">
                <a:sym typeface="Wingdings"/>
              </a:rPr>
              <a:t>OB160613 </a:t>
            </a:r>
            <a:r>
              <a:rPr lang="en-US" baseline="0" dirty="0" smtClean="0">
                <a:sym typeface="Wingdings"/>
              </a:rPr>
              <a:t>(Dave’s K2C9 photometry workshop talk, t0~7494.7</a:t>
            </a:r>
            <a:r>
              <a:rPr lang="is-IS" baseline="0" dirty="0" smtClean="0">
                <a:sym typeface="Wingdings"/>
              </a:rPr>
              <a:t>…</a:t>
            </a:r>
            <a:r>
              <a:rPr lang="en-US" baseline="0" dirty="0" smtClean="0">
                <a:sym typeface="Wingdings"/>
              </a:rPr>
              <a:t>)</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smtClean="0">
                <a:sym typeface="Wingdings"/>
              </a:rPr>
              <a:t>OB161043</a:t>
            </a:r>
            <a:r>
              <a:rPr lang="en-US" baseline="0" dirty="0" smtClean="0">
                <a:sym typeface="Wingdings"/>
              </a:rPr>
              <a:t> (Dave’s K2C9 photometry workshop talk)</a:t>
            </a:r>
            <a:endParaRPr lang="en-US" dirty="0" smtClean="0"/>
          </a:p>
          <a:p>
            <a:pPr marL="171450" indent="-171450">
              <a:buFont typeface="Wingdings" charset="0"/>
              <a:buChar char="à"/>
            </a:pPr>
            <a:r>
              <a:rPr lang="en-US" dirty="0" smtClean="0"/>
              <a:t>MB16181/OB160722 (Valerio, t0~7495.9</a:t>
            </a:r>
            <a:r>
              <a:rPr lang="is-IS" dirty="0" smtClean="0"/>
              <a:t>…)</a:t>
            </a:r>
          </a:p>
          <a:p>
            <a:pPr marL="171450" indent="-171450">
              <a:buFont typeface="Wingdings" charset="0"/>
              <a:buChar char="à"/>
            </a:pPr>
            <a:r>
              <a:rPr lang="is-IS" dirty="0" smtClean="0"/>
              <a:t>OB160037 [C9b?] (Valerio)</a:t>
            </a: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t>53</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7</a:t>
            </a:fld>
            <a:endParaRPr lang="en-US"/>
          </a:p>
        </p:txBody>
      </p:sp>
    </p:spTree>
    <p:extLst>
      <p:ext uri="{BB962C8B-B14F-4D97-AF65-F5344CB8AC3E}">
        <p14:creationId xmlns:p14="http://schemas.microsoft.com/office/powerpoint/2010/main" val="100707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34 </a:t>
            </a:r>
            <a:r>
              <a:rPr lang="en-US" sz="1200" kern="1200" dirty="0" err="1" smtClean="0">
                <a:solidFill>
                  <a:schemeClr val="tx1"/>
                </a:solidFill>
                <a:effectLst/>
                <a:latin typeface="+mn-lt"/>
                <a:ea typeface="+mn-ea"/>
                <a:cs typeface="+mn-cs"/>
              </a:rPr>
              <a:t>ulens</a:t>
            </a:r>
            <a:r>
              <a:rPr lang="en-US" sz="1200" kern="1200" dirty="0" smtClean="0">
                <a:solidFill>
                  <a:schemeClr val="tx1"/>
                </a:solidFill>
                <a:effectLst/>
                <a:latin typeface="+mn-lt"/>
                <a:ea typeface="+mn-ea"/>
                <a:cs typeface="+mn-cs"/>
              </a:rPr>
              <a:t> detections are: ∼4% of the 844 planets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∼40% (32 out of 78) of those with </a:t>
            </a:r>
            <a:r>
              <a:rPr lang="en-US" sz="1200" kern="1200" dirty="0" err="1" smtClean="0">
                <a:solidFill>
                  <a:schemeClr val="tx1"/>
                </a:solidFill>
                <a:effectLst/>
                <a:latin typeface="+mn-lt"/>
                <a:ea typeface="+mn-ea"/>
                <a:cs typeface="+mn-cs"/>
              </a:rPr>
              <a:t>Dp</a:t>
            </a:r>
            <a:r>
              <a:rPr lang="en-US" sz="1200" kern="1200" dirty="0" smtClean="0">
                <a:solidFill>
                  <a:schemeClr val="tx1"/>
                </a:solidFill>
                <a:effectLst/>
                <a:latin typeface="+mn-lt"/>
                <a:ea typeface="+mn-ea"/>
                <a:cs typeface="+mn-cs"/>
              </a:rPr>
              <a:t> &gt; 1000 pc and ∼70% (26 out of 36) of those with </a:t>
            </a:r>
            <a:r>
              <a:rPr lang="en-US" sz="1200" kern="1200" dirty="0" err="1" smtClean="0">
                <a:solidFill>
                  <a:schemeClr val="tx1"/>
                </a:solidFill>
                <a:effectLst/>
                <a:latin typeface="+mn-lt"/>
                <a:ea typeface="+mn-ea"/>
                <a:cs typeface="+mn-cs"/>
              </a:rPr>
              <a:t>Dp</a:t>
            </a:r>
            <a:r>
              <a:rPr lang="en-US" sz="1200" kern="1200" dirty="0" smtClean="0">
                <a:solidFill>
                  <a:schemeClr val="tx1"/>
                </a:solidFill>
                <a:effectLst/>
                <a:latin typeface="+mn-lt"/>
                <a:ea typeface="+mn-ea"/>
                <a:cs typeface="+mn-cs"/>
              </a:rPr>
              <a:t> &gt; 2000 pc.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half of the microlensing-discovered exoplanets have mass constraints either via πE or NIR flux measurements, while the rest rely on characterization through Bayesian analysis. There are thus only 17 microlensing planets (in 15 systems) with directly measured distances. (As </a:t>
            </a:r>
            <a:r>
              <a:rPr lang="en-US" sz="1200" kern="1200" dirty="0" err="1" smtClean="0">
                <a:solidFill>
                  <a:schemeClr val="tx1"/>
                </a:solidFill>
                <a:effectLst/>
                <a:latin typeface="+mn-lt"/>
                <a:ea typeface="+mn-ea"/>
                <a:cs typeface="+mn-cs"/>
              </a:rPr>
              <a:t>D_l</a:t>
            </a:r>
            <a:r>
              <a:rPr lang="en-US" sz="1200" kern="1200" dirty="0" smtClean="0">
                <a:solidFill>
                  <a:schemeClr val="tx1"/>
                </a:solidFill>
                <a:effectLst/>
                <a:latin typeface="+mn-lt"/>
                <a:ea typeface="+mn-ea"/>
                <a:cs typeface="+mn-cs"/>
              </a:rPr>
              <a:t> increases, </a:t>
            </a:r>
            <a:r>
              <a:rPr lang="en-US" sz="1200" kern="1200" dirty="0" err="1" smtClean="0">
                <a:solidFill>
                  <a:schemeClr val="tx1"/>
                </a:solidFill>
                <a:effectLst/>
                <a:latin typeface="+mn-lt"/>
                <a:ea typeface="+mn-ea"/>
                <a:cs typeface="+mn-cs"/>
              </a:rPr>
              <a:t>theta_E</a:t>
            </a:r>
            <a:r>
              <a:rPr lang="en-US" sz="1200" kern="1200" dirty="0" smtClean="0">
                <a:solidFill>
                  <a:schemeClr val="tx1"/>
                </a:solidFill>
                <a:effectLst/>
                <a:latin typeface="+mn-lt"/>
                <a:ea typeface="+mn-ea"/>
                <a:cs typeface="+mn-cs"/>
              </a:rPr>
              <a:t> decreases)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t>8</a:t>
            </a:fld>
            <a:endParaRPr lang="en-US"/>
          </a:p>
        </p:txBody>
      </p:sp>
    </p:spTree>
    <p:extLst>
      <p:ext uri="{BB962C8B-B14F-4D97-AF65-F5344CB8AC3E}">
        <p14:creationId xmlns:p14="http://schemas.microsoft.com/office/powerpoint/2010/main" val="72549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lensing system comprised of a single mass, the most salient observable is the timescale, in which is encoded the mass of the lens, the distance to both the lens and the source, and their relative proper motion.</a:t>
            </a:r>
          </a:p>
          <a:p>
            <a:r>
              <a:rPr lang="en-US" baseline="0" dirty="0" smtClean="0"/>
              <a:t>For a two-body lens system, such as a planet orbiting a star, you can also measure their mass ratio, and their instantaneous, projected, normalized, angular separation.</a:t>
            </a:r>
          </a:p>
          <a:p>
            <a:r>
              <a:rPr lang="en-US" baseline="0" dirty="0" smtClean="0"/>
              <a:t>What we’re interested in are the fundamental physical properties, namely the mass and distance of the lens.</a:t>
            </a:r>
            <a:endParaRPr lang="en-US" dirty="0" smtClean="0"/>
          </a:p>
        </p:txBody>
      </p:sp>
      <p:sp>
        <p:nvSpPr>
          <p:cNvPr id="4" name="Slide Number Placeholder 3"/>
          <p:cNvSpPr>
            <a:spLocks noGrp="1"/>
          </p:cNvSpPr>
          <p:nvPr>
            <p:ph type="sldNum" sz="quarter" idx="10"/>
          </p:nvPr>
        </p:nvSpPr>
        <p:spPr/>
        <p:txBody>
          <a:bodyPr/>
          <a:lstStyle/>
          <a:p>
            <a:fld id="{FECC4C0A-B3A9-9342-825A-C3067B5B07DE}" type="slidenum">
              <a:rPr lang="en-US" smtClean="0"/>
              <a:t>9</a:t>
            </a:fld>
            <a:endParaRPr lang="en-US" dirty="0"/>
          </a:p>
        </p:txBody>
      </p:sp>
    </p:spTree>
    <p:extLst>
      <p:ext uri="{BB962C8B-B14F-4D97-AF65-F5344CB8AC3E}">
        <p14:creationId xmlns:p14="http://schemas.microsoft.com/office/powerpoint/2010/main" val="187577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way to measure the mass is by measuring the satellite parallax</a:t>
            </a:r>
            <a:r>
              <a:rPr lang="en-US" baseline="0" dirty="0" smtClean="0"/>
              <a:t>, which is given by </a:t>
            </a:r>
            <a:r>
              <a:rPr lang="en-US" baseline="0" dirty="0" err="1" smtClean="0"/>
              <a:t>pi_E</a:t>
            </a:r>
            <a:r>
              <a:rPr lang="en-US" baseline="0" dirty="0" smtClean="0"/>
              <a:t> here. </a:t>
            </a:r>
            <a:r>
              <a:rPr lang="en-US" baseline="0" dirty="0" err="1" smtClean="0"/>
              <a:t>Theta_E</a:t>
            </a:r>
            <a:r>
              <a:rPr lang="en-US" baseline="0" dirty="0" smtClean="0"/>
              <a:t> is the angular size of the Einstein radius, which is routinely measured, and kappa is a constant, so measuring the parallax will yield the lens mass.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 to Jenn’s talk!</a:t>
            </a:r>
            <a:endParaRPr lang="en-US" dirty="0" smtClean="0"/>
          </a:p>
        </p:txBody>
      </p:sp>
      <p:sp>
        <p:nvSpPr>
          <p:cNvPr id="4" name="Slide Number Placeholder 3"/>
          <p:cNvSpPr>
            <a:spLocks noGrp="1"/>
          </p:cNvSpPr>
          <p:nvPr>
            <p:ph type="sldNum" sz="quarter" idx="10"/>
          </p:nvPr>
        </p:nvSpPr>
        <p:spPr/>
        <p:txBody>
          <a:bodyPr/>
          <a:lstStyle/>
          <a:p>
            <a:fld id="{FECC4C0A-B3A9-9342-825A-C3067B5B07DE}" type="slidenum">
              <a:rPr lang="en-US" smtClean="0"/>
              <a:t>10</a:t>
            </a:fld>
            <a:endParaRPr lang="en-US" dirty="0"/>
          </a:p>
        </p:txBody>
      </p:sp>
    </p:spTree>
    <p:extLst>
      <p:ext uri="{BB962C8B-B14F-4D97-AF65-F5344CB8AC3E}">
        <p14:creationId xmlns:p14="http://schemas.microsoft.com/office/powerpoint/2010/main" val="92375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DA24E4-FC91-B74A-BDF0-ADE4A55D2C81}"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661747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A24E4-FC91-B74A-BDF0-ADE4A55D2C81}"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338990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A24E4-FC91-B74A-BDF0-ADE4A55D2C81}"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206113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A24E4-FC91-B74A-BDF0-ADE4A55D2C81}"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103896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DA24E4-FC91-B74A-BDF0-ADE4A55D2C81}" type="datetimeFigureOut">
              <a:rPr lang="en-US" smtClean="0"/>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212470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DA24E4-FC91-B74A-BDF0-ADE4A55D2C81}"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727696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DA24E4-FC91-B74A-BDF0-ADE4A55D2C81}" type="datetimeFigureOut">
              <a:rPr lang="en-US" smtClean="0"/>
              <a:t>8/7/17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62999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DA24E4-FC91-B74A-BDF0-ADE4A55D2C81}" type="datetimeFigureOut">
              <a:rPr lang="en-US" smtClean="0"/>
              <a:t>8/7/17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312710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A24E4-FC91-B74A-BDF0-ADE4A55D2C81}" type="datetimeFigureOut">
              <a:rPr lang="en-US" smtClean="0"/>
              <a:t>8/7/17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19177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A24E4-FC91-B74A-BDF0-ADE4A55D2C81}"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388506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A24E4-FC91-B74A-BDF0-ADE4A55D2C81}" type="datetimeFigureOut">
              <a:rPr lang="en-US" smtClean="0"/>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9B4B5-3B93-2144-8CD6-10FAA6C8FA04}" type="slidenum">
              <a:rPr lang="en-US" smtClean="0"/>
              <a:t>‹#›</a:t>
            </a:fld>
            <a:endParaRPr lang="en-US"/>
          </a:p>
        </p:txBody>
      </p:sp>
    </p:spTree>
    <p:extLst>
      <p:ext uri="{BB962C8B-B14F-4D97-AF65-F5344CB8AC3E}">
        <p14:creationId xmlns:p14="http://schemas.microsoft.com/office/powerpoint/2010/main" val="26114774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A24E4-FC91-B74A-BDF0-ADE4A55D2C81}" type="datetimeFigureOut">
              <a:rPr lang="en-US" smtClean="0"/>
              <a:t>8/7/17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9B4B5-3B93-2144-8CD6-10FAA6C8FA04}" type="slidenum">
              <a:rPr lang="en-US" smtClean="0"/>
              <a:t>‹#›</a:t>
            </a:fld>
            <a:endParaRPr lang="en-US"/>
          </a:p>
        </p:txBody>
      </p:sp>
    </p:spTree>
    <p:extLst>
      <p:ext uri="{BB962C8B-B14F-4D97-AF65-F5344CB8AC3E}">
        <p14:creationId xmlns:p14="http://schemas.microsoft.com/office/powerpoint/2010/main" val="2400298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9.png"/><Relationship Id="rId8" Type="http://schemas.openxmlformats.org/officeDocument/2006/relationships/image" Target="../media/image3.png"/><Relationship Id="rId1" Type="http://schemas.microsoft.com/office/2007/relationships/media" Target="../media/media3.mov"/><Relationship Id="rId2" Type="http://schemas.openxmlformats.org/officeDocument/2006/relationships/video" Target="../media/media3.mo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10.png"/><Relationship Id="rId8" Type="http://schemas.openxmlformats.org/officeDocument/2006/relationships/image" Target="../media/image3.png"/><Relationship Id="rId1" Type="http://schemas.microsoft.com/office/2007/relationships/media" Target="../media/media4.mov"/><Relationship Id="rId2" Type="http://schemas.openxmlformats.org/officeDocument/2006/relationships/video" Target="../media/media4.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11.png"/><Relationship Id="rId8" Type="http://schemas.openxmlformats.org/officeDocument/2006/relationships/image" Target="../media/image3.png"/><Relationship Id="rId1" Type="http://schemas.microsoft.com/office/2007/relationships/media" Target="../media/media5.mov"/><Relationship Id="rId2" Type="http://schemas.openxmlformats.org/officeDocument/2006/relationships/video" Target="../media/media5.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12.png"/><Relationship Id="rId8" Type="http://schemas.openxmlformats.org/officeDocument/2006/relationships/image" Target="../media/image3.png"/><Relationship Id="rId1" Type="http://schemas.microsoft.com/office/2007/relationships/media" Target="../media/media6.mov"/><Relationship Id="rId2" Type="http://schemas.openxmlformats.org/officeDocument/2006/relationships/video" Target="../media/media6.mov"/></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3.png"/><Relationship Id="rId8" Type="http://schemas.openxmlformats.org/officeDocument/2006/relationships/image" Target="../media/image15.png"/><Relationship Id="rId1" Type="http://schemas.microsoft.com/office/2007/relationships/media" Target="../media/media7.mov"/><Relationship Id="rId2" Type="http://schemas.openxmlformats.org/officeDocument/2006/relationships/video" Target="../media/media7.mov"/></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16.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17.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4.png"/><Relationship Id="rId8"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9.xml"/><Relationship Id="rId5" Type="http://schemas.openxmlformats.org/officeDocument/2006/relationships/image" Target="../media/image19.png"/><Relationship Id="rId1" Type="http://schemas.microsoft.com/office/2007/relationships/media" Target="../media/media8.mov"/><Relationship Id="rId2" Type="http://schemas.openxmlformats.org/officeDocument/2006/relationships/video" Target="../media/media8.mov"/></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17.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1" Type="http://schemas.openxmlformats.org/officeDocument/2006/relationships/image" Target="../media/image26.jpg"/><Relationship Id="rId12" Type="http://schemas.openxmlformats.org/officeDocument/2006/relationships/image" Target="../media/image27.jpg"/><Relationship Id="rId13" Type="http://schemas.openxmlformats.org/officeDocument/2006/relationships/image" Target="../media/image28.jpeg"/><Relationship Id="rId14" Type="http://schemas.openxmlformats.org/officeDocument/2006/relationships/image" Target="../media/image29.jp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image" Target="../media/image24.jpg"/><Relationship Id="rId10" Type="http://schemas.openxmlformats.org/officeDocument/2006/relationships/image" Target="../media/image25.jpg"/></Relationships>
</file>

<file path=ppt/slides/_rels/slide23.xml.rels><?xml version="1.0" encoding="UTF-8" standalone="yes"?>
<Relationships xmlns="http://schemas.openxmlformats.org/package/2006/relationships"><Relationship Id="rId11" Type="http://schemas.openxmlformats.org/officeDocument/2006/relationships/image" Target="../media/image26.jpg"/><Relationship Id="rId12" Type="http://schemas.openxmlformats.org/officeDocument/2006/relationships/image" Target="../media/image27.jpg"/><Relationship Id="rId13" Type="http://schemas.openxmlformats.org/officeDocument/2006/relationships/image" Target="../media/image28.jpeg"/><Relationship Id="rId14" Type="http://schemas.openxmlformats.org/officeDocument/2006/relationships/image" Target="../media/image29.jp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image" Target="../media/image24.jpg"/><Relationship Id="rId10"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jpeg"/><Relationship Id="rId6" Type="http://schemas.microsoft.com/office/2007/relationships/hdphoto" Target="../media/hdphoto1.wdp"/><Relationship Id="rId7" Type="http://schemas.openxmlformats.org/officeDocument/2006/relationships/image" Target="../media/image5.png"/><Relationship Id="rId8"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32.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3.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3.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3.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5.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5.emf"/><Relationship Id="rId6" Type="http://schemas.openxmlformats.org/officeDocument/2006/relationships/image" Target="../media/image3.png"/><Relationship Id="rId7" Type="http://schemas.openxmlformats.org/officeDocument/2006/relationships/image" Target="../media/image46.gi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7.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8.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49.emf"/><Relationship Id="rId6" Type="http://schemas.openxmlformats.org/officeDocument/2006/relationships/image" Target="../media/image50.jp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1.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3.png"/><Relationship Id="rId6" Type="http://schemas.openxmlformats.org/officeDocument/2006/relationships/image" Target="../media/image51.emf"/><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1.emf"/><Relationship Id="rId6" Type="http://schemas.openxmlformats.org/officeDocument/2006/relationships/image" Target="../media/image53.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57.png"/><Relationship Id="rId6" Type="http://schemas.openxmlformats.org/officeDocument/2006/relationships/image" Target="../media/image58.jpg"/><Relationship Id="rId7" Type="http://schemas.openxmlformats.org/officeDocument/2006/relationships/image" Target="../media/image59.jp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60.jp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61.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6.emf"/><Relationship Id="rId7"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6.emf"/><Relationship Id="rId7"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8.emf"/><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alphaModFix amt="5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a:effectLst/>
        </p:spPr>
      </p:pic>
      <p:grpSp>
        <p:nvGrpSpPr>
          <p:cNvPr id="11" name="Group 10"/>
          <p:cNvGrpSpPr>
            <a:grpSpLocks noChangeAspect="1"/>
          </p:cNvGrpSpPr>
          <p:nvPr/>
        </p:nvGrpSpPr>
        <p:grpSpPr>
          <a:xfrm>
            <a:off x="1155495" y="2281769"/>
            <a:ext cx="6833010" cy="2971800"/>
            <a:chOff x="158496" y="2225146"/>
            <a:chExt cx="5212080" cy="2266828"/>
          </a:xfrm>
        </p:grpSpPr>
        <p:pic>
          <p:nvPicPr>
            <p:cNvPr id="12" name="Picture 11" descr="k2_fields_galactic_plane_image.jpg"/>
            <p:cNvPicPr>
              <a:picLocks noChangeAspect="1"/>
            </p:cNvPicPr>
            <p:nvPr/>
          </p:nvPicPr>
          <p:blipFill rotWithShape="1">
            <a:blip r:embed="rId4">
              <a:extLst>
                <a:ext uri="{28A0092B-C50C-407E-A947-70E740481C1C}">
                  <a14:useLocalDpi xmlns:a14="http://schemas.microsoft.com/office/drawing/2010/main" val="0"/>
                </a:ext>
              </a:extLst>
            </a:blip>
            <a:srcRect l="2797" t="15766" r="2373" b="4732"/>
            <a:stretch/>
          </p:blipFill>
          <p:spPr>
            <a:xfrm>
              <a:off x="158496" y="2225146"/>
              <a:ext cx="5212080" cy="2266828"/>
            </a:xfrm>
            <a:prstGeom prst="rect">
              <a:avLst/>
            </a:prstGeom>
          </p:spPr>
        </p:pic>
        <p:sp>
          <p:nvSpPr>
            <p:cNvPr id="14" name="Donut 13"/>
            <p:cNvSpPr>
              <a:spLocks noChangeAspect="1"/>
            </p:cNvSpPr>
            <p:nvPr/>
          </p:nvSpPr>
          <p:spPr>
            <a:xfrm>
              <a:off x="2403475" y="3023533"/>
              <a:ext cx="457200" cy="457200"/>
            </a:xfrm>
            <a:prstGeom prst="donut">
              <a:avLst>
                <a:gd name="adj" fmla="val 6938"/>
              </a:avLst>
            </a:prstGeom>
            <a:solidFill>
              <a:srgbClr val="25EAF9"/>
            </a:solidFill>
            <a:ln>
              <a:solidFill>
                <a:srgbClr val="31C1F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7" name="Title 1"/>
          <p:cNvSpPr>
            <a:spLocks noGrp="1"/>
          </p:cNvSpPr>
          <p:nvPr>
            <p:ph type="ctrTitle"/>
          </p:nvPr>
        </p:nvSpPr>
        <p:spPr>
          <a:xfrm>
            <a:off x="0" y="84665"/>
            <a:ext cx="9144000" cy="731520"/>
          </a:xfrm>
        </p:spPr>
        <p:txBody>
          <a:bodyPr anchor="ctr">
            <a:noAutofit/>
          </a:bodyPr>
          <a:lstStyle/>
          <a:p>
            <a:pPr algn="l"/>
            <a:r>
              <a:rPr lang="en-US" sz="3400" dirty="0" smtClean="0">
                <a:solidFill>
                  <a:schemeClr val="bg1"/>
                </a:solidFill>
                <a:latin typeface="Avenir Medium" charset="0"/>
                <a:ea typeface="Avenir Medium" charset="0"/>
                <a:cs typeface="Avenir Medium" charset="0"/>
              </a:rPr>
              <a:t>K2’s Campaign 9 (K2C9):</a:t>
            </a:r>
            <a:endParaRPr lang="en-US" sz="3400" dirty="0">
              <a:solidFill>
                <a:schemeClr val="bg1"/>
              </a:solidFill>
              <a:latin typeface="Avenir Medium" charset="0"/>
              <a:ea typeface="Avenir Medium" charset="0"/>
              <a:cs typeface="Avenir Medium" charset="0"/>
            </a:endParaRPr>
          </a:p>
        </p:txBody>
      </p:sp>
      <p:sp>
        <p:nvSpPr>
          <p:cNvPr id="20" name="Title 1"/>
          <p:cNvSpPr txBox="1">
            <a:spLocks/>
          </p:cNvSpPr>
          <p:nvPr/>
        </p:nvSpPr>
        <p:spPr>
          <a:xfrm>
            <a:off x="0" y="713967"/>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US" sz="3400" dirty="0" smtClean="0">
                <a:solidFill>
                  <a:srgbClr val="22DFEF"/>
                </a:solidFill>
                <a:latin typeface="Avenir Medium" charset="0"/>
                <a:ea typeface="Avenir Medium" charset="0"/>
                <a:cs typeface="Avenir Medium" charset="0"/>
              </a:rPr>
              <a:t>A Joint </a:t>
            </a:r>
            <a:r>
              <a:rPr lang="en-US" sz="3400" dirty="0" err="1" smtClean="0">
                <a:solidFill>
                  <a:srgbClr val="22DFEF"/>
                </a:solidFill>
                <a:latin typeface="Avenir Medium" charset="0"/>
                <a:ea typeface="Avenir Medium" charset="0"/>
                <a:cs typeface="Avenir Medium" charset="0"/>
              </a:rPr>
              <a:t>Ground+Space</a:t>
            </a:r>
            <a:r>
              <a:rPr lang="en-US" sz="3400" dirty="0" smtClean="0">
                <a:solidFill>
                  <a:srgbClr val="22DFEF"/>
                </a:solidFill>
                <a:latin typeface="Avenir Medium" charset="0"/>
                <a:ea typeface="Avenir Medium" charset="0"/>
                <a:cs typeface="Avenir Medium" charset="0"/>
              </a:rPr>
              <a:t> Microlensing Survey</a:t>
            </a:r>
            <a:endParaRPr lang="en-US" sz="3400" dirty="0">
              <a:solidFill>
                <a:srgbClr val="22DFEF"/>
              </a:solidFill>
              <a:latin typeface="Avenir Medium" charset="0"/>
              <a:ea typeface="Avenir Medium" charset="0"/>
              <a:cs typeface="Avenir Medium" charset="0"/>
            </a:endParaRPr>
          </a:p>
        </p:txBody>
      </p:sp>
      <p:grpSp>
        <p:nvGrpSpPr>
          <p:cNvPr id="3" name="Group 2"/>
          <p:cNvGrpSpPr/>
          <p:nvPr/>
        </p:nvGrpSpPr>
        <p:grpSpPr>
          <a:xfrm>
            <a:off x="50798" y="5950375"/>
            <a:ext cx="9042404" cy="822960"/>
            <a:chOff x="50798" y="5950375"/>
            <a:chExt cx="9042404" cy="822960"/>
          </a:xfrm>
        </p:grpSpPr>
        <p:sp>
          <p:nvSpPr>
            <p:cNvPr id="13" name="Title 1"/>
            <p:cNvSpPr txBox="1">
              <a:spLocks/>
            </p:cNvSpPr>
            <p:nvPr/>
          </p:nvSpPr>
          <p:spPr>
            <a:xfrm>
              <a:off x="50798" y="5950375"/>
              <a:ext cx="2971800" cy="822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40000"/>
                </a:lnSpc>
              </a:pPr>
              <a:r>
                <a:rPr lang="en-US" sz="1800" dirty="0" smtClean="0">
                  <a:solidFill>
                    <a:srgbClr val="22DFEF"/>
                  </a:solidFill>
                  <a:latin typeface="Avenir Book"/>
                  <a:cs typeface="Avenir Book"/>
                </a:rPr>
                <a:t>Calen B. Henderson</a:t>
              </a:r>
            </a:p>
            <a:p>
              <a:pPr algn="l">
                <a:lnSpc>
                  <a:spcPct val="140000"/>
                </a:lnSpc>
              </a:pPr>
              <a:r>
                <a:rPr lang="en-US" sz="1800" dirty="0" smtClean="0">
                  <a:solidFill>
                    <a:srgbClr val="22DFEF"/>
                  </a:solidFill>
                  <a:latin typeface="Avenir Book"/>
                  <a:cs typeface="Avenir Book"/>
                </a:rPr>
                <a:t>Caltech/IPAC-</a:t>
              </a:r>
              <a:r>
                <a:rPr lang="en-US" sz="1800" dirty="0" err="1" smtClean="0">
                  <a:solidFill>
                    <a:srgbClr val="22DFEF"/>
                  </a:solidFill>
                  <a:latin typeface="Avenir Book"/>
                  <a:cs typeface="Avenir Book"/>
                </a:rPr>
                <a:t>NExScI</a:t>
              </a:r>
              <a:endParaRPr lang="en-US" sz="1800" dirty="0" smtClean="0">
                <a:solidFill>
                  <a:srgbClr val="22DFEF"/>
                </a:solidFill>
                <a:latin typeface="Avenir Book"/>
                <a:cs typeface="Avenir Book"/>
              </a:endParaRPr>
            </a:p>
          </p:txBody>
        </p:sp>
        <p:sp>
          <p:nvSpPr>
            <p:cNvPr id="16" name="Title 1"/>
            <p:cNvSpPr txBox="1">
              <a:spLocks/>
            </p:cNvSpPr>
            <p:nvPr/>
          </p:nvSpPr>
          <p:spPr>
            <a:xfrm>
              <a:off x="6121402" y="5950375"/>
              <a:ext cx="2971800" cy="8229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140000"/>
                </a:lnSpc>
              </a:pPr>
              <a:r>
                <a:rPr lang="en-US" sz="1800" dirty="0" smtClean="0">
                  <a:solidFill>
                    <a:srgbClr val="22DFEF"/>
                  </a:solidFill>
                  <a:latin typeface="Avenir Book"/>
                  <a:cs typeface="Avenir Book"/>
                </a:rPr>
                <a:t>Sagan Workshop 2017</a:t>
              </a:r>
            </a:p>
            <a:p>
              <a:pPr algn="r">
                <a:lnSpc>
                  <a:spcPct val="140000"/>
                </a:lnSpc>
              </a:pPr>
              <a:r>
                <a:rPr lang="en-US" sz="1800" dirty="0">
                  <a:solidFill>
                    <a:srgbClr val="22DFEF"/>
                  </a:solidFill>
                  <a:latin typeface="Avenir Book"/>
                  <a:cs typeface="Avenir Book"/>
                </a:rPr>
                <a:t>M</a:t>
              </a:r>
              <a:r>
                <a:rPr lang="en-US" sz="1800" dirty="0" smtClean="0">
                  <a:solidFill>
                    <a:srgbClr val="22DFEF"/>
                  </a:solidFill>
                  <a:latin typeface="Avenir Book"/>
                  <a:cs typeface="Avenir Book"/>
                </a:rPr>
                <a:t>, 7/Aug/2017</a:t>
              </a:r>
            </a:p>
          </p:txBody>
        </p:sp>
        <p:grpSp>
          <p:nvGrpSpPr>
            <p:cNvPr id="27" name="Group 26"/>
            <p:cNvGrpSpPr>
              <a:grpSpLocks noChangeAspect="1"/>
            </p:cNvGrpSpPr>
            <p:nvPr/>
          </p:nvGrpSpPr>
          <p:grpSpPr>
            <a:xfrm>
              <a:off x="2971800" y="6069580"/>
              <a:ext cx="3200400" cy="584550"/>
              <a:chOff x="7810911" y="6249000"/>
              <a:chExt cx="2002536" cy="365761"/>
            </a:xfrm>
          </p:grpSpPr>
          <p:sp>
            <p:nvSpPr>
              <p:cNvPr id="28" name="Rectangle 27"/>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2120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9" name="Group 8"/>
          <p:cNvGrpSpPr/>
          <p:nvPr/>
        </p:nvGrpSpPr>
        <p:grpSpPr>
          <a:xfrm>
            <a:off x="2003911" y="897468"/>
            <a:ext cx="5136178" cy="966632"/>
            <a:chOff x="987763" y="2785534"/>
            <a:chExt cx="5164667" cy="1286933"/>
          </a:xfrm>
          <a:solidFill>
            <a:schemeClr val="accent6">
              <a:lumMod val="75000"/>
            </a:schemeClr>
          </a:solidFill>
        </p:grpSpPr>
        <p:sp>
          <p:nvSpPr>
            <p:cNvPr id="3" name="Rounded Rectangle 2"/>
            <p:cNvSpPr/>
            <p:nvPr/>
          </p:nvSpPr>
          <p:spPr>
            <a:xfrm>
              <a:off x="987763" y="2785534"/>
              <a:ext cx="5164667" cy="1286933"/>
            </a:xfrm>
            <a:prstGeom prst="roundRect">
              <a:avLst/>
            </a:prstGeom>
            <a:solidFill>
              <a:srgbClr val="22DFE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20765" y="2972478"/>
              <a:ext cx="4898662" cy="860498"/>
            </a:xfrm>
            <a:prstGeom prst="rect">
              <a:avLst/>
            </a:prstGeom>
            <a:noFill/>
          </p:spPr>
          <p:txBody>
            <a:bodyPr wrap="square" rtlCol="0" anchor="ctr">
              <a:spAutoFit/>
            </a:bodyPr>
            <a:lstStyle/>
            <a:p>
              <a:pPr algn="ctr"/>
              <a:r>
                <a:rPr lang="en-US" sz="3600" dirty="0" smtClean="0">
                  <a:solidFill>
                    <a:schemeClr val="tx1">
                      <a:lumMod val="75000"/>
                      <a:lumOff val="25000"/>
                    </a:schemeClr>
                  </a:solidFill>
                  <a:latin typeface="Avenir Book"/>
                  <a:cs typeface="Avenir Book"/>
                </a:rPr>
                <a:t>Standard Observables</a:t>
              </a:r>
              <a:endParaRPr lang="en-US" sz="3600" dirty="0">
                <a:solidFill>
                  <a:schemeClr val="tx1">
                    <a:lumMod val="75000"/>
                    <a:lumOff val="25000"/>
                  </a:schemeClr>
                </a:solidFill>
                <a:latin typeface="Avenir Book"/>
                <a:cs typeface="Avenir Book"/>
              </a:endParaRPr>
            </a:p>
          </p:txBody>
        </p:sp>
      </p:grpSp>
      <p:grpSp>
        <p:nvGrpSpPr>
          <p:cNvPr id="30" name="Group 29"/>
          <p:cNvGrpSpPr/>
          <p:nvPr/>
        </p:nvGrpSpPr>
        <p:grpSpPr>
          <a:xfrm>
            <a:off x="169330" y="2061329"/>
            <a:ext cx="8805340" cy="1706652"/>
            <a:chOff x="169330" y="2265556"/>
            <a:chExt cx="8805340" cy="1706652"/>
          </a:xfrm>
        </p:grpSpPr>
        <p:grpSp>
          <p:nvGrpSpPr>
            <p:cNvPr id="29" name="Group 28"/>
            <p:cNvGrpSpPr/>
            <p:nvPr/>
          </p:nvGrpSpPr>
          <p:grpSpPr>
            <a:xfrm>
              <a:off x="169330" y="2265556"/>
              <a:ext cx="3886200" cy="1706652"/>
              <a:chOff x="2628900" y="2265556"/>
              <a:chExt cx="3886200" cy="1706652"/>
            </a:xfrm>
          </p:grpSpPr>
          <p:grpSp>
            <p:nvGrpSpPr>
              <p:cNvPr id="17" name="Group 16"/>
              <p:cNvGrpSpPr/>
              <p:nvPr/>
            </p:nvGrpSpPr>
            <p:grpSpPr>
              <a:xfrm>
                <a:off x="2628900" y="2265556"/>
                <a:ext cx="3886200" cy="914340"/>
                <a:chOff x="2455334" y="2971830"/>
                <a:chExt cx="4233333" cy="914340"/>
              </a:xfrm>
            </p:grpSpPr>
            <p:sp>
              <p:nvSpPr>
                <p:cNvPr id="12" name="Rounded Rectangle 11"/>
                <p:cNvSpPr/>
                <p:nvPr/>
              </p:nvSpPr>
              <p:spPr>
                <a:xfrm>
                  <a:off x="2455334" y="2971830"/>
                  <a:ext cx="4233333" cy="914340"/>
                </a:xfrm>
                <a:prstGeom prst="roundRect">
                  <a:avLst/>
                </a:prstGeom>
                <a:solidFill>
                  <a:srgbClr val="22DFE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764303" y="3167390"/>
                  <a:ext cx="3615395" cy="523220"/>
                </a:xfrm>
                <a:prstGeom prst="rect">
                  <a:avLst/>
                </a:prstGeom>
                <a:noFill/>
              </p:spPr>
              <p:txBody>
                <a:bodyPr wrap="square" rtlCol="0" anchor="ctr">
                  <a:spAutoFit/>
                </a:bodyPr>
                <a:lstStyle/>
                <a:p>
                  <a:pPr algn="ctr"/>
                  <a:r>
                    <a:rPr lang="en-US" sz="2800" dirty="0" smtClean="0">
                      <a:solidFill>
                        <a:schemeClr val="tx1">
                          <a:lumMod val="75000"/>
                          <a:lumOff val="25000"/>
                        </a:schemeClr>
                      </a:solidFill>
                      <a:latin typeface="Avenir Book"/>
                      <a:cs typeface="Avenir Book"/>
                    </a:rPr>
                    <a:t>Single Object Lens</a:t>
                  </a:r>
                  <a:endParaRPr lang="en-US" sz="2800" dirty="0">
                    <a:solidFill>
                      <a:schemeClr val="tx1">
                        <a:lumMod val="75000"/>
                        <a:lumOff val="25000"/>
                      </a:schemeClr>
                    </a:solidFill>
                    <a:latin typeface="Avenir Book"/>
                    <a:cs typeface="Avenir Book"/>
                  </a:endParaRPr>
                </a:p>
              </p:txBody>
            </p:sp>
          </p:grpSp>
          <p:sp>
            <p:nvSpPr>
              <p:cNvPr id="23" name="TextBox 22"/>
              <p:cNvSpPr txBox="1"/>
              <p:nvPr/>
            </p:nvSpPr>
            <p:spPr>
              <a:xfrm>
                <a:off x="3158067" y="3215078"/>
                <a:ext cx="2827867" cy="757130"/>
              </a:xfrm>
              <a:prstGeom prst="rect">
                <a:avLst/>
              </a:prstGeom>
              <a:noFill/>
            </p:spPr>
            <p:txBody>
              <a:bodyPr wrap="square" rtlCol="0">
                <a:spAutoFit/>
              </a:bodyPr>
              <a:lstStyle/>
              <a:p>
                <a:pPr>
                  <a:lnSpc>
                    <a:spcPct val="120000"/>
                  </a:lnSpc>
                </a:pPr>
                <a:r>
                  <a:rPr lang="en-US" dirty="0" smtClean="0">
                    <a:solidFill>
                      <a:schemeClr val="bg1">
                        <a:lumMod val="50000"/>
                      </a:schemeClr>
                    </a:solidFill>
                    <a:latin typeface="Avenir Light"/>
                    <a:cs typeface="Avenir Light"/>
                  </a:rPr>
                  <a:t>Einstein Timescale:	</a:t>
                </a:r>
                <a:r>
                  <a:rPr lang="en-US" i="1" dirty="0" err="1" smtClean="0">
                    <a:solidFill>
                      <a:schemeClr val="bg1">
                        <a:lumMod val="50000"/>
                      </a:schemeClr>
                    </a:solidFill>
                    <a:latin typeface="Avenir Light"/>
                    <a:cs typeface="Avenir Light"/>
                  </a:rPr>
                  <a:t>t</a:t>
                </a:r>
                <a:r>
                  <a:rPr lang="en-US" baseline="-25000" dirty="0" err="1" smtClean="0">
                    <a:solidFill>
                      <a:schemeClr val="bg1">
                        <a:lumMod val="50000"/>
                      </a:schemeClr>
                    </a:solidFill>
                    <a:latin typeface="Avenir Light"/>
                    <a:cs typeface="Avenir Light"/>
                  </a:rPr>
                  <a:t>E</a:t>
                </a:r>
                <a:endParaRPr lang="en-US" baseline="-25000" dirty="0" smtClean="0">
                  <a:solidFill>
                    <a:schemeClr val="bg1">
                      <a:lumMod val="50000"/>
                    </a:schemeClr>
                  </a:solidFill>
                  <a:latin typeface="Avenir Light"/>
                  <a:cs typeface="Avenir Light"/>
                </a:endParaRPr>
              </a:p>
              <a:p>
                <a:pPr>
                  <a:lnSpc>
                    <a:spcPct val="120000"/>
                  </a:lnSpc>
                </a:pPr>
                <a:r>
                  <a:rPr lang="en-US" dirty="0" smtClean="0">
                    <a:solidFill>
                      <a:schemeClr val="bg1">
                        <a:lumMod val="50000"/>
                      </a:schemeClr>
                    </a:solidFill>
                    <a:latin typeface="Avenir Light"/>
                    <a:cs typeface="Avenir Light"/>
                  </a:rPr>
                  <a:t>(Finite Source Size:	</a:t>
                </a:r>
                <a:r>
                  <a:rPr lang="en-US" dirty="0" err="1" smtClean="0">
                    <a:solidFill>
                      <a:schemeClr val="bg1">
                        <a:lumMod val="50000"/>
                      </a:schemeClr>
                    </a:solidFill>
                    <a:latin typeface="Avenir Light"/>
                    <a:cs typeface="Avenir Light"/>
                  </a:rPr>
                  <a:t>ρ</a:t>
                </a:r>
                <a:r>
                  <a:rPr lang="en-US" dirty="0" smtClean="0">
                    <a:solidFill>
                      <a:schemeClr val="bg1">
                        <a:lumMod val="50000"/>
                      </a:schemeClr>
                    </a:solidFill>
                    <a:latin typeface="Avenir Light"/>
                    <a:cs typeface="Avenir Light"/>
                  </a:rPr>
                  <a:t>)</a:t>
                </a:r>
                <a:endParaRPr lang="en-US" dirty="0">
                  <a:solidFill>
                    <a:schemeClr val="bg1">
                      <a:lumMod val="50000"/>
                    </a:schemeClr>
                  </a:solidFill>
                  <a:latin typeface="Avenir Light"/>
                  <a:cs typeface="Avenir Light"/>
                </a:endParaRPr>
              </a:p>
            </p:txBody>
          </p:sp>
        </p:grpSp>
        <p:grpSp>
          <p:nvGrpSpPr>
            <p:cNvPr id="28" name="Group 27"/>
            <p:cNvGrpSpPr/>
            <p:nvPr/>
          </p:nvGrpSpPr>
          <p:grpSpPr>
            <a:xfrm>
              <a:off x="5088470" y="2265556"/>
              <a:ext cx="3886200" cy="1706652"/>
              <a:chOff x="2628900" y="2265556"/>
              <a:chExt cx="3886200" cy="1706652"/>
            </a:xfrm>
          </p:grpSpPr>
          <p:grpSp>
            <p:nvGrpSpPr>
              <p:cNvPr id="18" name="Group 17"/>
              <p:cNvGrpSpPr/>
              <p:nvPr/>
            </p:nvGrpSpPr>
            <p:grpSpPr>
              <a:xfrm>
                <a:off x="2628900" y="2265556"/>
                <a:ext cx="3886200" cy="914340"/>
                <a:chOff x="2455334" y="2971830"/>
                <a:chExt cx="4233333" cy="914340"/>
              </a:xfrm>
            </p:grpSpPr>
            <p:sp>
              <p:nvSpPr>
                <p:cNvPr id="19" name="Rounded Rectangle 18"/>
                <p:cNvSpPr/>
                <p:nvPr/>
              </p:nvSpPr>
              <p:spPr>
                <a:xfrm>
                  <a:off x="2455334" y="2971830"/>
                  <a:ext cx="4233333" cy="914340"/>
                </a:xfrm>
                <a:prstGeom prst="roundRect">
                  <a:avLst/>
                </a:prstGeom>
                <a:solidFill>
                  <a:srgbClr val="22DFE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130185" y="3167390"/>
                  <a:ext cx="2883632" cy="523220"/>
                </a:xfrm>
                <a:prstGeom prst="rect">
                  <a:avLst/>
                </a:prstGeom>
                <a:noFill/>
              </p:spPr>
              <p:txBody>
                <a:bodyPr wrap="square" rtlCol="0" anchor="ctr">
                  <a:spAutoFit/>
                </a:bodyPr>
                <a:lstStyle/>
                <a:p>
                  <a:pPr algn="ctr"/>
                  <a:r>
                    <a:rPr lang="en-US" sz="2800" dirty="0" smtClean="0">
                      <a:solidFill>
                        <a:schemeClr val="tx1">
                          <a:lumMod val="75000"/>
                          <a:lumOff val="25000"/>
                        </a:schemeClr>
                      </a:solidFill>
                      <a:latin typeface="Avenir Book"/>
                      <a:cs typeface="Avenir Book"/>
                    </a:rPr>
                    <a:t>Two-body Lens</a:t>
                  </a:r>
                  <a:endParaRPr lang="en-US" sz="2800" dirty="0">
                    <a:solidFill>
                      <a:schemeClr val="tx1">
                        <a:lumMod val="75000"/>
                        <a:lumOff val="25000"/>
                      </a:schemeClr>
                    </a:solidFill>
                    <a:latin typeface="Avenir Book"/>
                    <a:cs typeface="Avenir Book"/>
                  </a:endParaRPr>
                </a:p>
              </p:txBody>
            </p:sp>
          </p:grpSp>
          <p:sp>
            <p:nvSpPr>
              <p:cNvPr id="24" name="TextBox 23"/>
              <p:cNvSpPr txBox="1"/>
              <p:nvPr/>
            </p:nvSpPr>
            <p:spPr>
              <a:xfrm>
                <a:off x="2823631" y="3215078"/>
                <a:ext cx="3162304" cy="757130"/>
              </a:xfrm>
              <a:prstGeom prst="rect">
                <a:avLst/>
              </a:prstGeom>
              <a:noFill/>
            </p:spPr>
            <p:txBody>
              <a:bodyPr wrap="square" rtlCol="0">
                <a:spAutoFit/>
              </a:bodyPr>
              <a:lstStyle/>
              <a:p>
                <a:pPr>
                  <a:lnSpc>
                    <a:spcPct val="120000"/>
                  </a:lnSpc>
                </a:pPr>
                <a:r>
                  <a:rPr lang="en-US" dirty="0" smtClean="0">
                    <a:solidFill>
                      <a:schemeClr val="bg1">
                        <a:lumMod val="50000"/>
                      </a:schemeClr>
                    </a:solidFill>
                    <a:latin typeface="Avenir Light"/>
                    <a:cs typeface="Avenir Light"/>
                  </a:rPr>
                  <a:t>Mass Ratio:		 		</a:t>
                </a:r>
                <a:r>
                  <a:rPr lang="en-US" i="1" dirty="0" smtClean="0">
                    <a:solidFill>
                      <a:schemeClr val="bg1">
                        <a:lumMod val="50000"/>
                      </a:schemeClr>
                    </a:solidFill>
                    <a:latin typeface="Avenir Light"/>
                    <a:cs typeface="Avenir Light"/>
                  </a:rPr>
                  <a:t>q</a:t>
                </a:r>
              </a:p>
              <a:p>
                <a:pPr>
                  <a:lnSpc>
                    <a:spcPct val="120000"/>
                  </a:lnSpc>
                </a:pPr>
                <a:r>
                  <a:rPr lang="en-US" dirty="0">
                    <a:solidFill>
                      <a:schemeClr val="bg1">
                        <a:lumMod val="50000"/>
                      </a:schemeClr>
                    </a:solidFill>
                    <a:latin typeface="Avenir Light"/>
                    <a:cs typeface="Avenir Light"/>
                  </a:rPr>
                  <a:t>Projected Separation:	</a:t>
                </a:r>
                <a:r>
                  <a:rPr lang="en-US" dirty="0" smtClean="0">
                    <a:solidFill>
                      <a:schemeClr val="bg1">
                        <a:lumMod val="50000"/>
                      </a:schemeClr>
                    </a:solidFill>
                    <a:latin typeface="Avenir Light"/>
                    <a:cs typeface="Avenir Light"/>
                  </a:rPr>
                  <a:t>	</a:t>
                </a:r>
                <a:r>
                  <a:rPr lang="en-US" i="1" dirty="0" smtClean="0">
                    <a:solidFill>
                      <a:schemeClr val="bg1">
                        <a:lumMod val="50000"/>
                      </a:schemeClr>
                    </a:solidFill>
                    <a:latin typeface="Avenir Light"/>
                    <a:cs typeface="Avenir Light"/>
                  </a:rPr>
                  <a:t>s</a:t>
                </a:r>
                <a:endParaRPr lang="en-US" i="1" dirty="0">
                  <a:solidFill>
                    <a:schemeClr val="bg1">
                      <a:lumMod val="50000"/>
                    </a:schemeClr>
                  </a:solidFill>
                  <a:latin typeface="Avenir Light"/>
                  <a:cs typeface="Avenir Light"/>
                </a:endParaRPr>
              </a:p>
            </p:txBody>
          </p:sp>
        </p:grpSp>
      </p:grpSp>
      <p:grpSp>
        <p:nvGrpSpPr>
          <p:cNvPr id="37" name="Group 36"/>
          <p:cNvGrpSpPr/>
          <p:nvPr/>
        </p:nvGrpSpPr>
        <p:grpSpPr>
          <a:xfrm>
            <a:off x="2493434" y="4385726"/>
            <a:ext cx="4157132" cy="1804744"/>
            <a:chOff x="2493434" y="4758260"/>
            <a:chExt cx="4157132" cy="1804744"/>
          </a:xfrm>
        </p:grpSpPr>
        <p:grpSp>
          <p:nvGrpSpPr>
            <p:cNvPr id="31" name="Group 30"/>
            <p:cNvGrpSpPr/>
            <p:nvPr/>
          </p:nvGrpSpPr>
          <p:grpSpPr>
            <a:xfrm>
              <a:off x="2493434" y="4758260"/>
              <a:ext cx="4157132" cy="966632"/>
              <a:chOff x="1989667" y="2785534"/>
              <a:chExt cx="5164667" cy="1286933"/>
            </a:xfrm>
            <a:noFill/>
          </p:grpSpPr>
          <p:sp>
            <p:nvSpPr>
              <p:cNvPr id="32" name="Rounded Rectangle 31"/>
              <p:cNvSpPr/>
              <p:nvPr/>
            </p:nvSpPr>
            <p:spPr>
              <a:xfrm>
                <a:off x="1989667" y="2785534"/>
                <a:ext cx="5164667" cy="1286933"/>
              </a:xfrm>
              <a:prstGeom prst="roundRect">
                <a:avLst/>
              </a:prstGeom>
              <a:grpFill/>
              <a:ln w="76200" cmpd="sng">
                <a:solidFill>
                  <a:srgbClr val="FFD861">
                    <a:alpha val="2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765339" y="2995022"/>
                <a:ext cx="3613323" cy="860498"/>
              </a:xfrm>
              <a:prstGeom prst="rect">
                <a:avLst/>
              </a:prstGeom>
              <a:grpFill/>
              <a:ln>
                <a:noFill/>
              </a:ln>
            </p:spPr>
            <p:txBody>
              <a:bodyPr wrap="square" rtlCol="0" anchor="ctr">
                <a:spAutoFit/>
              </a:bodyPr>
              <a:lstStyle/>
              <a:p>
                <a:pPr algn="ctr"/>
                <a:r>
                  <a:rPr lang="en-US" sz="3600" dirty="0" smtClean="0">
                    <a:solidFill>
                      <a:schemeClr val="bg1">
                        <a:lumMod val="50000"/>
                      </a:schemeClr>
                    </a:solidFill>
                    <a:latin typeface="Avenir Heavy"/>
                    <a:cs typeface="Avenir Heavy"/>
                  </a:rPr>
                  <a:t>Parameters</a:t>
                </a:r>
                <a:endParaRPr lang="en-US" sz="3600" dirty="0">
                  <a:solidFill>
                    <a:schemeClr val="bg1">
                      <a:lumMod val="50000"/>
                    </a:schemeClr>
                  </a:solidFill>
                  <a:latin typeface="Avenir Heavy"/>
                  <a:cs typeface="Avenir Heavy"/>
                </a:endParaRPr>
              </a:p>
            </p:txBody>
          </p:sp>
        </p:grpSp>
        <p:sp>
          <p:nvSpPr>
            <p:cNvPr id="34" name="TextBox 33"/>
            <p:cNvSpPr txBox="1"/>
            <p:nvPr/>
          </p:nvSpPr>
          <p:spPr>
            <a:xfrm>
              <a:off x="2737276" y="5805874"/>
              <a:ext cx="3669449" cy="757130"/>
            </a:xfrm>
            <a:prstGeom prst="rect">
              <a:avLst/>
            </a:prstGeom>
            <a:noFill/>
          </p:spPr>
          <p:txBody>
            <a:bodyPr wrap="square" rtlCol="0">
              <a:spAutoFit/>
            </a:bodyPr>
            <a:lstStyle/>
            <a:p>
              <a:pPr>
                <a:lnSpc>
                  <a:spcPct val="120000"/>
                </a:lnSpc>
              </a:pPr>
              <a:r>
                <a:rPr lang="en-US" dirty="0" smtClean="0">
                  <a:solidFill>
                    <a:schemeClr val="bg1">
                      <a:lumMod val="50000"/>
                    </a:schemeClr>
                  </a:solidFill>
                  <a:latin typeface="Avenir Heavy"/>
                  <a:cs typeface="Avenir Heavy"/>
                </a:rPr>
                <a:t>Lens Mass:			 	</a:t>
              </a:r>
              <a:r>
                <a:rPr lang="en-US" i="1" dirty="0" smtClean="0">
                  <a:solidFill>
                    <a:schemeClr val="bg1">
                      <a:lumMod val="50000"/>
                    </a:schemeClr>
                  </a:solidFill>
                  <a:latin typeface="Avenir Heavy"/>
                  <a:cs typeface="Avenir Heavy"/>
                </a:rPr>
                <a:t>M</a:t>
              </a:r>
              <a:r>
                <a:rPr lang="en-US" i="1" baseline="-25000" dirty="0" smtClean="0">
                  <a:solidFill>
                    <a:schemeClr val="bg1">
                      <a:lumMod val="50000"/>
                    </a:schemeClr>
                  </a:solidFill>
                  <a:latin typeface="Avenir Heavy"/>
                  <a:cs typeface="Avenir Heavy"/>
                </a:rPr>
                <a:t>l</a:t>
              </a:r>
            </a:p>
            <a:p>
              <a:pPr>
                <a:lnSpc>
                  <a:spcPct val="120000"/>
                </a:lnSpc>
              </a:pPr>
              <a:r>
                <a:rPr lang="en-US" dirty="0" smtClean="0">
                  <a:solidFill>
                    <a:schemeClr val="bg1">
                      <a:lumMod val="50000"/>
                    </a:schemeClr>
                  </a:solidFill>
                  <a:latin typeface="Avenir Heavy"/>
                  <a:cs typeface="Avenir Heavy"/>
                </a:rPr>
                <a:t>Lens System Distance:	 </a:t>
              </a:r>
              <a:r>
                <a:rPr lang="en-US" i="1" dirty="0" smtClean="0">
                  <a:solidFill>
                    <a:schemeClr val="bg1">
                      <a:lumMod val="50000"/>
                    </a:schemeClr>
                  </a:solidFill>
                  <a:latin typeface="Avenir Heavy"/>
                  <a:cs typeface="Avenir Heavy"/>
                </a:rPr>
                <a:t>D</a:t>
              </a:r>
              <a:r>
                <a:rPr lang="en-US" i="1" baseline="-25000" dirty="0" smtClean="0">
                  <a:solidFill>
                    <a:schemeClr val="bg1">
                      <a:lumMod val="50000"/>
                    </a:schemeClr>
                  </a:solidFill>
                  <a:latin typeface="Avenir Heavy"/>
                  <a:cs typeface="Avenir Heavy"/>
                </a:rPr>
                <a:t>l</a:t>
              </a:r>
              <a:endParaRPr lang="en-US" i="1" baseline="-25000" dirty="0">
                <a:solidFill>
                  <a:schemeClr val="bg1">
                    <a:lumMod val="50000"/>
                  </a:schemeClr>
                </a:solidFill>
                <a:latin typeface="Avenir Heavy"/>
                <a:cs typeface="Avenir Heavy"/>
              </a:endParaRPr>
            </a:p>
          </p:txBody>
        </p:sp>
      </p:grpSp>
      <p:grpSp>
        <p:nvGrpSpPr>
          <p:cNvPr id="39" name="Group 38"/>
          <p:cNvGrpSpPr/>
          <p:nvPr/>
        </p:nvGrpSpPr>
        <p:grpSpPr>
          <a:xfrm>
            <a:off x="3996267" y="3234272"/>
            <a:ext cx="1151467" cy="1129352"/>
            <a:chOff x="3996267" y="3623731"/>
            <a:chExt cx="1151467" cy="1129352"/>
          </a:xfrm>
        </p:grpSpPr>
        <p:sp>
          <p:nvSpPr>
            <p:cNvPr id="36" name="Down Arrow 35"/>
            <p:cNvSpPr/>
            <p:nvPr/>
          </p:nvSpPr>
          <p:spPr>
            <a:xfrm>
              <a:off x="3996267" y="3623731"/>
              <a:ext cx="1151467" cy="1129352"/>
            </a:xfrm>
            <a:prstGeom prst="downArrow">
              <a:avLst/>
            </a:prstGeom>
            <a:solidFill>
              <a:schemeClr val="bg1">
                <a:alpha val="25000"/>
              </a:schemeClr>
            </a:solidFill>
            <a:ln w="76200" cmpd="sng">
              <a:solidFill>
                <a:schemeClr val="accent2">
                  <a:lumMod val="75000"/>
                  <a:alpha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346555" y="3733135"/>
              <a:ext cx="450891" cy="707886"/>
            </a:xfrm>
            <a:prstGeom prst="rect">
              <a:avLst/>
            </a:prstGeom>
            <a:noFill/>
          </p:spPr>
          <p:txBody>
            <a:bodyPr wrap="none" rtlCol="0">
              <a:spAutoFit/>
            </a:bodyPr>
            <a:lstStyle/>
            <a:p>
              <a:r>
                <a:rPr lang="en-US" sz="4000" dirty="0" smtClean="0">
                  <a:solidFill>
                    <a:schemeClr val="accent2">
                      <a:lumMod val="75000"/>
                    </a:schemeClr>
                  </a:solidFill>
                  <a:latin typeface="Avenir Heavy"/>
                  <a:cs typeface="Avenir Heavy"/>
                </a:rPr>
                <a:t>?</a:t>
              </a:r>
              <a:endParaRPr lang="en-US" sz="4000" dirty="0">
                <a:solidFill>
                  <a:schemeClr val="accent2">
                    <a:lumMod val="75000"/>
                  </a:schemeClr>
                </a:solidFill>
                <a:latin typeface="Avenir Heavy"/>
                <a:cs typeface="Avenir Heavy"/>
              </a:endParaRPr>
            </a:p>
          </p:txBody>
        </p:sp>
      </p:grpSp>
      <p:sp>
        <p:nvSpPr>
          <p:cNvPr id="35"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Why conduct microlensing from space?</a:t>
            </a:r>
            <a:endParaRPr lang="en-US" sz="3600" i="1" dirty="0">
              <a:solidFill>
                <a:srgbClr val="EBD20F"/>
              </a:solidFill>
              <a:latin typeface="Avenir Book"/>
              <a:cs typeface="Avenir Book"/>
            </a:endParaRPr>
          </a:p>
        </p:txBody>
      </p:sp>
      <p:grpSp>
        <p:nvGrpSpPr>
          <p:cNvPr id="53" name="Group 52"/>
          <p:cNvGrpSpPr/>
          <p:nvPr/>
        </p:nvGrpSpPr>
        <p:grpSpPr>
          <a:xfrm>
            <a:off x="801121" y="2470865"/>
            <a:ext cx="7744954" cy="1916271"/>
            <a:chOff x="801121" y="2427129"/>
            <a:chExt cx="7744954" cy="1916271"/>
          </a:xfrm>
        </p:grpSpPr>
        <p:sp>
          <p:nvSpPr>
            <p:cNvPr id="54" name="Rounded Rectangle 53"/>
            <p:cNvSpPr/>
            <p:nvPr/>
          </p:nvSpPr>
          <p:spPr>
            <a:xfrm>
              <a:off x="914400" y="2514600"/>
              <a:ext cx="7315200" cy="18288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801121" y="2427129"/>
              <a:ext cx="7744954" cy="1631216"/>
            </a:xfrm>
            <a:prstGeom prst="rect">
              <a:avLst/>
            </a:prstGeom>
            <a:noFill/>
          </p:spPr>
          <p:txBody>
            <a:bodyPr wrap="none" rtlCol="0" anchor="ctr">
              <a:spAutoFit/>
            </a:bodyPr>
            <a:lstStyle/>
            <a:p>
              <a:pPr algn="ctr"/>
              <a:r>
                <a:rPr lang="en-US" sz="10000" i="1" dirty="0" smtClean="0">
                  <a:solidFill>
                    <a:schemeClr val="accent4">
                      <a:lumMod val="75000"/>
                    </a:schemeClr>
                  </a:solidFill>
                </a:rPr>
                <a:t>M</a:t>
              </a:r>
              <a:r>
                <a:rPr lang="en-US" sz="10000" i="1" baseline="-25000" dirty="0" smtClean="0">
                  <a:solidFill>
                    <a:schemeClr val="accent4">
                      <a:lumMod val="75000"/>
                    </a:schemeClr>
                  </a:solidFill>
                </a:rPr>
                <a:t>l</a:t>
              </a:r>
              <a:r>
                <a:rPr lang="en-US" sz="10000" dirty="0" smtClean="0">
                  <a:solidFill>
                    <a:schemeClr val="accent4">
                      <a:lumMod val="75000"/>
                    </a:schemeClr>
                  </a:solidFill>
                </a:rPr>
                <a:t> = θ</a:t>
              </a:r>
              <a:r>
                <a:rPr lang="en-US" sz="10000" baseline="-25000" dirty="0" smtClean="0">
                  <a:solidFill>
                    <a:schemeClr val="accent4">
                      <a:lumMod val="75000"/>
                    </a:schemeClr>
                  </a:solidFill>
                </a:rPr>
                <a:t>E</a:t>
              </a:r>
              <a:r>
                <a:rPr lang="en-US" sz="10000" dirty="0" smtClean="0">
                  <a:solidFill>
                    <a:schemeClr val="accent4">
                      <a:lumMod val="75000"/>
                    </a:schemeClr>
                  </a:solidFill>
                </a:rPr>
                <a:t> / (κ</a:t>
              </a:r>
              <a:r>
                <a:rPr lang="en-US" sz="10000" b="1" dirty="0" smtClean="0">
                  <a:solidFill>
                    <a:schemeClr val="accent4">
                      <a:lumMod val="75000"/>
                    </a:schemeClr>
                  </a:solidFill>
                </a:rPr>
                <a:t>π</a:t>
              </a:r>
              <a:r>
                <a:rPr lang="en-US" sz="10000" b="1" baseline="-25000" dirty="0" smtClean="0">
                  <a:solidFill>
                    <a:schemeClr val="accent4">
                      <a:lumMod val="75000"/>
                    </a:schemeClr>
                  </a:solidFill>
                </a:rPr>
                <a:t>E</a:t>
              </a:r>
              <a:r>
                <a:rPr lang="en-US" sz="10000" dirty="0" smtClean="0">
                  <a:solidFill>
                    <a:schemeClr val="accent4">
                      <a:lumMod val="75000"/>
                    </a:schemeClr>
                  </a:solidFill>
                </a:rPr>
                <a:t>)</a:t>
              </a:r>
              <a:endParaRPr lang="en-US" sz="10000" i="1" dirty="0">
                <a:solidFill>
                  <a:schemeClr val="accent4">
                    <a:lumMod val="75000"/>
                  </a:schemeClr>
                </a:solidFill>
              </a:endParaRPr>
            </a:p>
          </p:txBody>
        </p:sp>
      </p:grpSp>
      <p:grpSp>
        <p:nvGrpSpPr>
          <p:cNvPr id="40" name="Group 39"/>
          <p:cNvGrpSpPr/>
          <p:nvPr/>
        </p:nvGrpSpPr>
        <p:grpSpPr>
          <a:xfrm>
            <a:off x="0" y="6371401"/>
            <a:ext cx="9144000" cy="440388"/>
            <a:chOff x="0" y="6371401"/>
            <a:chExt cx="9144000" cy="440388"/>
          </a:xfrm>
        </p:grpSpPr>
        <p:cxnSp>
          <p:nvCxnSpPr>
            <p:cNvPr id="41" name="Straight Connector 4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3" name="TextBox 42"/>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9" name="Group 48"/>
            <p:cNvGrpSpPr/>
            <p:nvPr/>
          </p:nvGrpSpPr>
          <p:grpSpPr>
            <a:xfrm>
              <a:off x="7098838" y="6442457"/>
              <a:ext cx="2002536" cy="365761"/>
              <a:chOff x="7810911" y="6249000"/>
              <a:chExt cx="2002536" cy="365761"/>
            </a:xfrm>
          </p:grpSpPr>
          <p:sp>
            <p:nvSpPr>
              <p:cNvPr id="56" name="Rectangle 5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173395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2" name="Rectangle 1"/>
          <p:cNvSpPr/>
          <p:nvPr/>
        </p:nvSpPr>
        <p:spPr>
          <a:xfrm>
            <a:off x="0" y="5791221"/>
            <a:ext cx="9144000" cy="584776"/>
          </a:xfrm>
          <a:prstGeom prst="rect">
            <a:avLst/>
          </a:prstGeom>
        </p:spPr>
        <p:txBody>
          <a:bodyPr wrap="square">
            <a:spAutoFit/>
          </a:bodyPr>
          <a:lstStyle/>
          <a:p>
            <a:r>
              <a:rPr lang="en-US" sz="1600" dirty="0" smtClean="0">
                <a:solidFill>
                  <a:srgbClr val="EBD20F"/>
                </a:solidFill>
                <a:latin typeface="Avenir Book"/>
                <a:cs typeface="Avenir Book"/>
              </a:rPr>
              <a:t>Found at:</a:t>
            </a:r>
          </a:p>
          <a:p>
            <a:r>
              <a:rPr lang="en-US" sz="1600" dirty="0" smtClean="0">
                <a:solidFill>
                  <a:srgbClr val="22DFEF"/>
                </a:solidFill>
                <a:latin typeface="Avenir Book"/>
                <a:cs typeface="Avenir Book"/>
              </a:rPr>
              <a:t>http</a:t>
            </a:r>
            <a:r>
              <a:rPr lang="en-US" sz="1600" dirty="0">
                <a:solidFill>
                  <a:srgbClr val="22DFEF"/>
                </a:solidFill>
                <a:latin typeface="Avenir Book"/>
                <a:cs typeface="Avenir Book"/>
              </a:rPr>
              <a:t>://www.astronomy.ohio-state.edu/~henderson/k2c9_parallax_animations</a:t>
            </a:r>
            <a:r>
              <a:rPr lang="en-US" sz="1600" dirty="0" smtClean="0">
                <a:solidFill>
                  <a:srgbClr val="22DFEF"/>
                </a:solidFill>
                <a:latin typeface="Avenir Book"/>
                <a:cs typeface="Avenir Book"/>
              </a:rPr>
              <a:t>/</a:t>
            </a:r>
          </a:p>
        </p:txBody>
      </p:sp>
      <p:pic>
        <p:nvPicPr>
          <p:cNvPr id="4" name="ecliptic_x_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2130" y="914400"/>
            <a:ext cx="4699741" cy="5029200"/>
          </a:xfrm>
          <a:prstGeom prst="rect">
            <a:avLst/>
          </a:prstGeom>
        </p:spPr>
      </p:pic>
      <p:sp>
        <p:nvSpPr>
          <p:cNvPr id="20" name="TextBox 19"/>
          <p:cNvSpPr txBox="1"/>
          <p:nvPr/>
        </p:nvSpPr>
        <p:spPr>
          <a:xfrm rot="16200000">
            <a:off x="162513" y="3969995"/>
            <a:ext cx="3762608" cy="387798"/>
          </a:xfrm>
          <a:prstGeom prst="rect">
            <a:avLst/>
          </a:prstGeom>
          <a:noFill/>
        </p:spPr>
        <p:txBody>
          <a:bodyPr wrap="square" rtlCol="0" anchor="ctr">
            <a:spAutoFit/>
          </a:bodyPr>
          <a:lstStyle/>
          <a:p>
            <a:pPr>
              <a:lnSpc>
                <a:spcPct val="120000"/>
              </a:lnSpc>
            </a:pPr>
            <a:r>
              <a:rPr lang="en-US" sz="1600" dirty="0" smtClean="0">
                <a:solidFill>
                  <a:schemeClr val="bg1"/>
                </a:solidFill>
                <a:latin typeface="Avenir Book"/>
                <a:cs typeface="Avenir Book"/>
              </a:rPr>
              <a:t>Henderson+ </a:t>
            </a:r>
            <a:r>
              <a:rPr lang="en-US" sz="1600" dirty="0" smtClean="0">
                <a:solidFill>
                  <a:schemeClr val="bg1">
                    <a:lumMod val="75000"/>
                  </a:schemeClr>
                </a:solidFill>
                <a:latin typeface="Avenir Book"/>
                <a:cs typeface="Avenir Book"/>
              </a:rPr>
              <a:t>(2016), PASP, 128, 124401</a:t>
            </a:r>
          </a:p>
        </p:txBody>
      </p:sp>
      <p:sp>
        <p:nvSpPr>
          <p:cNvPr id="26" name="Title 1"/>
          <p:cNvSpPr txBox="1">
            <a:spLocks/>
          </p:cNvSpPr>
          <p:nvPr/>
        </p:nvSpPr>
        <p:spPr>
          <a:xfrm>
            <a:off x="0" y="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EBD20F"/>
                </a:solidFill>
                <a:latin typeface="Avenir Book"/>
                <a:cs typeface="Avenir Book"/>
              </a:rPr>
              <a:t>But what does satellite parallax </a:t>
            </a:r>
            <a:r>
              <a:rPr lang="en-US" sz="3600" i="1" dirty="0" smtClean="0">
                <a:solidFill>
                  <a:schemeClr val="bg1"/>
                </a:solidFill>
                <a:latin typeface="Avenir Book"/>
                <a:cs typeface="Avenir Book"/>
              </a:rPr>
              <a:t>mean</a:t>
            </a:r>
            <a:r>
              <a:rPr lang="en-US" sz="3600" dirty="0" smtClean="0">
                <a:solidFill>
                  <a:srgbClr val="EBD20F"/>
                </a:solidFill>
                <a:latin typeface="Avenir Book"/>
                <a:cs typeface="Avenir Book"/>
              </a:rPr>
              <a:t>?</a:t>
            </a:r>
            <a:endParaRPr lang="en-US" sz="3600" i="1" dirty="0">
              <a:solidFill>
                <a:srgbClr val="EBD20F"/>
              </a:solidFill>
              <a:latin typeface="Avenir Book"/>
              <a:cs typeface="Avenir Book"/>
            </a:endParaRPr>
          </a:p>
        </p:txBody>
      </p:sp>
      <p:grpSp>
        <p:nvGrpSpPr>
          <p:cNvPr id="16" name="Group 15"/>
          <p:cNvGrpSpPr/>
          <p:nvPr/>
        </p:nvGrpSpPr>
        <p:grpSpPr>
          <a:xfrm>
            <a:off x="0" y="6371401"/>
            <a:ext cx="9144000" cy="440388"/>
            <a:chOff x="0" y="6371401"/>
            <a:chExt cx="9144000" cy="440388"/>
          </a:xfrm>
        </p:grpSpPr>
        <p:cxnSp>
          <p:nvCxnSpPr>
            <p:cNvPr id="17" name="Straight Connector 16"/>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9" name="TextBox 18"/>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7" name="Group 26"/>
            <p:cNvGrpSpPr/>
            <p:nvPr/>
          </p:nvGrpSpPr>
          <p:grpSpPr>
            <a:xfrm>
              <a:off x="7098838" y="6442457"/>
              <a:ext cx="2002536" cy="365761"/>
              <a:chOff x="7810911" y="6249000"/>
              <a:chExt cx="2002536" cy="365761"/>
            </a:xfrm>
          </p:grpSpPr>
          <p:sp>
            <p:nvSpPr>
              <p:cNvPr id="28" name="Rectangle 27"/>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390916450"/>
      </p:ext>
    </p:extLst>
  </p:cSld>
  <p:clrMapOvr>
    <a:masterClrMapping/>
  </p:clrMapOvr>
  <p:timing>
    <p:tnLst>
      <p:par>
        <p:cTn id="1" dur="indefinite" restart="never" nodeType="tmRoot">
          <p:childTnLst>
            <p:par>
              <p:cTn id="2"/>
            </p:par>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6" name="Rectangle 15"/>
          <p:cNvSpPr/>
          <p:nvPr/>
        </p:nvSpPr>
        <p:spPr>
          <a:xfrm>
            <a:off x="0" y="5791221"/>
            <a:ext cx="9144000" cy="584776"/>
          </a:xfrm>
          <a:prstGeom prst="rect">
            <a:avLst/>
          </a:prstGeom>
        </p:spPr>
        <p:txBody>
          <a:bodyPr wrap="square">
            <a:spAutoFit/>
          </a:bodyPr>
          <a:lstStyle/>
          <a:p>
            <a:r>
              <a:rPr lang="en-US" sz="1600" dirty="0" smtClean="0">
                <a:solidFill>
                  <a:srgbClr val="EBD20F"/>
                </a:solidFill>
                <a:latin typeface="Avenir Book"/>
                <a:cs typeface="Avenir Book"/>
              </a:rPr>
              <a:t>Found at:</a:t>
            </a:r>
          </a:p>
          <a:p>
            <a:r>
              <a:rPr lang="en-US" sz="1600" dirty="0" smtClean="0">
                <a:solidFill>
                  <a:srgbClr val="22DFEF"/>
                </a:solidFill>
                <a:latin typeface="Avenir Book"/>
                <a:cs typeface="Avenir Book"/>
              </a:rPr>
              <a:t>http</a:t>
            </a:r>
            <a:r>
              <a:rPr lang="en-US" sz="1600" dirty="0">
                <a:solidFill>
                  <a:srgbClr val="22DFEF"/>
                </a:solidFill>
                <a:latin typeface="Avenir Book"/>
                <a:cs typeface="Avenir Book"/>
              </a:rPr>
              <a:t>://www.astronomy.ohio-state.edu/~henderson/k2c9_parallax_animations</a:t>
            </a:r>
            <a:r>
              <a:rPr lang="en-US" sz="1600" dirty="0" smtClean="0">
                <a:solidFill>
                  <a:srgbClr val="22DFEF"/>
                </a:solidFill>
                <a:latin typeface="Avenir Book"/>
                <a:cs typeface="Avenir Book"/>
              </a:rPr>
              <a:t>/</a:t>
            </a:r>
          </a:p>
        </p:txBody>
      </p:sp>
      <p:sp>
        <p:nvSpPr>
          <p:cNvPr id="23" name="TextBox 22"/>
          <p:cNvSpPr txBox="1"/>
          <p:nvPr/>
        </p:nvSpPr>
        <p:spPr>
          <a:xfrm rot="16200000">
            <a:off x="-1382284" y="3622866"/>
            <a:ext cx="3762608" cy="387798"/>
          </a:xfrm>
          <a:prstGeom prst="rect">
            <a:avLst/>
          </a:prstGeom>
          <a:noFill/>
        </p:spPr>
        <p:txBody>
          <a:bodyPr wrap="square" rtlCol="0" anchor="ctr">
            <a:spAutoFit/>
          </a:bodyPr>
          <a:lstStyle/>
          <a:p>
            <a:pPr>
              <a:lnSpc>
                <a:spcPct val="120000"/>
              </a:lnSpc>
            </a:pPr>
            <a:r>
              <a:rPr lang="en-US" sz="1600" dirty="0" smtClean="0">
                <a:solidFill>
                  <a:schemeClr val="bg1"/>
                </a:solidFill>
                <a:latin typeface="Avenir Book"/>
                <a:cs typeface="Avenir Book"/>
              </a:rPr>
              <a:t>Henderson+ </a:t>
            </a:r>
            <a:r>
              <a:rPr lang="en-US" sz="1600" dirty="0" smtClean="0">
                <a:solidFill>
                  <a:schemeClr val="bg1">
                    <a:lumMod val="75000"/>
                  </a:schemeClr>
                </a:solidFill>
                <a:latin typeface="Avenir Book"/>
                <a:cs typeface="Avenir Book"/>
              </a:rPr>
              <a:t>(2016), PASP, 128, 124401</a:t>
            </a:r>
          </a:p>
        </p:txBody>
      </p:sp>
      <p:pic>
        <p:nvPicPr>
          <p:cNvPr id="2" name="ecliptic_x_y_x_z_superstamp_til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5800" y="1265952"/>
            <a:ext cx="7772400" cy="4326096"/>
          </a:xfrm>
          <a:prstGeom prst="rect">
            <a:avLst/>
          </a:prstGeom>
        </p:spPr>
      </p:pic>
      <p:sp>
        <p:nvSpPr>
          <p:cNvPr id="28" name="Title 1"/>
          <p:cNvSpPr txBox="1">
            <a:spLocks/>
          </p:cNvSpPr>
          <p:nvPr/>
        </p:nvSpPr>
        <p:spPr>
          <a:xfrm>
            <a:off x="0" y="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EBD20F"/>
                </a:solidFill>
                <a:latin typeface="Avenir Book"/>
                <a:cs typeface="Avenir Book"/>
              </a:rPr>
              <a:t>But what does satellite parallax </a:t>
            </a:r>
            <a:r>
              <a:rPr lang="en-US" sz="3600" i="1" smtClean="0">
                <a:solidFill>
                  <a:schemeClr val="bg1"/>
                </a:solidFill>
                <a:latin typeface="Avenir Book"/>
                <a:cs typeface="Avenir Book"/>
              </a:rPr>
              <a:t>mean</a:t>
            </a:r>
            <a:r>
              <a:rPr lang="en-US" sz="3600" smtClean="0">
                <a:solidFill>
                  <a:srgbClr val="EBD20F"/>
                </a:solidFill>
                <a:latin typeface="Avenir Book"/>
                <a:cs typeface="Avenir Book"/>
              </a:rPr>
              <a:t>?</a:t>
            </a:r>
            <a:endParaRPr lang="en-US" sz="3600" i="1" dirty="0">
              <a:solidFill>
                <a:srgbClr val="EBD20F"/>
              </a:solidFill>
              <a:latin typeface="Avenir Book"/>
              <a:cs typeface="Avenir Book"/>
            </a:endParaRPr>
          </a:p>
        </p:txBody>
      </p:sp>
      <p:grpSp>
        <p:nvGrpSpPr>
          <p:cNvPr id="17" name="Group 16"/>
          <p:cNvGrpSpPr/>
          <p:nvPr/>
        </p:nvGrpSpPr>
        <p:grpSpPr>
          <a:xfrm>
            <a:off x="0" y="6371401"/>
            <a:ext cx="9144000" cy="440388"/>
            <a:chOff x="0" y="6371401"/>
            <a:chExt cx="9144000" cy="440388"/>
          </a:xfrm>
        </p:grpSpPr>
        <p:cxnSp>
          <p:nvCxnSpPr>
            <p:cNvPr id="18" name="Straight Connector 1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0" name="TextBox 1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1" name="Group 20"/>
            <p:cNvGrpSpPr/>
            <p:nvPr/>
          </p:nvGrpSpPr>
          <p:grpSpPr>
            <a:xfrm>
              <a:off x="7098838" y="6442457"/>
              <a:ext cx="2002536" cy="365761"/>
              <a:chOff x="7810911" y="6249000"/>
              <a:chExt cx="2002536" cy="365761"/>
            </a:xfrm>
          </p:grpSpPr>
          <p:sp>
            <p:nvSpPr>
              <p:cNvPr id="29" name="Rectangle 2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633246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7" name="Rectangle 16"/>
          <p:cNvSpPr/>
          <p:nvPr/>
        </p:nvSpPr>
        <p:spPr>
          <a:xfrm>
            <a:off x="0" y="5791221"/>
            <a:ext cx="9144000" cy="584776"/>
          </a:xfrm>
          <a:prstGeom prst="rect">
            <a:avLst/>
          </a:prstGeom>
        </p:spPr>
        <p:txBody>
          <a:bodyPr wrap="square">
            <a:spAutoFit/>
          </a:bodyPr>
          <a:lstStyle/>
          <a:p>
            <a:r>
              <a:rPr lang="en-US" sz="1600" dirty="0" smtClean="0">
                <a:solidFill>
                  <a:srgbClr val="EBD20F"/>
                </a:solidFill>
                <a:latin typeface="Avenir Book"/>
                <a:cs typeface="Avenir Book"/>
              </a:rPr>
              <a:t>Found at:</a:t>
            </a:r>
          </a:p>
          <a:p>
            <a:r>
              <a:rPr lang="en-US" sz="1600" dirty="0" smtClean="0">
                <a:solidFill>
                  <a:srgbClr val="22DFEF"/>
                </a:solidFill>
                <a:latin typeface="Avenir Book"/>
                <a:cs typeface="Avenir Book"/>
              </a:rPr>
              <a:t>http</a:t>
            </a:r>
            <a:r>
              <a:rPr lang="en-US" sz="1600" dirty="0">
                <a:solidFill>
                  <a:srgbClr val="22DFEF"/>
                </a:solidFill>
                <a:latin typeface="Avenir Book"/>
                <a:cs typeface="Avenir Book"/>
              </a:rPr>
              <a:t>://www.astronomy.ohio-state.edu/~henderson/k2c9_parallax_animations</a:t>
            </a:r>
            <a:r>
              <a:rPr lang="en-US" sz="1600" dirty="0" smtClean="0">
                <a:solidFill>
                  <a:srgbClr val="22DFEF"/>
                </a:solidFill>
                <a:latin typeface="Avenir Book"/>
                <a:cs typeface="Avenir Book"/>
              </a:rPr>
              <a:t>/</a:t>
            </a:r>
          </a:p>
        </p:txBody>
      </p:sp>
      <p:sp>
        <p:nvSpPr>
          <p:cNvPr id="28" name="TextBox 27"/>
          <p:cNvSpPr txBox="1"/>
          <p:nvPr/>
        </p:nvSpPr>
        <p:spPr>
          <a:xfrm rot="16200000">
            <a:off x="90655" y="3932764"/>
            <a:ext cx="3762608" cy="387798"/>
          </a:xfrm>
          <a:prstGeom prst="rect">
            <a:avLst/>
          </a:prstGeom>
          <a:noFill/>
        </p:spPr>
        <p:txBody>
          <a:bodyPr wrap="square" rtlCol="0" anchor="ctr">
            <a:spAutoFit/>
          </a:bodyPr>
          <a:lstStyle/>
          <a:p>
            <a:pPr>
              <a:lnSpc>
                <a:spcPct val="120000"/>
              </a:lnSpc>
            </a:pPr>
            <a:r>
              <a:rPr lang="en-US" sz="1600" dirty="0" smtClean="0">
                <a:solidFill>
                  <a:schemeClr val="bg1"/>
                </a:solidFill>
                <a:latin typeface="Avenir Book"/>
                <a:cs typeface="Avenir Book"/>
              </a:rPr>
              <a:t>Henderson+ </a:t>
            </a:r>
            <a:r>
              <a:rPr lang="en-US" sz="1600" dirty="0" smtClean="0">
                <a:solidFill>
                  <a:schemeClr val="bg1">
                    <a:lumMod val="75000"/>
                  </a:schemeClr>
                </a:solidFill>
                <a:latin typeface="Avenir Book"/>
                <a:cs typeface="Avenir Book"/>
              </a:rPr>
              <a:t>(2016), PASP, 128, 124401</a:t>
            </a:r>
          </a:p>
        </p:txBody>
      </p:sp>
      <p:pic>
        <p:nvPicPr>
          <p:cNvPr id="2" name="reproj_lens_eve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2130" y="914400"/>
            <a:ext cx="4699740" cy="5029200"/>
          </a:xfrm>
          <a:prstGeom prst="rect">
            <a:avLst/>
          </a:prstGeom>
        </p:spPr>
      </p:pic>
      <p:sp>
        <p:nvSpPr>
          <p:cNvPr id="26" name="Title 1"/>
          <p:cNvSpPr txBox="1">
            <a:spLocks/>
          </p:cNvSpPr>
          <p:nvPr/>
        </p:nvSpPr>
        <p:spPr>
          <a:xfrm>
            <a:off x="0" y="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EBD20F"/>
                </a:solidFill>
                <a:latin typeface="Avenir Book"/>
                <a:cs typeface="Avenir Book"/>
              </a:rPr>
              <a:t>But what does satellite parallax </a:t>
            </a:r>
            <a:r>
              <a:rPr lang="en-US" sz="3600" i="1" smtClean="0">
                <a:solidFill>
                  <a:schemeClr val="bg1"/>
                </a:solidFill>
                <a:latin typeface="Avenir Book"/>
                <a:cs typeface="Avenir Book"/>
              </a:rPr>
              <a:t>mean</a:t>
            </a:r>
            <a:r>
              <a:rPr lang="en-US" sz="3600" smtClean="0">
                <a:solidFill>
                  <a:srgbClr val="EBD20F"/>
                </a:solidFill>
                <a:latin typeface="Avenir Book"/>
                <a:cs typeface="Avenir Book"/>
              </a:rPr>
              <a:t>?</a:t>
            </a:r>
            <a:endParaRPr lang="en-US" sz="3600" i="1" dirty="0">
              <a:solidFill>
                <a:srgbClr val="EBD20F"/>
              </a:solidFill>
              <a:latin typeface="Avenir Book"/>
              <a:cs typeface="Avenir Book"/>
            </a:endParaRPr>
          </a:p>
        </p:txBody>
      </p:sp>
      <p:grpSp>
        <p:nvGrpSpPr>
          <p:cNvPr id="19" name="Group 18"/>
          <p:cNvGrpSpPr/>
          <p:nvPr/>
        </p:nvGrpSpPr>
        <p:grpSpPr>
          <a:xfrm>
            <a:off x="0" y="6371401"/>
            <a:ext cx="9144000" cy="440388"/>
            <a:chOff x="0" y="6371401"/>
            <a:chExt cx="9144000" cy="440388"/>
          </a:xfrm>
        </p:grpSpPr>
        <p:cxnSp>
          <p:nvCxnSpPr>
            <p:cNvPr id="20" name="Straight Connector 19"/>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2" name="TextBox 21"/>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3" name="Group 22"/>
            <p:cNvGrpSpPr/>
            <p:nvPr/>
          </p:nvGrpSpPr>
          <p:grpSpPr>
            <a:xfrm>
              <a:off x="7098838" y="6442457"/>
              <a:ext cx="2002536" cy="365761"/>
              <a:chOff x="7810911" y="6249000"/>
              <a:chExt cx="2002536" cy="365761"/>
            </a:xfrm>
          </p:grpSpPr>
          <p:sp>
            <p:nvSpPr>
              <p:cNvPr id="29" name="Rectangle 2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871630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2"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But what does satellite parallax </a:t>
            </a:r>
            <a:r>
              <a:rPr lang="en-US" sz="3600" i="1" dirty="0" smtClean="0">
                <a:solidFill>
                  <a:schemeClr val="bg1"/>
                </a:solidFill>
                <a:latin typeface="Avenir Book"/>
                <a:cs typeface="Avenir Book"/>
              </a:rPr>
              <a:t>mean</a:t>
            </a:r>
            <a:r>
              <a:rPr lang="en-US" sz="3600" dirty="0" smtClean="0">
                <a:solidFill>
                  <a:srgbClr val="EBD20F"/>
                </a:solidFill>
                <a:latin typeface="Avenir Book"/>
                <a:cs typeface="Avenir Book"/>
              </a:rPr>
              <a:t>?</a:t>
            </a:r>
            <a:endParaRPr lang="en-US" sz="3600" i="1" dirty="0">
              <a:solidFill>
                <a:srgbClr val="EBD20F"/>
              </a:solidFill>
              <a:latin typeface="Avenir Book"/>
              <a:cs typeface="Avenir Book"/>
            </a:endParaRPr>
          </a:p>
        </p:txBody>
      </p:sp>
      <p:sp>
        <p:nvSpPr>
          <p:cNvPr id="13" name="Rectangle 12"/>
          <p:cNvSpPr/>
          <p:nvPr/>
        </p:nvSpPr>
        <p:spPr>
          <a:xfrm>
            <a:off x="0" y="5791221"/>
            <a:ext cx="9144000" cy="584776"/>
          </a:xfrm>
          <a:prstGeom prst="rect">
            <a:avLst/>
          </a:prstGeom>
        </p:spPr>
        <p:txBody>
          <a:bodyPr wrap="square">
            <a:spAutoFit/>
          </a:bodyPr>
          <a:lstStyle/>
          <a:p>
            <a:r>
              <a:rPr lang="en-US" sz="1600" dirty="0" smtClean="0">
                <a:solidFill>
                  <a:srgbClr val="EBD20F"/>
                </a:solidFill>
                <a:latin typeface="Avenir Book"/>
                <a:cs typeface="Avenir Book"/>
              </a:rPr>
              <a:t>Found at:</a:t>
            </a:r>
          </a:p>
          <a:p>
            <a:r>
              <a:rPr lang="en-US" sz="1600" dirty="0" smtClean="0">
                <a:solidFill>
                  <a:srgbClr val="22DFEF"/>
                </a:solidFill>
                <a:latin typeface="Avenir Book"/>
                <a:cs typeface="Avenir Book"/>
              </a:rPr>
              <a:t>http</a:t>
            </a:r>
            <a:r>
              <a:rPr lang="en-US" sz="1600" dirty="0">
                <a:solidFill>
                  <a:srgbClr val="22DFEF"/>
                </a:solidFill>
                <a:latin typeface="Avenir Book"/>
                <a:cs typeface="Avenir Book"/>
              </a:rPr>
              <a:t>://www.astronomy.ohio-state.edu/~henderson/k2c9_parallax_animations</a:t>
            </a:r>
            <a:r>
              <a:rPr lang="en-US" sz="1600" dirty="0" smtClean="0">
                <a:solidFill>
                  <a:srgbClr val="22DFEF"/>
                </a:solidFill>
                <a:latin typeface="Avenir Book"/>
                <a:cs typeface="Avenir Book"/>
              </a:rPr>
              <a:t>/</a:t>
            </a:r>
          </a:p>
        </p:txBody>
      </p:sp>
      <p:sp>
        <p:nvSpPr>
          <p:cNvPr id="23" name="TextBox 22"/>
          <p:cNvSpPr txBox="1"/>
          <p:nvPr/>
        </p:nvSpPr>
        <p:spPr>
          <a:xfrm rot="16200000">
            <a:off x="90655" y="3932764"/>
            <a:ext cx="3762608" cy="387798"/>
          </a:xfrm>
          <a:prstGeom prst="rect">
            <a:avLst/>
          </a:prstGeom>
          <a:noFill/>
        </p:spPr>
        <p:txBody>
          <a:bodyPr wrap="square" rtlCol="0" anchor="ctr">
            <a:spAutoFit/>
          </a:bodyPr>
          <a:lstStyle/>
          <a:p>
            <a:pPr>
              <a:lnSpc>
                <a:spcPct val="120000"/>
              </a:lnSpc>
            </a:pPr>
            <a:r>
              <a:rPr lang="en-US" sz="1600" dirty="0" smtClean="0">
                <a:solidFill>
                  <a:schemeClr val="bg1"/>
                </a:solidFill>
                <a:latin typeface="Avenir Book"/>
                <a:cs typeface="Avenir Book"/>
              </a:rPr>
              <a:t>Henderson+ </a:t>
            </a:r>
            <a:r>
              <a:rPr lang="en-US" sz="1600" dirty="0" smtClean="0">
                <a:solidFill>
                  <a:schemeClr val="bg1">
                    <a:lumMod val="75000"/>
                  </a:schemeClr>
                </a:solidFill>
                <a:latin typeface="Avenir Book"/>
                <a:cs typeface="Avenir Book"/>
              </a:rPr>
              <a:t>(2016), PASP, 128, 124401</a:t>
            </a:r>
          </a:p>
        </p:txBody>
      </p:sp>
      <p:pic>
        <p:nvPicPr>
          <p:cNvPr id="3" name="orbits_lightcurv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58683" y="914400"/>
            <a:ext cx="4826635" cy="5029200"/>
          </a:xfrm>
          <a:prstGeom prst="rect">
            <a:avLst/>
          </a:prstGeom>
        </p:spPr>
      </p:pic>
      <p:grpSp>
        <p:nvGrpSpPr>
          <p:cNvPr id="17" name="Group 16"/>
          <p:cNvGrpSpPr/>
          <p:nvPr/>
        </p:nvGrpSpPr>
        <p:grpSpPr>
          <a:xfrm>
            <a:off x="0" y="6371401"/>
            <a:ext cx="9144000" cy="440388"/>
            <a:chOff x="0" y="6371401"/>
            <a:chExt cx="9144000" cy="440388"/>
          </a:xfrm>
        </p:grpSpPr>
        <p:cxnSp>
          <p:nvCxnSpPr>
            <p:cNvPr id="18" name="Straight Connector 1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0" name="TextBox 1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1" name="Group 20"/>
            <p:cNvGrpSpPr/>
            <p:nvPr/>
          </p:nvGrpSpPr>
          <p:grpSpPr>
            <a:xfrm>
              <a:off x="7098838" y="6442457"/>
              <a:ext cx="2002536" cy="365761"/>
              <a:chOff x="7810911" y="6249000"/>
              <a:chExt cx="2002536" cy="365761"/>
            </a:xfrm>
          </p:grpSpPr>
          <p:sp>
            <p:nvSpPr>
              <p:cNvPr id="28" name="Rectangle 27"/>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869940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457" name="TextBox 456"/>
          <p:cNvSpPr txBox="1"/>
          <p:nvPr/>
        </p:nvSpPr>
        <p:spPr>
          <a:xfrm>
            <a:off x="0" y="28222"/>
            <a:ext cx="9144000" cy="1077218"/>
          </a:xfrm>
          <a:prstGeom prst="rect">
            <a:avLst/>
          </a:prstGeom>
          <a:noFill/>
        </p:spPr>
        <p:txBody>
          <a:bodyPr wrap="square" rtlCol="0" anchor="ctr">
            <a:spAutoFit/>
          </a:bodyPr>
          <a:lstStyle/>
          <a:p>
            <a:pPr algn="ctr"/>
            <a:r>
              <a:rPr lang="en-US" sz="3200" i="1" dirty="0" smtClean="0">
                <a:solidFill>
                  <a:schemeClr val="bg1"/>
                </a:solidFill>
                <a:latin typeface="Avenir Medium"/>
                <a:cs typeface="Avenir Medium"/>
              </a:rPr>
              <a:t>K2</a:t>
            </a:r>
            <a:r>
              <a:rPr lang="en-US" sz="3200" dirty="0" smtClean="0">
                <a:solidFill>
                  <a:schemeClr val="bg1"/>
                </a:solidFill>
                <a:latin typeface="Avenir Medium"/>
                <a:cs typeface="Avenir Medium"/>
              </a:rPr>
              <a:t>C9</a:t>
            </a:r>
            <a:r>
              <a:rPr lang="en-US" sz="3200" dirty="0" smtClean="0">
                <a:solidFill>
                  <a:srgbClr val="EBD20F"/>
                </a:solidFill>
                <a:latin typeface="Avenir Medium"/>
                <a:cs typeface="Avenir Medium"/>
              </a:rPr>
              <a:t> Sensitivity to Free-floating</a:t>
            </a:r>
          </a:p>
          <a:p>
            <a:pPr algn="ctr"/>
            <a:r>
              <a:rPr lang="en-US" sz="3200" dirty="0" smtClean="0">
                <a:solidFill>
                  <a:srgbClr val="EBD20F"/>
                </a:solidFill>
                <a:latin typeface="Avenir Medium"/>
                <a:cs typeface="Avenir Medium"/>
              </a:rPr>
              <a:t>Planet π</a:t>
            </a:r>
            <a:r>
              <a:rPr lang="en-US" sz="3200" baseline="-25000" dirty="0" smtClean="0">
                <a:solidFill>
                  <a:srgbClr val="EBD20F"/>
                </a:solidFill>
                <a:latin typeface="Avenir Medium"/>
                <a:cs typeface="Avenir Medium"/>
              </a:rPr>
              <a:t>E</a:t>
            </a:r>
            <a:r>
              <a:rPr lang="en-US" sz="3200" dirty="0" smtClean="0">
                <a:solidFill>
                  <a:srgbClr val="EBD20F"/>
                </a:solidFill>
                <a:latin typeface="Avenir Medium"/>
                <a:cs typeface="Avenir Medium"/>
              </a:rPr>
              <a:t> Measurements</a:t>
            </a:r>
            <a:endParaRPr lang="en-US" sz="3200" i="1" dirty="0">
              <a:solidFill>
                <a:srgbClr val="EBD20F"/>
              </a:solidFill>
              <a:latin typeface="Avenir Medium"/>
              <a:cs typeface="Avenir Medium"/>
            </a:endParaRPr>
          </a:p>
        </p:txBody>
      </p:sp>
      <p:grpSp>
        <p:nvGrpSpPr>
          <p:cNvPr id="9" name="Group 8"/>
          <p:cNvGrpSpPr/>
          <p:nvPr/>
        </p:nvGrpSpPr>
        <p:grpSpPr>
          <a:xfrm>
            <a:off x="257810" y="1396998"/>
            <a:ext cx="8628380" cy="4572000"/>
            <a:chOff x="128025" y="747889"/>
            <a:chExt cx="8628380" cy="4572000"/>
          </a:xfrm>
        </p:grpSpPr>
        <p:pic>
          <p:nvPicPr>
            <p:cNvPr id="2" name="Picture 1" descr="rEproj_dl_m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012" y="747889"/>
              <a:ext cx="3932393" cy="4572000"/>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pic>
          <p:nvPicPr>
            <p:cNvPr id="10" name="Picture 9" descr="dproj_bulgevi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25" y="747889"/>
              <a:ext cx="4701472" cy="4572000"/>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grpSp>
      <p:sp>
        <p:nvSpPr>
          <p:cNvPr id="11" name="TextBox 10"/>
          <p:cNvSpPr txBox="1"/>
          <p:nvPr/>
        </p:nvSpPr>
        <p:spPr>
          <a:xfrm>
            <a:off x="1863890" y="5923875"/>
            <a:ext cx="5416221"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a:solidFill>
                  <a:schemeClr val="bg1">
                    <a:lumMod val="75000"/>
                  </a:schemeClr>
                </a:solidFill>
                <a:latin typeface="Avenir Book"/>
                <a:cs typeface="Avenir Book"/>
              </a:rPr>
              <a:t> </a:t>
            </a:r>
            <a:r>
              <a:rPr lang="en-US" sz="1600" dirty="0" smtClean="0">
                <a:solidFill>
                  <a:schemeClr val="bg1">
                    <a:lumMod val="75000"/>
                  </a:schemeClr>
                </a:solidFill>
                <a:latin typeface="Avenir Book"/>
                <a:cs typeface="Avenir Book"/>
              </a:rPr>
              <a:t>&amp; </a:t>
            </a:r>
            <a:r>
              <a:rPr lang="en-US" sz="1600" dirty="0" err="1" smtClean="0">
                <a:solidFill>
                  <a:schemeClr val="bg1">
                    <a:lumMod val="75000"/>
                  </a:schemeClr>
                </a:solidFill>
                <a:latin typeface="Avenir Book"/>
                <a:cs typeface="Avenir Book"/>
              </a:rPr>
              <a:t>Shvartzvald</a:t>
            </a:r>
            <a:r>
              <a:rPr lang="en-US" sz="1600" dirty="0" smtClean="0">
                <a:solidFill>
                  <a:schemeClr val="bg1">
                    <a:lumMod val="75000"/>
                  </a:schemeClr>
                </a:solidFill>
                <a:latin typeface="Avenir Book"/>
                <a:cs typeface="Avenir Book"/>
              </a:rPr>
              <a:t> (2016), AJ, 152, 96</a:t>
            </a:r>
          </a:p>
        </p:txBody>
      </p:sp>
      <p:grpSp>
        <p:nvGrpSpPr>
          <p:cNvPr id="15" name="Group 14"/>
          <p:cNvGrpSpPr/>
          <p:nvPr/>
        </p:nvGrpSpPr>
        <p:grpSpPr>
          <a:xfrm>
            <a:off x="0" y="6371401"/>
            <a:ext cx="9144000" cy="440388"/>
            <a:chOff x="0" y="6371401"/>
            <a:chExt cx="9144000" cy="440388"/>
          </a:xfrm>
        </p:grpSpPr>
        <p:cxnSp>
          <p:nvCxnSpPr>
            <p:cNvPr id="16" name="Straight Connector 15"/>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5" name="TextBox 24"/>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6" name="Group 25"/>
            <p:cNvGrpSpPr/>
            <p:nvPr/>
          </p:nvGrpSpPr>
          <p:grpSpPr>
            <a:xfrm>
              <a:off x="7098838" y="6442457"/>
              <a:ext cx="2002536" cy="365761"/>
              <a:chOff x="7810911" y="6249000"/>
              <a:chExt cx="2002536" cy="365761"/>
            </a:xfrm>
          </p:grpSpPr>
          <p:sp>
            <p:nvSpPr>
              <p:cNvPr id="27" name="Rectangle 2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k2c9_logo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510311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6"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Balance between </a:t>
            </a:r>
            <a:r>
              <a:rPr lang="en-US" sz="3600" i="1" dirty="0" smtClean="0">
                <a:solidFill>
                  <a:schemeClr val="bg1"/>
                </a:solidFill>
                <a:latin typeface="Avenir Book"/>
                <a:cs typeface="Avenir Book"/>
              </a:rPr>
              <a:t>D</a:t>
            </a:r>
            <a:r>
              <a:rPr lang="en-US" sz="2400" b="1" baseline="-25000" dirty="0" smtClean="0">
                <a:solidFill>
                  <a:schemeClr val="bg1"/>
                </a:solidFill>
                <a:latin typeface="Avenir Heavy" charset="0"/>
                <a:ea typeface="Avenir Heavy" charset="0"/>
                <a:cs typeface="Avenir Heavy" charset="0"/>
              </a:rPr>
              <a:t>⏊</a:t>
            </a:r>
            <a:r>
              <a:rPr lang="en-US" sz="3600" dirty="0" smtClean="0">
                <a:solidFill>
                  <a:srgbClr val="22DFEF"/>
                </a:solidFill>
                <a:latin typeface="Avenir Book"/>
                <a:cs typeface="Avenir Book"/>
              </a:rPr>
              <a:t> and </a:t>
            </a:r>
            <a:r>
              <a:rPr lang="en-US" sz="3600" i="1" dirty="0" err="1">
                <a:solidFill>
                  <a:schemeClr val="bg1"/>
                </a:solidFill>
                <a:latin typeface="Avenir Book"/>
                <a:cs typeface="Avenir Book"/>
              </a:rPr>
              <a:t>r</a:t>
            </a:r>
            <a:r>
              <a:rPr lang="en-US" sz="3600" baseline="-25000" dirty="0" err="1" smtClean="0">
                <a:solidFill>
                  <a:schemeClr val="bg1"/>
                </a:solidFill>
                <a:latin typeface="Avenir Book"/>
                <a:cs typeface="Avenir Book"/>
              </a:rPr>
              <a:t>E</a:t>
            </a:r>
            <a:endParaRPr lang="en-US" sz="3600" i="1" baseline="-25000" dirty="0">
              <a:solidFill>
                <a:schemeClr val="bg1"/>
              </a:solidFill>
              <a:latin typeface="Avenir Book"/>
              <a:cs typeface="Avenir Book"/>
            </a:endParaRPr>
          </a:p>
        </p:txBody>
      </p:sp>
      <p:sp>
        <p:nvSpPr>
          <p:cNvPr id="4" name="TextBox 3"/>
          <p:cNvSpPr txBox="1"/>
          <p:nvPr/>
        </p:nvSpPr>
        <p:spPr>
          <a:xfrm>
            <a:off x="6912130" y="-58754"/>
            <a:ext cx="441147" cy="553998"/>
          </a:xfrm>
          <a:prstGeom prst="rect">
            <a:avLst/>
          </a:prstGeom>
          <a:noFill/>
        </p:spPr>
        <p:txBody>
          <a:bodyPr wrap="none" rtlCol="0" anchor="ctr">
            <a:spAutoFit/>
          </a:bodyPr>
          <a:lstStyle/>
          <a:p>
            <a:pPr algn="ctr"/>
            <a:r>
              <a:rPr lang="en-US" sz="3000" b="1" dirty="0" smtClean="0">
                <a:solidFill>
                  <a:schemeClr val="bg1"/>
                </a:solidFill>
                <a:latin typeface="Avenir Heavy" charset="0"/>
                <a:ea typeface="Avenir Heavy" charset="0"/>
                <a:cs typeface="Avenir Heavy" charset="0"/>
              </a:rPr>
              <a:t>~</a:t>
            </a:r>
            <a:endParaRPr lang="en-US" sz="3000" b="1" dirty="0">
              <a:solidFill>
                <a:schemeClr val="bg1"/>
              </a:solidFill>
              <a:latin typeface="Avenir Heavy" charset="0"/>
              <a:ea typeface="Avenir Heavy" charset="0"/>
              <a:cs typeface="Avenir Heavy" charset="0"/>
            </a:endParaRPr>
          </a:p>
        </p:txBody>
      </p:sp>
      <p:grpSp>
        <p:nvGrpSpPr>
          <p:cNvPr id="13" name="Group 12"/>
          <p:cNvGrpSpPr/>
          <p:nvPr/>
        </p:nvGrpSpPr>
        <p:grpSpPr>
          <a:xfrm>
            <a:off x="0" y="6371401"/>
            <a:ext cx="9144000" cy="440388"/>
            <a:chOff x="0" y="6371401"/>
            <a:chExt cx="9144000" cy="440388"/>
          </a:xfrm>
        </p:grpSpPr>
        <p:cxnSp>
          <p:nvCxnSpPr>
            <p:cNvPr id="14" name="Straight Connector 1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7" name="TextBox 16"/>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5" name="Group 24"/>
            <p:cNvGrpSpPr/>
            <p:nvPr/>
          </p:nvGrpSpPr>
          <p:grpSpPr>
            <a:xfrm>
              <a:off x="7098838" y="6442457"/>
              <a:ext cx="2002536" cy="365761"/>
              <a:chOff x="7810911" y="6249000"/>
              <a:chExt cx="2002536" cy="365761"/>
            </a:xfrm>
          </p:grpSpPr>
          <p:sp>
            <p:nvSpPr>
              <p:cNvPr id="26" name="Rectangle 2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k2c9_logo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pic>
        <p:nvPicPr>
          <p:cNvPr id="5" name="lightcurv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83873" y="800100"/>
            <a:ext cx="5176255" cy="5257800"/>
          </a:xfrm>
          <a:prstGeom prst="rect">
            <a:avLst/>
          </a:prstGeom>
        </p:spPr>
      </p:pic>
    </p:spTree>
    <p:extLst>
      <p:ext uri="{BB962C8B-B14F-4D97-AF65-F5344CB8AC3E}">
        <p14:creationId xmlns:p14="http://schemas.microsoft.com/office/powerpoint/2010/main" val="2078687134"/>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6" name="Title 1"/>
          <p:cNvSpPr>
            <a:spLocks noGrp="1"/>
          </p:cNvSpPr>
          <p:nvPr>
            <p:ph type="ctrTitle"/>
          </p:nvPr>
        </p:nvSpPr>
        <p:spPr>
          <a:xfrm>
            <a:off x="0" y="0"/>
            <a:ext cx="9144000" cy="731520"/>
          </a:xfrm>
        </p:spPr>
        <p:txBody>
          <a:bodyPr anchor="ctr">
            <a:noAutofit/>
          </a:bodyPr>
          <a:lstStyle/>
          <a:p>
            <a:r>
              <a:rPr lang="en-US" sz="3600" i="1" dirty="0" smtClean="0">
                <a:solidFill>
                  <a:schemeClr val="bg1"/>
                </a:solidFill>
                <a:latin typeface="Avenir Book"/>
                <a:cs typeface="Avenir Book"/>
              </a:rPr>
              <a:t>K2 </a:t>
            </a:r>
            <a:r>
              <a:rPr lang="en-US" sz="3600" dirty="0" smtClean="0">
                <a:solidFill>
                  <a:schemeClr val="bg1"/>
                </a:solidFill>
                <a:latin typeface="Avenir Book"/>
                <a:cs typeface="Avenir Book"/>
              </a:rPr>
              <a:t>Orbit:</a:t>
            </a:r>
            <a:r>
              <a:rPr lang="en-US" sz="3600" dirty="0" smtClean="0">
                <a:solidFill>
                  <a:srgbClr val="22DFEF"/>
                </a:solidFill>
                <a:latin typeface="Avenir Book"/>
                <a:cs typeface="Avenir Book"/>
              </a:rPr>
              <a:t> In Goldilocks Zone!!! </a:t>
            </a:r>
            <a:r>
              <a:rPr lang="en-US" sz="3600" dirty="0" smtClean="0">
                <a:solidFill>
                  <a:schemeClr val="bg1"/>
                </a:solidFill>
                <a:latin typeface="Avenir Book"/>
                <a:cs typeface="Avenir Book"/>
              </a:rPr>
              <a:t>***</a:t>
            </a:r>
            <a:endParaRPr lang="en-US" sz="3600" i="1" baseline="-25000" dirty="0">
              <a:solidFill>
                <a:schemeClr val="bg1"/>
              </a:solidFill>
              <a:latin typeface="Avenir Book"/>
              <a:cs typeface="Avenir Book"/>
            </a:endParaRPr>
          </a:p>
        </p:txBody>
      </p:sp>
      <p:pic>
        <p:nvPicPr>
          <p:cNvPr id="15" name="Picture 14"/>
          <p:cNvPicPr>
            <a:picLocks noChangeAspect="1"/>
          </p:cNvPicPr>
          <p:nvPr/>
        </p:nvPicPr>
        <p:blipFill>
          <a:blip r:embed="rId5">
            <a:lum bright="50000" contrast="-100000"/>
            <a:alphaModFix amt="50000"/>
            <a:extLst>
              <a:ext uri="{28A0092B-C50C-407E-A947-70E740481C1C}">
                <a14:useLocalDpi xmlns:a14="http://schemas.microsoft.com/office/drawing/2010/main" val="0"/>
              </a:ext>
            </a:extLst>
          </a:blip>
          <a:stretch>
            <a:fillRect/>
          </a:stretch>
        </p:blipFill>
        <p:spPr>
          <a:xfrm>
            <a:off x="1983067" y="848226"/>
            <a:ext cx="5177867" cy="5257800"/>
          </a:xfrm>
          <a:prstGeom prst="rect">
            <a:avLst/>
          </a:prstGeom>
          <a:solidFill>
            <a:schemeClr val="bg1">
              <a:lumMod val="95000"/>
            </a:schemeClr>
          </a:solidFill>
          <a:ln w="88900" cap="sq">
            <a:noFill/>
            <a:miter lim="800000"/>
          </a:ln>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1549400" y="2450392"/>
            <a:ext cx="6045200" cy="2566813"/>
            <a:chOff x="1682803" y="2145594"/>
            <a:chExt cx="7315200" cy="2566813"/>
          </a:xfrm>
        </p:grpSpPr>
        <p:sp>
          <p:nvSpPr>
            <p:cNvPr id="2" name="Rectangle 1"/>
            <p:cNvSpPr/>
            <p:nvPr/>
          </p:nvSpPr>
          <p:spPr>
            <a:xfrm>
              <a:off x="1682803" y="2145594"/>
              <a:ext cx="7315200" cy="2566813"/>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909803" y="2743504"/>
              <a:ext cx="6861202" cy="13709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i="1" dirty="0" smtClean="0">
                  <a:solidFill>
                    <a:schemeClr val="bg1"/>
                  </a:solidFill>
                  <a:latin typeface="Avenir Book"/>
                  <a:cs typeface="Avenir Book"/>
                </a:rPr>
                <a:t>*** when considering the physical projection of the Einstein radius onto the observer plane for a roughly typical lens discovered via a microlensing survey toward the center of the Milky Way with a source in the Galactic bulge</a:t>
              </a:r>
              <a:endParaRPr lang="en-US" sz="2400" i="1" baseline="-25000" dirty="0">
                <a:solidFill>
                  <a:schemeClr val="bg1"/>
                </a:solidFill>
                <a:latin typeface="Avenir Book"/>
                <a:cs typeface="Avenir Book"/>
              </a:endParaRPr>
            </a:p>
          </p:txBody>
        </p:sp>
      </p:grpSp>
      <p:grpSp>
        <p:nvGrpSpPr>
          <p:cNvPr id="17" name="Group 16"/>
          <p:cNvGrpSpPr/>
          <p:nvPr/>
        </p:nvGrpSpPr>
        <p:grpSpPr>
          <a:xfrm>
            <a:off x="0" y="6371401"/>
            <a:ext cx="9144000" cy="440388"/>
            <a:chOff x="0" y="6371401"/>
            <a:chExt cx="9144000" cy="440388"/>
          </a:xfrm>
        </p:grpSpPr>
        <p:cxnSp>
          <p:nvCxnSpPr>
            <p:cNvPr id="25" name="Straight Connector 24"/>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7" name="TextBox 26"/>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8" name="Group 27"/>
            <p:cNvGrpSpPr/>
            <p:nvPr/>
          </p:nvGrpSpPr>
          <p:grpSpPr>
            <a:xfrm>
              <a:off x="7098838" y="6442457"/>
              <a:ext cx="2002536" cy="365761"/>
              <a:chOff x="7810911" y="6249000"/>
              <a:chExt cx="2002536" cy="365761"/>
            </a:xfrm>
          </p:grpSpPr>
          <p:sp>
            <p:nvSpPr>
              <p:cNvPr id="29" name="Rectangle 2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846774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9" name="Title 1"/>
          <p:cNvSpPr>
            <a:spLocks noGrp="1"/>
          </p:cNvSpPr>
          <p:nvPr>
            <p:ph type="ctrTitle"/>
          </p:nvPr>
        </p:nvSpPr>
        <p:spPr>
          <a:xfrm>
            <a:off x="0" y="0"/>
            <a:ext cx="9144000" cy="731520"/>
          </a:xfrm>
        </p:spPr>
        <p:txBody>
          <a:bodyPr anchor="ctr">
            <a:noAutofit/>
          </a:bodyPr>
          <a:lstStyle/>
          <a:p>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EBD20F"/>
                </a:solidFill>
                <a:latin typeface="Avenir Book"/>
                <a:cs typeface="Avenir Book"/>
              </a:rPr>
              <a:t> Forward pointing, forward thinking!</a:t>
            </a:r>
            <a:endParaRPr lang="en-US" sz="3600" i="1" dirty="0">
              <a:solidFill>
                <a:schemeClr val="bg1"/>
              </a:solidFill>
              <a:latin typeface="Avenir Book"/>
              <a:cs typeface="Avenir Book"/>
            </a:endParaRPr>
          </a:p>
        </p:txBody>
      </p:sp>
      <p:grpSp>
        <p:nvGrpSpPr>
          <p:cNvPr id="6" name="Group 5"/>
          <p:cNvGrpSpPr/>
          <p:nvPr/>
        </p:nvGrpSpPr>
        <p:grpSpPr>
          <a:xfrm>
            <a:off x="244215" y="1408194"/>
            <a:ext cx="8848986" cy="3579744"/>
            <a:chOff x="244215" y="1538431"/>
            <a:chExt cx="8848986" cy="3579743"/>
          </a:xfrm>
        </p:grpSpPr>
        <p:grpSp>
          <p:nvGrpSpPr>
            <p:cNvPr id="5" name="Group 4"/>
            <p:cNvGrpSpPr/>
            <p:nvPr/>
          </p:nvGrpSpPr>
          <p:grpSpPr>
            <a:xfrm>
              <a:off x="5144916" y="1538431"/>
              <a:ext cx="3948285" cy="2529922"/>
              <a:chOff x="5144916" y="2059394"/>
              <a:chExt cx="3948285" cy="2529922"/>
            </a:xfrm>
          </p:grpSpPr>
          <p:sp>
            <p:nvSpPr>
              <p:cNvPr id="3" name="TextBox 2"/>
              <p:cNvSpPr txBox="1"/>
              <p:nvPr/>
            </p:nvSpPr>
            <p:spPr>
              <a:xfrm>
                <a:off x="5144916" y="2059395"/>
                <a:ext cx="1449038" cy="2518637"/>
              </a:xfrm>
              <a:prstGeom prst="rect">
                <a:avLst/>
              </a:prstGeom>
              <a:noFill/>
            </p:spPr>
            <p:txBody>
              <a:bodyPr wrap="square" rtlCol="0">
                <a:spAutoFit/>
              </a:bodyPr>
              <a:lstStyle/>
              <a:p>
                <a:pPr algn="r">
                  <a:lnSpc>
                    <a:spcPct val="120000"/>
                  </a:lnSpc>
                </a:pPr>
                <a:r>
                  <a:rPr lang="en-US" sz="2200" dirty="0" smtClean="0">
                    <a:solidFill>
                      <a:srgbClr val="EBD20F"/>
                    </a:solidFill>
                    <a:latin typeface="Avenir Book"/>
                    <a:cs typeface="Avenir Book"/>
                  </a:rPr>
                  <a:t>Area</a:t>
                </a:r>
              </a:p>
              <a:p>
                <a:pPr algn="r">
                  <a:lnSpc>
                    <a:spcPct val="120000"/>
                  </a:lnSpc>
                </a:pPr>
                <a:r>
                  <a:rPr lang="en-US" sz="2200" dirty="0" smtClean="0">
                    <a:solidFill>
                      <a:srgbClr val="EBD20F"/>
                    </a:solidFill>
                    <a:latin typeface="Avenir Book"/>
                    <a:cs typeface="Avenir Book"/>
                  </a:rPr>
                  <a:t>Cadence</a:t>
                </a:r>
              </a:p>
              <a:p>
                <a:pPr algn="r">
                  <a:lnSpc>
                    <a:spcPct val="120000"/>
                  </a:lnSpc>
                </a:pPr>
                <a:r>
                  <a:rPr lang="en-US" sz="2200" dirty="0" smtClean="0">
                    <a:solidFill>
                      <a:srgbClr val="EBD20F"/>
                    </a:solidFill>
                    <a:latin typeface="Avenir Book"/>
                    <a:cs typeface="Avenir Book"/>
                  </a:rPr>
                  <a:t>Events</a:t>
                </a:r>
              </a:p>
              <a:p>
                <a:pPr algn="r">
                  <a:lnSpc>
                    <a:spcPct val="120000"/>
                  </a:lnSpc>
                </a:pPr>
                <a:r>
                  <a:rPr lang="en-US" sz="2200" dirty="0" smtClean="0">
                    <a:solidFill>
                      <a:srgbClr val="EBD20F"/>
                    </a:solidFill>
                    <a:latin typeface="Avenir Book"/>
                    <a:cs typeface="Avenir Book"/>
                  </a:rPr>
                  <a:t>Start</a:t>
                </a:r>
              </a:p>
              <a:p>
                <a:pPr algn="r">
                  <a:lnSpc>
                    <a:spcPct val="120000"/>
                  </a:lnSpc>
                </a:pPr>
                <a:r>
                  <a:rPr lang="en-US" sz="2200" dirty="0" smtClean="0">
                    <a:solidFill>
                      <a:srgbClr val="EBD20F"/>
                    </a:solidFill>
                    <a:latin typeface="Avenir Book"/>
                    <a:cs typeface="Avenir Book"/>
                  </a:rPr>
                  <a:t>End</a:t>
                </a:r>
              </a:p>
              <a:p>
                <a:pPr algn="r">
                  <a:lnSpc>
                    <a:spcPct val="120000"/>
                  </a:lnSpc>
                </a:pPr>
                <a:r>
                  <a:rPr lang="en-US" sz="2200" dirty="0" smtClean="0">
                    <a:solidFill>
                      <a:srgbClr val="EBD20F"/>
                    </a:solidFill>
                    <a:latin typeface="Avenir Book"/>
                    <a:cs typeface="Avenir Book"/>
                  </a:rPr>
                  <a:t>Duration</a:t>
                </a:r>
                <a:endParaRPr lang="en-US" sz="2200" dirty="0">
                  <a:solidFill>
                    <a:srgbClr val="EBD20F"/>
                  </a:solidFill>
                  <a:latin typeface="Avenir Book"/>
                  <a:cs typeface="Avenir Book"/>
                </a:endParaRPr>
              </a:p>
            </p:txBody>
          </p:sp>
          <p:sp>
            <p:nvSpPr>
              <p:cNvPr id="57" name="TextBox 56"/>
              <p:cNvSpPr txBox="1"/>
              <p:nvPr/>
            </p:nvSpPr>
            <p:spPr>
              <a:xfrm>
                <a:off x="6593954" y="2059394"/>
                <a:ext cx="2499247" cy="2529922"/>
              </a:xfrm>
              <a:prstGeom prst="rect">
                <a:avLst/>
              </a:prstGeom>
              <a:noFill/>
            </p:spPr>
            <p:txBody>
              <a:bodyPr wrap="square" rtlCol="0">
                <a:spAutoFit/>
              </a:bodyPr>
              <a:lstStyle/>
              <a:p>
                <a:pPr>
                  <a:lnSpc>
                    <a:spcPct val="120000"/>
                  </a:lnSpc>
                </a:pPr>
                <a:r>
                  <a:rPr lang="en-US" sz="2200" dirty="0" smtClean="0">
                    <a:solidFill>
                      <a:srgbClr val="22DFEF"/>
                    </a:solidFill>
                    <a:latin typeface="Avenir Book"/>
                    <a:cs typeface="Avenir Book"/>
                  </a:rPr>
                  <a:t>3.74 deg</a:t>
                </a:r>
                <a:r>
                  <a:rPr lang="en-US" sz="2200" baseline="30000" dirty="0" smtClean="0">
                    <a:solidFill>
                      <a:srgbClr val="22DFEF"/>
                    </a:solidFill>
                    <a:latin typeface="Avenir Book"/>
                    <a:cs typeface="Avenir Book"/>
                  </a:rPr>
                  <a:t>2</a:t>
                </a:r>
              </a:p>
              <a:p>
                <a:pPr>
                  <a:lnSpc>
                    <a:spcPct val="120000"/>
                  </a:lnSpc>
                </a:pPr>
                <a:r>
                  <a:rPr lang="en-US" sz="2200" dirty="0" smtClean="0">
                    <a:solidFill>
                      <a:srgbClr val="22DFEF"/>
                    </a:solidFill>
                    <a:latin typeface="Avenir Book"/>
                    <a:cs typeface="Avenir Book"/>
                  </a:rPr>
                  <a:t>30 min</a:t>
                </a:r>
              </a:p>
              <a:p>
                <a:pPr>
                  <a:lnSpc>
                    <a:spcPct val="120000"/>
                  </a:lnSpc>
                </a:pPr>
                <a:endParaRPr lang="en-US" sz="2200" dirty="0" smtClean="0">
                  <a:solidFill>
                    <a:srgbClr val="22DFEF"/>
                  </a:solidFill>
                  <a:latin typeface="Avenir Book"/>
                  <a:cs typeface="Avenir Book"/>
                </a:endParaRPr>
              </a:p>
              <a:p>
                <a:pPr>
                  <a:lnSpc>
                    <a:spcPct val="120000"/>
                  </a:lnSpc>
                </a:pPr>
                <a:r>
                  <a:rPr lang="en-US" sz="2200" dirty="0" smtClean="0">
                    <a:solidFill>
                      <a:srgbClr val="22DFEF"/>
                    </a:solidFill>
                    <a:latin typeface="Avenir Book"/>
                    <a:cs typeface="Avenir Book"/>
                  </a:rPr>
                  <a:t>~7/Apr</a:t>
                </a:r>
              </a:p>
              <a:p>
                <a:pPr>
                  <a:lnSpc>
                    <a:spcPct val="120000"/>
                  </a:lnSpc>
                </a:pPr>
                <a:r>
                  <a:rPr lang="en-US" sz="2200" dirty="0" smtClean="0">
                    <a:solidFill>
                      <a:srgbClr val="22DFEF"/>
                    </a:solidFill>
                    <a:latin typeface="Avenir Book"/>
                    <a:cs typeface="Avenir Book"/>
                  </a:rPr>
                  <a:t>~1/Jul</a:t>
                </a:r>
              </a:p>
              <a:p>
                <a:pPr>
                  <a:lnSpc>
                    <a:spcPct val="120000"/>
                  </a:lnSpc>
                </a:pPr>
                <a:r>
                  <a:rPr lang="en-US" sz="2200" dirty="0" smtClean="0">
                    <a:solidFill>
                      <a:srgbClr val="22DFEF"/>
                    </a:solidFill>
                    <a:latin typeface="Avenir Book"/>
                    <a:cs typeface="Avenir Book"/>
                  </a:rPr>
                  <a:t>~85 d</a:t>
                </a:r>
              </a:p>
            </p:txBody>
          </p:sp>
        </p:grpSp>
        <p:sp>
          <p:nvSpPr>
            <p:cNvPr id="59" name="TextBox 58"/>
            <p:cNvSpPr txBox="1"/>
            <p:nvPr/>
          </p:nvSpPr>
          <p:spPr>
            <a:xfrm>
              <a:off x="244215" y="4434910"/>
              <a:ext cx="5242185" cy="683264"/>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Found in </a:t>
              </a: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a:p>
              <a:pPr>
                <a:lnSpc>
                  <a:spcPct val="120000"/>
                </a:lnSpc>
              </a:pPr>
              <a:r>
                <a:rPr lang="en-US" sz="1600" dirty="0" smtClean="0">
                  <a:solidFill>
                    <a:schemeClr val="bg1">
                      <a:lumMod val="75000"/>
                    </a:schemeClr>
                  </a:solidFill>
                  <a:latin typeface="Avenir Book"/>
                  <a:cs typeface="Avenir Book"/>
                </a:rPr>
                <a:t>Uses methodology of </a:t>
              </a:r>
              <a:r>
                <a:rPr lang="en-US" sz="1600" dirty="0" err="1" smtClean="0">
                  <a:solidFill>
                    <a:schemeClr val="bg1"/>
                  </a:solidFill>
                  <a:latin typeface="Avenir Book"/>
                  <a:cs typeface="Avenir Book"/>
                </a:rPr>
                <a:t>Poleski</a:t>
              </a:r>
              <a:r>
                <a:rPr lang="en-US" sz="1600" dirty="0" smtClean="0">
                  <a:solidFill>
                    <a:schemeClr val="bg1">
                      <a:lumMod val="75000"/>
                    </a:schemeClr>
                  </a:solidFill>
                  <a:latin typeface="Avenir Book"/>
                  <a:cs typeface="Avenir Book"/>
                </a:rPr>
                <a:t> (2016) MNRAS, 455, 3656</a:t>
              </a:r>
              <a:endParaRPr lang="en-US" sz="1600" dirty="0">
                <a:solidFill>
                  <a:schemeClr val="bg1">
                    <a:lumMod val="75000"/>
                  </a:schemeClr>
                </a:solidFill>
                <a:latin typeface="Avenir Book"/>
                <a:cs typeface="Avenir Book"/>
              </a:endParaRPr>
            </a:p>
          </p:txBody>
        </p:sp>
      </p:grpSp>
      <p:pic>
        <p:nvPicPr>
          <p:cNvPr id="7" name="Picture 6" descr="k2c9_superstamp_augmented.pdf"/>
          <p:cNvPicPr>
            <a:picLocks noChangeAspect="1"/>
          </p:cNvPicPr>
          <p:nvPr/>
        </p:nvPicPr>
        <p:blipFill rotWithShape="1">
          <a:blip r:embed="rId5">
            <a:extLst>
              <a:ext uri="{28A0092B-C50C-407E-A947-70E740481C1C}">
                <a14:useLocalDpi xmlns:a14="http://schemas.microsoft.com/office/drawing/2010/main" val="0"/>
              </a:ext>
            </a:extLst>
          </a:blip>
          <a:srcRect t="906" b="2799"/>
          <a:stretch/>
        </p:blipFill>
        <p:spPr>
          <a:xfrm>
            <a:off x="227282" y="1301759"/>
            <a:ext cx="5029200" cy="3007537"/>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grpSp>
        <p:nvGrpSpPr>
          <p:cNvPr id="17" name="Group 16"/>
          <p:cNvGrpSpPr/>
          <p:nvPr/>
        </p:nvGrpSpPr>
        <p:grpSpPr>
          <a:xfrm>
            <a:off x="0" y="6371401"/>
            <a:ext cx="9144000" cy="440388"/>
            <a:chOff x="0" y="6371401"/>
            <a:chExt cx="9144000" cy="440388"/>
          </a:xfrm>
        </p:grpSpPr>
        <p:cxnSp>
          <p:nvCxnSpPr>
            <p:cNvPr id="18" name="Straight Connector 1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1" name="TextBox 2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0" name="Group 29"/>
            <p:cNvGrpSpPr/>
            <p:nvPr/>
          </p:nvGrpSpPr>
          <p:grpSpPr>
            <a:xfrm>
              <a:off x="7098838" y="6442457"/>
              <a:ext cx="2002536" cy="365761"/>
              <a:chOff x="7810911" y="6249000"/>
              <a:chExt cx="2002536" cy="365761"/>
            </a:xfrm>
          </p:grpSpPr>
          <p:sp>
            <p:nvSpPr>
              <p:cNvPr id="31" name="Rectangle 30"/>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572554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830078" y="804873"/>
            <a:ext cx="7483844" cy="5248254"/>
            <a:chOff x="830078" y="1066800"/>
            <a:chExt cx="7483844" cy="524825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971132"/>
              <a:ext cx="5638800" cy="3300344"/>
            </a:xfrm>
            <a:prstGeom prst="rect">
              <a:avLst/>
            </a:prstGeom>
          </p:spPr>
        </p:pic>
        <p:sp>
          <p:nvSpPr>
            <p:cNvPr id="10" name="TextBox 9"/>
            <p:cNvSpPr txBox="1"/>
            <p:nvPr/>
          </p:nvSpPr>
          <p:spPr>
            <a:xfrm>
              <a:off x="830078" y="1066800"/>
              <a:ext cx="7483844" cy="769441"/>
            </a:xfrm>
            <a:prstGeom prst="rect">
              <a:avLst/>
            </a:prstGeom>
            <a:noFill/>
          </p:spPr>
          <p:txBody>
            <a:bodyPr wrap="none" rtlCol="0">
              <a:spAutoFit/>
            </a:bodyPr>
            <a:lstStyle/>
            <a:p>
              <a:r>
                <a:rPr lang="en-US" sz="4400" dirty="0" smtClean="0">
                  <a:solidFill>
                    <a:schemeClr val="bg1"/>
                  </a:solidFill>
                  <a:latin typeface="American Typewriter" charset="0"/>
                  <a:ea typeface="American Typewriter" charset="0"/>
                  <a:cs typeface="American Typewriter" charset="0"/>
                </a:rPr>
                <a:t>I’m sorry </a:t>
              </a:r>
              <a:r>
                <a:rPr lang="en-US" sz="4400" i="1" dirty="0" smtClean="0">
                  <a:solidFill>
                    <a:schemeClr val="bg1"/>
                  </a:solidFill>
                  <a:latin typeface="American Typewriter" charset="0"/>
                  <a:ea typeface="American Typewriter" charset="0"/>
                  <a:cs typeface="American Typewriter" charset="0"/>
                </a:rPr>
                <a:t>K2</a:t>
              </a:r>
              <a:r>
                <a:rPr lang="en-US" sz="4400" dirty="0" smtClean="0">
                  <a:solidFill>
                    <a:schemeClr val="bg1"/>
                  </a:solidFill>
                  <a:latin typeface="American Typewriter" charset="0"/>
                  <a:ea typeface="American Typewriter" charset="0"/>
                  <a:cs typeface="American Typewriter" charset="0"/>
                </a:rPr>
                <a:t> Science Team</a:t>
              </a:r>
              <a:endParaRPr lang="en-US" sz="4400" dirty="0">
                <a:solidFill>
                  <a:schemeClr val="bg1"/>
                </a:solidFill>
                <a:latin typeface="American Typewriter" charset="0"/>
                <a:ea typeface="American Typewriter" charset="0"/>
                <a:cs typeface="American Typewriter" charset="0"/>
              </a:endParaRPr>
            </a:p>
          </p:txBody>
        </p:sp>
        <p:sp>
          <p:nvSpPr>
            <p:cNvPr id="12" name="TextBox 11"/>
            <p:cNvSpPr txBox="1"/>
            <p:nvPr/>
          </p:nvSpPr>
          <p:spPr>
            <a:xfrm>
              <a:off x="1615101" y="5545613"/>
              <a:ext cx="5913798" cy="769441"/>
            </a:xfrm>
            <a:prstGeom prst="rect">
              <a:avLst/>
            </a:prstGeom>
            <a:noFill/>
          </p:spPr>
          <p:txBody>
            <a:bodyPr wrap="none" rtlCol="0">
              <a:spAutoFit/>
            </a:bodyPr>
            <a:lstStyle/>
            <a:p>
              <a:r>
                <a:rPr lang="en-US" sz="4400" dirty="0" smtClean="0">
                  <a:solidFill>
                    <a:schemeClr val="bg1"/>
                  </a:solidFill>
                  <a:latin typeface="American Typewriter" charset="0"/>
                  <a:ea typeface="American Typewriter" charset="0"/>
                  <a:cs typeface="American Typewriter" charset="0"/>
                </a:rPr>
                <a:t>I can’t let you do that</a:t>
              </a:r>
              <a:endParaRPr lang="en-US" sz="4400" dirty="0">
                <a:solidFill>
                  <a:schemeClr val="bg1"/>
                </a:solidFill>
                <a:latin typeface="American Typewriter" charset="0"/>
                <a:ea typeface="American Typewriter" charset="0"/>
                <a:cs typeface="American Typewriter" charset="0"/>
              </a:endParaRPr>
            </a:p>
          </p:txBody>
        </p:sp>
      </p:grpSp>
    </p:spTree>
    <p:extLst>
      <p:ext uri="{BB962C8B-B14F-4D97-AF65-F5344CB8AC3E}">
        <p14:creationId xmlns:p14="http://schemas.microsoft.com/office/powerpoint/2010/main" val="2033221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5" name="Title 1"/>
          <p:cNvSpPr txBox="1">
            <a:spLocks/>
          </p:cNvSpPr>
          <p:nvPr/>
        </p:nvSpPr>
        <p:spPr>
          <a:xfrm>
            <a:off x="0" y="764766"/>
            <a:ext cx="9144000" cy="7315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3600" dirty="0">
              <a:solidFill>
                <a:srgbClr val="FFD861"/>
              </a:solidFill>
              <a:latin typeface="Avenir Book"/>
              <a:cs typeface="Avenir Book"/>
            </a:endParaRPr>
          </a:p>
        </p:txBody>
      </p:sp>
      <p:pic>
        <p:nvPicPr>
          <p:cNvPr id="2" name="eso_ulens_planetary_lightcurve_lab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975781"/>
            <a:ext cx="9144000" cy="5143500"/>
          </a:xfrm>
          <a:prstGeom prst="rect">
            <a:avLst/>
          </a:prstGeom>
        </p:spPr>
      </p:pic>
      <p:sp>
        <p:nvSpPr>
          <p:cNvPr id="6"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Observational Microlensing</a:t>
            </a:r>
            <a:endParaRPr lang="en-US" sz="3600" i="1" dirty="0">
              <a:solidFill>
                <a:srgbClr val="22DFEF"/>
              </a:solidFill>
              <a:latin typeface="Avenir Book"/>
              <a:cs typeface="Avenir Book"/>
            </a:endParaRPr>
          </a:p>
        </p:txBody>
      </p:sp>
      <p:grpSp>
        <p:nvGrpSpPr>
          <p:cNvPr id="13" name="Group 12"/>
          <p:cNvGrpSpPr/>
          <p:nvPr/>
        </p:nvGrpSpPr>
        <p:grpSpPr>
          <a:xfrm>
            <a:off x="0" y="6371401"/>
            <a:ext cx="9144000" cy="440388"/>
            <a:chOff x="0" y="6371401"/>
            <a:chExt cx="9144000" cy="440388"/>
          </a:xfrm>
        </p:grpSpPr>
        <p:cxnSp>
          <p:nvCxnSpPr>
            <p:cNvPr id="14" name="Straight Connector 1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6" name="TextBox 1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17" name="Group 16"/>
            <p:cNvGrpSpPr/>
            <p:nvPr/>
          </p:nvGrpSpPr>
          <p:grpSpPr>
            <a:xfrm>
              <a:off x="7098838" y="6442457"/>
              <a:ext cx="2002536" cy="365761"/>
              <a:chOff x="7810911" y="6249000"/>
              <a:chExt cx="2002536" cy="365761"/>
            </a:xfrm>
          </p:grpSpPr>
          <p:sp>
            <p:nvSpPr>
              <p:cNvPr id="18" name="Rectangle 17"/>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376783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death_star_II_explos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80771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58" name="TextBox 57"/>
          <p:cNvSpPr txBox="1"/>
          <p:nvPr/>
        </p:nvSpPr>
        <p:spPr>
          <a:xfrm>
            <a:off x="1246624" y="5276252"/>
            <a:ext cx="6650752" cy="904863"/>
          </a:xfrm>
          <a:prstGeom prst="rect">
            <a:avLst/>
          </a:prstGeom>
          <a:noFill/>
        </p:spPr>
        <p:txBody>
          <a:bodyPr wrap="square" rtlCol="0">
            <a:spAutoFit/>
          </a:bodyPr>
          <a:lstStyle/>
          <a:p>
            <a:pPr algn="ctr">
              <a:lnSpc>
                <a:spcPct val="120000"/>
              </a:lnSpc>
            </a:pPr>
            <a:r>
              <a:rPr lang="en-US" sz="2200" dirty="0" smtClean="0">
                <a:solidFill>
                  <a:srgbClr val="EBD20F"/>
                </a:solidFill>
                <a:latin typeface="Avenir Book"/>
                <a:cs typeface="Avenir Book"/>
              </a:rPr>
              <a:t>* Postage stamps added later to C9a (34) &amp; C9b (61) target lists for ongoing events (70 unique)</a:t>
            </a:r>
            <a:endParaRPr lang="en-US" sz="2200" dirty="0">
              <a:solidFill>
                <a:srgbClr val="EBD20F"/>
              </a:solidFill>
              <a:latin typeface="Avenir Book"/>
              <a:cs typeface="Avenir Book"/>
            </a:endParaRPr>
          </a:p>
        </p:txBody>
      </p:sp>
      <p:grpSp>
        <p:nvGrpSpPr>
          <p:cNvPr id="6" name="Group 5"/>
          <p:cNvGrpSpPr/>
          <p:nvPr/>
        </p:nvGrpSpPr>
        <p:grpSpPr>
          <a:xfrm>
            <a:off x="244215" y="1408194"/>
            <a:ext cx="8848986" cy="3579744"/>
            <a:chOff x="244215" y="1538431"/>
            <a:chExt cx="8848986" cy="3579743"/>
          </a:xfrm>
        </p:grpSpPr>
        <p:grpSp>
          <p:nvGrpSpPr>
            <p:cNvPr id="5" name="Group 4"/>
            <p:cNvGrpSpPr/>
            <p:nvPr/>
          </p:nvGrpSpPr>
          <p:grpSpPr>
            <a:xfrm>
              <a:off x="5144916" y="1538431"/>
              <a:ext cx="3948285" cy="2518638"/>
              <a:chOff x="5144916" y="2059394"/>
              <a:chExt cx="3948285" cy="2518638"/>
            </a:xfrm>
          </p:grpSpPr>
          <p:sp>
            <p:nvSpPr>
              <p:cNvPr id="3" name="TextBox 2"/>
              <p:cNvSpPr txBox="1"/>
              <p:nvPr/>
            </p:nvSpPr>
            <p:spPr>
              <a:xfrm>
                <a:off x="5144916" y="2059395"/>
                <a:ext cx="1449038" cy="2518637"/>
              </a:xfrm>
              <a:prstGeom prst="rect">
                <a:avLst/>
              </a:prstGeom>
              <a:noFill/>
            </p:spPr>
            <p:txBody>
              <a:bodyPr wrap="square" rtlCol="0">
                <a:spAutoFit/>
              </a:bodyPr>
              <a:lstStyle/>
              <a:p>
                <a:pPr algn="r">
                  <a:lnSpc>
                    <a:spcPct val="120000"/>
                  </a:lnSpc>
                </a:pPr>
                <a:r>
                  <a:rPr lang="en-US" sz="2200" dirty="0" smtClean="0">
                    <a:solidFill>
                      <a:srgbClr val="EBD20F"/>
                    </a:solidFill>
                    <a:latin typeface="Avenir Book"/>
                    <a:cs typeface="Avenir Book"/>
                  </a:rPr>
                  <a:t>Area*</a:t>
                </a:r>
              </a:p>
              <a:p>
                <a:pPr algn="r">
                  <a:lnSpc>
                    <a:spcPct val="120000"/>
                  </a:lnSpc>
                </a:pPr>
                <a:r>
                  <a:rPr lang="en-US" sz="2200" dirty="0" smtClean="0">
                    <a:solidFill>
                      <a:srgbClr val="EBD20F"/>
                    </a:solidFill>
                    <a:latin typeface="Avenir Book"/>
                    <a:cs typeface="Avenir Book"/>
                  </a:rPr>
                  <a:t>Cadence</a:t>
                </a:r>
              </a:p>
              <a:p>
                <a:pPr algn="r">
                  <a:lnSpc>
                    <a:spcPct val="120000"/>
                  </a:lnSpc>
                </a:pPr>
                <a:r>
                  <a:rPr lang="en-US" sz="2200" dirty="0" smtClean="0">
                    <a:solidFill>
                      <a:srgbClr val="EBD20F"/>
                    </a:solidFill>
                    <a:latin typeface="Avenir Book"/>
                    <a:cs typeface="Avenir Book"/>
                  </a:rPr>
                  <a:t>Events*</a:t>
                </a:r>
              </a:p>
              <a:p>
                <a:pPr algn="r">
                  <a:lnSpc>
                    <a:spcPct val="120000"/>
                  </a:lnSpc>
                </a:pPr>
                <a:r>
                  <a:rPr lang="en-US" sz="2200" dirty="0" smtClean="0">
                    <a:solidFill>
                      <a:srgbClr val="EBD20F"/>
                    </a:solidFill>
                    <a:latin typeface="Avenir Book"/>
                    <a:cs typeface="Avenir Book"/>
                  </a:rPr>
                  <a:t>Start</a:t>
                </a:r>
              </a:p>
              <a:p>
                <a:pPr algn="r">
                  <a:lnSpc>
                    <a:spcPct val="120000"/>
                  </a:lnSpc>
                </a:pPr>
                <a:r>
                  <a:rPr lang="en-US" sz="2200" dirty="0" smtClean="0">
                    <a:solidFill>
                      <a:srgbClr val="EBD20F"/>
                    </a:solidFill>
                    <a:latin typeface="Avenir Book"/>
                    <a:cs typeface="Avenir Book"/>
                  </a:rPr>
                  <a:t>End</a:t>
                </a:r>
              </a:p>
              <a:p>
                <a:pPr algn="r">
                  <a:lnSpc>
                    <a:spcPct val="120000"/>
                  </a:lnSpc>
                </a:pPr>
                <a:r>
                  <a:rPr lang="en-US" sz="2200" dirty="0" smtClean="0">
                    <a:solidFill>
                      <a:srgbClr val="EBD20F"/>
                    </a:solidFill>
                    <a:latin typeface="Avenir Book"/>
                    <a:cs typeface="Avenir Book"/>
                  </a:rPr>
                  <a:t>Duration</a:t>
                </a:r>
                <a:endParaRPr lang="en-US" sz="2200" dirty="0">
                  <a:solidFill>
                    <a:srgbClr val="EBD20F"/>
                  </a:solidFill>
                  <a:latin typeface="Avenir Book"/>
                  <a:cs typeface="Avenir Book"/>
                </a:endParaRPr>
              </a:p>
            </p:txBody>
          </p:sp>
          <p:sp>
            <p:nvSpPr>
              <p:cNvPr id="57" name="TextBox 56"/>
              <p:cNvSpPr txBox="1"/>
              <p:nvPr/>
            </p:nvSpPr>
            <p:spPr>
              <a:xfrm>
                <a:off x="6593954" y="2059394"/>
                <a:ext cx="2499247" cy="2518637"/>
              </a:xfrm>
              <a:prstGeom prst="rect">
                <a:avLst/>
              </a:prstGeom>
              <a:noFill/>
            </p:spPr>
            <p:txBody>
              <a:bodyPr wrap="square" rtlCol="0">
                <a:spAutoFit/>
              </a:bodyPr>
              <a:lstStyle/>
              <a:p>
                <a:pPr>
                  <a:lnSpc>
                    <a:spcPct val="120000"/>
                  </a:lnSpc>
                </a:pPr>
                <a:r>
                  <a:rPr lang="en-US" sz="2200" dirty="0" smtClean="0">
                    <a:solidFill>
                      <a:srgbClr val="22DFEF"/>
                    </a:solidFill>
                    <a:latin typeface="Avenir Book"/>
                    <a:cs typeface="Avenir Book"/>
                  </a:rPr>
                  <a:t>3.74 deg</a:t>
                </a:r>
                <a:r>
                  <a:rPr lang="en-US" sz="2200" baseline="30000" dirty="0" smtClean="0">
                    <a:solidFill>
                      <a:srgbClr val="22DFEF"/>
                    </a:solidFill>
                    <a:latin typeface="Avenir Book"/>
                    <a:cs typeface="Avenir Book"/>
                  </a:rPr>
                  <a:t>2</a:t>
                </a:r>
              </a:p>
              <a:p>
                <a:pPr>
                  <a:lnSpc>
                    <a:spcPct val="120000"/>
                  </a:lnSpc>
                </a:pPr>
                <a:r>
                  <a:rPr lang="en-US" sz="2200" dirty="0" smtClean="0">
                    <a:solidFill>
                      <a:srgbClr val="22DFEF"/>
                    </a:solidFill>
                    <a:latin typeface="Avenir Book"/>
                    <a:cs typeface="Avenir Book"/>
                  </a:rPr>
                  <a:t>30 min</a:t>
                </a:r>
              </a:p>
              <a:p>
                <a:pPr>
                  <a:lnSpc>
                    <a:spcPct val="120000"/>
                  </a:lnSpc>
                </a:pPr>
                <a:r>
                  <a:rPr lang="en-US" sz="2200" dirty="0" smtClean="0">
                    <a:solidFill>
                      <a:schemeClr val="bg1"/>
                    </a:solidFill>
                    <a:latin typeface="Avenir Book"/>
                    <a:cs typeface="Avenir Book"/>
                  </a:rPr>
                  <a:t>109</a:t>
                </a:r>
              </a:p>
              <a:p>
                <a:pPr>
                  <a:lnSpc>
                    <a:spcPct val="120000"/>
                  </a:lnSpc>
                </a:pPr>
                <a:r>
                  <a:rPr lang="en-US" sz="2200" dirty="0" smtClean="0">
                    <a:solidFill>
                      <a:schemeClr val="bg1"/>
                    </a:solidFill>
                    <a:latin typeface="Avenir Book"/>
                    <a:cs typeface="Avenir Book"/>
                  </a:rPr>
                  <a:t>22/Apr, 14:04 UT</a:t>
                </a:r>
              </a:p>
              <a:p>
                <a:pPr>
                  <a:lnSpc>
                    <a:spcPct val="120000"/>
                  </a:lnSpc>
                </a:pPr>
                <a:r>
                  <a:rPr lang="en-US" sz="2200" dirty="0" smtClean="0">
                    <a:solidFill>
                      <a:schemeClr val="bg1"/>
                    </a:solidFill>
                    <a:latin typeface="Avenir Book"/>
                    <a:cs typeface="Avenir Book"/>
                  </a:rPr>
                  <a:t>2/Jul, 22:34 UT</a:t>
                </a:r>
              </a:p>
              <a:p>
                <a:pPr>
                  <a:lnSpc>
                    <a:spcPct val="120000"/>
                  </a:lnSpc>
                </a:pPr>
                <a:r>
                  <a:rPr lang="en-US" sz="2200" dirty="0" smtClean="0">
                    <a:solidFill>
                      <a:schemeClr val="bg1"/>
                    </a:solidFill>
                    <a:latin typeface="Avenir Book"/>
                    <a:cs typeface="Avenir Book"/>
                  </a:rPr>
                  <a:t>71.4 days</a:t>
                </a:r>
                <a:endParaRPr lang="en-US" sz="2200" dirty="0">
                  <a:solidFill>
                    <a:schemeClr val="bg1"/>
                  </a:solidFill>
                  <a:latin typeface="Avenir Book"/>
                  <a:cs typeface="Avenir Book"/>
                </a:endParaRPr>
              </a:p>
            </p:txBody>
          </p:sp>
        </p:grpSp>
        <p:sp>
          <p:nvSpPr>
            <p:cNvPr id="59" name="TextBox 58"/>
            <p:cNvSpPr txBox="1"/>
            <p:nvPr/>
          </p:nvSpPr>
          <p:spPr>
            <a:xfrm>
              <a:off x="244215" y="4434910"/>
              <a:ext cx="5242185" cy="683264"/>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Found in </a:t>
              </a: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a:p>
              <a:pPr>
                <a:lnSpc>
                  <a:spcPct val="120000"/>
                </a:lnSpc>
              </a:pPr>
              <a:r>
                <a:rPr lang="en-US" sz="1600" dirty="0" smtClean="0">
                  <a:solidFill>
                    <a:schemeClr val="bg1">
                      <a:lumMod val="75000"/>
                    </a:schemeClr>
                  </a:solidFill>
                  <a:latin typeface="Avenir Book"/>
                  <a:cs typeface="Avenir Book"/>
                </a:rPr>
                <a:t>Uses methodology of </a:t>
              </a:r>
              <a:r>
                <a:rPr lang="en-US" sz="1600" dirty="0" err="1" smtClean="0">
                  <a:solidFill>
                    <a:schemeClr val="bg1"/>
                  </a:solidFill>
                  <a:latin typeface="Avenir Book"/>
                  <a:cs typeface="Avenir Book"/>
                </a:rPr>
                <a:t>Poleski</a:t>
              </a:r>
              <a:r>
                <a:rPr lang="en-US" sz="1600" dirty="0" smtClean="0">
                  <a:solidFill>
                    <a:schemeClr val="bg1">
                      <a:lumMod val="75000"/>
                    </a:schemeClr>
                  </a:solidFill>
                  <a:latin typeface="Avenir Book"/>
                  <a:cs typeface="Avenir Book"/>
                </a:rPr>
                <a:t> (2016) MNRAS, 455, 3656</a:t>
              </a:r>
              <a:endParaRPr lang="en-US" sz="1600" dirty="0">
                <a:solidFill>
                  <a:schemeClr val="bg1">
                    <a:lumMod val="75000"/>
                  </a:schemeClr>
                </a:solidFill>
                <a:latin typeface="Avenir Book"/>
                <a:cs typeface="Avenir Book"/>
              </a:endParaRPr>
            </a:p>
          </p:txBody>
        </p:sp>
      </p:grpSp>
      <p:pic>
        <p:nvPicPr>
          <p:cNvPr id="7" name="Picture 6" descr="k2c9_superstamp_augmented.pdf"/>
          <p:cNvPicPr>
            <a:picLocks noChangeAspect="1"/>
          </p:cNvPicPr>
          <p:nvPr/>
        </p:nvPicPr>
        <p:blipFill rotWithShape="1">
          <a:blip r:embed="rId5">
            <a:extLst>
              <a:ext uri="{28A0092B-C50C-407E-A947-70E740481C1C}">
                <a14:useLocalDpi xmlns:a14="http://schemas.microsoft.com/office/drawing/2010/main" val="0"/>
              </a:ext>
            </a:extLst>
          </a:blip>
          <a:srcRect t="906" b="2799"/>
          <a:stretch/>
        </p:blipFill>
        <p:spPr>
          <a:xfrm>
            <a:off x="227282" y="1301759"/>
            <a:ext cx="5029200" cy="3007537"/>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0" name="Title 1"/>
          <p:cNvSpPr txBox="1">
            <a:spLocks/>
          </p:cNvSpPr>
          <p:nvPr/>
        </p:nvSpPr>
        <p:spPr>
          <a:xfrm>
            <a:off x="0" y="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EBD20F"/>
                </a:solidFill>
                <a:latin typeface="Avenir Book"/>
                <a:cs typeface="Avenir Book"/>
              </a:rPr>
              <a:t> Forward pointing, forward thinking!</a:t>
            </a:r>
            <a:endParaRPr lang="en-US" sz="3600" i="1" dirty="0">
              <a:solidFill>
                <a:schemeClr val="bg1"/>
              </a:solidFill>
              <a:latin typeface="Avenir Book"/>
              <a:cs typeface="Avenir Book"/>
            </a:endParaRPr>
          </a:p>
        </p:txBody>
      </p:sp>
      <p:grpSp>
        <p:nvGrpSpPr>
          <p:cNvPr id="18" name="Group 17"/>
          <p:cNvGrpSpPr/>
          <p:nvPr/>
        </p:nvGrpSpPr>
        <p:grpSpPr>
          <a:xfrm>
            <a:off x="0" y="6371401"/>
            <a:ext cx="9144000" cy="440388"/>
            <a:chOff x="0" y="6371401"/>
            <a:chExt cx="9144000" cy="440388"/>
          </a:xfrm>
        </p:grpSpPr>
        <p:cxnSp>
          <p:nvCxnSpPr>
            <p:cNvPr id="19" name="Straight Connector 1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0" name="TextBox 2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1" name="Group 30"/>
            <p:cNvGrpSpPr/>
            <p:nvPr/>
          </p:nvGrpSpPr>
          <p:grpSpPr>
            <a:xfrm>
              <a:off x="7098838" y="6442457"/>
              <a:ext cx="2002536" cy="365761"/>
              <a:chOff x="7810911" y="6249000"/>
              <a:chExt cx="2002536" cy="365761"/>
            </a:xfrm>
          </p:grpSpPr>
          <p:sp>
            <p:nvSpPr>
              <p:cNvPr id="32" name="Rectangle 31"/>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911542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9"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Key Contributors to </a:t>
            </a: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endParaRPr lang="en-US" sz="3600" i="1" dirty="0">
              <a:solidFill>
                <a:schemeClr val="bg1"/>
              </a:solidFill>
              <a:latin typeface="Avenir Book"/>
              <a:cs typeface="Avenir Book"/>
            </a:endParaRPr>
          </a:p>
        </p:txBody>
      </p:sp>
      <p:grpSp>
        <p:nvGrpSpPr>
          <p:cNvPr id="30" name="Group 29"/>
          <p:cNvGrpSpPr/>
          <p:nvPr/>
        </p:nvGrpSpPr>
        <p:grpSpPr>
          <a:xfrm>
            <a:off x="5286377" y="1890224"/>
            <a:ext cx="3712430" cy="830997"/>
            <a:chOff x="5158944" y="2890312"/>
            <a:chExt cx="3712430" cy="830997"/>
          </a:xfrm>
        </p:grpSpPr>
        <p:pic>
          <p:nvPicPr>
            <p:cNvPr id="20" name="Picture 19" descr="rachel_stree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414" y="2894330"/>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29" name="TextBox 28"/>
            <p:cNvSpPr txBox="1"/>
            <p:nvPr/>
          </p:nvSpPr>
          <p:spPr>
            <a:xfrm>
              <a:off x="5158944" y="2890312"/>
              <a:ext cx="2546979" cy="830997"/>
            </a:xfrm>
            <a:prstGeom prst="rect">
              <a:avLst/>
            </a:prstGeom>
            <a:noFill/>
          </p:spPr>
          <p:txBody>
            <a:bodyPr wrap="none" rtlCol="0">
              <a:spAutoFit/>
            </a:bodyPr>
            <a:lstStyle/>
            <a:p>
              <a:pPr algn="r"/>
              <a:r>
                <a:rPr lang="en-US" sz="1600" dirty="0" smtClean="0">
                  <a:solidFill>
                    <a:srgbClr val="22DFEF"/>
                  </a:solidFill>
                  <a:latin typeface="Avenir Book"/>
                  <a:cs typeface="Avenir Book"/>
                </a:rPr>
                <a:t>Rachel Street</a:t>
              </a:r>
            </a:p>
            <a:p>
              <a:pPr algn="r"/>
              <a:r>
                <a:rPr lang="en-US" sz="1600" dirty="0" smtClean="0">
                  <a:solidFill>
                    <a:schemeClr val="bg1">
                      <a:lumMod val="85000"/>
                    </a:schemeClr>
                  </a:solidFill>
                  <a:latin typeface="Avenir Book"/>
                  <a:cs typeface="Avenir Book"/>
                </a:rPr>
                <a:t>Project Scientist</a:t>
              </a:r>
            </a:p>
            <a:p>
              <a:pPr algn="r"/>
              <a:r>
                <a:rPr lang="en-US" sz="1600" dirty="0" smtClean="0">
                  <a:solidFill>
                    <a:schemeClr val="bg1">
                      <a:lumMod val="85000"/>
                    </a:schemeClr>
                  </a:solidFill>
                  <a:latin typeface="Avenir Book"/>
                  <a:cs typeface="Avenir Book"/>
                </a:rPr>
                <a:t>Las </a:t>
              </a:r>
              <a:r>
                <a:rPr lang="en-US" sz="1600" dirty="0" err="1" smtClean="0">
                  <a:solidFill>
                    <a:schemeClr val="bg1">
                      <a:lumMod val="85000"/>
                    </a:schemeClr>
                  </a:solidFill>
                  <a:latin typeface="Avenir Book"/>
                  <a:cs typeface="Avenir Book"/>
                </a:rPr>
                <a:t>Cumbres</a:t>
              </a:r>
              <a:r>
                <a:rPr lang="en-US" sz="1600" dirty="0" smtClean="0">
                  <a:solidFill>
                    <a:schemeClr val="bg1">
                      <a:lumMod val="85000"/>
                    </a:schemeClr>
                  </a:solidFill>
                  <a:latin typeface="Avenir Book"/>
                  <a:cs typeface="Avenir Book"/>
                </a:rPr>
                <a:t> Observatory</a:t>
              </a:r>
              <a:endParaRPr lang="en-US" sz="1600" dirty="0">
                <a:solidFill>
                  <a:schemeClr val="bg1">
                    <a:lumMod val="85000"/>
                  </a:schemeClr>
                </a:solidFill>
                <a:latin typeface="Avenir Book"/>
                <a:cs typeface="Avenir Book"/>
              </a:endParaRPr>
            </a:p>
          </p:txBody>
        </p:sp>
      </p:grpSp>
      <p:grpSp>
        <p:nvGrpSpPr>
          <p:cNvPr id="32" name="Group 31"/>
          <p:cNvGrpSpPr/>
          <p:nvPr/>
        </p:nvGrpSpPr>
        <p:grpSpPr>
          <a:xfrm>
            <a:off x="3018986" y="913150"/>
            <a:ext cx="5979822" cy="830997"/>
            <a:chOff x="544430" y="2845950"/>
            <a:chExt cx="5979822" cy="830997"/>
          </a:xfrm>
        </p:grpSpPr>
        <p:pic>
          <p:nvPicPr>
            <p:cNvPr id="22" name="Picture 21" descr="radek_poleski.jpg"/>
            <p:cNvPicPr>
              <a:picLocks noChangeAspect="1"/>
            </p:cNvPicPr>
            <p:nvPr/>
          </p:nvPicPr>
          <p:blipFill rotWithShape="1">
            <a:blip r:embed="rId6">
              <a:extLst>
                <a:ext uri="{28A0092B-C50C-407E-A947-70E740481C1C}">
                  <a14:useLocalDpi xmlns:a14="http://schemas.microsoft.com/office/drawing/2010/main" val="0"/>
                </a:ext>
              </a:extLst>
            </a:blip>
            <a:srcRect l="17531" t="554" r="26067" b="15798"/>
            <a:stretch/>
          </p:blipFill>
          <p:spPr>
            <a:xfrm>
              <a:off x="5701292" y="2849968"/>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44430" y="2845950"/>
              <a:ext cx="4791628" cy="830997"/>
            </a:xfrm>
            <a:prstGeom prst="rect">
              <a:avLst/>
            </a:prstGeom>
            <a:noFill/>
          </p:spPr>
          <p:txBody>
            <a:bodyPr wrap="none" rtlCol="0">
              <a:spAutoFit/>
            </a:bodyPr>
            <a:lstStyle/>
            <a:p>
              <a:pPr algn="r"/>
              <a:r>
                <a:rPr lang="en-US" sz="1600" dirty="0" err="1" smtClean="0">
                  <a:solidFill>
                    <a:srgbClr val="22DFEF"/>
                  </a:solidFill>
                  <a:latin typeface="Avenir Book"/>
                  <a:cs typeface="Avenir Book"/>
                </a:rPr>
                <a:t>Radek</a:t>
              </a:r>
              <a:r>
                <a:rPr lang="en-US" sz="1600" dirty="0" smtClean="0">
                  <a:solidFill>
                    <a:srgbClr val="22DFEF"/>
                  </a:solidFill>
                  <a:latin typeface="Avenir Book"/>
                  <a:cs typeface="Avenir Book"/>
                </a:rPr>
                <a:t> </a:t>
              </a:r>
              <a:r>
                <a:rPr lang="en-US" sz="1600" dirty="0" err="1" smtClean="0">
                  <a:solidFill>
                    <a:srgbClr val="22DFEF"/>
                  </a:solidFill>
                  <a:latin typeface="Avenir Book"/>
                  <a:cs typeface="Avenir Book"/>
                </a:rPr>
                <a:t>Poleski</a:t>
              </a:r>
              <a:endParaRPr lang="en-US" sz="1600" dirty="0" smtClean="0">
                <a:solidFill>
                  <a:srgbClr val="22DFEF"/>
                </a:solidFill>
                <a:latin typeface="Avenir Book"/>
                <a:cs typeface="Avenir Book"/>
              </a:endParaRPr>
            </a:p>
            <a:p>
              <a:pPr algn="r"/>
              <a:r>
                <a:rPr lang="en-US" sz="1600" dirty="0" smtClean="0">
                  <a:solidFill>
                    <a:schemeClr val="bg1">
                      <a:lumMod val="85000"/>
                    </a:schemeClr>
                  </a:solidFill>
                  <a:latin typeface="Avenir Book"/>
                  <a:cs typeface="Avenir Book"/>
                </a:rPr>
                <a:t>Research Associate</a:t>
              </a:r>
            </a:p>
            <a:p>
              <a:pPr algn="r"/>
              <a:r>
                <a:rPr lang="en-US" sz="1600" i="1" dirty="0" smtClean="0">
                  <a:solidFill>
                    <a:schemeClr val="bg1">
                      <a:lumMod val="85000"/>
                    </a:schemeClr>
                  </a:solidFill>
                  <a:latin typeface="Avenir Book"/>
                  <a:cs typeface="Avenir Book"/>
                </a:rPr>
                <a:t>The </a:t>
              </a:r>
              <a:r>
                <a:rPr lang="en-US" sz="1600" dirty="0" smtClean="0">
                  <a:solidFill>
                    <a:schemeClr val="bg1">
                      <a:lumMod val="85000"/>
                    </a:schemeClr>
                  </a:solidFill>
                  <a:latin typeface="Avenir Book"/>
                  <a:cs typeface="Avenir Book"/>
                </a:rPr>
                <a:t>Ohio State University</a:t>
              </a:r>
            </a:p>
          </p:txBody>
        </p:sp>
      </p:grpSp>
      <p:grpSp>
        <p:nvGrpSpPr>
          <p:cNvPr id="34" name="Group 33"/>
          <p:cNvGrpSpPr/>
          <p:nvPr/>
        </p:nvGrpSpPr>
        <p:grpSpPr>
          <a:xfrm>
            <a:off x="143030" y="1563410"/>
            <a:ext cx="3680901" cy="830997"/>
            <a:chOff x="2259618" y="2397899"/>
            <a:chExt cx="3680901" cy="830997"/>
          </a:xfrm>
        </p:grpSpPr>
        <p:pic>
          <p:nvPicPr>
            <p:cNvPr id="21" name="Picture 20" descr="david_bennet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618" y="2401917"/>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33" name="TextBox 32"/>
            <p:cNvSpPr txBox="1"/>
            <p:nvPr/>
          </p:nvSpPr>
          <p:spPr>
            <a:xfrm>
              <a:off x="3476078" y="2397899"/>
              <a:ext cx="2464441" cy="830997"/>
            </a:xfrm>
            <a:prstGeom prst="rect">
              <a:avLst/>
            </a:prstGeom>
            <a:noFill/>
          </p:spPr>
          <p:txBody>
            <a:bodyPr wrap="none" rtlCol="0">
              <a:spAutoFit/>
            </a:bodyPr>
            <a:lstStyle/>
            <a:p>
              <a:r>
                <a:rPr lang="en-US" sz="1600" dirty="0" smtClean="0">
                  <a:solidFill>
                    <a:srgbClr val="22DFEF"/>
                  </a:solidFill>
                  <a:latin typeface="Avenir Book"/>
                  <a:cs typeface="Avenir Book"/>
                </a:rPr>
                <a:t>David Bennett</a:t>
              </a:r>
            </a:p>
            <a:p>
              <a:r>
                <a:rPr lang="en-US" sz="1600" dirty="0" smtClean="0">
                  <a:solidFill>
                    <a:schemeClr val="bg1">
                      <a:lumMod val="85000"/>
                    </a:schemeClr>
                  </a:solidFill>
                  <a:latin typeface="Avenir Book"/>
                  <a:cs typeface="Avenir Book"/>
                </a:rPr>
                <a:t>Senior Research Scientist</a:t>
              </a:r>
            </a:p>
            <a:p>
              <a:r>
                <a:rPr lang="en-US" sz="1600" dirty="0" smtClean="0">
                  <a:solidFill>
                    <a:schemeClr val="bg1">
                      <a:lumMod val="85000"/>
                    </a:schemeClr>
                  </a:solidFill>
                  <a:latin typeface="Avenir Book"/>
                  <a:cs typeface="Avenir Book"/>
                </a:rPr>
                <a:t>NASA Goddard</a:t>
              </a:r>
            </a:p>
          </p:txBody>
        </p:sp>
      </p:grpSp>
      <p:grpSp>
        <p:nvGrpSpPr>
          <p:cNvPr id="38" name="Group 37"/>
          <p:cNvGrpSpPr/>
          <p:nvPr/>
        </p:nvGrpSpPr>
        <p:grpSpPr>
          <a:xfrm>
            <a:off x="143030" y="5385824"/>
            <a:ext cx="3773821" cy="830997"/>
            <a:chOff x="2687969" y="2555618"/>
            <a:chExt cx="3773821" cy="830997"/>
          </a:xfrm>
        </p:grpSpPr>
        <p:pic>
          <p:nvPicPr>
            <p:cNvPr id="23" name="Picture 22" descr="matthew_penny.jpg"/>
            <p:cNvPicPr>
              <a:picLocks noChangeAspect="1"/>
            </p:cNvPicPr>
            <p:nvPr/>
          </p:nvPicPr>
          <p:blipFill rotWithShape="1">
            <a:blip r:embed="rId8">
              <a:extLst>
                <a:ext uri="{28A0092B-C50C-407E-A947-70E740481C1C}">
                  <a14:useLocalDpi xmlns:a14="http://schemas.microsoft.com/office/drawing/2010/main" val="0"/>
                </a:ext>
              </a:extLst>
            </a:blip>
            <a:srcRect l="2166" b="26485"/>
            <a:stretch/>
          </p:blipFill>
          <p:spPr>
            <a:xfrm>
              <a:off x="2687969" y="2563655"/>
              <a:ext cx="821387"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37" name="TextBox 36"/>
            <p:cNvSpPr txBox="1"/>
            <p:nvPr/>
          </p:nvSpPr>
          <p:spPr>
            <a:xfrm>
              <a:off x="3904429" y="2555618"/>
              <a:ext cx="2557361" cy="830997"/>
            </a:xfrm>
            <a:prstGeom prst="rect">
              <a:avLst/>
            </a:prstGeom>
            <a:noFill/>
          </p:spPr>
          <p:txBody>
            <a:bodyPr wrap="none" rtlCol="0">
              <a:spAutoFit/>
            </a:bodyPr>
            <a:lstStyle/>
            <a:p>
              <a:r>
                <a:rPr lang="en-US" sz="1600" dirty="0" smtClean="0">
                  <a:solidFill>
                    <a:srgbClr val="22DFEF"/>
                  </a:solidFill>
                  <a:latin typeface="Avenir Book"/>
                  <a:cs typeface="Avenir Book"/>
                </a:rPr>
                <a:t>Matthew Penny</a:t>
              </a:r>
            </a:p>
            <a:p>
              <a:r>
                <a:rPr lang="en-US" sz="1600" dirty="0" smtClean="0">
                  <a:solidFill>
                    <a:schemeClr val="bg1">
                      <a:lumMod val="85000"/>
                    </a:schemeClr>
                  </a:solidFill>
                  <a:latin typeface="Avenir Book"/>
                  <a:cs typeface="Avenir Book"/>
                </a:rPr>
                <a:t>Sagan Fellow</a:t>
              </a:r>
            </a:p>
            <a:p>
              <a:r>
                <a:rPr lang="en-US" sz="1600" i="1" dirty="0" smtClean="0">
                  <a:solidFill>
                    <a:schemeClr val="bg1">
                      <a:lumMod val="85000"/>
                    </a:schemeClr>
                  </a:solidFill>
                  <a:latin typeface="Avenir Book"/>
                  <a:cs typeface="Avenir Book"/>
                </a:rPr>
                <a:t>The </a:t>
              </a:r>
              <a:r>
                <a:rPr lang="en-US" sz="1600" dirty="0" smtClean="0">
                  <a:solidFill>
                    <a:schemeClr val="bg1">
                      <a:lumMod val="85000"/>
                    </a:schemeClr>
                  </a:solidFill>
                  <a:latin typeface="Avenir Book"/>
                  <a:cs typeface="Avenir Book"/>
                </a:rPr>
                <a:t>Ohio State University</a:t>
              </a:r>
              <a:endParaRPr lang="en-US" sz="1600" i="1" dirty="0" smtClean="0">
                <a:solidFill>
                  <a:schemeClr val="bg1">
                    <a:lumMod val="85000"/>
                  </a:schemeClr>
                </a:solidFill>
                <a:latin typeface="Avenir Book"/>
                <a:cs typeface="Avenir Book"/>
              </a:endParaRPr>
            </a:p>
          </p:txBody>
        </p:sp>
      </p:grpSp>
      <p:grpSp>
        <p:nvGrpSpPr>
          <p:cNvPr id="40" name="Group 39"/>
          <p:cNvGrpSpPr/>
          <p:nvPr/>
        </p:nvGrpSpPr>
        <p:grpSpPr>
          <a:xfrm>
            <a:off x="131309" y="4428218"/>
            <a:ext cx="4860966" cy="830997"/>
            <a:chOff x="3252829" y="2967335"/>
            <a:chExt cx="4860966" cy="830997"/>
          </a:xfrm>
        </p:grpSpPr>
        <p:pic>
          <p:nvPicPr>
            <p:cNvPr id="25" name="Picture 24" descr="david_w_hog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2829" y="2971353"/>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39" name="TextBox 38"/>
            <p:cNvSpPr txBox="1"/>
            <p:nvPr/>
          </p:nvSpPr>
          <p:spPr>
            <a:xfrm>
              <a:off x="4482074" y="2967335"/>
              <a:ext cx="3631721" cy="830997"/>
            </a:xfrm>
            <a:prstGeom prst="rect">
              <a:avLst/>
            </a:prstGeom>
            <a:noFill/>
          </p:spPr>
          <p:txBody>
            <a:bodyPr wrap="none" rtlCol="0">
              <a:spAutoFit/>
            </a:bodyPr>
            <a:lstStyle/>
            <a:p>
              <a:r>
                <a:rPr lang="en-US" sz="1600" dirty="0" smtClean="0">
                  <a:solidFill>
                    <a:srgbClr val="22DFEF"/>
                  </a:solidFill>
                  <a:latin typeface="Avenir Book"/>
                  <a:cs typeface="Avenir Book"/>
                </a:rPr>
                <a:t>David W. Hogg</a:t>
              </a:r>
            </a:p>
            <a:p>
              <a:r>
                <a:rPr lang="en-US" sz="1600" dirty="0" smtClean="0">
                  <a:solidFill>
                    <a:schemeClr val="bg1">
                      <a:lumMod val="85000"/>
                    </a:schemeClr>
                  </a:solidFill>
                  <a:latin typeface="Avenir Book"/>
                  <a:cs typeface="Avenir Book"/>
                </a:rPr>
                <a:t>Professor of Physics and Data Science</a:t>
              </a:r>
            </a:p>
            <a:p>
              <a:r>
                <a:rPr lang="en-US" sz="1600" dirty="0" smtClean="0">
                  <a:solidFill>
                    <a:schemeClr val="bg1">
                      <a:lumMod val="85000"/>
                    </a:schemeClr>
                  </a:solidFill>
                  <a:latin typeface="Avenir Book"/>
                  <a:cs typeface="Avenir Book"/>
                </a:rPr>
                <a:t>New York University</a:t>
              </a:r>
            </a:p>
          </p:txBody>
        </p:sp>
      </p:grpSp>
      <p:grpSp>
        <p:nvGrpSpPr>
          <p:cNvPr id="43" name="Group 42"/>
          <p:cNvGrpSpPr/>
          <p:nvPr/>
        </p:nvGrpSpPr>
        <p:grpSpPr>
          <a:xfrm>
            <a:off x="143034" y="3456320"/>
            <a:ext cx="3236893" cy="830997"/>
            <a:chOff x="3377121" y="3819944"/>
            <a:chExt cx="3236893" cy="830997"/>
          </a:xfrm>
        </p:grpSpPr>
        <p:pic>
          <p:nvPicPr>
            <p:cNvPr id="41" name="Picture 40" descr="mohawk.jpg"/>
            <p:cNvPicPr>
              <a:picLocks noChangeAspect="1"/>
            </p:cNvPicPr>
            <p:nvPr/>
          </p:nvPicPr>
          <p:blipFill rotWithShape="1">
            <a:blip r:embed="rId10">
              <a:extLst>
                <a:ext uri="{28A0092B-C50C-407E-A947-70E740481C1C}">
                  <a14:useLocalDpi xmlns:a14="http://schemas.microsoft.com/office/drawing/2010/main" val="0"/>
                </a:ext>
              </a:extLst>
            </a:blip>
            <a:srcRect l="5575" t="-1" r="-1654" b="5333"/>
            <a:stretch/>
          </p:blipFill>
          <p:spPr>
            <a:xfrm>
              <a:off x="3377121" y="3823962"/>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sp>
          <p:nvSpPr>
            <p:cNvPr id="42" name="TextBox 41"/>
            <p:cNvSpPr txBox="1"/>
            <p:nvPr/>
          </p:nvSpPr>
          <p:spPr>
            <a:xfrm>
              <a:off x="4593581" y="3819944"/>
              <a:ext cx="2020433" cy="830997"/>
            </a:xfrm>
            <a:prstGeom prst="rect">
              <a:avLst/>
            </a:prstGeom>
            <a:noFill/>
          </p:spPr>
          <p:txBody>
            <a:bodyPr wrap="none" rtlCol="0">
              <a:spAutoFit/>
            </a:bodyPr>
            <a:lstStyle/>
            <a:p>
              <a:r>
                <a:rPr lang="en-US" sz="1600" dirty="0" smtClean="0">
                  <a:solidFill>
                    <a:srgbClr val="22DFEF"/>
                  </a:solidFill>
                  <a:latin typeface="Avenir Book"/>
                  <a:cs typeface="Avenir Book"/>
                </a:rPr>
                <a:t>Calen B. Henderson</a:t>
              </a:r>
            </a:p>
            <a:p>
              <a:r>
                <a:rPr lang="en-US" sz="1600" dirty="0" smtClean="0">
                  <a:solidFill>
                    <a:schemeClr val="bg1">
                      <a:lumMod val="85000"/>
                    </a:schemeClr>
                  </a:solidFill>
                  <a:latin typeface="Avenir Book"/>
                  <a:cs typeface="Avenir Book"/>
                </a:rPr>
                <a:t>Staff Scientist</a:t>
              </a:r>
            </a:p>
            <a:p>
              <a:r>
                <a:rPr lang="en-US" sz="1600" dirty="0" smtClean="0">
                  <a:solidFill>
                    <a:schemeClr val="bg1">
                      <a:lumMod val="85000"/>
                    </a:schemeClr>
                  </a:solidFill>
                  <a:latin typeface="Avenir Book"/>
                  <a:cs typeface="Avenir Book"/>
                </a:rPr>
                <a:t>Caltech/IPAC</a:t>
              </a:r>
            </a:p>
          </p:txBody>
        </p:sp>
      </p:grpSp>
      <p:grpSp>
        <p:nvGrpSpPr>
          <p:cNvPr id="47" name="Group 46"/>
          <p:cNvGrpSpPr/>
          <p:nvPr/>
        </p:nvGrpSpPr>
        <p:grpSpPr>
          <a:xfrm>
            <a:off x="152397" y="850054"/>
            <a:ext cx="3901954" cy="507536"/>
            <a:chOff x="2783440" y="3589867"/>
            <a:chExt cx="3901954" cy="507535"/>
          </a:xfrm>
        </p:grpSpPr>
        <p:sp>
          <p:nvSpPr>
            <p:cNvPr id="44" name="TextBox 43"/>
            <p:cNvSpPr txBox="1"/>
            <p:nvPr/>
          </p:nvSpPr>
          <p:spPr>
            <a:xfrm>
              <a:off x="2783440" y="3589867"/>
              <a:ext cx="3901954" cy="461664"/>
            </a:xfrm>
            <a:prstGeom prst="rect">
              <a:avLst/>
            </a:prstGeom>
            <a:noFill/>
          </p:spPr>
          <p:txBody>
            <a:bodyPr wrap="none" rtlCol="0">
              <a:spAutoFit/>
            </a:bodyPr>
            <a:lstStyle/>
            <a:p>
              <a:r>
                <a:rPr lang="en-US" sz="2400" dirty="0" smtClean="0">
                  <a:solidFill>
                    <a:srgbClr val="22DFEF"/>
                  </a:solidFill>
                  <a:latin typeface="Avenir Book"/>
                  <a:cs typeface="Avenir Book"/>
                </a:rPr>
                <a:t>Microlensing Science Team</a:t>
              </a:r>
              <a:endParaRPr lang="en-US" sz="2400" dirty="0">
                <a:solidFill>
                  <a:srgbClr val="22DFEF"/>
                </a:solidFill>
                <a:latin typeface="Avenir Book"/>
                <a:cs typeface="Avenir Book"/>
              </a:endParaRPr>
            </a:p>
          </p:txBody>
        </p:sp>
        <p:cxnSp>
          <p:nvCxnSpPr>
            <p:cNvPr id="46" name="Straight Connector 45"/>
            <p:cNvCxnSpPr/>
            <p:nvPr/>
          </p:nvCxnSpPr>
          <p:spPr>
            <a:xfrm>
              <a:off x="3477117" y="4097402"/>
              <a:ext cx="2514600" cy="0"/>
            </a:xfrm>
            <a:prstGeom prst="line">
              <a:avLst/>
            </a:prstGeom>
            <a:ln w="57150" cmpd="sng">
              <a:solidFill>
                <a:srgbClr val="22DFEF"/>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6009809" y="2800114"/>
            <a:ext cx="2558469" cy="524468"/>
            <a:chOff x="-1235088" y="3589867"/>
            <a:chExt cx="2558469" cy="524468"/>
          </a:xfrm>
        </p:grpSpPr>
        <p:sp>
          <p:nvSpPr>
            <p:cNvPr id="49" name="TextBox 48"/>
            <p:cNvSpPr txBox="1"/>
            <p:nvPr/>
          </p:nvSpPr>
          <p:spPr>
            <a:xfrm>
              <a:off x="-1235088" y="3589867"/>
              <a:ext cx="2558469" cy="461665"/>
            </a:xfrm>
            <a:prstGeom prst="rect">
              <a:avLst/>
            </a:prstGeom>
            <a:noFill/>
          </p:spPr>
          <p:txBody>
            <a:bodyPr wrap="none" rtlCol="0">
              <a:spAutoFit/>
            </a:bodyPr>
            <a:lstStyle/>
            <a:p>
              <a:r>
                <a:rPr lang="en-US" sz="2400" i="1" dirty="0" smtClean="0">
                  <a:solidFill>
                    <a:srgbClr val="FFD861"/>
                  </a:solidFill>
                  <a:latin typeface="Avenir Book"/>
                  <a:cs typeface="Avenir Book"/>
                </a:rPr>
                <a:t>K2</a:t>
              </a:r>
              <a:r>
                <a:rPr lang="en-US" sz="2400" dirty="0" smtClean="0">
                  <a:solidFill>
                    <a:srgbClr val="FFD861"/>
                  </a:solidFill>
                  <a:latin typeface="Avenir Book"/>
                  <a:cs typeface="Avenir Book"/>
                </a:rPr>
                <a:t> Project Office</a:t>
              </a:r>
              <a:endParaRPr lang="en-US" sz="2400" i="1" dirty="0">
                <a:solidFill>
                  <a:srgbClr val="FFD861"/>
                </a:solidFill>
                <a:latin typeface="Avenir Book"/>
                <a:cs typeface="Avenir Book"/>
              </a:endParaRPr>
            </a:p>
          </p:txBody>
        </p:sp>
        <p:cxnSp>
          <p:nvCxnSpPr>
            <p:cNvPr id="50" name="Straight Connector 49"/>
            <p:cNvCxnSpPr/>
            <p:nvPr/>
          </p:nvCxnSpPr>
          <p:spPr>
            <a:xfrm>
              <a:off x="-1213154" y="4114335"/>
              <a:ext cx="2514600" cy="0"/>
            </a:xfrm>
            <a:prstGeom prst="line">
              <a:avLst/>
            </a:prstGeom>
            <a:ln w="57150" cmpd="sng">
              <a:solidFill>
                <a:srgbClr val="FFD86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3379927" y="3460339"/>
            <a:ext cx="5618880" cy="830997"/>
            <a:chOff x="3330218" y="3013502"/>
            <a:chExt cx="5618880" cy="830997"/>
          </a:xfrm>
        </p:grpSpPr>
        <p:pic>
          <p:nvPicPr>
            <p:cNvPr id="26" name="Picture 25" descr="tom_barclay.jpg"/>
            <p:cNvPicPr>
              <a:picLocks noChangeAspect="1"/>
            </p:cNvPicPr>
            <p:nvPr/>
          </p:nvPicPr>
          <p:blipFill rotWithShape="1">
            <a:blip r:embed="rId11">
              <a:extLst>
                <a:ext uri="{28A0092B-C50C-407E-A947-70E740481C1C}">
                  <a14:useLocalDpi xmlns:a14="http://schemas.microsoft.com/office/drawing/2010/main" val="0"/>
                </a:ext>
              </a:extLst>
            </a:blip>
            <a:srcRect t="-1" b="3190"/>
            <a:stretch/>
          </p:blipFill>
          <p:spPr>
            <a:xfrm>
              <a:off x="8126440" y="3013502"/>
              <a:ext cx="822658" cy="822960"/>
            </a:xfrm>
            <a:prstGeom prst="ellipse">
              <a:avLst/>
            </a:prstGeom>
            <a:ln w="38100" cap="rnd" cmpd="sng">
              <a:solidFill>
                <a:srgbClr val="FFD861"/>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p:cNvSpPr txBox="1"/>
            <p:nvPr/>
          </p:nvSpPr>
          <p:spPr>
            <a:xfrm>
              <a:off x="3330218" y="3013502"/>
              <a:ext cx="4430686" cy="830997"/>
            </a:xfrm>
            <a:prstGeom prst="rect">
              <a:avLst/>
            </a:prstGeom>
            <a:noFill/>
          </p:spPr>
          <p:txBody>
            <a:bodyPr wrap="square" rtlCol="0">
              <a:spAutoFit/>
            </a:bodyPr>
            <a:lstStyle/>
            <a:p>
              <a:pPr algn="r"/>
              <a:r>
                <a:rPr lang="en-US" sz="1600" dirty="0" smtClean="0">
                  <a:solidFill>
                    <a:srgbClr val="FFD861"/>
                  </a:solidFill>
                  <a:latin typeface="Avenir Book"/>
                  <a:cs typeface="Avenir Book"/>
                </a:rPr>
                <a:t>Tom Barclay</a:t>
              </a:r>
            </a:p>
            <a:p>
              <a:pPr algn="r"/>
              <a:r>
                <a:rPr lang="en-US" sz="1600" dirty="0" smtClean="0">
                  <a:solidFill>
                    <a:schemeClr val="bg1">
                      <a:lumMod val="85000"/>
                    </a:schemeClr>
                  </a:solidFill>
                  <a:latin typeface="Avenir Book"/>
                  <a:cs typeface="Avenir Book"/>
                </a:rPr>
                <a:t>Deputy Director TESS Science Support Center</a:t>
              </a:r>
            </a:p>
            <a:p>
              <a:pPr algn="r"/>
              <a:r>
                <a:rPr lang="en-US" sz="1600" dirty="0" smtClean="0">
                  <a:solidFill>
                    <a:schemeClr val="bg1">
                      <a:lumMod val="85000"/>
                    </a:schemeClr>
                  </a:solidFill>
                  <a:latin typeface="Avenir Book"/>
                  <a:cs typeface="Avenir Book"/>
                </a:rPr>
                <a:t>NASA Ames</a:t>
              </a:r>
              <a:endParaRPr lang="en-US" sz="1600" dirty="0">
                <a:solidFill>
                  <a:schemeClr val="bg1">
                    <a:lumMod val="85000"/>
                  </a:schemeClr>
                </a:solidFill>
                <a:latin typeface="Avenir Book"/>
                <a:cs typeface="Avenir Book"/>
              </a:endParaRPr>
            </a:p>
          </p:txBody>
        </p:sp>
      </p:grpSp>
      <p:grpSp>
        <p:nvGrpSpPr>
          <p:cNvPr id="54" name="Group 53"/>
          <p:cNvGrpSpPr/>
          <p:nvPr/>
        </p:nvGrpSpPr>
        <p:grpSpPr>
          <a:xfrm>
            <a:off x="4806213" y="4432235"/>
            <a:ext cx="4191987" cy="830997"/>
            <a:chOff x="3618626" y="3005465"/>
            <a:chExt cx="4191987" cy="830997"/>
          </a:xfrm>
        </p:grpSpPr>
        <p:pic>
          <p:nvPicPr>
            <p:cNvPr id="28" name="Picture 27" descr="geert_barentsen.jpg"/>
            <p:cNvPicPr>
              <a:picLocks noChangeAspect="1"/>
            </p:cNvPicPr>
            <p:nvPr/>
          </p:nvPicPr>
          <p:blipFill rotWithShape="1">
            <a:blip r:embed="rId12">
              <a:extLst>
                <a:ext uri="{28A0092B-C50C-407E-A947-70E740481C1C}">
                  <a14:useLocalDpi xmlns:a14="http://schemas.microsoft.com/office/drawing/2010/main" val="0"/>
                </a:ext>
              </a:extLst>
            </a:blip>
            <a:srcRect b="24947"/>
            <a:stretch/>
          </p:blipFill>
          <p:spPr>
            <a:xfrm>
              <a:off x="6988230" y="3009483"/>
              <a:ext cx="822383" cy="822960"/>
            </a:xfrm>
            <a:prstGeom prst="ellipse">
              <a:avLst/>
            </a:prstGeom>
            <a:ln w="38100" cap="rnd" cmpd="sng">
              <a:solidFill>
                <a:srgbClr val="FFD861"/>
              </a:solidFill>
            </a:ln>
            <a:effectLst/>
            <a:scene3d>
              <a:camera prst="orthographicFront"/>
              <a:lightRig rig="contrasting" dir="t">
                <a:rot lat="0" lon="0" rev="3000000"/>
              </a:lightRig>
            </a:scene3d>
            <a:sp3d contourW="7620">
              <a:bevelT w="95250" h="31750"/>
              <a:contourClr>
                <a:srgbClr val="333333"/>
              </a:contourClr>
            </a:sp3d>
          </p:spPr>
        </p:pic>
        <p:sp>
          <p:nvSpPr>
            <p:cNvPr id="53" name="TextBox 52"/>
            <p:cNvSpPr txBox="1"/>
            <p:nvPr/>
          </p:nvSpPr>
          <p:spPr>
            <a:xfrm>
              <a:off x="3618626" y="3005465"/>
              <a:ext cx="3004404" cy="830997"/>
            </a:xfrm>
            <a:prstGeom prst="rect">
              <a:avLst/>
            </a:prstGeom>
            <a:noFill/>
          </p:spPr>
          <p:txBody>
            <a:bodyPr wrap="square" rtlCol="0">
              <a:spAutoFit/>
            </a:bodyPr>
            <a:lstStyle/>
            <a:p>
              <a:pPr algn="r"/>
              <a:r>
                <a:rPr lang="en-US" sz="1600" dirty="0" smtClean="0">
                  <a:solidFill>
                    <a:srgbClr val="FFD861"/>
                  </a:solidFill>
                  <a:latin typeface="Avenir Book"/>
                  <a:cs typeface="Avenir Book"/>
                </a:rPr>
                <a:t>Geert </a:t>
              </a:r>
              <a:r>
                <a:rPr lang="en-US" sz="1600" dirty="0" err="1" smtClean="0">
                  <a:solidFill>
                    <a:srgbClr val="FFD861"/>
                  </a:solidFill>
                  <a:latin typeface="Avenir Book"/>
                  <a:cs typeface="Avenir Book"/>
                </a:rPr>
                <a:t>Barentsen</a:t>
              </a:r>
              <a:endParaRPr lang="en-US" sz="1600" dirty="0" smtClean="0">
                <a:solidFill>
                  <a:srgbClr val="FFD861"/>
                </a:solidFill>
                <a:latin typeface="Avenir Book"/>
                <a:cs typeface="Avenir Book"/>
              </a:endParaRPr>
            </a:p>
            <a:p>
              <a:pPr algn="r"/>
              <a:r>
                <a:rPr lang="en-US" sz="1600" i="1" dirty="0" smtClean="0">
                  <a:solidFill>
                    <a:schemeClr val="bg1">
                      <a:lumMod val="85000"/>
                    </a:schemeClr>
                  </a:solidFill>
                  <a:latin typeface="Avenir Book"/>
                  <a:cs typeface="Avenir Book"/>
                </a:rPr>
                <a:t>K2</a:t>
              </a:r>
              <a:r>
                <a:rPr lang="en-US" sz="1600" dirty="0" smtClean="0">
                  <a:solidFill>
                    <a:schemeClr val="bg1">
                      <a:lumMod val="85000"/>
                    </a:schemeClr>
                  </a:solidFill>
                  <a:latin typeface="Avenir Book"/>
                  <a:cs typeface="Avenir Book"/>
                </a:rPr>
                <a:t> GO Office Director</a:t>
              </a:r>
              <a:endParaRPr lang="en-US" sz="1600" i="1" dirty="0" smtClean="0">
                <a:solidFill>
                  <a:schemeClr val="bg1">
                    <a:lumMod val="85000"/>
                  </a:schemeClr>
                </a:solidFill>
                <a:latin typeface="Avenir Book"/>
                <a:cs typeface="Avenir Book"/>
              </a:endParaRPr>
            </a:p>
            <a:p>
              <a:pPr algn="r"/>
              <a:r>
                <a:rPr lang="en-US" sz="1600" dirty="0" smtClean="0">
                  <a:solidFill>
                    <a:schemeClr val="bg1">
                      <a:lumMod val="85000"/>
                    </a:schemeClr>
                  </a:solidFill>
                  <a:latin typeface="Avenir Book"/>
                  <a:cs typeface="Avenir Book"/>
                </a:rPr>
                <a:t>NASA Ames</a:t>
              </a:r>
              <a:endParaRPr lang="en-US" sz="1600" dirty="0">
                <a:solidFill>
                  <a:schemeClr val="bg1">
                    <a:lumMod val="85000"/>
                  </a:schemeClr>
                </a:solidFill>
                <a:latin typeface="Avenir Book"/>
                <a:cs typeface="Avenir Book"/>
              </a:endParaRPr>
            </a:p>
          </p:txBody>
        </p:sp>
      </p:grpSp>
      <p:grpSp>
        <p:nvGrpSpPr>
          <p:cNvPr id="56" name="Group 55"/>
          <p:cNvGrpSpPr/>
          <p:nvPr/>
        </p:nvGrpSpPr>
        <p:grpSpPr>
          <a:xfrm>
            <a:off x="4806209" y="5381806"/>
            <a:ext cx="4192598" cy="830997"/>
            <a:chOff x="1907504" y="3009483"/>
            <a:chExt cx="4192598" cy="830997"/>
          </a:xfrm>
        </p:grpSpPr>
        <p:pic>
          <p:nvPicPr>
            <p:cNvPr id="27" name="Picture 26" descr="steve_howell.jpeg"/>
            <p:cNvPicPr>
              <a:picLocks noChangeAspect="1"/>
            </p:cNvPicPr>
            <p:nvPr/>
          </p:nvPicPr>
          <p:blipFill rotWithShape="1">
            <a:blip r:embed="rId13">
              <a:extLst>
                <a:ext uri="{28A0092B-C50C-407E-A947-70E740481C1C}">
                  <a14:useLocalDpi xmlns:a14="http://schemas.microsoft.com/office/drawing/2010/main" val="0"/>
                </a:ext>
              </a:extLst>
            </a:blip>
            <a:srcRect l="12212" r="12660" b="-216"/>
            <a:stretch/>
          </p:blipFill>
          <p:spPr>
            <a:xfrm>
              <a:off x="5277502" y="3017520"/>
              <a:ext cx="822600" cy="822960"/>
            </a:xfrm>
            <a:prstGeom prst="ellipse">
              <a:avLst/>
            </a:prstGeom>
            <a:ln w="38100" cap="rnd" cmpd="sng">
              <a:solidFill>
                <a:srgbClr val="FFD861"/>
              </a:solidFill>
            </a:ln>
            <a:effectLst/>
            <a:scene3d>
              <a:camera prst="orthographicFront"/>
              <a:lightRig rig="contrasting" dir="t">
                <a:rot lat="0" lon="0" rev="3000000"/>
              </a:lightRig>
            </a:scene3d>
            <a:sp3d contourW="7620">
              <a:bevelT w="95250" h="31750"/>
              <a:contourClr>
                <a:srgbClr val="333333"/>
              </a:contourClr>
            </a:sp3d>
          </p:spPr>
        </p:pic>
        <p:sp>
          <p:nvSpPr>
            <p:cNvPr id="55" name="TextBox 54"/>
            <p:cNvSpPr txBox="1"/>
            <p:nvPr/>
          </p:nvSpPr>
          <p:spPr>
            <a:xfrm>
              <a:off x="1907504" y="3009483"/>
              <a:ext cx="3004404" cy="830997"/>
            </a:xfrm>
            <a:prstGeom prst="rect">
              <a:avLst/>
            </a:prstGeom>
            <a:noFill/>
          </p:spPr>
          <p:txBody>
            <a:bodyPr wrap="square" rtlCol="0">
              <a:spAutoFit/>
            </a:bodyPr>
            <a:lstStyle/>
            <a:p>
              <a:pPr algn="r"/>
              <a:r>
                <a:rPr lang="en-US" sz="1600" dirty="0" smtClean="0">
                  <a:solidFill>
                    <a:srgbClr val="FFD861"/>
                  </a:solidFill>
                  <a:latin typeface="Avenir Book"/>
                  <a:cs typeface="Avenir Book"/>
                </a:rPr>
                <a:t>Steve Howell</a:t>
              </a:r>
            </a:p>
            <a:p>
              <a:pPr algn="r"/>
              <a:r>
                <a:rPr lang="en-US" sz="1600" dirty="0" smtClean="0">
                  <a:solidFill>
                    <a:schemeClr val="bg1">
                      <a:lumMod val="85000"/>
                    </a:schemeClr>
                  </a:solidFill>
                  <a:latin typeface="Avenir Book"/>
                  <a:cs typeface="Avenir Book"/>
                </a:rPr>
                <a:t>Ames Science Division Chief</a:t>
              </a:r>
            </a:p>
            <a:p>
              <a:pPr algn="r"/>
              <a:r>
                <a:rPr lang="en-US" sz="1600" dirty="0" smtClean="0">
                  <a:solidFill>
                    <a:schemeClr val="bg1">
                      <a:lumMod val="85000"/>
                    </a:schemeClr>
                  </a:solidFill>
                  <a:latin typeface="Avenir Book"/>
                  <a:cs typeface="Avenir Book"/>
                </a:rPr>
                <a:t>NASA Ames</a:t>
              </a:r>
              <a:endParaRPr lang="en-US" sz="1600" dirty="0">
                <a:solidFill>
                  <a:schemeClr val="bg1">
                    <a:lumMod val="85000"/>
                  </a:schemeClr>
                </a:solidFill>
                <a:latin typeface="Avenir Book"/>
                <a:cs typeface="Avenir Book"/>
              </a:endParaRPr>
            </a:p>
          </p:txBody>
        </p:sp>
      </p:grpSp>
      <p:grpSp>
        <p:nvGrpSpPr>
          <p:cNvPr id="3" name="Group 2"/>
          <p:cNvGrpSpPr/>
          <p:nvPr/>
        </p:nvGrpSpPr>
        <p:grpSpPr>
          <a:xfrm>
            <a:off x="152397" y="2514761"/>
            <a:ext cx="5780067" cy="830997"/>
            <a:chOff x="152397" y="2514761"/>
            <a:chExt cx="5780067" cy="830997"/>
          </a:xfrm>
        </p:grpSpPr>
        <p:sp>
          <p:nvSpPr>
            <p:cNvPr id="35" name="TextBox 34"/>
            <p:cNvSpPr txBox="1"/>
            <p:nvPr/>
          </p:nvSpPr>
          <p:spPr>
            <a:xfrm>
              <a:off x="1355304" y="2514761"/>
              <a:ext cx="4577160" cy="830997"/>
            </a:xfrm>
            <a:prstGeom prst="rect">
              <a:avLst/>
            </a:prstGeom>
            <a:noFill/>
          </p:spPr>
          <p:txBody>
            <a:bodyPr wrap="none" rtlCol="0">
              <a:spAutoFit/>
            </a:bodyPr>
            <a:lstStyle/>
            <a:p>
              <a:r>
                <a:rPr lang="en-US" sz="1600" dirty="0" smtClean="0">
                  <a:solidFill>
                    <a:srgbClr val="22DFEF"/>
                  </a:solidFill>
                  <a:latin typeface="Avenir Book"/>
                  <a:cs typeface="Avenir Book"/>
                </a:rPr>
                <a:t>Scott Gaudi</a:t>
              </a:r>
            </a:p>
            <a:p>
              <a:r>
                <a:rPr lang="en-US" sz="1600" dirty="0" smtClean="0">
                  <a:solidFill>
                    <a:schemeClr val="bg1">
                      <a:lumMod val="85000"/>
                    </a:schemeClr>
                  </a:solidFill>
                  <a:latin typeface="Avenir Book"/>
                  <a:cs typeface="Avenir Book"/>
                </a:rPr>
                <a:t>Professor of Astronomy, Thomas Jefferson Chair</a:t>
              </a:r>
            </a:p>
            <a:p>
              <a:r>
                <a:rPr lang="en-US" sz="1600" i="1" dirty="0" smtClean="0">
                  <a:solidFill>
                    <a:schemeClr val="bg1">
                      <a:lumMod val="85000"/>
                    </a:schemeClr>
                  </a:solidFill>
                  <a:latin typeface="Avenir Book"/>
                  <a:cs typeface="Avenir Book"/>
                </a:rPr>
                <a:t>The </a:t>
              </a:r>
              <a:r>
                <a:rPr lang="en-US" sz="1600" dirty="0" smtClean="0">
                  <a:solidFill>
                    <a:schemeClr val="bg1">
                      <a:lumMod val="85000"/>
                    </a:schemeClr>
                  </a:solidFill>
                  <a:latin typeface="Avenir Book"/>
                  <a:cs typeface="Avenir Book"/>
                </a:rPr>
                <a:t>Ohio State University, JPL</a:t>
              </a:r>
              <a:endParaRPr lang="en-US" sz="1600" i="1" dirty="0" smtClean="0">
                <a:solidFill>
                  <a:schemeClr val="bg1">
                    <a:lumMod val="85000"/>
                  </a:schemeClr>
                </a:solidFill>
                <a:latin typeface="Avenir Book"/>
                <a:cs typeface="Avenir Book"/>
              </a:endParaRPr>
            </a:p>
          </p:txBody>
        </p:sp>
        <p:pic>
          <p:nvPicPr>
            <p:cNvPr id="2" name="Picture 1" descr="scott_gaudi.jpg"/>
            <p:cNvPicPr>
              <a:picLocks noChangeAspect="1"/>
            </p:cNvPicPr>
            <p:nvPr/>
          </p:nvPicPr>
          <p:blipFill rotWithShape="1">
            <a:blip r:embed="rId14">
              <a:extLst>
                <a:ext uri="{28A0092B-C50C-407E-A947-70E740481C1C}">
                  <a14:useLocalDpi xmlns:a14="http://schemas.microsoft.com/office/drawing/2010/main" val="0"/>
                </a:ext>
              </a:extLst>
            </a:blip>
            <a:srcRect l="6481" t="3857" r="9260" b="39970"/>
            <a:stretch/>
          </p:blipFill>
          <p:spPr>
            <a:xfrm>
              <a:off x="152397" y="2522798"/>
              <a:ext cx="822960" cy="822960"/>
            </a:xfrm>
            <a:prstGeom prst="ellipse">
              <a:avLst/>
            </a:prstGeom>
            <a:ln w="38100" cap="rnd" cmpd="sng">
              <a:solidFill>
                <a:srgbClr val="22DFEF"/>
              </a:solidFill>
            </a:ln>
            <a:effectLst/>
            <a:scene3d>
              <a:camera prst="orthographicFront"/>
              <a:lightRig rig="contrasting" dir="t">
                <a:rot lat="0" lon="0" rev="3000000"/>
              </a:lightRig>
            </a:scene3d>
            <a:sp3d contourW="7620">
              <a:bevelT w="95250" h="31750"/>
              <a:contourClr>
                <a:srgbClr val="333333"/>
              </a:contourClr>
            </a:sp3d>
          </p:spPr>
        </p:pic>
      </p:grpSp>
      <p:grpSp>
        <p:nvGrpSpPr>
          <p:cNvPr id="58" name="Group 57"/>
          <p:cNvGrpSpPr/>
          <p:nvPr/>
        </p:nvGrpSpPr>
        <p:grpSpPr>
          <a:xfrm>
            <a:off x="0" y="6371401"/>
            <a:ext cx="9144000" cy="440388"/>
            <a:chOff x="0" y="6371401"/>
            <a:chExt cx="9144000" cy="440388"/>
          </a:xfrm>
        </p:grpSpPr>
        <p:cxnSp>
          <p:nvCxnSpPr>
            <p:cNvPr id="59" name="Straight Connector 5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61" name="TextBox 6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62" name="Group 61"/>
            <p:cNvGrpSpPr/>
            <p:nvPr/>
          </p:nvGrpSpPr>
          <p:grpSpPr>
            <a:xfrm>
              <a:off x="7098838" y="6442457"/>
              <a:ext cx="2002536" cy="365761"/>
              <a:chOff x="7810911" y="6249000"/>
              <a:chExt cx="2002536" cy="365761"/>
            </a:xfrm>
          </p:grpSpPr>
          <p:sp>
            <p:nvSpPr>
              <p:cNvPr id="69" name="Rectangle 6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descr="k2c9_logo_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737414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9"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Key Contributors to </a:t>
            </a: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endParaRPr lang="en-US" sz="3600" i="1" dirty="0">
              <a:solidFill>
                <a:schemeClr val="bg1"/>
              </a:solidFill>
              <a:latin typeface="Avenir Book"/>
              <a:cs typeface="Avenir Book"/>
            </a:endParaRPr>
          </a:p>
        </p:txBody>
      </p:sp>
      <p:grpSp>
        <p:nvGrpSpPr>
          <p:cNvPr id="30" name="Group 29"/>
          <p:cNvGrpSpPr/>
          <p:nvPr/>
        </p:nvGrpSpPr>
        <p:grpSpPr>
          <a:xfrm>
            <a:off x="5286377" y="1890224"/>
            <a:ext cx="3712430" cy="861774"/>
            <a:chOff x="5158944" y="2890312"/>
            <a:chExt cx="3712430" cy="861774"/>
          </a:xfrm>
        </p:grpSpPr>
        <p:pic>
          <p:nvPicPr>
            <p:cNvPr id="20" name="Picture 19" descr="rachel_stree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414" y="2894330"/>
              <a:ext cx="822960" cy="822960"/>
            </a:xfrm>
            <a:prstGeom prst="ellipse">
              <a:avLst/>
            </a:prstGeom>
            <a:ln w="38100" cap="rnd" cmpd="sng">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29" name="TextBox 28"/>
            <p:cNvSpPr txBox="1"/>
            <p:nvPr/>
          </p:nvSpPr>
          <p:spPr>
            <a:xfrm>
              <a:off x="5158944" y="2890312"/>
              <a:ext cx="2546979" cy="861774"/>
            </a:xfrm>
            <a:prstGeom prst="rect">
              <a:avLst/>
            </a:prstGeom>
            <a:noFill/>
          </p:spPr>
          <p:txBody>
            <a:bodyPr wrap="none" rtlCol="0">
              <a:spAutoFit/>
            </a:bodyPr>
            <a:lstStyle/>
            <a:p>
              <a:pPr algn="r"/>
              <a:r>
                <a:rPr lang="en-US" b="1" dirty="0" smtClean="0">
                  <a:solidFill>
                    <a:schemeClr val="bg1"/>
                  </a:solidFill>
                  <a:latin typeface="Avenir Heavy" charset="0"/>
                  <a:ea typeface="Avenir Heavy" charset="0"/>
                  <a:cs typeface="Avenir Heavy" charset="0"/>
                </a:rPr>
                <a:t>Rachel Street</a:t>
              </a:r>
            </a:p>
            <a:p>
              <a:pPr algn="r"/>
              <a:r>
                <a:rPr lang="en-US" sz="1600" dirty="0" smtClean="0">
                  <a:solidFill>
                    <a:schemeClr val="bg1"/>
                  </a:solidFill>
                  <a:latin typeface="Avenir Book"/>
                  <a:cs typeface="Avenir Book"/>
                </a:rPr>
                <a:t>Project Scientist</a:t>
              </a:r>
            </a:p>
            <a:p>
              <a:pPr algn="r"/>
              <a:r>
                <a:rPr lang="en-US" sz="1600" dirty="0" smtClean="0">
                  <a:solidFill>
                    <a:schemeClr val="bg1"/>
                  </a:solidFill>
                  <a:latin typeface="Avenir Book"/>
                  <a:cs typeface="Avenir Book"/>
                </a:rPr>
                <a:t>Las </a:t>
              </a:r>
              <a:r>
                <a:rPr lang="en-US" sz="1600" dirty="0" err="1" smtClean="0">
                  <a:solidFill>
                    <a:schemeClr val="bg1"/>
                  </a:solidFill>
                  <a:latin typeface="Avenir Book"/>
                  <a:cs typeface="Avenir Book"/>
                </a:rPr>
                <a:t>Cumbres</a:t>
              </a:r>
              <a:r>
                <a:rPr lang="en-US" sz="1600" dirty="0" smtClean="0">
                  <a:solidFill>
                    <a:schemeClr val="bg1"/>
                  </a:solidFill>
                  <a:latin typeface="Avenir Book"/>
                  <a:cs typeface="Avenir Book"/>
                </a:rPr>
                <a:t> Observatory</a:t>
              </a:r>
              <a:endParaRPr lang="en-US" sz="1600" dirty="0">
                <a:solidFill>
                  <a:schemeClr val="bg1"/>
                </a:solidFill>
                <a:latin typeface="Avenir Book"/>
                <a:cs typeface="Avenir Book"/>
              </a:endParaRPr>
            </a:p>
          </p:txBody>
        </p:sp>
      </p:grpSp>
      <p:grpSp>
        <p:nvGrpSpPr>
          <p:cNvPr id="32" name="Group 31"/>
          <p:cNvGrpSpPr/>
          <p:nvPr/>
        </p:nvGrpSpPr>
        <p:grpSpPr>
          <a:xfrm>
            <a:off x="5293579" y="913150"/>
            <a:ext cx="3705229" cy="861774"/>
            <a:chOff x="2819023" y="2845950"/>
            <a:chExt cx="3705229" cy="861774"/>
          </a:xfrm>
        </p:grpSpPr>
        <p:pic>
          <p:nvPicPr>
            <p:cNvPr id="22" name="Picture 21" descr="radek_poleski.jpg"/>
            <p:cNvPicPr>
              <a:picLocks noChangeAspect="1"/>
            </p:cNvPicPr>
            <p:nvPr/>
          </p:nvPicPr>
          <p:blipFill rotWithShape="1">
            <a:blip r:embed="rId6">
              <a:extLst>
                <a:ext uri="{28A0092B-C50C-407E-A947-70E740481C1C}">
                  <a14:useLocalDpi xmlns:a14="http://schemas.microsoft.com/office/drawing/2010/main" val="0"/>
                </a:ext>
              </a:extLst>
            </a:blip>
            <a:srcRect l="17531" t="554" r="26067" b="15798"/>
            <a:stretch/>
          </p:blipFill>
          <p:spPr>
            <a:xfrm>
              <a:off x="5701292" y="2849968"/>
              <a:ext cx="822960" cy="822960"/>
            </a:xfrm>
            <a:prstGeom prst="ellipse">
              <a:avLst/>
            </a:prstGeom>
            <a:ln w="38100" cap="rnd" cmpd="sng">
              <a:solidFill>
                <a:schemeClr val="bg1">
                  <a:lumMod val="65000"/>
                </a:schemeClr>
              </a:solidFill>
            </a:ln>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2819023" y="2845950"/>
              <a:ext cx="2517035" cy="861774"/>
            </a:xfrm>
            <a:prstGeom prst="rect">
              <a:avLst/>
            </a:prstGeom>
            <a:noFill/>
          </p:spPr>
          <p:txBody>
            <a:bodyPr wrap="none" rtlCol="0">
              <a:spAutoFit/>
            </a:bodyPr>
            <a:lstStyle/>
            <a:p>
              <a:pPr algn="r"/>
              <a:r>
                <a:rPr lang="en-US" sz="1600" dirty="0" err="1" smtClean="0">
                  <a:solidFill>
                    <a:schemeClr val="bg1">
                      <a:lumMod val="65000"/>
                    </a:schemeClr>
                  </a:solidFill>
                  <a:latin typeface="Avenir Book" charset="0"/>
                  <a:ea typeface="Avenir Book" charset="0"/>
                  <a:cs typeface="Avenir Book" charset="0"/>
                </a:rPr>
                <a:t>Radek</a:t>
              </a:r>
              <a:r>
                <a:rPr lang="en-US" sz="1600" dirty="0" smtClean="0">
                  <a:solidFill>
                    <a:schemeClr val="bg1">
                      <a:lumMod val="65000"/>
                    </a:schemeClr>
                  </a:solidFill>
                  <a:latin typeface="Avenir Book" charset="0"/>
                  <a:ea typeface="Avenir Book" charset="0"/>
                  <a:cs typeface="Avenir Book" charset="0"/>
                </a:rPr>
                <a:t> </a:t>
              </a:r>
              <a:r>
                <a:rPr lang="en-US" sz="1600" dirty="0" err="1" smtClean="0">
                  <a:solidFill>
                    <a:schemeClr val="bg1">
                      <a:lumMod val="65000"/>
                    </a:schemeClr>
                  </a:solidFill>
                  <a:latin typeface="Avenir Book" charset="0"/>
                  <a:ea typeface="Avenir Book" charset="0"/>
                  <a:cs typeface="Avenir Book" charset="0"/>
                </a:rPr>
                <a:t>Poleski</a:t>
              </a:r>
              <a:endParaRPr lang="en-US" sz="1600" dirty="0" smtClean="0">
                <a:solidFill>
                  <a:schemeClr val="bg1">
                    <a:lumMod val="65000"/>
                  </a:schemeClr>
                </a:solidFill>
                <a:latin typeface="Avenir Book" charset="0"/>
                <a:ea typeface="Avenir Book" charset="0"/>
                <a:cs typeface="Avenir Book" charset="0"/>
              </a:endParaRPr>
            </a:p>
            <a:p>
              <a:pPr algn="r"/>
              <a:r>
                <a:rPr lang="en-US" sz="1600" dirty="0" smtClean="0">
                  <a:solidFill>
                    <a:schemeClr val="bg1">
                      <a:lumMod val="65000"/>
                    </a:schemeClr>
                  </a:solidFill>
                  <a:latin typeface="Avenir Book"/>
                  <a:cs typeface="Avenir Book"/>
                </a:rPr>
                <a:t>Research Associate</a:t>
              </a:r>
            </a:p>
            <a:p>
              <a:pPr algn="r"/>
              <a:r>
                <a:rPr lang="en-US" sz="1600" i="1" dirty="0" smtClean="0">
                  <a:solidFill>
                    <a:schemeClr val="bg1">
                      <a:lumMod val="65000"/>
                    </a:schemeClr>
                  </a:solidFill>
                  <a:latin typeface="Avenir Book"/>
                  <a:cs typeface="Avenir Book"/>
                </a:rPr>
                <a:t>The </a:t>
              </a:r>
              <a:r>
                <a:rPr lang="en-US" sz="1600" dirty="0" smtClean="0">
                  <a:solidFill>
                    <a:schemeClr val="bg1">
                      <a:lumMod val="65000"/>
                    </a:schemeClr>
                  </a:solidFill>
                  <a:latin typeface="Avenir Book"/>
                  <a:cs typeface="Avenir Book"/>
                </a:rPr>
                <a:t>Ohio State University</a:t>
              </a:r>
            </a:p>
          </p:txBody>
        </p:sp>
      </p:grpSp>
      <p:grpSp>
        <p:nvGrpSpPr>
          <p:cNvPr id="34" name="Group 33"/>
          <p:cNvGrpSpPr/>
          <p:nvPr/>
        </p:nvGrpSpPr>
        <p:grpSpPr>
          <a:xfrm>
            <a:off x="143030" y="1563410"/>
            <a:ext cx="3680083" cy="861774"/>
            <a:chOff x="2259618" y="2397899"/>
            <a:chExt cx="3680083" cy="861774"/>
          </a:xfrm>
        </p:grpSpPr>
        <p:pic>
          <p:nvPicPr>
            <p:cNvPr id="21" name="Picture 20" descr="david_bennet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618" y="2401917"/>
              <a:ext cx="822960" cy="822960"/>
            </a:xfrm>
            <a:prstGeom prst="ellipse">
              <a:avLst/>
            </a:prstGeom>
            <a:ln w="38100" cap="rnd" cmpd="sng">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3" name="TextBox 32"/>
            <p:cNvSpPr txBox="1"/>
            <p:nvPr/>
          </p:nvSpPr>
          <p:spPr>
            <a:xfrm>
              <a:off x="3476078" y="2397899"/>
              <a:ext cx="2463623" cy="861774"/>
            </a:xfrm>
            <a:prstGeom prst="rect">
              <a:avLst/>
            </a:prstGeom>
            <a:noFill/>
          </p:spPr>
          <p:txBody>
            <a:bodyPr wrap="none" rtlCol="0">
              <a:spAutoFit/>
            </a:bodyPr>
            <a:lstStyle/>
            <a:p>
              <a:r>
                <a:rPr lang="en-US" dirty="0" smtClean="0">
                  <a:solidFill>
                    <a:schemeClr val="bg1"/>
                  </a:solidFill>
                  <a:latin typeface="Avenir Heavy" charset="0"/>
                  <a:ea typeface="Avenir Heavy" charset="0"/>
                  <a:cs typeface="Avenir Heavy" charset="0"/>
                </a:rPr>
                <a:t>David Bennett</a:t>
              </a:r>
            </a:p>
            <a:p>
              <a:r>
                <a:rPr lang="en-US" sz="1600" dirty="0" smtClean="0">
                  <a:solidFill>
                    <a:schemeClr val="bg1"/>
                  </a:solidFill>
                  <a:latin typeface="Avenir Book"/>
                  <a:cs typeface="Avenir Book"/>
                </a:rPr>
                <a:t>Senior Research Scientist</a:t>
              </a:r>
            </a:p>
            <a:p>
              <a:r>
                <a:rPr lang="en-US" sz="1600" dirty="0" smtClean="0">
                  <a:solidFill>
                    <a:schemeClr val="bg1"/>
                  </a:solidFill>
                  <a:latin typeface="Avenir Book"/>
                  <a:cs typeface="Avenir Book"/>
                </a:rPr>
                <a:t>NASA Goddard</a:t>
              </a:r>
            </a:p>
          </p:txBody>
        </p:sp>
      </p:grpSp>
      <p:grpSp>
        <p:nvGrpSpPr>
          <p:cNvPr id="38" name="Group 37"/>
          <p:cNvGrpSpPr/>
          <p:nvPr/>
        </p:nvGrpSpPr>
        <p:grpSpPr>
          <a:xfrm>
            <a:off x="143030" y="5385824"/>
            <a:ext cx="3733496" cy="861774"/>
            <a:chOff x="2687969" y="2555618"/>
            <a:chExt cx="3733496" cy="861774"/>
          </a:xfrm>
        </p:grpSpPr>
        <p:pic>
          <p:nvPicPr>
            <p:cNvPr id="23" name="Picture 22" descr="matthew_penny.jpg"/>
            <p:cNvPicPr>
              <a:picLocks noChangeAspect="1"/>
            </p:cNvPicPr>
            <p:nvPr/>
          </p:nvPicPr>
          <p:blipFill rotWithShape="1">
            <a:blip r:embed="rId8">
              <a:extLst>
                <a:ext uri="{28A0092B-C50C-407E-A947-70E740481C1C}">
                  <a14:useLocalDpi xmlns:a14="http://schemas.microsoft.com/office/drawing/2010/main" val="0"/>
                </a:ext>
              </a:extLst>
            </a:blip>
            <a:srcRect l="2166" b="26485"/>
            <a:stretch/>
          </p:blipFill>
          <p:spPr>
            <a:xfrm>
              <a:off x="2687969" y="2563655"/>
              <a:ext cx="821387" cy="822960"/>
            </a:xfrm>
            <a:prstGeom prst="ellipse">
              <a:avLst/>
            </a:prstGeom>
            <a:ln w="38100" cap="rnd" cmpd="sng">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7" name="TextBox 36"/>
            <p:cNvSpPr txBox="1"/>
            <p:nvPr/>
          </p:nvSpPr>
          <p:spPr>
            <a:xfrm>
              <a:off x="3904429" y="2555618"/>
              <a:ext cx="2517036" cy="861774"/>
            </a:xfrm>
            <a:prstGeom prst="rect">
              <a:avLst/>
            </a:prstGeom>
            <a:noFill/>
          </p:spPr>
          <p:txBody>
            <a:bodyPr wrap="none" rtlCol="0">
              <a:spAutoFit/>
            </a:bodyPr>
            <a:lstStyle/>
            <a:p>
              <a:r>
                <a:rPr lang="en-US" b="1" dirty="0" smtClean="0">
                  <a:solidFill>
                    <a:schemeClr val="bg1"/>
                  </a:solidFill>
                  <a:latin typeface="Avenir Heavy" charset="0"/>
                  <a:ea typeface="Avenir Heavy" charset="0"/>
                  <a:cs typeface="Avenir Heavy" charset="0"/>
                </a:rPr>
                <a:t>Matthew Penny</a:t>
              </a:r>
            </a:p>
            <a:p>
              <a:r>
                <a:rPr lang="en-US" sz="1600" dirty="0" smtClean="0">
                  <a:solidFill>
                    <a:schemeClr val="bg1"/>
                  </a:solidFill>
                  <a:latin typeface="Avenir Book"/>
                  <a:cs typeface="Avenir Book"/>
                </a:rPr>
                <a:t>Sagan Fellow</a:t>
              </a:r>
            </a:p>
            <a:p>
              <a:r>
                <a:rPr lang="en-US" sz="1600" i="1" dirty="0" smtClean="0">
                  <a:solidFill>
                    <a:schemeClr val="bg1"/>
                  </a:solidFill>
                  <a:latin typeface="Avenir Book"/>
                  <a:cs typeface="Avenir Book"/>
                </a:rPr>
                <a:t>The </a:t>
              </a:r>
              <a:r>
                <a:rPr lang="en-US" sz="1600" dirty="0" smtClean="0">
                  <a:solidFill>
                    <a:schemeClr val="bg1"/>
                  </a:solidFill>
                  <a:latin typeface="Avenir Book"/>
                  <a:cs typeface="Avenir Book"/>
                </a:rPr>
                <a:t>Ohio State University</a:t>
              </a:r>
              <a:endParaRPr lang="en-US" sz="1600" i="1" dirty="0" smtClean="0">
                <a:solidFill>
                  <a:schemeClr val="bg1"/>
                </a:solidFill>
                <a:latin typeface="Avenir Book"/>
                <a:cs typeface="Avenir Book"/>
              </a:endParaRPr>
            </a:p>
          </p:txBody>
        </p:sp>
      </p:grpSp>
      <p:grpSp>
        <p:nvGrpSpPr>
          <p:cNvPr id="40" name="Group 39"/>
          <p:cNvGrpSpPr/>
          <p:nvPr/>
        </p:nvGrpSpPr>
        <p:grpSpPr>
          <a:xfrm>
            <a:off x="131309" y="4428218"/>
            <a:ext cx="4860966" cy="830997"/>
            <a:chOff x="3252829" y="2967335"/>
            <a:chExt cx="4860966" cy="830997"/>
          </a:xfrm>
        </p:grpSpPr>
        <p:pic>
          <p:nvPicPr>
            <p:cNvPr id="25" name="Picture 24" descr="david_w_hog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2829" y="2971353"/>
              <a:ext cx="822960" cy="822960"/>
            </a:xfrm>
            <a:prstGeom prst="ellipse">
              <a:avLst/>
            </a:prstGeom>
            <a:ln w="38100" cap="rnd" cmpd="sng">
              <a:solidFill>
                <a:schemeClr val="bg1">
                  <a:lumMod val="65000"/>
                </a:schemeClr>
              </a:solidFill>
            </a:ln>
            <a:effectLst/>
            <a:scene3d>
              <a:camera prst="orthographicFront"/>
              <a:lightRig rig="contrasting" dir="t">
                <a:rot lat="0" lon="0" rev="3000000"/>
              </a:lightRig>
            </a:scene3d>
            <a:sp3d contourW="7620">
              <a:bevelT w="95250" h="31750"/>
              <a:contourClr>
                <a:srgbClr val="333333"/>
              </a:contourClr>
            </a:sp3d>
          </p:spPr>
        </p:pic>
        <p:sp>
          <p:nvSpPr>
            <p:cNvPr id="39" name="TextBox 38"/>
            <p:cNvSpPr txBox="1"/>
            <p:nvPr/>
          </p:nvSpPr>
          <p:spPr>
            <a:xfrm>
              <a:off x="4482074" y="2967335"/>
              <a:ext cx="3631721" cy="830997"/>
            </a:xfrm>
            <a:prstGeom prst="rect">
              <a:avLst/>
            </a:prstGeom>
            <a:noFill/>
          </p:spPr>
          <p:txBody>
            <a:bodyPr wrap="none" rtlCol="0">
              <a:spAutoFit/>
            </a:bodyPr>
            <a:lstStyle/>
            <a:p>
              <a:r>
                <a:rPr lang="en-US" sz="1600" dirty="0" smtClean="0">
                  <a:solidFill>
                    <a:schemeClr val="bg1">
                      <a:lumMod val="65000"/>
                    </a:schemeClr>
                  </a:solidFill>
                  <a:latin typeface="Avenir Book"/>
                  <a:cs typeface="Avenir Book"/>
                </a:rPr>
                <a:t>David W. Hogg</a:t>
              </a:r>
            </a:p>
            <a:p>
              <a:r>
                <a:rPr lang="en-US" sz="1600" dirty="0" smtClean="0">
                  <a:solidFill>
                    <a:schemeClr val="bg1">
                      <a:lumMod val="65000"/>
                    </a:schemeClr>
                  </a:solidFill>
                  <a:latin typeface="Avenir Book"/>
                  <a:cs typeface="Avenir Book"/>
                </a:rPr>
                <a:t>Professor of Physics and Data Science</a:t>
              </a:r>
            </a:p>
            <a:p>
              <a:r>
                <a:rPr lang="en-US" sz="1600" dirty="0" smtClean="0">
                  <a:solidFill>
                    <a:schemeClr val="bg1">
                      <a:lumMod val="65000"/>
                    </a:schemeClr>
                  </a:solidFill>
                  <a:latin typeface="Avenir Book"/>
                  <a:cs typeface="Avenir Book"/>
                </a:rPr>
                <a:t>New York University</a:t>
              </a:r>
            </a:p>
          </p:txBody>
        </p:sp>
      </p:grpSp>
      <p:grpSp>
        <p:nvGrpSpPr>
          <p:cNvPr id="43" name="Group 42"/>
          <p:cNvGrpSpPr/>
          <p:nvPr/>
        </p:nvGrpSpPr>
        <p:grpSpPr>
          <a:xfrm>
            <a:off x="143034" y="3456320"/>
            <a:ext cx="3547547" cy="861774"/>
            <a:chOff x="3377121" y="3819944"/>
            <a:chExt cx="3547547" cy="861774"/>
          </a:xfrm>
        </p:grpSpPr>
        <p:pic>
          <p:nvPicPr>
            <p:cNvPr id="41" name="Picture 40" descr="mohawk.jpg"/>
            <p:cNvPicPr>
              <a:picLocks noChangeAspect="1"/>
            </p:cNvPicPr>
            <p:nvPr/>
          </p:nvPicPr>
          <p:blipFill rotWithShape="1">
            <a:blip r:embed="rId10">
              <a:extLst>
                <a:ext uri="{28A0092B-C50C-407E-A947-70E740481C1C}">
                  <a14:useLocalDpi xmlns:a14="http://schemas.microsoft.com/office/drawing/2010/main" val="0"/>
                </a:ext>
              </a:extLst>
            </a:blip>
            <a:srcRect l="5575" t="-1" r="-1654" b="5333"/>
            <a:stretch/>
          </p:blipFill>
          <p:spPr>
            <a:xfrm>
              <a:off x="3377121" y="3823962"/>
              <a:ext cx="822960" cy="822960"/>
            </a:xfrm>
            <a:prstGeom prst="ellipse">
              <a:avLst/>
            </a:prstGeom>
            <a:ln w="38100" cap="rnd" cmpd="sng">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2" name="TextBox 41"/>
            <p:cNvSpPr txBox="1"/>
            <p:nvPr/>
          </p:nvSpPr>
          <p:spPr>
            <a:xfrm>
              <a:off x="4593581" y="3819944"/>
              <a:ext cx="2331087" cy="861774"/>
            </a:xfrm>
            <a:prstGeom prst="rect">
              <a:avLst/>
            </a:prstGeom>
            <a:noFill/>
          </p:spPr>
          <p:txBody>
            <a:bodyPr wrap="none" rtlCol="0">
              <a:spAutoFit/>
            </a:bodyPr>
            <a:lstStyle/>
            <a:p>
              <a:r>
                <a:rPr lang="en-US" b="1" dirty="0" smtClean="0">
                  <a:solidFill>
                    <a:schemeClr val="bg1"/>
                  </a:solidFill>
                  <a:latin typeface="Avenir Heavy" charset="0"/>
                  <a:ea typeface="Avenir Heavy" charset="0"/>
                  <a:cs typeface="Avenir Heavy" charset="0"/>
                </a:rPr>
                <a:t>Calen B. Henderson</a:t>
              </a:r>
            </a:p>
            <a:p>
              <a:r>
                <a:rPr lang="en-US" sz="1600" dirty="0" smtClean="0">
                  <a:solidFill>
                    <a:schemeClr val="bg1"/>
                  </a:solidFill>
                  <a:latin typeface="Avenir Book"/>
                  <a:cs typeface="Avenir Book"/>
                </a:rPr>
                <a:t>Staff Scientist</a:t>
              </a:r>
            </a:p>
            <a:p>
              <a:r>
                <a:rPr lang="en-US" sz="1600" dirty="0" smtClean="0">
                  <a:solidFill>
                    <a:schemeClr val="bg1"/>
                  </a:solidFill>
                  <a:latin typeface="Avenir Book"/>
                  <a:cs typeface="Avenir Book"/>
                </a:rPr>
                <a:t>Caltech/IPAC-</a:t>
              </a:r>
              <a:r>
                <a:rPr lang="en-US" sz="1600" dirty="0" err="1" smtClean="0">
                  <a:solidFill>
                    <a:schemeClr val="bg1"/>
                  </a:solidFill>
                  <a:latin typeface="Avenir Book"/>
                  <a:cs typeface="Avenir Book"/>
                </a:rPr>
                <a:t>NExScI</a:t>
              </a:r>
              <a:endParaRPr lang="en-US" sz="1600" dirty="0" smtClean="0">
                <a:solidFill>
                  <a:schemeClr val="bg1"/>
                </a:solidFill>
                <a:latin typeface="Avenir Book"/>
                <a:cs typeface="Avenir Book"/>
              </a:endParaRPr>
            </a:p>
          </p:txBody>
        </p:sp>
      </p:grpSp>
      <p:grpSp>
        <p:nvGrpSpPr>
          <p:cNvPr id="47" name="Group 46"/>
          <p:cNvGrpSpPr/>
          <p:nvPr/>
        </p:nvGrpSpPr>
        <p:grpSpPr>
          <a:xfrm>
            <a:off x="152397" y="850054"/>
            <a:ext cx="3901954" cy="507536"/>
            <a:chOff x="2783440" y="3589867"/>
            <a:chExt cx="3901954" cy="507535"/>
          </a:xfrm>
        </p:grpSpPr>
        <p:sp>
          <p:nvSpPr>
            <p:cNvPr id="44" name="TextBox 43"/>
            <p:cNvSpPr txBox="1"/>
            <p:nvPr/>
          </p:nvSpPr>
          <p:spPr>
            <a:xfrm>
              <a:off x="2783440" y="3589867"/>
              <a:ext cx="3901954" cy="461664"/>
            </a:xfrm>
            <a:prstGeom prst="rect">
              <a:avLst/>
            </a:prstGeom>
            <a:noFill/>
          </p:spPr>
          <p:txBody>
            <a:bodyPr wrap="none" rtlCol="0">
              <a:spAutoFit/>
            </a:bodyPr>
            <a:lstStyle/>
            <a:p>
              <a:r>
                <a:rPr lang="en-US" sz="2400" dirty="0" smtClean="0">
                  <a:solidFill>
                    <a:srgbClr val="22DFEF"/>
                  </a:solidFill>
                  <a:latin typeface="Avenir Book"/>
                  <a:cs typeface="Avenir Book"/>
                </a:rPr>
                <a:t>Microlensing Science Team</a:t>
              </a:r>
              <a:endParaRPr lang="en-US" sz="2400" dirty="0">
                <a:solidFill>
                  <a:srgbClr val="22DFEF"/>
                </a:solidFill>
                <a:latin typeface="Avenir Book"/>
                <a:cs typeface="Avenir Book"/>
              </a:endParaRPr>
            </a:p>
          </p:txBody>
        </p:sp>
        <p:cxnSp>
          <p:nvCxnSpPr>
            <p:cNvPr id="46" name="Straight Connector 45"/>
            <p:cNvCxnSpPr/>
            <p:nvPr/>
          </p:nvCxnSpPr>
          <p:spPr>
            <a:xfrm>
              <a:off x="3477117" y="4097402"/>
              <a:ext cx="2514600" cy="0"/>
            </a:xfrm>
            <a:prstGeom prst="line">
              <a:avLst/>
            </a:prstGeom>
            <a:ln w="57150" cmpd="sng">
              <a:solidFill>
                <a:srgbClr val="22DFEF"/>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6009809" y="2800114"/>
            <a:ext cx="2558469" cy="524468"/>
            <a:chOff x="-1235088" y="3589867"/>
            <a:chExt cx="2558469" cy="524468"/>
          </a:xfrm>
        </p:grpSpPr>
        <p:sp>
          <p:nvSpPr>
            <p:cNvPr id="49" name="TextBox 48"/>
            <p:cNvSpPr txBox="1"/>
            <p:nvPr/>
          </p:nvSpPr>
          <p:spPr>
            <a:xfrm>
              <a:off x="-1235088" y="3589867"/>
              <a:ext cx="2558469" cy="461665"/>
            </a:xfrm>
            <a:prstGeom prst="rect">
              <a:avLst/>
            </a:prstGeom>
            <a:noFill/>
          </p:spPr>
          <p:txBody>
            <a:bodyPr wrap="none" rtlCol="0">
              <a:spAutoFit/>
            </a:bodyPr>
            <a:lstStyle/>
            <a:p>
              <a:r>
                <a:rPr lang="en-US" sz="2400" i="1" dirty="0" smtClean="0">
                  <a:solidFill>
                    <a:srgbClr val="FFD861"/>
                  </a:solidFill>
                  <a:latin typeface="Avenir Book"/>
                  <a:cs typeface="Avenir Book"/>
                </a:rPr>
                <a:t>K2</a:t>
              </a:r>
              <a:r>
                <a:rPr lang="en-US" sz="2400" dirty="0" smtClean="0">
                  <a:solidFill>
                    <a:srgbClr val="FFD861"/>
                  </a:solidFill>
                  <a:latin typeface="Avenir Book"/>
                  <a:cs typeface="Avenir Book"/>
                </a:rPr>
                <a:t> Project Office</a:t>
              </a:r>
              <a:endParaRPr lang="en-US" sz="2400" i="1" dirty="0">
                <a:solidFill>
                  <a:srgbClr val="FFD861"/>
                </a:solidFill>
                <a:latin typeface="Avenir Book"/>
                <a:cs typeface="Avenir Book"/>
              </a:endParaRPr>
            </a:p>
          </p:txBody>
        </p:sp>
        <p:cxnSp>
          <p:nvCxnSpPr>
            <p:cNvPr id="50" name="Straight Connector 49"/>
            <p:cNvCxnSpPr/>
            <p:nvPr/>
          </p:nvCxnSpPr>
          <p:spPr>
            <a:xfrm>
              <a:off x="-1213154" y="4114335"/>
              <a:ext cx="2514600" cy="0"/>
            </a:xfrm>
            <a:prstGeom prst="line">
              <a:avLst/>
            </a:prstGeom>
            <a:ln w="57150" cmpd="sng">
              <a:solidFill>
                <a:srgbClr val="FFD861"/>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3360674" y="3460339"/>
            <a:ext cx="5638133" cy="861774"/>
            <a:chOff x="3310965" y="3013502"/>
            <a:chExt cx="5638133" cy="861774"/>
          </a:xfrm>
        </p:grpSpPr>
        <p:pic>
          <p:nvPicPr>
            <p:cNvPr id="26" name="Picture 25" descr="tom_barclay.jpg"/>
            <p:cNvPicPr>
              <a:picLocks noChangeAspect="1"/>
            </p:cNvPicPr>
            <p:nvPr/>
          </p:nvPicPr>
          <p:blipFill rotWithShape="1">
            <a:blip r:embed="rId11">
              <a:extLst>
                <a:ext uri="{28A0092B-C50C-407E-A947-70E740481C1C}">
                  <a14:useLocalDpi xmlns:a14="http://schemas.microsoft.com/office/drawing/2010/main" val="0"/>
                </a:ext>
              </a:extLst>
            </a:blip>
            <a:srcRect t="-1" b="3190"/>
            <a:stretch/>
          </p:blipFill>
          <p:spPr>
            <a:xfrm>
              <a:off x="8126440" y="3013502"/>
              <a:ext cx="822658" cy="822960"/>
            </a:xfrm>
            <a:prstGeom prst="ellipse">
              <a:avLst/>
            </a:prstGeom>
            <a:ln w="38100" cap="rnd" cmpd="sng">
              <a:solidFill>
                <a:schemeClr val="bg1">
                  <a:lumMod val="65000"/>
                </a:schemeClr>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p:cNvSpPr txBox="1"/>
            <p:nvPr/>
          </p:nvSpPr>
          <p:spPr>
            <a:xfrm>
              <a:off x="3310965" y="3013502"/>
              <a:ext cx="4449939" cy="861774"/>
            </a:xfrm>
            <a:prstGeom prst="rect">
              <a:avLst/>
            </a:prstGeom>
            <a:noFill/>
          </p:spPr>
          <p:txBody>
            <a:bodyPr wrap="square" rtlCol="0">
              <a:spAutoFit/>
            </a:bodyPr>
            <a:lstStyle/>
            <a:p>
              <a:pPr algn="r"/>
              <a:r>
                <a:rPr lang="en-US" sz="1600" dirty="0" smtClean="0">
                  <a:solidFill>
                    <a:schemeClr val="bg1">
                      <a:lumMod val="65000"/>
                    </a:schemeClr>
                  </a:solidFill>
                  <a:latin typeface="Avenir Book" charset="0"/>
                  <a:ea typeface="Avenir Book" charset="0"/>
                  <a:cs typeface="Avenir Book" charset="0"/>
                </a:rPr>
                <a:t>Tom Barclay</a:t>
              </a:r>
            </a:p>
            <a:p>
              <a:pPr algn="r"/>
              <a:r>
                <a:rPr lang="en-US" sz="1600" dirty="0">
                  <a:solidFill>
                    <a:schemeClr val="bg1">
                      <a:lumMod val="65000"/>
                    </a:schemeClr>
                  </a:solidFill>
                  <a:latin typeface="Avenir Book"/>
                  <a:cs typeface="Avenir Book"/>
                </a:rPr>
                <a:t>Deputy Director TESS Science Support </a:t>
              </a:r>
              <a:r>
                <a:rPr lang="en-US" sz="1600" dirty="0" smtClean="0">
                  <a:solidFill>
                    <a:schemeClr val="bg1">
                      <a:lumMod val="65000"/>
                    </a:schemeClr>
                  </a:solidFill>
                  <a:latin typeface="Avenir Book"/>
                  <a:cs typeface="Avenir Book"/>
                </a:rPr>
                <a:t>Center</a:t>
              </a:r>
            </a:p>
            <a:p>
              <a:pPr algn="r"/>
              <a:r>
                <a:rPr lang="en-US" sz="1600" dirty="0" smtClean="0">
                  <a:solidFill>
                    <a:schemeClr val="bg1">
                      <a:lumMod val="65000"/>
                    </a:schemeClr>
                  </a:solidFill>
                  <a:latin typeface="Avenir Book"/>
                  <a:cs typeface="Avenir Book"/>
                </a:rPr>
                <a:t>NASA Ames</a:t>
              </a:r>
              <a:endParaRPr lang="en-US" sz="1600" dirty="0">
                <a:solidFill>
                  <a:schemeClr val="bg1">
                    <a:lumMod val="65000"/>
                  </a:schemeClr>
                </a:solidFill>
                <a:latin typeface="Avenir Book"/>
                <a:cs typeface="Avenir Book"/>
              </a:endParaRPr>
            </a:p>
          </p:txBody>
        </p:sp>
      </p:grpSp>
      <p:grpSp>
        <p:nvGrpSpPr>
          <p:cNvPr id="54" name="Group 53"/>
          <p:cNvGrpSpPr/>
          <p:nvPr/>
        </p:nvGrpSpPr>
        <p:grpSpPr>
          <a:xfrm>
            <a:off x="4806213" y="4432235"/>
            <a:ext cx="4191987" cy="861774"/>
            <a:chOff x="3618626" y="3005465"/>
            <a:chExt cx="4191987" cy="861774"/>
          </a:xfrm>
        </p:grpSpPr>
        <p:pic>
          <p:nvPicPr>
            <p:cNvPr id="28" name="Picture 27" descr="geert_barentsen.jpg"/>
            <p:cNvPicPr>
              <a:picLocks noChangeAspect="1"/>
            </p:cNvPicPr>
            <p:nvPr/>
          </p:nvPicPr>
          <p:blipFill rotWithShape="1">
            <a:blip r:embed="rId12">
              <a:extLst>
                <a:ext uri="{28A0092B-C50C-407E-A947-70E740481C1C}">
                  <a14:useLocalDpi xmlns:a14="http://schemas.microsoft.com/office/drawing/2010/main" val="0"/>
                </a:ext>
              </a:extLst>
            </a:blip>
            <a:srcRect b="24947"/>
            <a:stretch/>
          </p:blipFill>
          <p:spPr>
            <a:xfrm>
              <a:off x="6988230" y="3009483"/>
              <a:ext cx="822383" cy="822960"/>
            </a:xfrm>
            <a:prstGeom prst="ellipse">
              <a:avLst/>
            </a:prstGeom>
            <a:ln w="38100" cap="rnd" cmpd="sng">
              <a:solidFill>
                <a:schemeClr val="bg1">
                  <a:lumMod val="65000"/>
                </a:schemeClr>
              </a:solidFill>
            </a:ln>
            <a:effectLst/>
            <a:scene3d>
              <a:camera prst="orthographicFront"/>
              <a:lightRig rig="contrasting" dir="t">
                <a:rot lat="0" lon="0" rev="3000000"/>
              </a:lightRig>
            </a:scene3d>
            <a:sp3d contourW="7620">
              <a:bevelT w="95250" h="31750"/>
              <a:contourClr>
                <a:srgbClr val="333333"/>
              </a:contourClr>
            </a:sp3d>
          </p:spPr>
        </p:pic>
        <p:sp>
          <p:nvSpPr>
            <p:cNvPr id="53" name="TextBox 52"/>
            <p:cNvSpPr txBox="1"/>
            <p:nvPr/>
          </p:nvSpPr>
          <p:spPr>
            <a:xfrm>
              <a:off x="3618626" y="3005465"/>
              <a:ext cx="3004404" cy="861774"/>
            </a:xfrm>
            <a:prstGeom prst="rect">
              <a:avLst/>
            </a:prstGeom>
            <a:noFill/>
          </p:spPr>
          <p:txBody>
            <a:bodyPr wrap="square" rtlCol="0">
              <a:spAutoFit/>
            </a:bodyPr>
            <a:lstStyle/>
            <a:p>
              <a:pPr algn="r"/>
              <a:r>
                <a:rPr lang="en-US" sz="1600" b="1" dirty="0" smtClean="0">
                  <a:solidFill>
                    <a:schemeClr val="bg1">
                      <a:lumMod val="65000"/>
                    </a:schemeClr>
                  </a:solidFill>
                  <a:latin typeface="Avenir Book" charset="0"/>
                  <a:ea typeface="Avenir Book" charset="0"/>
                  <a:cs typeface="Avenir Book" charset="0"/>
                </a:rPr>
                <a:t>Geert </a:t>
              </a:r>
              <a:r>
                <a:rPr lang="en-US" sz="1600" b="1" dirty="0" err="1" smtClean="0">
                  <a:solidFill>
                    <a:schemeClr val="bg1">
                      <a:lumMod val="65000"/>
                    </a:schemeClr>
                  </a:solidFill>
                  <a:latin typeface="Avenir Book" charset="0"/>
                  <a:ea typeface="Avenir Book" charset="0"/>
                  <a:cs typeface="Avenir Book" charset="0"/>
                </a:rPr>
                <a:t>Barentsen</a:t>
              </a:r>
              <a:endParaRPr lang="en-US" sz="1600" b="1" dirty="0" smtClean="0">
                <a:solidFill>
                  <a:schemeClr val="bg1">
                    <a:lumMod val="65000"/>
                  </a:schemeClr>
                </a:solidFill>
                <a:latin typeface="Avenir Book" charset="0"/>
                <a:ea typeface="Avenir Book" charset="0"/>
                <a:cs typeface="Avenir Book" charset="0"/>
              </a:endParaRPr>
            </a:p>
            <a:p>
              <a:pPr algn="r"/>
              <a:r>
                <a:rPr lang="en-US" sz="1600" i="1" dirty="0" smtClean="0">
                  <a:solidFill>
                    <a:schemeClr val="bg1">
                      <a:lumMod val="65000"/>
                    </a:schemeClr>
                  </a:solidFill>
                  <a:latin typeface="Avenir Book"/>
                  <a:cs typeface="Avenir Book"/>
                </a:rPr>
                <a:t>K2</a:t>
              </a:r>
              <a:r>
                <a:rPr lang="en-US" sz="1600" dirty="0" smtClean="0">
                  <a:solidFill>
                    <a:schemeClr val="bg1">
                      <a:lumMod val="65000"/>
                    </a:schemeClr>
                  </a:solidFill>
                  <a:latin typeface="Avenir Book"/>
                  <a:cs typeface="Avenir Book"/>
                </a:rPr>
                <a:t> GO Office Director</a:t>
              </a:r>
              <a:endParaRPr lang="en-US" sz="1600" i="1" dirty="0" smtClean="0">
                <a:solidFill>
                  <a:schemeClr val="bg1">
                    <a:lumMod val="65000"/>
                  </a:schemeClr>
                </a:solidFill>
                <a:latin typeface="Avenir Book"/>
                <a:cs typeface="Avenir Book"/>
              </a:endParaRPr>
            </a:p>
            <a:p>
              <a:pPr algn="r"/>
              <a:r>
                <a:rPr lang="en-US" sz="1600" dirty="0" smtClean="0">
                  <a:solidFill>
                    <a:schemeClr val="bg1">
                      <a:lumMod val="65000"/>
                    </a:schemeClr>
                  </a:solidFill>
                  <a:latin typeface="Avenir Book"/>
                  <a:cs typeface="Avenir Book"/>
                </a:rPr>
                <a:t>NASA Ames</a:t>
              </a:r>
              <a:endParaRPr lang="en-US" sz="1600" dirty="0">
                <a:solidFill>
                  <a:schemeClr val="bg1">
                    <a:lumMod val="65000"/>
                  </a:schemeClr>
                </a:solidFill>
                <a:latin typeface="Avenir Book"/>
                <a:cs typeface="Avenir Book"/>
              </a:endParaRPr>
            </a:p>
          </p:txBody>
        </p:sp>
      </p:grpSp>
      <p:grpSp>
        <p:nvGrpSpPr>
          <p:cNvPr id="56" name="Group 55"/>
          <p:cNvGrpSpPr/>
          <p:nvPr/>
        </p:nvGrpSpPr>
        <p:grpSpPr>
          <a:xfrm>
            <a:off x="4806209" y="5381806"/>
            <a:ext cx="4192598" cy="830997"/>
            <a:chOff x="1907504" y="3009483"/>
            <a:chExt cx="4192598" cy="830997"/>
          </a:xfrm>
        </p:grpSpPr>
        <p:pic>
          <p:nvPicPr>
            <p:cNvPr id="27" name="Picture 26" descr="steve_howell.jpeg"/>
            <p:cNvPicPr>
              <a:picLocks noChangeAspect="1"/>
            </p:cNvPicPr>
            <p:nvPr/>
          </p:nvPicPr>
          <p:blipFill rotWithShape="1">
            <a:blip r:embed="rId13">
              <a:extLst>
                <a:ext uri="{28A0092B-C50C-407E-A947-70E740481C1C}">
                  <a14:useLocalDpi xmlns:a14="http://schemas.microsoft.com/office/drawing/2010/main" val="0"/>
                </a:ext>
              </a:extLst>
            </a:blip>
            <a:srcRect l="12212" r="12660" b="-216"/>
            <a:stretch/>
          </p:blipFill>
          <p:spPr>
            <a:xfrm>
              <a:off x="5277502" y="3017520"/>
              <a:ext cx="822600" cy="822960"/>
            </a:xfrm>
            <a:prstGeom prst="ellipse">
              <a:avLst/>
            </a:prstGeom>
            <a:ln w="38100" cap="rnd" cmpd="sng">
              <a:solidFill>
                <a:schemeClr val="bg1">
                  <a:lumMod val="65000"/>
                </a:schemeClr>
              </a:solidFill>
            </a:ln>
            <a:effectLst/>
            <a:scene3d>
              <a:camera prst="orthographicFront"/>
              <a:lightRig rig="contrasting" dir="t">
                <a:rot lat="0" lon="0" rev="3000000"/>
              </a:lightRig>
            </a:scene3d>
            <a:sp3d contourW="7620">
              <a:bevelT w="95250" h="31750"/>
              <a:contourClr>
                <a:srgbClr val="333333"/>
              </a:contourClr>
            </a:sp3d>
          </p:spPr>
        </p:pic>
        <p:sp>
          <p:nvSpPr>
            <p:cNvPr id="55" name="TextBox 54"/>
            <p:cNvSpPr txBox="1"/>
            <p:nvPr/>
          </p:nvSpPr>
          <p:spPr>
            <a:xfrm>
              <a:off x="1907504" y="3009483"/>
              <a:ext cx="3004404" cy="830997"/>
            </a:xfrm>
            <a:prstGeom prst="rect">
              <a:avLst/>
            </a:prstGeom>
            <a:noFill/>
          </p:spPr>
          <p:txBody>
            <a:bodyPr wrap="square" rtlCol="0">
              <a:spAutoFit/>
            </a:bodyPr>
            <a:lstStyle/>
            <a:p>
              <a:pPr algn="r"/>
              <a:r>
                <a:rPr lang="en-US" sz="1600" dirty="0" smtClean="0">
                  <a:solidFill>
                    <a:schemeClr val="bg1">
                      <a:lumMod val="65000"/>
                    </a:schemeClr>
                  </a:solidFill>
                  <a:latin typeface="Avenir Book"/>
                  <a:cs typeface="Avenir Book"/>
                </a:rPr>
                <a:t>Steve Howell</a:t>
              </a:r>
            </a:p>
            <a:p>
              <a:pPr algn="r"/>
              <a:r>
                <a:rPr lang="en-US" sz="1600" dirty="0" smtClean="0">
                  <a:solidFill>
                    <a:schemeClr val="bg1">
                      <a:lumMod val="65000"/>
                    </a:schemeClr>
                  </a:solidFill>
                  <a:latin typeface="Avenir Book"/>
                  <a:cs typeface="Avenir Book"/>
                </a:rPr>
                <a:t>Ames Science Division Chief</a:t>
              </a:r>
            </a:p>
            <a:p>
              <a:pPr algn="r"/>
              <a:r>
                <a:rPr lang="en-US" sz="1600" dirty="0" smtClean="0">
                  <a:solidFill>
                    <a:schemeClr val="bg1">
                      <a:lumMod val="65000"/>
                    </a:schemeClr>
                  </a:solidFill>
                  <a:latin typeface="Avenir Book"/>
                  <a:cs typeface="Avenir Book"/>
                </a:rPr>
                <a:t>NASA Ames</a:t>
              </a:r>
              <a:endParaRPr lang="en-US" sz="1600" dirty="0">
                <a:solidFill>
                  <a:schemeClr val="bg1">
                    <a:lumMod val="65000"/>
                  </a:schemeClr>
                </a:solidFill>
                <a:latin typeface="Avenir Book"/>
                <a:cs typeface="Avenir Book"/>
              </a:endParaRPr>
            </a:p>
          </p:txBody>
        </p:sp>
      </p:grpSp>
      <p:grpSp>
        <p:nvGrpSpPr>
          <p:cNvPr id="3" name="Group 2"/>
          <p:cNvGrpSpPr/>
          <p:nvPr/>
        </p:nvGrpSpPr>
        <p:grpSpPr>
          <a:xfrm>
            <a:off x="152397" y="2514761"/>
            <a:ext cx="5770632" cy="861774"/>
            <a:chOff x="152397" y="2514761"/>
            <a:chExt cx="5770632" cy="861774"/>
          </a:xfrm>
        </p:grpSpPr>
        <p:sp>
          <p:nvSpPr>
            <p:cNvPr id="35" name="TextBox 34"/>
            <p:cNvSpPr txBox="1"/>
            <p:nvPr/>
          </p:nvSpPr>
          <p:spPr>
            <a:xfrm>
              <a:off x="1355304" y="2514761"/>
              <a:ext cx="4567725" cy="861774"/>
            </a:xfrm>
            <a:prstGeom prst="rect">
              <a:avLst/>
            </a:prstGeom>
            <a:noFill/>
          </p:spPr>
          <p:txBody>
            <a:bodyPr wrap="none" rtlCol="0">
              <a:spAutoFit/>
            </a:bodyPr>
            <a:lstStyle/>
            <a:p>
              <a:r>
                <a:rPr lang="en-US" dirty="0" smtClean="0">
                  <a:solidFill>
                    <a:schemeClr val="bg1"/>
                  </a:solidFill>
                  <a:latin typeface="Avenir Heavy" charset="0"/>
                  <a:ea typeface="Avenir Heavy" charset="0"/>
                  <a:cs typeface="Avenir Heavy" charset="0"/>
                </a:rPr>
                <a:t>Scott Gaudi</a:t>
              </a:r>
            </a:p>
            <a:p>
              <a:r>
                <a:rPr lang="en-US" sz="1600" dirty="0" smtClean="0">
                  <a:solidFill>
                    <a:schemeClr val="bg1"/>
                  </a:solidFill>
                  <a:latin typeface="Avenir Book"/>
                  <a:cs typeface="Avenir Book"/>
                </a:rPr>
                <a:t>Professor of Astronomy, Thomas Jefferson Chair</a:t>
              </a:r>
            </a:p>
            <a:p>
              <a:r>
                <a:rPr lang="en-US" sz="1600" i="1" dirty="0" smtClean="0">
                  <a:solidFill>
                    <a:schemeClr val="bg1"/>
                  </a:solidFill>
                  <a:latin typeface="Avenir Book"/>
                  <a:cs typeface="Avenir Book"/>
                </a:rPr>
                <a:t>The </a:t>
              </a:r>
              <a:r>
                <a:rPr lang="en-US" sz="1600" dirty="0" smtClean="0">
                  <a:solidFill>
                    <a:schemeClr val="bg1"/>
                  </a:solidFill>
                  <a:latin typeface="Avenir Book"/>
                  <a:cs typeface="Avenir Book"/>
                </a:rPr>
                <a:t>Ohio State University, JPL</a:t>
              </a:r>
              <a:endParaRPr lang="en-US" sz="1600" i="1" dirty="0" smtClean="0">
                <a:solidFill>
                  <a:schemeClr val="bg1"/>
                </a:solidFill>
                <a:latin typeface="Avenir Book"/>
                <a:cs typeface="Avenir Book"/>
              </a:endParaRPr>
            </a:p>
          </p:txBody>
        </p:sp>
        <p:pic>
          <p:nvPicPr>
            <p:cNvPr id="2" name="Picture 1" descr="scott_gaudi.jpg"/>
            <p:cNvPicPr>
              <a:picLocks noChangeAspect="1"/>
            </p:cNvPicPr>
            <p:nvPr/>
          </p:nvPicPr>
          <p:blipFill rotWithShape="1">
            <a:blip r:embed="rId14">
              <a:extLst>
                <a:ext uri="{28A0092B-C50C-407E-A947-70E740481C1C}">
                  <a14:useLocalDpi xmlns:a14="http://schemas.microsoft.com/office/drawing/2010/main" val="0"/>
                </a:ext>
              </a:extLst>
            </a:blip>
            <a:srcRect l="6481" t="3857" r="9260" b="39970"/>
            <a:stretch/>
          </p:blipFill>
          <p:spPr>
            <a:xfrm>
              <a:off x="152397" y="2522798"/>
              <a:ext cx="822960" cy="822960"/>
            </a:xfrm>
            <a:prstGeom prst="ellipse">
              <a:avLst/>
            </a:prstGeom>
            <a:ln w="38100" cap="rnd" cmpd="sng">
              <a:solidFill>
                <a:schemeClr val="bg1"/>
              </a:solidFill>
            </a:ln>
            <a:effectLst/>
            <a:scene3d>
              <a:camera prst="orthographicFront"/>
              <a:lightRig rig="contrasting" dir="t">
                <a:rot lat="0" lon="0" rev="3000000"/>
              </a:lightRig>
            </a:scene3d>
            <a:sp3d contourW="7620">
              <a:bevelT w="95250" h="31750"/>
              <a:contourClr>
                <a:srgbClr val="333333"/>
              </a:contourClr>
            </a:sp3d>
          </p:spPr>
        </p:pic>
      </p:grpSp>
      <p:grpSp>
        <p:nvGrpSpPr>
          <p:cNvPr id="58" name="Group 57"/>
          <p:cNvGrpSpPr/>
          <p:nvPr/>
        </p:nvGrpSpPr>
        <p:grpSpPr>
          <a:xfrm>
            <a:off x="0" y="6371401"/>
            <a:ext cx="9144000" cy="440388"/>
            <a:chOff x="0" y="6371401"/>
            <a:chExt cx="9144000" cy="440388"/>
          </a:xfrm>
        </p:grpSpPr>
        <p:cxnSp>
          <p:nvCxnSpPr>
            <p:cNvPr id="59" name="Straight Connector 5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61" name="TextBox 6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62" name="Group 61"/>
            <p:cNvGrpSpPr/>
            <p:nvPr/>
          </p:nvGrpSpPr>
          <p:grpSpPr>
            <a:xfrm>
              <a:off x="7098838" y="6442457"/>
              <a:ext cx="2002536" cy="365761"/>
              <a:chOff x="7810911" y="6249000"/>
              <a:chExt cx="2002536" cy="365761"/>
            </a:xfrm>
          </p:grpSpPr>
          <p:sp>
            <p:nvSpPr>
              <p:cNvPr id="69" name="Rectangle 6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descr="k2c9_logo_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49905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822507" y="2722403"/>
                <a:ext cx="1067260" cy="646331"/>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err="1" smtClean="0">
                    <a:solidFill>
                      <a:srgbClr val="5C9EEF"/>
                    </a:solidFill>
                    <a:latin typeface="Avenir Medium"/>
                    <a:cs typeface="Avenir Medium"/>
                  </a:rPr>
                  <a:t>KMTNet</a:t>
                </a:r>
                <a:endParaRPr lang="en-US" sz="1200" dirty="0" smtClean="0">
                  <a:solidFill>
                    <a:srgbClr val="5C9EEF"/>
                  </a:solidFill>
                  <a:latin typeface="Avenir Medium"/>
                  <a:cs typeface="Avenir Medium"/>
                </a:endParaRPr>
              </a:p>
            </p:txBody>
          </p:sp>
          <p:sp>
            <p:nvSpPr>
              <p:cNvPr id="17" name="TextBox 16"/>
              <p:cNvSpPr txBox="1"/>
              <p:nvPr/>
            </p:nvSpPr>
            <p:spPr>
              <a:xfrm>
                <a:off x="4162384" y="2954660"/>
                <a:ext cx="1038267" cy="461665"/>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err="1" smtClean="0">
                    <a:solidFill>
                      <a:srgbClr val="5C9EEF"/>
                    </a:solidFill>
                    <a:latin typeface="Avenir Medium"/>
                    <a:cs typeface="Avenir Medium"/>
                  </a:rPr>
                  <a:t>KMTNet</a:t>
                </a:r>
                <a:endParaRPr lang="en-US" sz="1200" dirty="0" smtClean="0">
                  <a:solidFill>
                    <a:srgbClr val="5C9EEF"/>
                  </a:solidFill>
                  <a:latin typeface="Avenir Medium"/>
                  <a:cs typeface="Avenir Medium"/>
                </a:endParaRPr>
              </a:p>
            </p:txBody>
          </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436147" y="2918204"/>
                <a:ext cx="1011802" cy="461665"/>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err="1" smtClean="0">
                    <a:solidFill>
                      <a:srgbClr val="5C9EEF"/>
                    </a:solidFill>
                    <a:latin typeface="Avenir Medium"/>
                    <a:cs typeface="Avenir Medium"/>
                  </a:rPr>
                  <a:t>KMTNet</a:t>
                </a:r>
                <a:endParaRPr lang="en-US" sz="1200" dirty="0" smtClean="0">
                  <a:solidFill>
                    <a:srgbClr val="5C9EEF"/>
                  </a:solidFill>
                  <a:latin typeface="Avenir Medium"/>
                  <a:cs typeface="Avenir Medium"/>
                </a:endParaRP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p>
          </p:txBody>
        </p:sp>
        <p:sp>
          <p:nvSpPr>
            <p:cNvPr id="37" name="TextBox 36"/>
            <p:cNvSpPr txBox="1"/>
            <p:nvPr/>
          </p:nvSpPr>
          <p:spPr>
            <a:xfrm>
              <a:off x="754104" y="5147749"/>
              <a:ext cx="2351926" cy="400110"/>
            </a:xfrm>
            <a:prstGeom prst="rect">
              <a:avLst/>
            </a:prstGeom>
            <a:no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p>
          </p:txBody>
        </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Simultaneous Ground-based Resources</a:t>
            </a:r>
            <a:endParaRPr lang="en-US" sz="3600" i="1" dirty="0">
              <a:solidFill>
                <a:schemeClr val="bg1"/>
              </a:solidFill>
              <a:latin typeface="Avenir Book"/>
              <a:cs typeface="Avenir Book"/>
            </a:endParaRPr>
          </a:p>
        </p:txBody>
      </p:sp>
      <p:sp>
        <p:nvSpPr>
          <p:cNvPr id="44" name="TextBox 43"/>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27" name="Group 26"/>
          <p:cNvGrpSpPr/>
          <p:nvPr/>
        </p:nvGrpSpPr>
        <p:grpSpPr>
          <a:xfrm>
            <a:off x="0" y="6371401"/>
            <a:ext cx="9144000" cy="440388"/>
            <a:chOff x="0" y="6371401"/>
            <a:chExt cx="9144000" cy="440388"/>
          </a:xfrm>
        </p:grpSpPr>
        <p:cxnSp>
          <p:nvCxnSpPr>
            <p:cNvPr id="28" name="Straight Connector 2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5" name="Group 44"/>
            <p:cNvGrpSpPr/>
            <p:nvPr/>
          </p:nvGrpSpPr>
          <p:grpSpPr>
            <a:xfrm>
              <a:off x="7098838" y="6442457"/>
              <a:ext cx="2002536" cy="365761"/>
              <a:chOff x="7810911" y="6249000"/>
              <a:chExt cx="2002536" cy="365761"/>
            </a:xfrm>
          </p:grpSpPr>
          <p:sp>
            <p:nvSpPr>
              <p:cNvPr id="46" name="Rectangle 4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706388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788641" y="2434542"/>
                <a:ext cx="1067260" cy="1015663"/>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17" name="TextBox 16"/>
              <p:cNvSpPr txBox="1"/>
              <p:nvPr/>
            </p:nvSpPr>
            <p:spPr>
              <a:xfrm>
                <a:off x="4162384" y="2954660"/>
                <a:ext cx="1038267"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grpSp>
            <p:nvGrpSpPr>
              <p:cNvPr id="18" name="Group 17"/>
              <p:cNvGrpSpPr/>
              <p:nvPr/>
            </p:nvGrpSpPr>
            <p:grpSpPr>
              <a:xfrm>
                <a:off x="3065276" y="1412845"/>
                <a:ext cx="1134397" cy="276999"/>
                <a:chOff x="3076222" y="2562379"/>
                <a:chExt cx="1134397" cy="276998"/>
              </a:xfrm>
            </p:grpSpPr>
            <p:sp>
              <p:nvSpPr>
                <p:cNvPr id="19" name="4-Point Star 18"/>
                <p:cNvSpPr>
                  <a:spLocks noChangeAspect="1"/>
                </p:cNvSpPr>
                <p:nvPr/>
              </p:nvSpPr>
              <p:spPr>
                <a:xfrm rot="18900000">
                  <a:off x="4027739" y="261134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076222" y="2562379"/>
                  <a:ext cx="1026553" cy="276998"/>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gr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402281" y="2545678"/>
                <a:ext cx="1011802" cy="646331"/>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sp>
            <p:nvSpPr>
              <p:cNvPr id="28" name="4-Point Star 27"/>
              <p:cNvSpPr>
                <a:spLocks noChangeAspect="1"/>
              </p:cNvSpPr>
              <p:nvPr/>
            </p:nvSpPr>
            <p:spPr>
              <a:xfrm rot="18900000">
                <a:off x="8173729" y="325895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7474385" y="3207196"/>
                <a:ext cx="768220" cy="276999"/>
              </a:xfrm>
              <a:prstGeom prst="rect">
                <a:avLst/>
              </a:prstGeom>
              <a:noFill/>
            </p:spPr>
            <p:txBody>
              <a:bodyPr wrap="square" rtlCol="0">
                <a:spAutoFit/>
              </a:bodyPr>
              <a:lstStyle/>
              <a:p>
                <a:pPr algn="ctr"/>
                <a:r>
                  <a:rPr lang="en-US" sz="1200" dirty="0" smtClean="0">
                    <a:solidFill>
                      <a:srgbClr val="FFA403"/>
                    </a:solidFill>
                    <a:latin typeface="Avenir Medium"/>
                    <a:cs typeface="Avenir Medium"/>
                  </a:rPr>
                  <a:t>PLANET</a:t>
                </a:r>
              </a:p>
            </p:txBody>
          </p:sp>
          <p:sp>
            <p:nvSpPr>
              <p:cNvPr id="30" name="TextBox 29"/>
              <p:cNvSpPr txBox="1"/>
              <p:nvPr/>
            </p:nvSpPr>
            <p:spPr>
              <a:xfrm>
                <a:off x="3883719" y="1091208"/>
                <a:ext cx="1113670" cy="276999"/>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31" name="4-Point Star 30"/>
              <p:cNvSpPr>
                <a:spLocks noChangeAspect="1"/>
              </p:cNvSpPr>
              <p:nvPr/>
            </p:nvSpPr>
            <p:spPr>
              <a:xfrm rot="18900000">
                <a:off x="4855307" y="114920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p>
          </p:txBody>
        </p:sp>
        <p:grpSp>
          <p:nvGrpSpPr>
            <p:cNvPr id="36" name="Group 35"/>
            <p:cNvGrpSpPr/>
            <p:nvPr/>
          </p:nvGrpSpPr>
          <p:grpSpPr>
            <a:xfrm>
              <a:off x="754104" y="5147749"/>
              <a:ext cx="7635792" cy="405050"/>
              <a:chOff x="-3213098" y="3347875"/>
              <a:chExt cx="7635792" cy="405050"/>
            </a:xfrm>
            <a:noFill/>
          </p:grpSpPr>
          <p:sp>
            <p:nvSpPr>
              <p:cNvPr id="37" name="TextBox 36"/>
              <p:cNvSpPr txBox="1"/>
              <p:nvPr/>
            </p:nvSpPr>
            <p:spPr>
              <a:xfrm>
                <a:off x="-3213098" y="3347875"/>
                <a:ext cx="2351926" cy="400110"/>
              </a:xfrm>
              <a:prstGeom prst="rect">
                <a:avLst/>
              </a:prstGeom>
              <a:grp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p>
            </p:txBody>
          </p:sp>
          <p:sp>
            <p:nvSpPr>
              <p:cNvPr id="38" name="TextBox 37"/>
              <p:cNvSpPr txBox="1"/>
              <p:nvPr/>
            </p:nvSpPr>
            <p:spPr>
              <a:xfrm>
                <a:off x="1419850" y="3352815"/>
                <a:ext cx="3002844" cy="400110"/>
              </a:xfrm>
              <a:prstGeom prst="rect">
                <a:avLst/>
              </a:prstGeom>
              <a:grpFill/>
            </p:spPr>
            <p:txBody>
              <a:bodyPr wrap="none" rtlCol="0">
                <a:spAutoFit/>
              </a:bodyPr>
              <a:lstStyle/>
              <a:p>
                <a:pPr algn="r"/>
                <a:r>
                  <a:rPr lang="en-US" sz="2000" dirty="0">
                    <a:solidFill>
                      <a:srgbClr val="FFA403"/>
                    </a:solidFill>
                    <a:latin typeface="Avenir Medium"/>
                    <a:cs typeface="Avenir Medium"/>
                  </a:rPr>
                  <a:t>H</a:t>
                </a:r>
                <a:r>
                  <a:rPr lang="en-US" sz="2000" dirty="0" smtClean="0">
                    <a:solidFill>
                      <a:srgbClr val="FFA403"/>
                    </a:solidFill>
                    <a:latin typeface="Avenir Medium"/>
                    <a:cs typeface="Avenir Medium"/>
                  </a:rPr>
                  <a:t>igh-cadence Follow-up</a:t>
                </a:r>
              </a:p>
            </p:txBody>
          </p:sp>
        </p:gr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Simultaneous Ground-based Resources</a:t>
            </a:r>
            <a:endParaRPr lang="en-US" sz="3600" i="1" dirty="0">
              <a:solidFill>
                <a:schemeClr val="bg1"/>
              </a:solidFill>
              <a:latin typeface="Avenir Book"/>
              <a:cs typeface="Avenir Book"/>
            </a:endParaRPr>
          </a:p>
        </p:txBody>
      </p:sp>
      <p:sp>
        <p:nvSpPr>
          <p:cNvPr id="53" name="TextBox 52"/>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40" name="Group 39"/>
          <p:cNvGrpSpPr/>
          <p:nvPr/>
        </p:nvGrpSpPr>
        <p:grpSpPr>
          <a:xfrm>
            <a:off x="0" y="6371401"/>
            <a:ext cx="9144000" cy="440388"/>
            <a:chOff x="0" y="6371401"/>
            <a:chExt cx="9144000" cy="440388"/>
          </a:xfrm>
        </p:grpSpPr>
        <p:cxnSp>
          <p:nvCxnSpPr>
            <p:cNvPr id="42" name="Straight Connector 41"/>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5" name="TextBox 44"/>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7" name="Group 46"/>
            <p:cNvGrpSpPr/>
            <p:nvPr/>
          </p:nvGrpSpPr>
          <p:grpSpPr>
            <a:xfrm>
              <a:off x="7098838" y="6442457"/>
              <a:ext cx="2002536" cy="365761"/>
              <a:chOff x="7810911" y="6249000"/>
              <a:chExt cx="2002536" cy="365761"/>
            </a:xfrm>
          </p:grpSpPr>
          <p:sp>
            <p:nvSpPr>
              <p:cNvPr id="54" name="Rectangle 53"/>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4549721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788641" y="2434542"/>
                <a:ext cx="1067260" cy="1384995"/>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err="1" smtClean="0">
                    <a:solidFill>
                      <a:srgbClr val="F2EE5A"/>
                    </a:solidFill>
                    <a:latin typeface="Avenir Medium"/>
                    <a:cs typeface="Avenir Medium"/>
                  </a:rPr>
                  <a:t>DECam</a:t>
                </a:r>
                <a:endParaRPr lang="en-US" sz="1200" dirty="0">
                  <a:solidFill>
                    <a:srgbClr val="F2EE5A"/>
                  </a:solidFill>
                  <a:latin typeface="Avenir Medium"/>
                  <a:cs typeface="Avenir Medium"/>
                </a:endParaRPr>
              </a:p>
              <a:p>
                <a:pPr algn="ctr"/>
                <a:r>
                  <a:rPr lang="en-US" sz="1200" dirty="0" smtClean="0">
                    <a:solidFill>
                      <a:srgbClr val="F2EE5A"/>
                    </a:solidFill>
                    <a:latin typeface="Avenir Medium"/>
                    <a:cs typeface="Avenir Medium"/>
                  </a:rPr>
                  <a:t>VST</a:t>
                </a:r>
                <a:endParaRPr lang="en-US" sz="1200" dirty="0" smtClean="0">
                  <a:solidFill>
                    <a:srgbClr val="B18BE4"/>
                  </a:solidFill>
                  <a:latin typeface="Avenir Medium"/>
                  <a:cs typeface="Avenir Medium"/>
                </a:endParaRPr>
              </a:p>
            </p:txBody>
          </p:sp>
          <p:sp>
            <p:nvSpPr>
              <p:cNvPr id="13" name="4-Point Star 12"/>
              <p:cNvSpPr>
                <a:spLocks noChangeAspect="1"/>
              </p:cNvSpPr>
              <p:nvPr/>
            </p:nvSpPr>
            <p:spPr>
              <a:xfrm rot="18900000">
                <a:off x="523854" y="1691846"/>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12355" y="1642535"/>
                <a:ext cx="692882" cy="276999"/>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CFHT</a:t>
                </a:r>
              </a:p>
            </p:txBody>
          </p:sp>
          <p:sp>
            <p:nvSpPr>
              <p:cNvPr id="17" name="TextBox 16"/>
              <p:cNvSpPr txBox="1"/>
              <p:nvPr/>
            </p:nvSpPr>
            <p:spPr>
              <a:xfrm>
                <a:off x="4162384" y="2954660"/>
                <a:ext cx="1038267"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grpSp>
            <p:nvGrpSpPr>
              <p:cNvPr id="18" name="Group 17"/>
              <p:cNvGrpSpPr/>
              <p:nvPr/>
            </p:nvGrpSpPr>
            <p:grpSpPr>
              <a:xfrm>
                <a:off x="3065276" y="1412845"/>
                <a:ext cx="1134397" cy="276999"/>
                <a:chOff x="3076222" y="2562379"/>
                <a:chExt cx="1134397" cy="276998"/>
              </a:xfrm>
            </p:grpSpPr>
            <p:sp>
              <p:nvSpPr>
                <p:cNvPr id="19" name="4-Point Star 18"/>
                <p:cNvSpPr>
                  <a:spLocks noChangeAspect="1"/>
                </p:cNvSpPr>
                <p:nvPr/>
              </p:nvSpPr>
              <p:spPr>
                <a:xfrm rot="18900000">
                  <a:off x="4027739" y="261134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076222" y="2562379"/>
                  <a:ext cx="1026553" cy="276998"/>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gr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317616" y="2359415"/>
                <a:ext cx="1011802"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smtClean="0">
                    <a:solidFill>
                      <a:srgbClr val="F2EE5A"/>
                    </a:solidFill>
                    <a:latin typeface="Avenir Medium"/>
                    <a:cs typeface="Avenir Medium"/>
                  </a:rPr>
                  <a:t>SkyMapper</a:t>
                </a: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grpSp>
            <p:nvGrpSpPr>
              <p:cNvPr id="25" name="Group 24"/>
              <p:cNvGrpSpPr/>
              <p:nvPr/>
            </p:nvGrpSpPr>
            <p:grpSpPr>
              <a:xfrm>
                <a:off x="1137614" y="1316222"/>
                <a:ext cx="718724" cy="276999"/>
                <a:chOff x="1063039" y="3290501"/>
                <a:chExt cx="718724" cy="276999"/>
              </a:xfrm>
            </p:grpSpPr>
            <p:sp>
              <p:nvSpPr>
                <p:cNvPr id="26" name="4-Point Star 25"/>
                <p:cNvSpPr>
                  <a:spLocks noChangeAspect="1"/>
                </p:cNvSpPr>
                <p:nvPr/>
              </p:nvSpPr>
              <p:spPr>
                <a:xfrm rot="18900000">
                  <a:off x="1598883" y="3343910"/>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
              <p:nvSpPr>
                <p:cNvPr id="27" name="TextBox 26"/>
                <p:cNvSpPr txBox="1"/>
                <p:nvPr/>
              </p:nvSpPr>
              <p:spPr>
                <a:xfrm>
                  <a:off x="1063039" y="3290501"/>
                  <a:ext cx="622804" cy="276999"/>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WIYN</a:t>
                  </a:r>
                </a:p>
              </p:txBody>
            </p:sp>
          </p:grpSp>
          <p:sp>
            <p:nvSpPr>
              <p:cNvPr id="28" name="4-Point Star 27"/>
              <p:cNvSpPr>
                <a:spLocks noChangeAspect="1"/>
              </p:cNvSpPr>
              <p:nvPr/>
            </p:nvSpPr>
            <p:spPr>
              <a:xfrm rot="18900000">
                <a:off x="8173729" y="325895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7474385" y="3207196"/>
                <a:ext cx="768220" cy="276999"/>
              </a:xfrm>
              <a:prstGeom prst="rect">
                <a:avLst/>
              </a:prstGeom>
              <a:noFill/>
            </p:spPr>
            <p:txBody>
              <a:bodyPr wrap="square" rtlCol="0">
                <a:spAutoFit/>
              </a:bodyPr>
              <a:lstStyle/>
              <a:p>
                <a:pPr algn="ctr"/>
                <a:r>
                  <a:rPr lang="en-US" sz="1200" dirty="0" smtClean="0">
                    <a:solidFill>
                      <a:srgbClr val="FFA403"/>
                    </a:solidFill>
                    <a:latin typeface="Avenir Medium"/>
                    <a:cs typeface="Avenir Medium"/>
                  </a:rPr>
                  <a:t>PLANET</a:t>
                </a:r>
              </a:p>
            </p:txBody>
          </p:sp>
          <p:sp>
            <p:nvSpPr>
              <p:cNvPr id="30" name="TextBox 29"/>
              <p:cNvSpPr txBox="1"/>
              <p:nvPr/>
            </p:nvSpPr>
            <p:spPr>
              <a:xfrm>
                <a:off x="3883719" y="1091208"/>
                <a:ext cx="1113670" cy="276999"/>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31" name="4-Point Star 30"/>
              <p:cNvSpPr>
                <a:spLocks noChangeAspect="1"/>
              </p:cNvSpPr>
              <p:nvPr/>
            </p:nvSpPr>
            <p:spPr>
              <a:xfrm rot="18900000">
                <a:off x="4855307" y="114920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p>
          </p:txBody>
        </p:sp>
        <p:grpSp>
          <p:nvGrpSpPr>
            <p:cNvPr id="36" name="Group 35"/>
            <p:cNvGrpSpPr/>
            <p:nvPr/>
          </p:nvGrpSpPr>
          <p:grpSpPr>
            <a:xfrm>
              <a:off x="754104" y="5147749"/>
              <a:ext cx="7635792" cy="707886"/>
              <a:chOff x="-3213098" y="3347875"/>
              <a:chExt cx="7635792" cy="707886"/>
            </a:xfrm>
            <a:noFill/>
          </p:grpSpPr>
          <p:sp>
            <p:nvSpPr>
              <p:cNvPr id="37" name="TextBox 36"/>
              <p:cNvSpPr txBox="1"/>
              <p:nvPr/>
            </p:nvSpPr>
            <p:spPr>
              <a:xfrm>
                <a:off x="-3213098" y="3347875"/>
                <a:ext cx="2729950" cy="707886"/>
              </a:xfrm>
              <a:prstGeom prst="rect">
                <a:avLst/>
              </a:prstGeom>
              <a:grp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p>
              <a:p>
                <a:r>
                  <a:rPr lang="en-US" sz="2000" dirty="0">
                    <a:solidFill>
                      <a:srgbClr val="F2EE5A"/>
                    </a:solidFill>
                    <a:latin typeface="Avenir Medium"/>
                    <a:cs typeface="Avenir Medium"/>
                  </a:rPr>
                  <a:t>M</a:t>
                </a:r>
                <a:r>
                  <a:rPr lang="en-US" sz="2000" dirty="0" smtClean="0">
                    <a:solidFill>
                      <a:srgbClr val="F2EE5A"/>
                    </a:solidFill>
                    <a:latin typeface="Avenir Medium"/>
                    <a:cs typeface="Avenir Medium"/>
                  </a:rPr>
                  <a:t>ultiband Monitoring</a:t>
                </a:r>
                <a:endParaRPr lang="en-US" sz="2000" dirty="0"/>
              </a:p>
            </p:txBody>
          </p:sp>
          <p:sp>
            <p:nvSpPr>
              <p:cNvPr id="38" name="TextBox 37"/>
              <p:cNvSpPr txBox="1"/>
              <p:nvPr/>
            </p:nvSpPr>
            <p:spPr>
              <a:xfrm>
                <a:off x="1419850" y="3352815"/>
                <a:ext cx="3002844" cy="400110"/>
              </a:xfrm>
              <a:prstGeom prst="rect">
                <a:avLst/>
              </a:prstGeom>
              <a:grpFill/>
            </p:spPr>
            <p:txBody>
              <a:bodyPr wrap="none" rtlCol="0">
                <a:spAutoFit/>
              </a:bodyPr>
              <a:lstStyle/>
              <a:p>
                <a:pPr algn="r"/>
                <a:r>
                  <a:rPr lang="en-US" sz="2000" dirty="0">
                    <a:solidFill>
                      <a:srgbClr val="FFA403"/>
                    </a:solidFill>
                    <a:latin typeface="Avenir Medium"/>
                    <a:cs typeface="Avenir Medium"/>
                  </a:rPr>
                  <a:t>H</a:t>
                </a:r>
                <a:r>
                  <a:rPr lang="en-US" sz="2000" dirty="0" smtClean="0">
                    <a:solidFill>
                      <a:srgbClr val="FFA403"/>
                    </a:solidFill>
                    <a:latin typeface="Avenir Medium"/>
                    <a:cs typeface="Avenir Medium"/>
                  </a:rPr>
                  <a:t>igh-cadence Follow-up</a:t>
                </a:r>
              </a:p>
            </p:txBody>
          </p:sp>
        </p:gr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Simultaneous Ground-based Resources</a:t>
            </a:r>
            <a:endParaRPr lang="en-US" sz="3600" i="1" dirty="0">
              <a:solidFill>
                <a:schemeClr val="bg1"/>
              </a:solidFill>
              <a:latin typeface="Avenir Book"/>
              <a:cs typeface="Avenir Book"/>
            </a:endParaRPr>
          </a:p>
        </p:txBody>
      </p:sp>
      <p:sp>
        <p:nvSpPr>
          <p:cNvPr id="54" name="TextBox 53"/>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43" name="Group 42"/>
          <p:cNvGrpSpPr/>
          <p:nvPr/>
        </p:nvGrpSpPr>
        <p:grpSpPr>
          <a:xfrm>
            <a:off x="0" y="6371401"/>
            <a:ext cx="9144000" cy="440388"/>
            <a:chOff x="0" y="6371401"/>
            <a:chExt cx="9144000" cy="440388"/>
          </a:xfrm>
        </p:grpSpPr>
        <p:cxnSp>
          <p:nvCxnSpPr>
            <p:cNvPr id="44" name="Straight Connector 4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6" name="TextBox 4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8" name="Group 47"/>
            <p:cNvGrpSpPr/>
            <p:nvPr/>
          </p:nvGrpSpPr>
          <p:grpSpPr>
            <a:xfrm>
              <a:off x="7098838" y="6442457"/>
              <a:ext cx="2002536" cy="365761"/>
              <a:chOff x="7810911" y="6249000"/>
              <a:chExt cx="2002536" cy="365761"/>
            </a:xfrm>
          </p:grpSpPr>
          <p:sp>
            <p:nvSpPr>
              <p:cNvPr id="55" name="Rectangle 54"/>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450610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788641" y="2434542"/>
                <a:ext cx="1067260" cy="1569660"/>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err="1" smtClean="0">
                    <a:solidFill>
                      <a:srgbClr val="F2EE5A"/>
                    </a:solidFill>
                    <a:latin typeface="Avenir Medium"/>
                    <a:cs typeface="Avenir Medium"/>
                  </a:rPr>
                  <a:t>DECam</a:t>
                </a:r>
                <a:endParaRPr lang="en-US" sz="1200" dirty="0">
                  <a:solidFill>
                    <a:srgbClr val="F2EE5A"/>
                  </a:solidFill>
                  <a:latin typeface="Avenir Medium"/>
                  <a:cs typeface="Avenir Medium"/>
                </a:endParaRPr>
              </a:p>
              <a:p>
                <a:pPr algn="ctr"/>
                <a:r>
                  <a:rPr lang="en-US" sz="1200" dirty="0" smtClean="0">
                    <a:solidFill>
                      <a:srgbClr val="F2EE5A"/>
                    </a:solidFill>
                    <a:latin typeface="Avenir Medium"/>
                    <a:cs typeface="Avenir Medium"/>
                  </a:rPr>
                  <a:t>VST</a:t>
                </a:r>
                <a:br>
                  <a:rPr lang="en-US" sz="1200" dirty="0" smtClean="0">
                    <a:solidFill>
                      <a:srgbClr val="F2EE5A"/>
                    </a:solidFill>
                    <a:latin typeface="Avenir Medium"/>
                    <a:cs typeface="Avenir Medium"/>
                  </a:rPr>
                </a:br>
                <a:r>
                  <a:rPr lang="en-US" sz="1200" dirty="0" smtClean="0">
                    <a:solidFill>
                      <a:srgbClr val="B18BE4"/>
                    </a:solidFill>
                    <a:latin typeface="Avenir Medium"/>
                    <a:cs typeface="Avenir Medium"/>
                  </a:rPr>
                  <a:t>SMARTS</a:t>
                </a:r>
              </a:p>
            </p:txBody>
          </p:sp>
          <p:sp>
            <p:nvSpPr>
              <p:cNvPr id="13" name="4-Point Star 12"/>
              <p:cNvSpPr>
                <a:spLocks noChangeAspect="1"/>
              </p:cNvSpPr>
              <p:nvPr/>
            </p:nvSpPr>
            <p:spPr>
              <a:xfrm rot="18900000">
                <a:off x="523854" y="1691846"/>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12355" y="1642535"/>
                <a:ext cx="692882" cy="1015663"/>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CFHT</a:t>
                </a:r>
              </a:p>
              <a:p>
                <a:pPr algn="ctr"/>
                <a:r>
                  <a:rPr lang="en-US" sz="1200" dirty="0" smtClean="0">
                    <a:solidFill>
                      <a:srgbClr val="B18BE4"/>
                    </a:solidFill>
                    <a:latin typeface="Avenir Medium"/>
                    <a:cs typeface="Avenir Medium"/>
                  </a:rPr>
                  <a:t>UKIRT</a:t>
                </a:r>
              </a:p>
              <a:p>
                <a:pPr algn="ctr"/>
                <a:r>
                  <a:rPr lang="en-US" sz="1200" dirty="0" smtClean="0">
                    <a:solidFill>
                      <a:srgbClr val="B18BE4"/>
                    </a:solidFill>
                    <a:latin typeface="Avenir Medium"/>
                    <a:cs typeface="Avenir Medium"/>
                  </a:rPr>
                  <a:t>IRTF</a:t>
                </a:r>
              </a:p>
              <a:p>
                <a:pPr algn="ctr"/>
                <a:r>
                  <a:rPr lang="en-US" sz="1200" dirty="0" smtClean="0">
                    <a:solidFill>
                      <a:srgbClr val="B18BE4"/>
                    </a:solidFill>
                    <a:latin typeface="Avenir Medium"/>
                    <a:cs typeface="Avenir Medium"/>
                  </a:rPr>
                  <a:t>Keck</a:t>
                </a:r>
              </a:p>
              <a:p>
                <a:pPr algn="ctr"/>
                <a:r>
                  <a:rPr lang="en-US" sz="1200" dirty="0" smtClean="0">
                    <a:solidFill>
                      <a:srgbClr val="B18BE4"/>
                    </a:solidFill>
                    <a:latin typeface="Avenir Medium"/>
                    <a:cs typeface="Avenir Medium"/>
                  </a:rPr>
                  <a:t>Subaru</a:t>
                </a:r>
              </a:p>
            </p:txBody>
          </p:sp>
          <p:sp>
            <p:nvSpPr>
              <p:cNvPr id="17" name="TextBox 16"/>
              <p:cNvSpPr txBox="1"/>
              <p:nvPr/>
            </p:nvSpPr>
            <p:spPr>
              <a:xfrm>
                <a:off x="4162384" y="2954660"/>
                <a:ext cx="1038267" cy="1015663"/>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IRSF</a:t>
                </a:r>
              </a:p>
            </p:txBody>
          </p:sp>
          <p:grpSp>
            <p:nvGrpSpPr>
              <p:cNvPr id="18" name="Group 17"/>
              <p:cNvGrpSpPr/>
              <p:nvPr/>
            </p:nvGrpSpPr>
            <p:grpSpPr>
              <a:xfrm>
                <a:off x="3065276" y="1412841"/>
                <a:ext cx="1134397" cy="461665"/>
                <a:chOff x="3076222" y="2562379"/>
                <a:chExt cx="1134397" cy="461664"/>
              </a:xfrm>
            </p:grpSpPr>
            <p:sp>
              <p:nvSpPr>
                <p:cNvPr id="19" name="4-Point Star 18"/>
                <p:cNvSpPr>
                  <a:spLocks noChangeAspect="1"/>
                </p:cNvSpPr>
                <p:nvPr/>
              </p:nvSpPr>
              <p:spPr>
                <a:xfrm rot="18900000">
                  <a:off x="4027739" y="261134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076222" y="2562379"/>
                  <a:ext cx="1026553" cy="461664"/>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LT</a:t>
                  </a:r>
                </a:p>
              </p:txBody>
            </p:sp>
          </p:gr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317616" y="2359415"/>
                <a:ext cx="1011802"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smtClean="0">
                    <a:solidFill>
                      <a:srgbClr val="F2EE5A"/>
                    </a:solidFill>
                    <a:latin typeface="Avenir Medium"/>
                    <a:cs typeface="Avenir Medium"/>
                  </a:rPr>
                  <a:t>SkyMapper</a:t>
                </a: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grpSp>
            <p:nvGrpSpPr>
              <p:cNvPr id="25" name="Group 24"/>
              <p:cNvGrpSpPr/>
              <p:nvPr/>
            </p:nvGrpSpPr>
            <p:grpSpPr>
              <a:xfrm>
                <a:off x="1137614" y="1316222"/>
                <a:ext cx="718724" cy="276999"/>
                <a:chOff x="1063039" y="3290501"/>
                <a:chExt cx="718724" cy="276999"/>
              </a:xfrm>
            </p:grpSpPr>
            <p:sp>
              <p:nvSpPr>
                <p:cNvPr id="26" name="4-Point Star 25"/>
                <p:cNvSpPr>
                  <a:spLocks noChangeAspect="1"/>
                </p:cNvSpPr>
                <p:nvPr/>
              </p:nvSpPr>
              <p:spPr>
                <a:xfrm rot="18900000">
                  <a:off x="1598883" y="3343910"/>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
              <p:nvSpPr>
                <p:cNvPr id="27" name="TextBox 26"/>
                <p:cNvSpPr txBox="1"/>
                <p:nvPr/>
              </p:nvSpPr>
              <p:spPr>
                <a:xfrm>
                  <a:off x="1063039" y="3290501"/>
                  <a:ext cx="622804" cy="276999"/>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WIYN</a:t>
                  </a:r>
                </a:p>
              </p:txBody>
            </p:sp>
          </p:grpSp>
          <p:sp>
            <p:nvSpPr>
              <p:cNvPr id="28" name="4-Point Star 27"/>
              <p:cNvSpPr>
                <a:spLocks noChangeAspect="1"/>
              </p:cNvSpPr>
              <p:nvPr/>
            </p:nvSpPr>
            <p:spPr>
              <a:xfrm rot="18900000">
                <a:off x="8173729" y="325895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7474385" y="3207196"/>
                <a:ext cx="768220" cy="276999"/>
              </a:xfrm>
              <a:prstGeom prst="rect">
                <a:avLst/>
              </a:prstGeom>
              <a:noFill/>
            </p:spPr>
            <p:txBody>
              <a:bodyPr wrap="square" rtlCol="0">
                <a:spAutoFit/>
              </a:bodyPr>
              <a:lstStyle/>
              <a:p>
                <a:pPr algn="ctr"/>
                <a:r>
                  <a:rPr lang="en-US" sz="1200" dirty="0" smtClean="0">
                    <a:solidFill>
                      <a:srgbClr val="FFA403"/>
                    </a:solidFill>
                    <a:latin typeface="Avenir Medium"/>
                    <a:cs typeface="Avenir Medium"/>
                  </a:rPr>
                  <a:t>PLANET</a:t>
                </a:r>
              </a:p>
            </p:txBody>
          </p:sp>
          <p:sp>
            <p:nvSpPr>
              <p:cNvPr id="30" name="TextBox 29"/>
              <p:cNvSpPr txBox="1"/>
              <p:nvPr/>
            </p:nvSpPr>
            <p:spPr>
              <a:xfrm>
                <a:off x="3883719" y="1091208"/>
                <a:ext cx="1113670" cy="276999"/>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31" name="4-Point Star 30"/>
              <p:cNvSpPr>
                <a:spLocks noChangeAspect="1"/>
              </p:cNvSpPr>
              <p:nvPr/>
            </p:nvSpPr>
            <p:spPr>
              <a:xfrm rot="18900000">
                <a:off x="4855307" y="114920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p>
          </p:txBody>
        </p:sp>
        <p:grpSp>
          <p:nvGrpSpPr>
            <p:cNvPr id="36" name="Group 35"/>
            <p:cNvGrpSpPr/>
            <p:nvPr/>
          </p:nvGrpSpPr>
          <p:grpSpPr>
            <a:xfrm>
              <a:off x="754104" y="5147749"/>
              <a:ext cx="7635792" cy="712826"/>
              <a:chOff x="-3213098" y="3347875"/>
              <a:chExt cx="7635792" cy="712826"/>
            </a:xfrm>
            <a:noFill/>
          </p:grpSpPr>
          <p:sp>
            <p:nvSpPr>
              <p:cNvPr id="37" name="TextBox 36"/>
              <p:cNvSpPr txBox="1"/>
              <p:nvPr/>
            </p:nvSpPr>
            <p:spPr>
              <a:xfrm>
                <a:off x="-3213098" y="3347875"/>
                <a:ext cx="2729950" cy="707886"/>
              </a:xfrm>
              <a:prstGeom prst="rect">
                <a:avLst/>
              </a:prstGeom>
              <a:grp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p>
              <a:p>
                <a:r>
                  <a:rPr lang="en-US" sz="2000" dirty="0">
                    <a:solidFill>
                      <a:srgbClr val="F2EE5A"/>
                    </a:solidFill>
                    <a:latin typeface="Avenir Medium"/>
                    <a:cs typeface="Avenir Medium"/>
                  </a:rPr>
                  <a:t>M</a:t>
                </a:r>
                <a:r>
                  <a:rPr lang="en-US" sz="2000" dirty="0" smtClean="0">
                    <a:solidFill>
                      <a:srgbClr val="F2EE5A"/>
                    </a:solidFill>
                    <a:latin typeface="Avenir Medium"/>
                    <a:cs typeface="Avenir Medium"/>
                  </a:rPr>
                  <a:t>ultiband Monitoring</a:t>
                </a:r>
                <a:endParaRPr lang="en-US" sz="2000" dirty="0"/>
              </a:p>
            </p:txBody>
          </p:sp>
          <p:sp>
            <p:nvSpPr>
              <p:cNvPr id="38" name="TextBox 37"/>
              <p:cNvSpPr txBox="1"/>
              <p:nvPr/>
            </p:nvSpPr>
            <p:spPr>
              <a:xfrm>
                <a:off x="1009481" y="3352815"/>
                <a:ext cx="3413213" cy="707886"/>
              </a:xfrm>
              <a:prstGeom prst="rect">
                <a:avLst/>
              </a:prstGeom>
              <a:grpFill/>
            </p:spPr>
            <p:txBody>
              <a:bodyPr wrap="none" rtlCol="0">
                <a:spAutoFit/>
              </a:bodyPr>
              <a:lstStyle/>
              <a:p>
                <a:pPr algn="r"/>
                <a:r>
                  <a:rPr lang="en-US" sz="2000" dirty="0">
                    <a:solidFill>
                      <a:srgbClr val="FFA403"/>
                    </a:solidFill>
                    <a:latin typeface="Avenir Medium"/>
                    <a:cs typeface="Avenir Medium"/>
                  </a:rPr>
                  <a:t>H</a:t>
                </a:r>
                <a:r>
                  <a:rPr lang="en-US" sz="2000" dirty="0" smtClean="0">
                    <a:solidFill>
                      <a:srgbClr val="FFA403"/>
                    </a:solidFill>
                    <a:latin typeface="Avenir Medium"/>
                    <a:cs typeface="Avenir Medium"/>
                  </a:rPr>
                  <a:t>igh-cadence Follow-up</a:t>
                </a:r>
              </a:p>
              <a:p>
                <a:pPr algn="r"/>
                <a:r>
                  <a:rPr lang="en-US" sz="2000" dirty="0">
                    <a:solidFill>
                      <a:srgbClr val="B18BE4"/>
                    </a:solidFill>
                    <a:latin typeface="Avenir Medium"/>
                    <a:cs typeface="Avenir Medium"/>
                  </a:rPr>
                  <a:t>N</a:t>
                </a:r>
                <a:r>
                  <a:rPr lang="en-US" sz="2000" dirty="0" smtClean="0">
                    <a:solidFill>
                      <a:srgbClr val="B18BE4"/>
                    </a:solidFill>
                    <a:latin typeface="Avenir Medium"/>
                    <a:cs typeface="Avenir Medium"/>
                  </a:rPr>
                  <a:t>ear-infrared Source Fluxes</a:t>
                </a:r>
                <a:endParaRPr lang="en-US" sz="2000" dirty="0"/>
              </a:p>
            </p:txBody>
          </p:sp>
        </p:gr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Simultaneous Ground-based Resources</a:t>
            </a:r>
            <a:endParaRPr lang="en-US" sz="3600" i="1" dirty="0">
              <a:solidFill>
                <a:schemeClr val="bg1"/>
              </a:solidFill>
              <a:latin typeface="Avenir Book"/>
              <a:cs typeface="Avenir Book"/>
            </a:endParaRPr>
          </a:p>
        </p:txBody>
      </p:sp>
      <p:sp>
        <p:nvSpPr>
          <p:cNvPr id="48" name="TextBox 47"/>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43" name="Group 42"/>
          <p:cNvGrpSpPr/>
          <p:nvPr/>
        </p:nvGrpSpPr>
        <p:grpSpPr>
          <a:xfrm>
            <a:off x="0" y="6371401"/>
            <a:ext cx="9144000" cy="440388"/>
            <a:chOff x="0" y="6371401"/>
            <a:chExt cx="9144000" cy="440388"/>
          </a:xfrm>
        </p:grpSpPr>
        <p:cxnSp>
          <p:nvCxnSpPr>
            <p:cNvPr id="44" name="Straight Connector 4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6" name="TextBox 4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54" name="Group 53"/>
            <p:cNvGrpSpPr/>
            <p:nvPr/>
          </p:nvGrpSpPr>
          <p:grpSpPr>
            <a:xfrm>
              <a:off x="7098838" y="6442457"/>
              <a:ext cx="2002536" cy="365761"/>
              <a:chOff x="7810911" y="6249000"/>
              <a:chExt cx="2002536" cy="365761"/>
            </a:xfrm>
          </p:grpSpPr>
          <p:sp>
            <p:nvSpPr>
              <p:cNvPr id="55" name="Rectangle 54"/>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787735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788641" y="2434542"/>
                <a:ext cx="1067260" cy="1569660"/>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err="1" smtClean="0">
                    <a:solidFill>
                      <a:srgbClr val="F2EE5A"/>
                    </a:solidFill>
                    <a:latin typeface="Avenir Medium"/>
                    <a:cs typeface="Avenir Medium"/>
                  </a:rPr>
                  <a:t>DECam</a:t>
                </a:r>
                <a:endParaRPr lang="en-US" sz="1200" dirty="0">
                  <a:solidFill>
                    <a:srgbClr val="F2EE5A"/>
                  </a:solidFill>
                  <a:latin typeface="Avenir Medium"/>
                  <a:cs typeface="Avenir Medium"/>
                </a:endParaRPr>
              </a:p>
              <a:p>
                <a:pPr algn="ctr"/>
                <a:r>
                  <a:rPr lang="en-US" sz="1200" dirty="0" smtClean="0">
                    <a:solidFill>
                      <a:srgbClr val="F2EE5A"/>
                    </a:solidFill>
                    <a:latin typeface="Avenir Medium"/>
                    <a:cs typeface="Avenir Medium"/>
                  </a:rPr>
                  <a:t>VST</a:t>
                </a:r>
                <a:br>
                  <a:rPr lang="en-US" sz="1200" dirty="0" smtClean="0">
                    <a:solidFill>
                      <a:srgbClr val="F2EE5A"/>
                    </a:solidFill>
                    <a:latin typeface="Avenir Medium"/>
                    <a:cs typeface="Avenir Medium"/>
                  </a:rPr>
                </a:br>
                <a:r>
                  <a:rPr lang="en-US" sz="1200" dirty="0" smtClean="0">
                    <a:solidFill>
                      <a:srgbClr val="B18BE4"/>
                    </a:solidFill>
                    <a:latin typeface="Avenir Medium"/>
                    <a:cs typeface="Avenir Medium"/>
                  </a:rPr>
                  <a:t>SMARTS</a:t>
                </a:r>
              </a:p>
            </p:txBody>
          </p:sp>
          <p:sp>
            <p:nvSpPr>
              <p:cNvPr id="13" name="4-Point Star 12"/>
              <p:cNvSpPr>
                <a:spLocks noChangeAspect="1"/>
              </p:cNvSpPr>
              <p:nvPr/>
            </p:nvSpPr>
            <p:spPr>
              <a:xfrm rot="18900000">
                <a:off x="523854" y="1691846"/>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12355" y="1642535"/>
                <a:ext cx="692882" cy="1015663"/>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CFHT</a:t>
                </a:r>
              </a:p>
              <a:p>
                <a:pPr algn="ctr"/>
                <a:r>
                  <a:rPr lang="en-US" sz="1200" dirty="0" smtClean="0">
                    <a:solidFill>
                      <a:srgbClr val="B18BE4"/>
                    </a:solidFill>
                    <a:latin typeface="Avenir Medium"/>
                    <a:cs typeface="Avenir Medium"/>
                  </a:rPr>
                  <a:t>UKIRT</a:t>
                </a:r>
              </a:p>
              <a:p>
                <a:pPr algn="ctr"/>
                <a:r>
                  <a:rPr lang="en-US" sz="1200" dirty="0" smtClean="0">
                    <a:solidFill>
                      <a:srgbClr val="B18BE4"/>
                    </a:solidFill>
                    <a:latin typeface="Avenir Medium"/>
                    <a:cs typeface="Avenir Medium"/>
                  </a:rPr>
                  <a:t>IRTF</a:t>
                </a:r>
              </a:p>
              <a:p>
                <a:pPr algn="ctr"/>
                <a:r>
                  <a:rPr lang="en-US" sz="1200" dirty="0" smtClean="0">
                    <a:solidFill>
                      <a:srgbClr val="B18BE4"/>
                    </a:solidFill>
                    <a:latin typeface="Avenir Medium"/>
                    <a:cs typeface="Avenir Medium"/>
                  </a:rPr>
                  <a:t>Keck</a:t>
                </a:r>
              </a:p>
              <a:p>
                <a:pPr algn="ctr"/>
                <a:r>
                  <a:rPr lang="en-US" sz="1200" dirty="0" smtClean="0">
                    <a:solidFill>
                      <a:srgbClr val="B18BE4"/>
                    </a:solidFill>
                    <a:latin typeface="Avenir Medium"/>
                    <a:cs typeface="Avenir Medium"/>
                  </a:rPr>
                  <a:t>Subaru</a:t>
                </a:r>
              </a:p>
            </p:txBody>
          </p:sp>
          <p:sp>
            <p:nvSpPr>
              <p:cNvPr id="17" name="TextBox 16"/>
              <p:cNvSpPr txBox="1"/>
              <p:nvPr/>
            </p:nvSpPr>
            <p:spPr>
              <a:xfrm>
                <a:off x="4162384" y="2954660"/>
                <a:ext cx="1038267" cy="1015663"/>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IRSF</a:t>
                </a:r>
              </a:p>
            </p:txBody>
          </p:sp>
          <p:grpSp>
            <p:nvGrpSpPr>
              <p:cNvPr id="18" name="Group 17"/>
              <p:cNvGrpSpPr/>
              <p:nvPr/>
            </p:nvGrpSpPr>
            <p:grpSpPr>
              <a:xfrm>
                <a:off x="3065276" y="1412841"/>
                <a:ext cx="1134397" cy="461665"/>
                <a:chOff x="3076222" y="2562379"/>
                <a:chExt cx="1134397" cy="461664"/>
              </a:xfrm>
            </p:grpSpPr>
            <p:sp>
              <p:nvSpPr>
                <p:cNvPr id="19" name="4-Point Star 18"/>
                <p:cNvSpPr>
                  <a:spLocks noChangeAspect="1"/>
                </p:cNvSpPr>
                <p:nvPr/>
              </p:nvSpPr>
              <p:spPr>
                <a:xfrm rot="18900000">
                  <a:off x="4027739" y="261134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076222" y="2562379"/>
                  <a:ext cx="1026553" cy="461664"/>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LT</a:t>
                  </a:r>
                </a:p>
              </p:txBody>
            </p:sp>
          </p:gr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317616" y="2359415"/>
                <a:ext cx="1011802"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smtClean="0">
                    <a:solidFill>
                      <a:srgbClr val="F2EE5A"/>
                    </a:solidFill>
                    <a:latin typeface="Avenir Medium"/>
                    <a:cs typeface="Avenir Medium"/>
                  </a:rPr>
                  <a:t>SkyMapper</a:t>
                </a: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grpSp>
            <p:nvGrpSpPr>
              <p:cNvPr id="25" name="Group 24"/>
              <p:cNvGrpSpPr/>
              <p:nvPr/>
            </p:nvGrpSpPr>
            <p:grpSpPr>
              <a:xfrm>
                <a:off x="1137614" y="1316222"/>
                <a:ext cx="718724" cy="276999"/>
                <a:chOff x="1063039" y="3290501"/>
                <a:chExt cx="718724" cy="276999"/>
              </a:xfrm>
            </p:grpSpPr>
            <p:sp>
              <p:nvSpPr>
                <p:cNvPr id="26" name="4-Point Star 25"/>
                <p:cNvSpPr>
                  <a:spLocks noChangeAspect="1"/>
                </p:cNvSpPr>
                <p:nvPr/>
              </p:nvSpPr>
              <p:spPr>
                <a:xfrm rot="18900000">
                  <a:off x="1598883" y="3343910"/>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solidFill>
                  </a:endParaRPr>
                </a:p>
              </p:txBody>
            </p:sp>
            <p:sp>
              <p:nvSpPr>
                <p:cNvPr id="27" name="TextBox 26"/>
                <p:cNvSpPr txBox="1"/>
                <p:nvPr/>
              </p:nvSpPr>
              <p:spPr>
                <a:xfrm>
                  <a:off x="1063039" y="3290501"/>
                  <a:ext cx="622804" cy="276999"/>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WIYN</a:t>
                  </a:r>
                </a:p>
              </p:txBody>
            </p:sp>
          </p:grpSp>
          <p:sp>
            <p:nvSpPr>
              <p:cNvPr id="28" name="4-Point Star 27"/>
              <p:cNvSpPr>
                <a:spLocks noChangeAspect="1"/>
              </p:cNvSpPr>
              <p:nvPr/>
            </p:nvSpPr>
            <p:spPr>
              <a:xfrm rot="18900000">
                <a:off x="8173729" y="325895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7474385" y="3207196"/>
                <a:ext cx="768220" cy="276999"/>
              </a:xfrm>
              <a:prstGeom prst="rect">
                <a:avLst/>
              </a:prstGeom>
              <a:noFill/>
            </p:spPr>
            <p:txBody>
              <a:bodyPr wrap="square" rtlCol="0">
                <a:spAutoFit/>
              </a:bodyPr>
              <a:lstStyle/>
              <a:p>
                <a:pPr algn="ctr"/>
                <a:r>
                  <a:rPr lang="en-US" sz="1200" dirty="0" smtClean="0">
                    <a:solidFill>
                      <a:srgbClr val="FFA403"/>
                    </a:solidFill>
                    <a:latin typeface="Avenir Medium"/>
                    <a:cs typeface="Avenir Medium"/>
                  </a:rPr>
                  <a:t>PLANET</a:t>
                </a:r>
              </a:p>
            </p:txBody>
          </p:sp>
          <p:sp>
            <p:nvSpPr>
              <p:cNvPr id="30" name="TextBox 29"/>
              <p:cNvSpPr txBox="1"/>
              <p:nvPr/>
            </p:nvSpPr>
            <p:spPr>
              <a:xfrm>
                <a:off x="3883719" y="1091208"/>
                <a:ext cx="1113670" cy="276999"/>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31" name="4-Point Star 30"/>
              <p:cNvSpPr>
                <a:spLocks noChangeAspect="1"/>
              </p:cNvSpPr>
              <p:nvPr/>
            </p:nvSpPr>
            <p:spPr>
              <a:xfrm rot="18900000">
                <a:off x="4855307" y="114920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p>
          </p:txBody>
        </p:sp>
        <p:grpSp>
          <p:nvGrpSpPr>
            <p:cNvPr id="36" name="Group 35"/>
            <p:cNvGrpSpPr/>
            <p:nvPr/>
          </p:nvGrpSpPr>
          <p:grpSpPr>
            <a:xfrm>
              <a:off x="754104" y="5147749"/>
              <a:ext cx="7635792" cy="712826"/>
              <a:chOff x="-3213098" y="3347875"/>
              <a:chExt cx="7635792" cy="712826"/>
            </a:xfrm>
            <a:noFill/>
          </p:grpSpPr>
          <p:sp>
            <p:nvSpPr>
              <p:cNvPr id="37" name="TextBox 36"/>
              <p:cNvSpPr txBox="1"/>
              <p:nvPr/>
            </p:nvSpPr>
            <p:spPr>
              <a:xfrm>
                <a:off x="-3213098" y="3347875"/>
                <a:ext cx="2729950" cy="707886"/>
              </a:xfrm>
              <a:prstGeom prst="rect">
                <a:avLst/>
              </a:prstGeom>
              <a:grp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p>
              <a:p>
                <a:r>
                  <a:rPr lang="en-US" sz="2000" dirty="0">
                    <a:solidFill>
                      <a:srgbClr val="F2EE5A"/>
                    </a:solidFill>
                    <a:latin typeface="Avenir Medium"/>
                    <a:cs typeface="Avenir Medium"/>
                  </a:rPr>
                  <a:t>M</a:t>
                </a:r>
                <a:r>
                  <a:rPr lang="en-US" sz="2000" dirty="0" smtClean="0">
                    <a:solidFill>
                      <a:srgbClr val="F2EE5A"/>
                    </a:solidFill>
                    <a:latin typeface="Avenir Medium"/>
                    <a:cs typeface="Avenir Medium"/>
                  </a:rPr>
                  <a:t>ultiband Monitoring</a:t>
                </a:r>
                <a:endParaRPr lang="en-US" sz="2000" dirty="0"/>
              </a:p>
            </p:txBody>
          </p:sp>
          <p:sp>
            <p:nvSpPr>
              <p:cNvPr id="38" name="TextBox 37"/>
              <p:cNvSpPr txBox="1"/>
              <p:nvPr/>
            </p:nvSpPr>
            <p:spPr>
              <a:xfrm>
                <a:off x="1009481" y="3352815"/>
                <a:ext cx="3413213" cy="707886"/>
              </a:xfrm>
              <a:prstGeom prst="rect">
                <a:avLst/>
              </a:prstGeom>
              <a:grpFill/>
            </p:spPr>
            <p:txBody>
              <a:bodyPr wrap="none" rtlCol="0">
                <a:spAutoFit/>
              </a:bodyPr>
              <a:lstStyle/>
              <a:p>
                <a:pPr algn="r"/>
                <a:r>
                  <a:rPr lang="en-US" sz="2000" dirty="0">
                    <a:solidFill>
                      <a:srgbClr val="FFA403"/>
                    </a:solidFill>
                    <a:latin typeface="Avenir Medium"/>
                    <a:cs typeface="Avenir Medium"/>
                  </a:rPr>
                  <a:t>H</a:t>
                </a:r>
                <a:r>
                  <a:rPr lang="en-US" sz="2000" dirty="0" smtClean="0">
                    <a:solidFill>
                      <a:srgbClr val="FFA403"/>
                    </a:solidFill>
                    <a:latin typeface="Avenir Medium"/>
                    <a:cs typeface="Avenir Medium"/>
                  </a:rPr>
                  <a:t>igh-cadence Follow-up</a:t>
                </a:r>
              </a:p>
              <a:p>
                <a:pPr algn="r"/>
                <a:r>
                  <a:rPr lang="en-US" sz="2000" dirty="0">
                    <a:solidFill>
                      <a:srgbClr val="B18BE4"/>
                    </a:solidFill>
                    <a:latin typeface="Avenir Medium"/>
                    <a:cs typeface="Avenir Medium"/>
                  </a:rPr>
                  <a:t>N</a:t>
                </a:r>
                <a:r>
                  <a:rPr lang="en-US" sz="2000" dirty="0" smtClean="0">
                    <a:solidFill>
                      <a:srgbClr val="B18BE4"/>
                    </a:solidFill>
                    <a:latin typeface="Avenir Medium"/>
                    <a:cs typeface="Avenir Medium"/>
                  </a:rPr>
                  <a:t>ear-infrared Source Fluxes</a:t>
                </a:r>
                <a:endParaRPr lang="en-US" sz="2000" dirty="0"/>
              </a:p>
            </p:txBody>
          </p:sp>
        </p:gr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Simultaneous Ground-based Resources</a:t>
            </a:r>
            <a:endParaRPr lang="en-US" sz="3600" i="1" dirty="0">
              <a:solidFill>
                <a:schemeClr val="bg1"/>
              </a:solidFill>
              <a:latin typeface="Avenir Book"/>
              <a:cs typeface="Avenir Book"/>
            </a:endParaRPr>
          </a:p>
        </p:txBody>
      </p:sp>
      <p:sp>
        <p:nvSpPr>
          <p:cNvPr id="48" name="TextBox 47"/>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43" name="Group 42"/>
          <p:cNvGrpSpPr/>
          <p:nvPr/>
        </p:nvGrpSpPr>
        <p:grpSpPr>
          <a:xfrm>
            <a:off x="0" y="6371401"/>
            <a:ext cx="9144000" cy="440388"/>
            <a:chOff x="0" y="6371401"/>
            <a:chExt cx="9144000" cy="440388"/>
          </a:xfrm>
        </p:grpSpPr>
        <p:cxnSp>
          <p:nvCxnSpPr>
            <p:cNvPr id="44" name="Straight Connector 4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6" name="TextBox 4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54" name="Group 53"/>
            <p:cNvGrpSpPr/>
            <p:nvPr/>
          </p:nvGrpSpPr>
          <p:grpSpPr>
            <a:xfrm>
              <a:off x="7098838" y="6442457"/>
              <a:ext cx="2002536" cy="365761"/>
              <a:chOff x="7810911" y="6249000"/>
              <a:chExt cx="2002536" cy="365761"/>
            </a:xfrm>
          </p:grpSpPr>
          <p:sp>
            <p:nvSpPr>
              <p:cNvPr id="55" name="Rectangle 54"/>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
        <p:nvSpPr>
          <p:cNvPr id="41" name="Rectangle 40"/>
          <p:cNvSpPr/>
          <p:nvPr/>
        </p:nvSpPr>
        <p:spPr>
          <a:xfrm>
            <a:off x="702015" y="2538830"/>
            <a:ext cx="7739971" cy="1780341"/>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5000"/>
              </a:lnSpc>
            </a:pPr>
            <a:r>
              <a:rPr lang="en-US" sz="3600" dirty="0" smtClean="0">
                <a:latin typeface="Avenir Book" charset="0"/>
                <a:ea typeface="Avenir Book" charset="0"/>
                <a:cs typeface="Avenir Book" charset="0"/>
              </a:rPr>
              <a:t>See talk by </a:t>
            </a:r>
            <a:r>
              <a:rPr lang="en-US" sz="3600" b="1" dirty="0" smtClean="0">
                <a:latin typeface="Avenir Heavy" charset="0"/>
                <a:ea typeface="Avenir Heavy" charset="0"/>
                <a:cs typeface="Avenir Heavy" charset="0"/>
              </a:rPr>
              <a:t>Jean-Philippe Beaulieu </a:t>
            </a:r>
            <a:r>
              <a:rPr lang="en-US" sz="3600" dirty="0" smtClean="0">
                <a:latin typeface="Avenir Book" charset="0"/>
                <a:ea typeface="Avenir Book" charset="0"/>
                <a:cs typeface="Avenir Book" charset="0"/>
              </a:rPr>
              <a:t>Tuesday morning!!!</a:t>
            </a:r>
            <a:endParaRPr lang="en-US" sz="3600" dirty="0">
              <a:latin typeface="Avenir Book" charset="0"/>
              <a:ea typeface="Avenir Book" charset="0"/>
              <a:cs typeface="Avenir Book" charset="0"/>
            </a:endParaRPr>
          </a:p>
        </p:txBody>
      </p:sp>
    </p:spTree>
    <p:extLst>
      <p:ext uri="{BB962C8B-B14F-4D97-AF65-F5344CB8AC3E}">
        <p14:creationId xmlns:p14="http://schemas.microsoft.com/office/powerpoint/2010/main" val="450892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799" y="6441459"/>
            <a:ext cx="9042402" cy="365761"/>
            <a:chOff x="50799" y="6441441"/>
            <a:chExt cx="9042402" cy="365760"/>
          </a:xfrm>
        </p:grpSpPr>
        <p:pic>
          <p:nvPicPr>
            <p:cNvPr id="4" name="Picture 3" descr="k2c9_logo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6441441"/>
              <a:ext cx="1999668" cy="365760"/>
            </a:xfrm>
            <a:prstGeom prst="rect">
              <a:avLst/>
            </a:prstGeom>
          </p:spPr>
        </p:pic>
        <p:pic>
          <p:nvPicPr>
            <p:cNvPr id="14" name="Picture 13" descr="nasa_jpl_caltech_logo_lar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683" y="6441441"/>
              <a:ext cx="1946518" cy="365760"/>
            </a:xfrm>
            <a:prstGeom prst="rect">
              <a:avLst/>
            </a:prstGeom>
          </p:spPr>
        </p:pic>
      </p:grpSp>
      <p:cxnSp>
        <p:nvCxnSpPr>
          <p:cNvPr id="15" name="Straight Connector 14"/>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47049" y="6425524"/>
            <a:ext cx="2249903" cy="369332"/>
          </a:xfrm>
          <a:prstGeom prst="rect">
            <a:avLst/>
          </a:prstGeom>
          <a:noFill/>
        </p:spPr>
        <p:txBody>
          <a:bodyPr wrap="none" rtlCol="0">
            <a:spAutoFit/>
          </a:bodyPr>
          <a:lstStyle/>
          <a:p>
            <a:r>
              <a:rPr lang="en-US" dirty="0" smtClean="0">
                <a:solidFill>
                  <a:schemeClr val="bg1">
                    <a:lumMod val="65000"/>
                  </a:schemeClr>
                </a:solidFill>
                <a:latin typeface="Avenir Book"/>
                <a:cs typeface="Avenir Book"/>
              </a:rPr>
              <a:t>Calen B. Henderson</a:t>
            </a:r>
          </a:p>
        </p:txBody>
      </p:sp>
      <p:sp>
        <p:nvSpPr>
          <p:cNvPr id="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Photometric Challenges</a:t>
            </a:r>
            <a:endParaRPr lang="en-US" sz="3600" i="1" dirty="0">
              <a:solidFill>
                <a:schemeClr val="bg1"/>
              </a:solidFill>
              <a:latin typeface="Avenir Book"/>
              <a:cs typeface="Avenir Book"/>
            </a:endParaRPr>
          </a:p>
        </p:txBody>
      </p:sp>
      <p:pic>
        <p:nvPicPr>
          <p:cNvPr id="5" name="Picture 4" descr="hst_bulge_cutou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6933" y="186263"/>
            <a:ext cx="3352200" cy="369332"/>
          </a:xfrm>
          <a:prstGeom prst="rect">
            <a:avLst/>
          </a:prstGeom>
          <a:noFill/>
        </p:spPr>
        <p:txBody>
          <a:bodyPr wrap="none" rtlCol="0">
            <a:spAutoFit/>
          </a:bodyPr>
          <a:lstStyle/>
          <a:p>
            <a:r>
              <a:rPr lang="en-US" dirty="0" smtClean="0">
                <a:solidFill>
                  <a:schemeClr val="accent4">
                    <a:lumMod val="75000"/>
                  </a:schemeClr>
                </a:solidFill>
                <a:latin typeface="Avenir Black"/>
                <a:cs typeface="Avenir Black"/>
              </a:rPr>
              <a:t>Downloaded from The MAST</a:t>
            </a:r>
            <a:endParaRPr lang="en-US" dirty="0">
              <a:solidFill>
                <a:schemeClr val="accent4">
                  <a:lumMod val="75000"/>
                </a:schemeClr>
              </a:solidFill>
              <a:latin typeface="Avenir Black"/>
              <a:cs typeface="Avenir Black"/>
            </a:endParaRPr>
          </a:p>
        </p:txBody>
      </p:sp>
    </p:spTree>
    <p:extLst>
      <p:ext uri="{BB962C8B-B14F-4D97-AF65-F5344CB8AC3E}">
        <p14:creationId xmlns:p14="http://schemas.microsoft.com/office/powerpoint/2010/main" val="379700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5">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5" name="Title 1"/>
          <p:cNvSpPr txBox="1">
            <a:spLocks/>
          </p:cNvSpPr>
          <p:nvPr/>
        </p:nvSpPr>
        <p:spPr>
          <a:xfrm>
            <a:off x="0" y="764766"/>
            <a:ext cx="9144000" cy="7315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endParaRPr lang="en-US" sz="3600" dirty="0">
              <a:solidFill>
                <a:srgbClr val="FFD861"/>
              </a:solidFill>
              <a:latin typeface="Avenir Book"/>
              <a:cs typeface="Avenir Book"/>
            </a:endParaRPr>
          </a:p>
        </p:txBody>
      </p:sp>
      <p:sp>
        <p:nvSpPr>
          <p:cNvPr id="6"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Observational Microlensing</a:t>
            </a:r>
            <a:endParaRPr lang="en-US" sz="3600" i="1" dirty="0">
              <a:solidFill>
                <a:srgbClr val="22DFEF"/>
              </a:solidFill>
              <a:latin typeface="Avenir Book"/>
              <a:cs typeface="Avenir Book"/>
            </a:endParaRPr>
          </a:p>
        </p:txBody>
      </p:sp>
      <p:pic>
        <p:nvPicPr>
          <p:cNvPr id="3" name="ulens_images_einsteinring_lab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57250"/>
            <a:ext cx="9144000" cy="5143500"/>
          </a:xfrm>
          <a:prstGeom prst="rect">
            <a:avLst/>
          </a:prstGeom>
        </p:spPr>
      </p:pic>
      <p:grpSp>
        <p:nvGrpSpPr>
          <p:cNvPr id="20" name="Group 19"/>
          <p:cNvGrpSpPr/>
          <p:nvPr/>
        </p:nvGrpSpPr>
        <p:grpSpPr>
          <a:xfrm>
            <a:off x="0" y="6371401"/>
            <a:ext cx="9144000" cy="440388"/>
            <a:chOff x="0" y="6371401"/>
            <a:chExt cx="9144000" cy="440388"/>
          </a:xfrm>
        </p:grpSpPr>
        <p:cxnSp>
          <p:nvCxnSpPr>
            <p:cNvPr id="21" name="Straight Connector 2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33" name="Rectangle 32"/>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03935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799" y="6441459"/>
            <a:ext cx="9042402" cy="365761"/>
            <a:chOff x="50799" y="6441441"/>
            <a:chExt cx="9042402" cy="365760"/>
          </a:xfrm>
        </p:grpSpPr>
        <p:pic>
          <p:nvPicPr>
            <p:cNvPr id="4" name="Picture 3" descr="k2c9_logo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6441441"/>
              <a:ext cx="1999668" cy="365760"/>
            </a:xfrm>
            <a:prstGeom prst="rect">
              <a:avLst/>
            </a:prstGeom>
          </p:spPr>
        </p:pic>
        <p:pic>
          <p:nvPicPr>
            <p:cNvPr id="14" name="Picture 13" descr="nasa_jpl_caltech_logo_lar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683" y="6441441"/>
              <a:ext cx="1946518" cy="365760"/>
            </a:xfrm>
            <a:prstGeom prst="rect">
              <a:avLst/>
            </a:prstGeom>
          </p:spPr>
        </p:pic>
      </p:grpSp>
      <p:cxnSp>
        <p:nvCxnSpPr>
          <p:cNvPr id="15" name="Straight Connector 14"/>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47049" y="6425524"/>
            <a:ext cx="2249903" cy="369332"/>
          </a:xfrm>
          <a:prstGeom prst="rect">
            <a:avLst/>
          </a:prstGeom>
          <a:noFill/>
        </p:spPr>
        <p:txBody>
          <a:bodyPr wrap="none" rtlCol="0">
            <a:spAutoFit/>
          </a:bodyPr>
          <a:lstStyle/>
          <a:p>
            <a:r>
              <a:rPr lang="en-US" dirty="0" smtClean="0">
                <a:solidFill>
                  <a:schemeClr val="bg1">
                    <a:lumMod val="65000"/>
                  </a:schemeClr>
                </a:solidFill>
                <a:latin typeface="Avenir Book"/>
                <a:cs typeface="Avenir Book"/>
              </a:rPr>
              <a:t>Calen B. Henderson</a:t>
            </a:r>
          </a:p>
        </p:txBody>
      </p:sp>
      <p:sp>
        <p:nvSpPr>
          <p:cNvPr id="9" name="Title 1"/>
          <p:cNvSpPr>
            <a:spLocks noGrp="1"/>
          </p:cNvSpPr>
          <p:nvPr>
            <p:ph type="ctrTitle"/>
          </p:nvPr>
        </p:nvSpPr>
        <p:spPr>
          <a:xfrm>
            <a:off x="0" y="0"/>
            <a:ext cx="9144000" cy="731520"/>
          </a:xfrm>
        </p:spPr>
        <p:txBody>
          <a:bodyPr anchor="ctr">
            <a:noAutofit/>
          </a:bodyPr>
          <a:lstStyle/>
          <a:p>
            <a:r>
              <a:rPr lang="en-US" sz="3600" dirty="0" smtClean="0">
                <a:solidFill>
                  <a:schemeClr val="bg1"/>
                </a:solidFill>
                <a:latin typeface="Avenir Book"/>
                <a:cs typeface="Avenir Book"/>
              </a:rPr>
              <a:t>Photometric Challenges</a:t>
            </a:r>
            <a:endParaRPr lang="en-US" sz="3600" i="1" dirty="0">
              <a:solidFill>
                <a:schemeClr val="bg1"/>
              </a:solidFill>
              <a:latin typeface="Avenir Book"/>
              <a:cs typeface="Avenir Book"/>
            </a:endParaRPr>
          </a:p>
        </p:txBody>
      </p:sp>
      <p:pic>
        <p:nvPicPr>
          <p:cNvPr id="5" name="Picture 4" descr="hst_bulge_cutou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Frame 6"/>
          <p:cNvSpPr>
            <a:spLocks noChangeAspect="1"/>
          </p:cNvSpPr>
          <p:nvPr/>
        </p:nvSpPr>
        <p:spPr>
          <a:xfrm>
            <a:off x="2994660" y="1851660"/>
            <a:ext cx="3154680" cy="3154680"/>
          </a:xfrm>
          <a:prstGeom prst="frame">
            <a:avLst>
              <a:gd name="adj1" fmla="val 480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ffectLst/>
            </a:endParaRPr>
          </a:p>
        </p:txBody>
      </p:sp>
      <p:sp>
        <p:nvSpPr>
          <p:cNvPr id="10" name="TextBox 9"/>
          <p:cNvSpPr txBox="1"/>
          <p:nvPr/>
        </p:nvSpPr>
        <p:spPr>
          <a:xfrm>
            <a:off x="-16933" y="186263"/>
            <a:ext cx="3352200" cy="369332"/>
          </a:xfrm>
          <a:prstGeom prst="rect">
            <a:avLst/>
          </a:prstGeom>
          <a:noFill/>
        </p:spPr>
        <p:txBody>
          <a:bodyPr wrap="none" rtlCol="0">
            <a:spAutoFit/>
          </a:bodyPr>
          <a:lstStyle/>
          <a:p>
            <a:r>
              <a:rPr lang="en-US" dirty="0" smtClean="0">
                <a:solidFill>
                  <a:schemeClr val="accent4">
                    <a:lumMod val="75000"/>
                  </a:schemeClr>
                </a:solidFill>
                <a:latin typeface="Avenir Black"/>
                <a:cs typeface="Avenir Black"/>
              </a:rPr>
              <a:t>Downloaded from The MAST</a:t>
            </a:r>
            <a:endParaRPr lang="en-US" dirty="0">
              <a:solidFill>
                <a:schemeClr val="accent4">
                  <a:lumMod val="75000"/>
                </a:schemeClr>
              </a:solidFill>
              <a:latin typeface="Avenir Black"/>
              <a:cs typeface="Avenir Black"/>
            </a:endParaRPr>
          </a:p>
        </p:txBody>
      </p:sp>
      <p:sp>
        <p:nvSpPr>
          <p:cNvPr id="12" name="TextBox 11"/>
          <p:cNvSpPr txBox="1"/>
          <p:nvPr/>
        </p:nvSpPr>
        <p:spPr>
          <a:xfrm>
            <a:off x="6729936" y="3013502"/>
            <a:ext cx="869151" cy="830997"/>
          </a:xfrm>
          <a:prstGeom prst="rect">
            <a:avLst/>
          </a:prstGeom>
          <a:noFill/>
        </p:spPr>
        <p:txBody>
          <a:bodyPr wrap="none" rtlCol="0">
            <a:spAutoFit/>
          </a:bodyPr>
          <a:lstStyle/>
          <a:p>
            <a:r>
              <a:rPr lang="en-US" sz="4800" dirty="0" smtClean="0">
                <a:solidFill>
                  <a:schemeClr val="accent4">
                    <a:lumMod val="75000"/>
                  </a:schemeClr>
                </a:solidFill>
                <a:latin typeface="Avenir Black"/>
                <a:cs typeface="Avenir Black"/>
              </a:rPr>
              <a:t>4”</a:t>
            </a:r>
            <a:endParaRPr lang="en-US" sz="4800" dirty="0">
              <a:solidFill>
                <a:schemeClr val="accent4">
                  <a:lumMod val="75000"/>
                </a:schemeClr>
              </a:solidFill>
              <a:latin typeface="Avenir Black"/>
              <a:cs typeface="Avenir Black"/>
            </a:endParaRPr>
          </a:p>
        </p:txBody>
      </p:sp>
      <p:sp>
        <p:nvSpPr>
          <p:cNvPr id="13" name="Up-Down Arrow 12"/>
          <p:cNvSpPr/>
          <p:nvPr/>
        </p:nvSpPr>
        <p:spPr>
          <a:xfrm>
            <a:off x="6354764" y="1851660"/>
            <a:ext cx="363001" cy="3154680"/>
          </a:xfrm>
          <a:prstGeom prst="upDownArrow">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01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pic>
        <p:nvPicPr>
          <p:cNvPr id="2" name="Picture 1" descr="CDF_blg214_7.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44222" y="1134529"/>
            <a:ext cx="4455557" cy="5029200"/>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2"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Challenges: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Blending in </a:t>
            </a:r>
            <a:r>
              <a:rPr lang="en-US" sz="3600" i="1" dirty="0" smtClean="0">
                <a:solidFill>
                  <a:srgbClr val="EBD20F"/>
                </a:solidFill>
                <a:latin typeface="Avenir Book"/>
                <a:cs typeface="Avenir Book"/>
              </a:rPr>
              <a:t>Kepler</a:t>
            </a:r>
            <a:endParaRPr lang="en-US" sz="3600" i="1" dirty="0">
              <a:solidFill>
                <a:srgbClr val="EBD20F"/>
              </a:solidFill>
              <a:latin typeface="Avenir Book"/>
              <a:cs typeface="Avenir Book"/>
            </a:endParaRPr>
          </a:p>
        </p:txBody>
      </p:sp>
      <p:sp>
        <p:nvSpPr>
          <p:cNvPr id="20" name="TextBox 19"/>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sp>
        <p:nvSpPr>
          <p:cNvPr id="25" name="TextBox 24"/>
          <p:cNvSpPr txBox="1"/>
          <p:nvPr/>
        </p:nvSpPr>
        <p:spPr>
          <a:xfrm rot="5400000">
            <a:off x="6233809" y="4708523"/>
            <a:ext cx="2222331" cy="387798"/>
          </a:xfrm>
          <a:prstGeom prst="rect">
            <a:avLst/>
          </a:prstGeom>
          <a:noFill/>
        </p:spPr>
        <p:txBody>
          <a:bodyPr wrap="square" rtlCol="0">
            <a:spAutoFit/>
          </a:bodyPr>
          <a:lstStyle/>
          <a:p>
            <a:pPr algn="ctr">
              <a:lnSpc>
                <a:spcPct val="120000"/>
              </a:lnSpc>
            </a:pPr>
            <a:r>
              <a:rPr lang="en-US" sz="1600" dirty="0" smtClean="0">
                <a:solidFill>
                  <a:schemeClr val="bg1">
                    <a:lumMod val="75000"/>
                  </a:schemeClr>
                </a:solidFill>
                <a:latin typeface="Avenir Book"/>
                <a:cs typeface="Avenir Book"/>
              </a:rPr>
              <a:t>Created by </a:t>
            </a:r>
            <a:r>
              <a:rPr lang="en-US" sz="1600" dirty="0" smtClean="0">
                <a:solidFill>
                  <a:schemeClr val="bg1"/>
                </a:solidFill>
                <a:latin typeface="Avenir Book"/>
                <a:cs typeface="Avenir Book"/>
              </a:rPr>
              <a:t>R. </a:t>
            </a:r>
            <a:r>
              <a:rPr lang="en-US" sz="1600" dirty="0" err="1" smtClean="0">
                <a:solidFill>
                  <a:schemeClr val="bg1"/>
                </a:solidFill>
                <a:latin typeface="Avenir Book"/>
                <a:cs typeface="Avenir Book"/>
              </a:rPr>
              <a:t>Poleski</a:t>
            </a:r>
            <a:endParaRPr lang="en-US" sz="1600" dirty="0" smtClean="0">
              <a:solidFill>
                <a:schemeClr val="bg1"/>
              </a:solidFill>
              <a:latin typeface="Avenir Book"/>
              <a:cs typeface="Avenir Book"/>
            </a:endParaRPr>
          </a:p>
        </p:txBody>
      </p:sp>
      <p:grpSp>
        <p:nvGrpSpPr>
          <p:cNvPr id="16" name="Group 15"/>
          <p:cNvGrpSpPr/>
          <p:nvPr/>
        </p:nvGrpSpPr>
        <p:grpSpPr>
          <a:xfrm>
            <a:off x="0" y="6371401"/>
            <a:ext cx="9144000" cy="440388"/>
            <a:chOff x="0" y="6371401"/>
            <a:chExt cx="9144000" cy="440388"/>
          </a:xfrm>
        </p:grpSpPr>
        <p:cxnSp>
          <p:nvCxnSpPr>
            <p:cNvPr id="17" name="Straight Connector 16"/>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9" name="TextBox 18"/>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6" name="Group 25"/>
            <p:cNvGrpSpPr/>
            <p:nvPr/>
          </p:nvGrpSpPr>
          <p:grpSpPr>
            <a:xfrm>
              <a:off x="7098838" y="6442457"/>
              <a:ext cx="2002536" cy="365761"/>
              <a:chOff x="7810911" y="6249000"/>
              <a:chExt cx="2002536" cy="365761"/>
            </a:xfrm>
          </p:grpSpPr>
          <p:sp>
            <p:nvSpPr>
              <p:cNvPr id="27" name="Rectangle 2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624372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pic>
        <p:nvPicPr>
          <p:cNvPr id="2" name="Picture 1" descr="CDF_blg214_7.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44222" y="1134529"/>
            <a:ext cx="4455557" cy="5029200"/>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2"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Challenges: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Blending in </a:t>
            </a:r>
            <a:r>
              <a:rPr lang="en-US" sz="3600" i="1" dirty="0" smtClean="0">
                <a:solidFill>
                  <a:srgbClr val="EBD20F"/>
                </a:solidFill>
                <a:latin typeface="Avenir Book"/>
                <a:cs typeface="Avenir Book"/>
              </a:rPr>
              <a:t>Kepler</a:t>
            </a:r>
            <a:endParaRPr lang="en-US" sz="3600" i="1" dirty="0">
              <a:solidFill>
                <a:srgbClr val="EBD20F"/>
              </a:solidFill>
              <a:latin typeface="Avenir Book"/>
              <a:cs typeface="Avenir Book"/>
            </a:endParaRPr>
          </a:p>
        </p:txBody>
      </p:sp>
      <p:sp>
        <p:nvSpPr>
          <p:cNvPr id="20" name="TextBox 19"/>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sp>
        <p:nvSpPr>
          <p:cNvPr id="25" name="TextBox 24"/>
          <p:cNvSpPr txBox="1"/>
          <p:nvPr/>
        </p:nvSpPr>
        <p:spPr>
          <a:xfrm rot="5400000">
            <a:off x="6233809" y="4708523"/>
            <a:ext cx="2222331" cy="387798"/>
          </a:xfrm>
          <a:prstGeom prst="rect">
            <a:avLst/>
          </a:prstGeom>
          <a:noFill/>
        </p:spPr>
        <p:txBody>
          <a:bodyPr wrap="square" rtlCol="0">
            <a:spAutoFit/>
          </a:bodyPr>
          <a:lstStyle/>
          <a:p>
            <a:pPr algn="ctr">
              <a:lnSpc>
                <a:spcPct val="120000"/>
              </a:lnSpc>
            </a:pPr>
            <a:r>
              <a:rPr lang="en-US" sz="1600" dirty="0" smtClean="0">
                <a:solidFill>
                  <a:schemeClr val="bg1">
                    <a:lumMod val="75000"/>
                  </a:schemeClr>
                </a:solidFill>
                <a:latin typeface="Avenir Book"/>
                <a:cs typeface="Avenir Book"/>
              </a:rPr>
              <a:t>Created by </a:t>
            </a:r>
            <a:r>
              <a:rPr lang="en-US" sz="1600" dirty="0" smtClean="0">
                <a:solidFill>
                  <a:schemeClr val="bg1"/>
                </a:solidFill>
                <a:latin typeface="Avenir Book"/>
                <a:cs typeface="Avenir Book"/>
              </a:rPr>
              <a:t>R. </a:t>
            </a:r>
            <a:r>
              <a:rPr lang="en-US" sz="1600" dirty="0" err="1" smtClean="0">
                <a:solidFill>
                  <a:schemeClr val="bg1"/>
                </a:solidFill>
                <a:latin typeface="Avenir Book"/>
                <a:cs typeface="Avenir Book"/>
              </a:rPr>
              <a:t>Poleski</a:t>
            </a:r>
            <a:endParaRPr lang="en-US" sz="1600" dirty="0" smtClean="0">
              <a:solidFill>
                <a:schemeClr val="bg1"/>
              </a:solidFill>
              <a:latin typeface="Avenir Book"/>
              <a:cs typeface="Avenir Book"/>
            </a:endParaRPr>
          </a:p>
        </p:txBody>
      </p:sp>
      <p:cxnSp>
        <p:nvCxnSpPr>
          <p:cNvPr id="4" name="Straight Connector 3"/>
          <p:cNvCxnSpPr/>
          <p:nvPr/>
        </p:nvCxnSpPr>
        <p:spPr>
          <a:xfrm>
            <a:off x="5126576" y="1524000"/>
            <a:ext cx="0" cy="3785616"/>
          </a:xfrm>
          <a:prstGeom prst="line">
            <a:avLst/>
          </a:prstGeom>
          <a:ln w="63500">
            <a:solidFill>
              <a:srgbClr val="A54AEC"/>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29207" y="1524000"/>
            <a:ext cx="0" cy="3785616"/>
          </a:xfrm>
          <a:prstGeom prst="line">
            <a:avLst/>
          </a:prstGeom>
          <a:ln w="63500">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75197" y="1745845"/>
            <a:ext cx="3749411" cy="1968903"/>
            <a:chOff x="3052440" y="2444549"/>
            <a:chExt cx="4537103" cy="1968903"/>
          </a:xfrm>
        </p:grpSpPr>
        <p:sp>
          <p:nvSpPr>
            <p:cNvPr id="26" name="Rectangle 25"/>
            <p:cNvSpPr/>
            <p:nvPr/>
          </p:nvSpPr>
          <p:spPr>
            <a:xfrm>
              <a:off x="3074827" y="2444549"/>
              <a:ext cx="4492327" cy="1968903"/>
            </a:xfrm>
            <a:prstGeom prst="rect">
              <a:avLst/>
            </a:prstGeom>
            <a:solidFill>
              <a:schemeClr val="bg1">
                <a:lumMod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3052440" y="2743504"/>
              <a:ext cx="4537103" cy="13709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400" i="1" dirty="0" smtClean="0">
                  <a:solidFill>
                    <a:srgbClr val="EBD20F"/>
                  </a:solidFill>
                  <a:latin typeface="Avenir Book"/>
                  <a:cs typeface="Avenir Book"/>
                </a:rPr>
                <a:t>K2</a:t>
              </a:r>
              <a:r>
                <a:rPr lang="en-US" sz="2400" dirty="0" smtClean="0">
                  <a:solidFill>
                    <a:srgbClr val="EBD20F"/>
                  </a:solidFill>
                  <a:latin typeface="Avenir Book"/>
                  <a:cs typeface="Avenir Book"/>
                </a:rPr>
                <a:t>C9 </a:t>
              </a:r>
              <a:r>
                <a:rPr lang="en-US" sz="2400" dirty="0" err="1" smtClean="0">
                  <a:solidFill>
                    <a:srgbClr val="EBD20F"/>
                  </a:solidFill>
                  <a:latin typeface="Avenir Book"/>
                  <a:cs typeface="Avenir Book"/>
                </a:rPr>
                <a:t>superstamp</a:t>
              </a:r>
              <a:endParaRPr lang="en-US" sz="2400" dirty="0">
                <a:solidFill>
                  <a:srgbClr val="EBD20F"/>
                </a:solidFill>
                <a:latin typeface="Avenir Book"/>
                <a:cs typeface="Avenir Book"/>
              </a:endParaRPr>
            </a:p>
            <a:p>
              <a:pPr>
                <a:lnSpc>
                  <a:spcPct val="120000"/>
                </a:lnSpc>
              </a:pPr>
              <a:r>
                <a:rPr lang="en-US" sz="2400" dirty="0" smtClean="0">
                  <a:solidFill>
                    <a:schemeClr val="bg1"/>
                  </a:solidFill>
                  <a:latin typeface="Avenir Book"/>
                  <a:cs typeface="Avenir Book"/>
                </a:rPr>
                <a:t>~10 times more dense </a:t>
              </a:r>
              <a:r>
                <a:rPr lang="en-US" sz="2400" dirty="0" smtClean="0">
                  <a:solidFill>
                    <a:srgbClr val="EBD20F"/>
                  </a:solidFill>
                  <a:latin typeface="Avenir Book"/>
                  <a:cs typeface="Avenir Book"/>
                </a:rPr>
                <a:t>than </a:t>
              </a:r>
              <a:r>
                <a:rPr lang="en-US" sz="2400" i="1" dirty="0" smtClean="0">
                  <a:solidFill>
                    <a:srgbClr val="EBD20F"/>
                  </a:solidFill>
                  <a:latin typeface="Avenir Book"/>
                  <a:cs typeface="Avenir Book"/>
                </a:rPr>
                <a:t>K2</a:t>
              </a:r>
              <a:r>
                <a:rPr lang="en-US" sz="2400" dirty="0" smtClean="0">
                  <a:solidFill>
                    <a:srgbClr val="EBD20F"/>
                  </a:solidFill>
                  <a:latin typeface="Avenir Book"/>
                  <a:cs typeface="Avenir Book"/>
                </a:rPr>
                <a:t>C0 clusters!!!</a:t>
              </a:r>
              <a:endParaRPr lang="en-US" sz="2400" i="1" dirty="0">
                <a:solidFill>
                  <a:srgbClr val="EBD20F"/>
                </a:solidFill>
                <a:latin typeface="Avenir Book"/>
                <a:cs typeface="Avenir Book"/>
              </a:endParaRPr>
            </a:p>
          </p:txBody>
        </p:sp>
      </p:gr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33" name="Rectangle 32"/>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061256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pic>
        <p:nvPicPr>
          <p:cNvPr id="2" name="Picture 1" descr="CDF_blg214_7.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44222" y="1134529"/>
            <a:ext cx="4455557" cy="5029200"/>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2"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Challenges: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Blending in </a:t>
            </a:r>
            <a:r>
              <a:rPr lang="en-US" sz="3600" i="1" dirty="0" smtClean="0">
                <a:solidFill>
                  <a:srgbClr val="EBD20F"/>
                </a:solidFill>
                <a:latin typeface="Avenir Book"/>
                <a:cs typeface="Avenir Book"/>
              </a:rPr>
              <a:t>Kepler</a:t>
            </a:r>
            <a:endParaRPr lang="en-US" sz="3600" i="1" dirty="0">
              <a:solidFill>
                <a:srgbClr val="EBD20F"/>
              </a:solidFill>
              <a:latin typeface="Avenir Book"/>
              <a:cs typeface="Avenir Book"/>
            </a:endParaRPr>
          </a:p>
        </p:txBody>
      </p:sp>
      <p:sp>
        <p:nvSpPr>
          <p:cNvPr id="20" name="TextBox 19"/>
          <p:cNvSpPr txBox="1"/>
          <p:nvPr/>
        </p:nvSpPr>
        <p:spPr>
          <a:xfrm>
            <a:off x="2697668" y="585332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sp>
        <p:nvSpPr>
          <p:cNvPr id="25" name="TextBox 24"/>
          <p:cNvSpPr txBox="1"/>
          <p:nvPr/>
        </p:nvSpPr>
        <p:spPr>
          <a:xfrm rot="5400000">
            <a:off x="6233809" y="4708523"/>
            <a:ext cx="2222331" cy="387798"/>
          </a:xfrm>
          <a:prstGeom prst="rect">
            <a:avLst/>
          </a:prstGeom>
          <a:noFill/>
        </p:spPr>
        <p:txBody>
          <a:bodyPr wrap="square" rtlCol="0">
            <a:spAutoFit/>
          </a:bodyPr>
          <a:lstStyle/>
          <a:p>
            <a:pPr algn="ctr">
              <a:lnSpc>
                <a:spcPct val="120000"/>
              </a:lnSpc>
            </a:pPr>
            <a:r>
              <a:rPr lang="en-US" sz="1600" dirty="0" smtClean="0">
                <a:solidFill>
                  <a:schemeClr val="bg1">
                    <a:lumMod val="75000"/>
                  </a:schemeClr>
                </a:solidFill>
                <a:latin typeface="Avenir Book"/>
                <a:cs typeface="Avenir Book"/>
              </a:rPr>
              <a:t>Created by </a:t>
            </a:r>
            <a:r>
              <a:rPr lang="en-US" sz="1600" dirty="0" smtClean="0">
                <a:solidFill>
                  <a:schemeClr val="bg1"/>
                </a:solidFill>
                <a:latin typeface="Avenir Book"/>
                <a:cs typeface="Avenir Book"/>
              </a:rPr>
              <a:t>R. </a:t>
            </a:r>
            <a:r>
              <a:rPr lang="en-US" sz="1600" dirty="0" err="1" smtClean="0">
                <a:solidFill>
                  <a:schemeClr val="bg1"/>
                </a:solidFill>
                <a:latin typeface="Avenir Book"/>
                <a:cs typeface="Avenir Book"/>
              </a:rPr>
              <a:t>Poleski</a:t>
            </a:r>
            <a:endParaRPr lang="en-US" sz="1600" dirty="0" smtClean="0">
              <a:solidFill>
                <a:schemeClr val="bg1"/>
              </a:solidFill>
              <a:latin typeface="Avenir Book"/>
              <a:cs typeface="Avenir Book"/>
            </a:endParaRPr>
          </a:p>
        </p:txBody>
      </p:sp>
      <p:cxnSp>
        <p:nvCxnSpPr>
          <p:cNvPr id="4" name="Straight Connector 3"/>
          <p:cNvCxnSpPr/>
          <p:nvPr/>
        </p:nvCxnSpPr>
        <p:spPr>
          <a:xfrm>
            <a:off x="5126576" y="1524000"/>
            <a:ext cx="0" cy="3785616"/>
          </a:xfrm>
          <a:prstGeom prst="line">
            <a:avLst/>
          </a:prstGeom>
          <a:ln w="63500">
            <a:solidFill>
              <a:srgbClr val="A54AEC"/>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29207" y="1524000"/>
            <a:ext cx="0" cy="3785616"/>
          </a:xfrm>
          <a:prstGeom prst="line">
            <a:avLst/>
          </a:prstGeom>
          <a:ln w="63500">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75197" y="1745845"/>
            <a:ext cx="3749411" cy="1968903"/>
            <a:chOff x="3052440" y="2444549"/>
            <a:chExt cx="4537103" cy="1968903"/>
          </a:xfrm>
        </p:grpSpPr>
        <p:sp>
          <p:nvSpPr>
            <p:cNvPr id="26" name="Rectangle 25"/>
            <p:cNvSpPr/>
            <p:nvPr/>
          </p:nvSpPr>
          <p:spPr>
            <a:xfrm>
              <a:off x="3074827" y="2444549"/>
              <a:ext cx="4492327" cy="1968903"/>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3052440" y="2743504"/>
              <a:ext cx="4537103" cy="13709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400" i="1" dirty="0" smtClean="0">
                  <a:solidFill>
                    <a:srgbClr val="EBD20F"/>
                  </a:solidFill>
                  <a:latin typeface="Avenir Book"/>
                  <a:cs typeface="Avenir Book"/>
                </a:rPr>
                <a:t>K2</a:t>
              </a:r>
              <a:r>
                <a:rPr lang="en-US" sz="2400" dirty="0" smtClean="0">
                  <a:solidFill>
                    <a:srgbClr val="EBD20F"/>
                  </a:solidFill>
                  <a:latin typeface="Avenir Book"/>
                  <a:cs typeface="Avenir Book"/>
                </a:rPr>
                <a:t>C9 </a:t>
              </a:r>
              <a:r>
                <a:rPr lang="en-US" sz="2400" dirty="0" err="1" smtClean="0">
                  <a:solidFill>
                    <a:srgbClr val="EBD20F"/>
                  </a:solidFill>
                  <a:latin typeface="Avenir Book"/>
                  <a:cs typeface="Avenir Book"/>
                </a:rPr>
                <a:t>superstamp</a:t>
              </a:r>
              <a:endParaRPr lang="en-US" sz="2400" dirty="0">
                <a:solidFill>
                  <a:srgbClr val="EBD20F"/>
                </a:solidFill>
                <a:latin typeface="Avenir Book"/>
                <a:cs typeface="Avenir Book"/>
              </a:endParaRPr>
            </a:p>
            <a:p>
              <a:pPr>
                <a:lnSpc>
                  <a:spcPct val="120000"/>
                </a:lnSpc>
              </a:pPr>
              <a:r>
                <a:rPr lang="en-US" sz="2400" dirty="0" smtClean="0">
                  <a:solidFill>
                    <a:schemeClr val="bg1"/>
                  </a:solidFill>
                  <a:latin typeface="Avenir Book"/>
                  <a:cs typeface="Avenir Book"/>
                </a:rPr>
                <a:t>~10 times more dense </a:t>
              </a:r>
              <a:r>
                <a:rPr lang="en-US" sz="2400" dirty="0" smtClean="0">
                  <a:solidFill>
                    <a:srgbClr val="EBD20F"/>
                  </a:solidFill>
                  <a:latin typeface="Avenir Book"/>
                  <a:cs typeface="Avenir Book"/>
                </a:rPr>
                <a:t>than </a:t>
              </a:r>
              <a:r>
                <a:rPr lang="en-US" sz="2400" i="1" dirty="0" smtClean="0">
                  <a:solidFill>
                    <a:srgbClr val="EBD20F"/>
                  </a:solidFill>
                  <a:latin typeface="Avenir Book"/>
                  <a:cs typeface="Avenir Book"/>
                </a:rPr>
                <a:t>K2</a:t>
              </a:r>
              <a:r>
                <a:rPr lang="en-US" sz="2400" dirty="0" smtClean="0">
                  <a:solidFill>
                    <a:srgbClr val="EBD20F"/>
                  </a:solidFill>
                  <a:latin typeface="Avenir Book"/>
                  <a:cs typeface="Avenir Book"/>
                </a:rPr>
                <a:t>C0 clusters!!!</a:t>
              </a:r>
              <a:endParaRPr lang="en-US" sz="2400" i="1" dirty="0">
                <a:solidFill>
                  <a:srgbClr val="EBD20F"/>
                </a:solidFill>
                <a:latin typeface="Avenir Book"/>
                <a:cs typeface="Avenir Book"/>
              </a:endParaRPr>
            </a:p>
          </p:txBody>
        </p:sp>
      </p:gr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33" name="Rectangle 32"/>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
        <p:nvSpPr>
          <p:cNvPr id="21" name="Rectangle 20"/>
          <p:cNvSpPr/>
          <p:nvPr/>
        </p:nvSpPr>
        <p:spPr>
          <a:xfrm>
            <a:off x="2985560" y="3976560"/>
            <a:ext cx="5764744" cy="1780341"/>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5000"/>
              </a:lnSpc>
            </a:pPr>
            <a:r>
              <a:rPr lang="en-US" sz="3600" dirty="0" smtClean="0">
                <a:latin typeface="Avenir Book" charset="0"/>
                <a:ea typeface="Avenir Book" charset="0"/>
                <a:cs typeface="Avenir Book" charset="0"/>
              </a:rPr>
              <a:t>See talk by </a:t>
            </a:r>
            <a:r>
              <a:rPr lang="en-US" sz="3600" b="1" dirty="0" smtClean="0">
                <a:latin typeface="Avenir Heavy" charset="0"/>
                <a:ea typeface="Avenir Heavy" charset="0"/>
                <a:cs typeface="Avenir Heavy" charset="0"/>
              </a:rPr>
              <a:t>Scott </a:t>
            </a:r>
            <a:r>
              <a:rPr lang="en-US" sz="3600" b="1" smtClean="0">
                <a:latin typeface="Avenir Heavy" charset="0"/>
                <a:ea typeface="Avenir Heavy" charset="0"/>
                <a:cs typeface="Avenir Heavy" charset="0"/>
              </a:rPr>
              <a:t>Gaudi </a:t>
            </a:r>
            <a:r>
              <a:rPr lang="en-US" sz="3600" smtClean="0">
                <a:latin typeface="Avenir Book" charset="0"/>
                <a:ea typeface="Avenir Book" charset="0"/>
                <a:cs typeface="Avenir Book" charset="0"/>
              </a:rPr>
              <a:t>Wednesday morning</a:t>
            </a:r>
            <a:r>
              <a:rPr lang="en-US" sz="3600" dirty="0" smtClean="0">
                <a:latin typeface="Avenir Book" charset="0"/>
                <a:ea typeface="Avenir Book" charset="0"/>
                <a:cs typeface="Avenir Book" charset="0"/>
              </a:rPr>
              <a:t>!!!</a:t>
            </a:r>
            <a:endParaRPr lang="en-US" sz="3600" dirty="0">
              <a:latin typeface="Avenir Book" charset="0"/>
              <a:ea typeface="Avenir Book" charset="0"/>
              <a:cs typeface="Avenir Book" charset="0"/>
            </a:endParaRPr>
          </a:p>
        </p:txBody>
      </p:sp>
    </p:spTree>
    <p:extLst>
      <p:ext uri="{BB962C8B-B14F-4D97-AF65-F5344CB8AC3E}">
        <p14:creationId xmlns:p14="http://schemas.microsoft.com/office/powerpoint/2010/main" val="215707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fiHot300_kplr2016119231109.png"/>
          <p:cNvPicPr>
            <a:picLocks noChangeAspect="1"/>
          </p:cNvPicPr>
          <p:nvPr/>
        </p:nvPicPr>
        <p:blipFill rotWithShape="1">
          <a:blip r:embed="rId3">
            <a:extLst>
              <a:ext uri="{28A0092B-C50C-407E-A947-70E740481C1C}">
                <a14:useLocalDpi xmlns:a14="http://schemas.microsoft.com/office/drawing/2010/main" val="0"/>
              </a:ext>
            </a:extLst>
          </a:blip>
          <a:srcRect l="56455" t="22265" r="16335" b="31214"/>
          <a:stretch/>
        </p:blipFill>
        <p:spPr>
          <a:xfrm rot="5400000">
            <a:off x="2254292" y="1399162"/>
            <a:ext cx="4635416" cy="5943600"/>
          </a:xfrm>
          <a:prstGeom prst="rect">
            <a:avLst/>
          </a:prstGeom>
        </p:spPr>
      </p:pic>
      <p:sp>
        <p:nvSpPr>
          <p:cNvPr id="20" name="5-Point Star 19"/>
          <p:cNvSpPr>
            <a:spLocks noChangeAspect="1"/>
          </p:cNvSpPr>
          <p:nvPr/>
        </p:nvSpPr>
        <p:spPr>
          <a:xfrm>
            <a:off x="4137375" y="5742008"/>
            <a:ext cx="290814" cy="290814"/>
          </a:xfrm>
          <a:prstGeom prst="star5">
            <a:avLst/>
          </a:prstGeom>
          <a:solidFill>
            <a:srgbClr val="FFD8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0" y="6182943"/>
            <a:ext cx="3556000" cy="675057"/>
          </a:xfrm>
          <a:prstGeom prst="rect">
            <a:avLst/>
          </a:prstGeom>
          <a:noFill/>
        </p:spPr>
        <p:txBody>
          <a:bodyPr wrap="square" rtlCol="0">
            <a:spAutoFit/>
          </a:bodyPr>
          <a:lstStyle/>
          <a:p>
            <a:pPr>
              <a:lnSpc>
                <a:spcPct val="120000"/>
              </a:lnSpc>
            </a:pPr>
            <a:r>
              <a:rPr lang="en-US" sz="1600" dirty="0" smtClean="0">
                <a:solidFill>
                  <a:schemeClr val="bg1">
                    <a:lumMod val="65000"/>
                  </a:schemeClr>
                </a:solidFill>
                <a:latin typeface="Avenir Book"/>
                <a:cs typeface="Avenir Book"/>
              </a:rPr>
              <a:t>From </a:t>
            </a:r>
            <a:r>
              <a:rPr lang="en-US" sz="1600" i="1" dirty="0" smtClean="0">
                <a:solidFill>
                  <a:schemeClr val="bg1">
                    <a:lumMod val="65000"/>
                  </a:schemeClr>
                </a:solidFill>
                <a:latin typeface="Avenir Book"/>
                <a:cs typeface="Avenir Book"/>
              </a:rPr>
              <a:t>K2</a:t>
            </a:r>
            <a:r>
              <a:rPr lang="en-US" sz="1600" dirty="0" smtClean="0">
                <a:solidFill>
                  <a:schemeClr val="bg1">
                    <a:lumMod val="65000"/>
                  </a:schemeClr>
                </a:solidFill>
                <a:latin typeface="Avenir Book"/>
                <a:cs typeface="Avenir Book"/>
              </a:rPr>
              <a:t> Project Office</a:t>
            </a:r>
          </a:p>
          <a:p>
            <a:pPr>
              <a:lnSpc>
                <a:spcPct val="120000"/>
              </a:lnSpc>
            </a:pPr>
            <a:r>
              <a:rPr lang="en-US" sz="1600" dirty="0" smtClean="0">
                <a:solidFill>
                  <a:schemeClr val="bg1">
                    <a:lumMod val="65000"/>
                  </a:schemeClr>
                </a:solidFill>
                <a:latin typeface="Avenir Book"/>
                <a:cs typeface="Avenir Book"/>
              </a:rPr>
              <a:t>Courtesy K. Colón</a:t>
            </a:r>
          </a:p>
        </p:txBody>
      </p:sp>
    </p:spTree>
    <p:extLst>
      <p:ext uri="{BB962C8B-B14F-4D97-AF65-F5344CB8AC3E}">
        <p14:creationId xmlns:p14="http://schemas.microsoft.com/office/powerpoint/2010/main" val="1139447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fiHot300_kplr2016119231109.png"/>
          <p:cNvPicPr>
            <a:picLocks noChangeAspect="1"/>
          </p:cNvPicPr>
          <p:nvPr/>
        </p:nvPicPr>
        <p:blipFill rotWithShape="1">
          <a:blip r:embed="rId3">
            <a:extLst>
              <a:ext uri="{28A0092B-C50C-407E-A947-70E740481C1C}">
                <a14:useLocalDpi xmlns:a14="http://schemas.microsoft.com/office/drawing/2010/main" val="0"/>
              </a:ext>
            </a:extLst>
          </a:blip>
          <a:srcRect l="56455" t="22265" r="16335" b="31214"/>
          <a:stretch/>
        </p:blipFill>
        <p:spPr>
          <a:xfrm rot="5400000">
            <a:off x="2254292" y="1399162"/>
            <a:ext cx="4635416" cy="5943600"/>
          </a:xfrm>
          <a:prstGeom prst="rect">
            <a:avLst/>
          </a:prstGeom>
        </p:spPr>
      </p:pic>
      <p:sp>
        <p:nvSpPr>
          <p:cNvPr id="9" name="TextBox 8"/>
          <p:cNvSpPr txBox="1"/>
          <p:nvPr/>
        </p:nvSpPr>
        <p:spPr>
          <a:xfrm>
            <a:off x="0" y="6182943"/>
            <a:ext cx="3556000" cy="675057"/>
          </a:xfrm>
          <a:prstGeom prst="rect">
            <a:avLst/>
          </a:prstGeom>
          <a:noFill/>
        </p:spPr>
        <p:txBody>
          <a:bodyPr wrap="square" rtlCol="0">
            <a:spAutoFit/>
          </a:bodyPr>
          <a:lstStyle/>
          <a:p>
            <a:pPr>
              <a:lnSpc>
                <a:spcPct val="120000"/>
              </a:lnSpc>
            </a:pPr>
            <a:r>
              <a:rPr lang="en-US" sz="1600" dirty="0" smtClean="0">
                <a:solidFill>
                  <a:schemeClr val="bg1">
                    <a:lumMod val="65000"/>
                  </a:schemeClr>
                </a:solidFill>
                <a:latin typeface="Avenir Book"/>
                <a:cs typeface="Avenir Book"/>
              </a:rPr>
              <a:t>From </a:t>
            </a:r>
            <a:r>
              <a:rPr lang="en-US" sz="1600" i="1" dirty="0" smtClean="0">
                <a:solidFill>
                  <a:schemeClr val="bg1">
                    <a:lumMod val="65000"/>
                  </a:schemeClr>
                </a:solidFill>
                <a:latin typeface="Avenir Book"/>
                <a:cs typeface="Avenir Book"/>
              </a:rPr>
              <a:t>K2</a:t>
            </a:r>
            <a:r>
              <a:rPr lang="en-US" sz="1600" dirty="0" smtClean="0">
                <a:solidFill>
                  <a:schemeClr val="bg1">
                    <a:lumMod val="65000"/>
                  </a:schemeClr>
                </a:solidFill>
                <a:latin typeface="Avenir Book"/>
                <a:cs typeface="Avenir Book"/>
              </a:rPr>
              <a:t> Project Office</a:t>
            </a:r>
          </a:p>
          <a:p>
            <a:pPr>
              <a:lnSpc>
                <a:spcPct val="120000"/>
              </a:lnSpc>
            </a:pPr>
            <a:r>
              <a:rPr lang="en-US" sz="1600" dirty="0" smtClean="0">
                <a:solidFill>
                  <a:schemeClr val="bg1">
                    <a:lumMod val="65000"/>
                  </a:schemeClr>
                </a:solidFill>
                <a:latin typeface="Avenir Book"/>
                <a:cs typeface="Avenir Book"/>
              </a:rPr>
              <a:t>Courtesy K. Colón</a:t>
            </a:r>
          </a:p>
        </p:txBody>
      </p:sp>
      <p:pic>
        <p:nvPicPr>
          <p:cNvPr id="1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43078" t="42928" r="42922" b="43052"/>
          <a:stretch/>
        </p:blipFill>
        <p:spPr>
          <a:xfrm>
            <a:off x="394324" y="552484"/>
            <a:ext cx="3294173" cy="230924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0440" y="349995"/>
            <a:ext cx="3265714" cy="2286000"/>
          </a:xfrm>
          <a:prstGeom prst="rect">
            <a:avLst/>
          </a:prstGeom>
        </p:spPr>
      </p:pic>
      <p:sp>
        <p:nvSpPr>
          <p:cNvPr id="21" name="Rectangle 20"/>
          <p:cNvSpPr>
            <a:spLocks noChangeAspect="1"/>
          </p:cNvSpPr>
          <p:nvPr/>
        </p:nvSpPr>
        <p:spPr>
          <a:xfrm>
            <a:off x="4649609" y="6230506"/>
            <a:ext cx="228600" cy="228600"/>
          </a:xfrm>
          <a:prstGeom prst="rect">
            <a:avLst/>
          </a:prstGeom>
          <a:solidFill>
            <a:srgbClr val="FFD8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a:spLocks noChangeAspect="1"/>
          </p:cNvSpPr>
          <p:nvPr/>
        </p:nvSpPr>
        <p:spPr>
          <a:xfrm>
            <a:off x="4137375" y="5742008"/>
            <a:ext cx="290814" cy="290814"/>
          </a:xfrm>
          <a:prstGeom prst="star5">
            <a:avLst/>
          </a:prstGeom>
          <a:solidFill>
            <a:srgbClr val="FFD8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94324" y="2861733"/>
            <a:ext cx="3898276" cy="3056467"/>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88497" y="552484"/>
            <a:ext cx="604103" cy="5365716"/>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859395" y="2635995"/>
            <a:ext cx="3896759" cy="3802881"/>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4649610" y="349995"/>
            <a:ext cx="840830" cy="5880511"/>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740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Challenges:</a:t>
            </a:r>
            <a:br>
              <a:rPr lang="en-US" sz="3600" dirty="0" smtClean="0">
                <a:solidFill>
                  <a:srgbClr val="22DFEF"/>
                </a:solidFill>
                <a:latin typeface="Avenir Book"/>
                <a:cs typeface="Avenir Book"/>
              </a:rPr>
            </a:br>
            <a:r>
              <a:rPr lang="en-US" sz="3600" i="1" dirty="0" smtClean="0">
                <a:solidFill>
                  <a:srgbClr val="EBD20F"/>
                </a:solidFill>
                <a:latin typeface="Avenir Book"/>
                <a:cs typeface="Avenir Book"/>
              </a:rPr>
              <a:t>Kepler </a:t>
            </a:r>
            <a:r>
              <a:rPr lang="en-US" sz="3600" dirty="0" smtClean="0">
                <a:solidFill>
                  <a:srgbClr val="EBD20F"/>
                </a:solidFill>
                <a:latin typeface="Avenir Book"/>
                <a:cs typeface="Avenir Book"/>
              </a:rPr>
              <a:t>Event Recovery</a:t>
            </a:r>
            <a:endParaRPr lang="en-US" sz="3600" i="1" dirty="0">
              <a:solidFill>
                <a:srgbClr val="EBD20F"/>
              </a:solidFill>
              <a:latin typeface="Avenir Book"/>
              <a:cs typeface="Avenir Book"/>
            </a:endParaRPr>
          </a:p>
        </p:txBody>
      </p:sp>
      <p:grpSp>
        <p:nvGrpSpPr>
          <p:cNvPr id="34" name="Group 33"/>
          <p:cNvGrpSpPr/>
          <p:nvPr/>
        </p:nvGrpSpPr>
        <p:grpSpPr>
          <a:xfrm>
            <a:off x="159423" y="1552133"/>
            <a:ext cx="8825155" cy="4746259"/>
            <a:chOff x="159423" y="1552133"/>
            <a:chExt cx="8825155" cy="4746259"/>
          </a:xfrm>
        </p:grpSpPr>
        <p:sp>
          <p:nvSpPr>
            <p:cNvPr id="6" name="Equal 5"/>
            <p:cNvSpPr>
              <a:spLocks noChangeAspect="1"/>
            </p:cNvSpPr>
            <p:nvPr/>
          </p:nvSpPr>
          <p:spPr>
            <a:xfrm>
              <a:off x="3138783" y="3415474"/>
              <a:ext cx="578803" cy="585216"/>
            </a:xfrm>
            <a:prstGeom prst="mathEqual">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Plus 20"/>
            <p:cNvSpPr>
              <a:spLocks noChangeAspect="1"/>
            </p:cNvSpPr>
            <p:nvPr/>
          </p:nvSpPr>
          <p:spPr>
            <a:xfrm>
              <a:off x="5450307" y="3415474"/>
              <a:ext cx="580983" cy="585216"/>
            </a:xfrm>
            <a:prstGeom prst="mathPlus">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159423" y="2297203"/>
              <a:ext cx="2801354" cy="2226229"/>
              <a:chOff x="3171323" y="2127873"/>
              <a:chExt cx="2801354" cy="2226229"/>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700" y="2625864"/>
                <a:ext cx="2514600" cy="1728238"/>
              </a:xfrm>
              <a:prstGeom prst="rect">
                <a:avLst/>
              </a:prstGeom>
            </p:spPr>
          </p:pic>
          <p:sp>
            <p:nvSpPr>
              <p:cNvPr id="5" name="TextBox 4"/>
              <p:cNvSpPr txBox="1"/>
              <p:nvPr/>
            </p:nvSpPr>
            <p:spPr>
              <a:xfrm>
                <a:off x="3171323" y="2127873"/>
                <a:ext cx="2801354" cy="461665"/>
              </a:xfrm>
              <a:prstGeom prst="rect">
                <a:avLst/>
              </a:prstGeom>
              <a:noFill/>
            </p:spPr>
            <p:txBody>
              <a:bodyPr wrap="none" rtlCol="0" anchor="ctr">
                <a:spAutoFit/>
              </a:bodyPr>
              <a:lstStyle/>
              <a:p>
                <a:pPr algn="ctr"/>
                <a:r>
                  <a:rPr lang="en-US" sz="2400" dirty="0" smtClean="0">
                    <a:solidFill>
                      <a:srgbClr val="22DFEF"/>
                    </a:solidFill>
                    <a:latin typeface="Avenir Book"/>
                    <a:cs typeface="Avenir Book"/>
                  </a:rPr>
                  <a:t>Causal Pixel Model</a:t>
                </a:r>
                <a:endParaRPr lang="en-US" sz="2400" dirty="0">
                  <a:solidFill>
                    <a:srgbClr val="22DFEF"/>
                  </a:solidFill>
                  <a:latin typeface="Avenir Book"/>
                  <a:cs typeface="Avenir Book"/>
                </a:endParaRPr>
              </a:p>
            </p:txBody>
          </p:sp>
        </p:grpSp>
        <p:grpSp>
          <p:nvGrpSpPr>
            <p:cNvPr id="29" name="Group 28"/>
            <p:cNvGrpSpPr/>
            <p:nvPr/>
          </p:nvGrpSpPr>
          <p:grpSpPr>
            <a:xfrm>
              <a:off x="3686845" y="1552133"/>
              <a:ext cx="1770310" cy="4746259"/>
              <a:chOff x="3696752" y="1552133"/>
              <a:chExt cx="1770310" cy="4746259"/>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1299" y="2090101"/>
                <a:ext cx="1143000" cy="78841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299" y="3274506"/>
                <a:ext cx="1143000" cy="8001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1299" y="4477816"/>
                <a:ext cx="1143000" cy="800100"/>
              </a:xfrm>
              <a:prstGeom prst="rect">
                <a:avLst/>
              </a:prstGeom>
            </p:spPr>
          </p:pic>
          <p:sp>
            <p:nvSpPr>
              <p:cNvPr id="22" name="Plus 21"/>
              <p:cNvSpPr>
                <a:spLocks noChangeAspect="1"/>
              </p:cNvSpPr>
              <p:nvPr/>
            </p:nvSpPr>
            <p:spPr>
              <a:xfrm>
                <a:off x="4476495" y="4134087"/>
                <a:ext cx="292608" cy="292608"/>
              </a:xfrm>
              <a:prstGeom prst="mathPlus">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lus 22"/>
              <p:cNvSpPr>
                <a:spLocks noChangeAspect="1"/>
              </p:cNvSpPr>
              <p:nvPr/>
            </p:nvSpPr>
            <p:spPr>
              <a:xfrm>
                <a:off x="4476495" y="2934360"/>
                <a:ext cx="292608" cy="292608"/>
              </a:xfrm>
              <a:prstGeom prst="mathPlus">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lus 23"/>
              <p:cNvSpPr>
                <a:spLocks noChangeAspect="1"/>
              </p:cNvSpPr>
              <p:nvPr/>
            </p:nvSpPr>
            <p:spPr>
              <a:xfrm>
                <a:off x="4476495" y="5337641"/>
                <a:ext cx="292608" cy="292608"/>
              </a:xfrm>
              <a:prstGeom prst="mathPlus">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222690" y="5467395"/>
                <a:ext cx="800219" cy="830997"/>
              </a:xfrm>
              <a:prstGeom prst="rect">
                <a:avLst/>
              </a:prstGeom>
              <a:noFill/>
            </p:spPr>
            <p:txBody>
              <a:bodyPr wrap="none" rtlCol="0" anchor="ctr">
                <a:spAutoFit/>
              </a:bodyPr>
              <a:lstStyle/>
              <a:p>
                <a:pPr algn="ctr"/>
                <a:r>
                  <a:rPr lang="is-IS" sz="4800" dirty="0" smtClean="0">
                    <a:solidFill>
                      <a:srgbClr val="22DFEF"/>
                    </a:solidFill>
                    <a:latin typeface="Avenir Black"/>
                    <a:cs typeface="Avenir Black"/>
                  </a:rPr>
                  <a:t>…</a:t>
                </a:r>
                <a:endParaRPr lang="en-US" sz="4800" dirty="0">
                  <a:solidFill>
                    <a:srgbClr val="22DFEF"/>
                  </a:solidFill>
                  <a:latin typeface="Avenir Black"/>
                  <a:cs typeface="Avenir Black"/>
                </a:endParaRPr>
              </a:p>
            </p:txBody>
          </p:sp>
          <p:sp>
            <p:nvSpPr>
              <p:cNvPr id="28" name="TextBox 27"/>
              <p:cNvSpPr txBox="1"/>
              <p:nvPr/>
            </p:nvSpPr>
            <p:spPr>
              <a:xfrm>
                <a:off x="3696752" y="1552133"/>
                <a:ext cx="1770310" cy="461665"/>
              </a:xfrm>
              <a:prstGeom prst="rect">
                <a:avLst/>
              </a:prstGeom>
              <a:noFill/>
            </p:spPr>
            <p:txBody>
              <a:bodyPr wrap="none" rtlCol="0" anchor="ctr">
                <a:spAutoFit/>
              </a:bodyPr>
              <a:lstStyle/>
              <a:p>
                <a:pPr algn="ctr"/>
                <a:r>
                  <a:rPr lang="en-US" sz="2400" dirty="0" smtClean="0">
                    <a:solidFill>
                      <a:srgbClr val="EBD20F"/>
                    </a:solidFill>
                    <a:latin typeface="Avenir Book"/>
                    <a:cs typeface="Avenir Book"/>
                  </a:rPr>
                  <a:t>Input pixels</a:t>
                </a:r>
                <a:endParaRPr lang="en-US" sz="2400" dirty="0">
                  <a:solidFill>
                    <a:srgbClr val="EBD20F"/>
                  </a:solidFill>
                  <a:latin typeface="Avenir Book"/>
                  <a:cs typeface="Avenir Book"/>
                </a:endParaRPr>
              </a:p>
            </p:txBody>
          </p:sp>
        </p:grpSp>
        <p:grpSp>
          <p:nvGrpSpPr>
            <p:cNvPr id="32" name="Group 31"/>
            <p:cNvGrpSpPr/>
            <p:nvPr/>
          </p:nvGrpSpPr>
          <p:grpSpPr>
            <a:xfrm>
              <a:off x="6069351" y="2297203"/>
              <a:ext cx="2915227" cy="2262612"/>
              <a:chOff x="3114387" y="2297203"/>
              <a:chExt cx="2915227" cy="2262612"/>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4700" y="2814194"/>
                <a:ext cx="2514600" cy="1745621"/>
              </a:xfrm>
              <a:prstGeom prst="rect">
                <a:avLst/>
              </a:prstGeom>
            </p:spPr>
          </p:pic>
          <p:sp>
            <p:nvSpPr>
              <p:cNvPr id="30" name="TextBox 29"/>
              <p:cNvSpPr txBox="1"/>
              <p:nvPr/>
            </p:nvSpPr>
            <p:spPr>
              <a:xfrm>
                <a:off x="3114387" y="2297203"/>
                <a:ext cx="2915227" cy="461665"/>
              </a:xfrm>
              <a:prstGeom prst="rect">
                <a:avLst/>
              </a:prstGeom>
              <a:noFill/>
            </p:spPr>
            <p:txBody>
              <a:bodyPr wrap="none" rtlCol="0" anchor="ctr">
                <a:spAutoFit/>
              </a:bodyPr>
              <a:lstStyle/>
              <a:p>
                <a:pPr algn="ctr"/>
                <a:r>
                  <a:rPr lang="en-US" sz="2400" dirty="0" smtClean="0">
                    <a:solidFill>
                      <a:srgbClr val="EBD20F"/>
                    </a:solidFill>
                    <a:latin typeface="Avenir Book"/>
                    <a:cs typeface="Avenir Book"/>
                  </a:rPr>
                  <a:t>Microlensing Model</a:t>
                </a:r>
                <a:endParaRPr lang="en-US" sz="2400" dirty="0">
                  <a:solidFill>
                    <a:srgbClr val="EBD20F"/>
                  </a:solidFill>
                  <a:latin typeface="Avenir Book"/>
                  <a:cs typeface="Avenir Book"/>
                </a:endParaRPr>
              </a:p>
            </p:txBody>
          </p:sp>
        </p:grpSp>
      </p:grpSp>
      <p:grpSp>
        <p:nvGrpSpPr>
          <p:cNvPr id="31" name="Group 30"/>
          <p:cNvGrpSpPr/>
          <p:nvPr/>
        </p:nvGrpSpPr>
        <p:grpSpPr>
          <a:xfrm>
            <a:off x="0" y="6371401"/>
            <a:ext cx="9144000" cy="440388"/>
            <a:chOff x="0" y="6371401"/>
            <a:chExt cx="9144000" cy="440388"/>
          </a:xfrm>
        </p:grpSpPr>
        <p:cxnSp>
          <p:nvCxnSpPr>
            <p:cNvPr id="33" name="Straight Connector 32"/>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6" name="TextBox 3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7" name="Group 36"/>
            <p:cNvGrpSpPr/>
            <p:nvPr/>
          </p:nvGrpSpPr>
          <p:grpSpPr>
            <a:xfrm>
              <a:off x="7098838" y="6442457"/>
              <a:ext cx="2002536" cy="365761"/>
              <a:chOff x="7810911" y="6249000"/>
              <a:chExt cx="2002536" cy="365761"/>
            </a:xfrm>
          </p:grpSpPr>
          <p:sp>
            <p:nvSpPr>
              <p:cNvPr id="45" name="Rectangle 44"/>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k2c9_logo_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243723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Challenges:</a:t>
            </a:r>
            <a:br>
              <a:rPr lang="en-US" sz="3600" dirty="0" smtClean="0">
                <a:solidFill>
                  <a:srgbClr val="22DFEF"/>
                </a:solidFill>
                <a:latin typeface="Avenir Book"/>
                <a:cs typeface="Avenir Book"/>
              </a:rPr>
            </a:br>
            <a:r>
              <a:rPr lang="en-US" sz="3600" i="1" dirty="0" smtClean="0">
                <a:solidFill>
                  <a:srgbClr val="EBD20F"/>
                </a:solidFill>
                <a:latin typeface="Avenir Book"/>
                <a:cs typeface="Avenir Book"/>
              </a:rPr>
              <a:t>Kepler </a:t>
            </a:r>
            <a:r>
              <a:rPr lang="en-US" sz="3600" dirty="0" smtClean="0">
                <a:solidFill>
                  <a:srgbClr val="EBD20F"/>
                </a:solidFill>
                <a:latin typeface="Avenir Book"/>
                <a:cs typeface="Avenir Book"/>
              </a:rPr>
              <a:t>Event Recovery</a:t>
            </a:r>
            <a:endParaRPr lang="en-US" sz="3600" i="1" dirty="0">
              <a:solidFill>
                <a:srgbClr val="EBD20F"/>
              </a:solidFill>
              <a:latin typeface="Avenir Book"/>
              <a:cs typeface="Avenir Book"/>
            </a:endParaRPr>
          </a:p>
        </p:txBody>
      </p:sp>
      <p:grpSp>
        <p:nvGrpSpPr>
          <p:cNvPr id="47" name="Group 46"/>
          <p:cNvGrpSpPr/>
          <p:nvPr/>
        </p:nvGrpSpPr>
        <p:grpSpPr>
          <a:xfrm>
            <a:off x="30536" y="2209965"/>
            <a:ext cx="9082929" cy="2641267"/>
            <a:chOff x="30536" y="2108367"/>
            <a:chExt cx="9082929" cy="2641267"/>
          </a:xfrm>
        </p:grpSpPr>
        <p:grpSp>
          <p:nvGrpSpPr>
            <p:cNvPr id="9" name="Group 8"/>
            <p:cNvGrpSpPr/>
            <p:nvPr/>
          </p:nvGrpSpPr>
          <p:grpSpPr>
            <a:xfrm>
              <a:off x="30536" y="2108367"/>
              <a:ext cx="2654285" cy="2641267"/>
              <a:chOff x="3244862" y="1760734"/>
              <a:chExt cx="2654285" cy="2641267"/>
            </a:xfrm>
          </p:grpSpPr>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4" y="2595050"/>
                <a:ext cx="2286000" cy="1806951"/>
              </a:xfrm>
              <a:prstGeom prst="rect">
                <a:avLst/>
              </a:prstGeom>
            </p:spPr>
          </p:pic>
          <p:sp>
            <p:nvSpPr>
              <p:cNvPr id="38" name="TextBox 37"/>
              <p:cNvSpPr txBox="1"/>
              <p:nvPr/>
            </p:nvSpPr>
            <p:spPr>
              <a:xfrm>
                <a:off x="3244862" y="1760734"/>
                <a:ext cx="2654285" cy="707886"/>
              </a:xfrm>
              <a:prstGeom prst="rect">
                <a:avLst/>
              </a:prstGeom>
              <a:noFill/>
            </p:spPr>
            <p:txBody>
              <a:bodyPr wrap="none" rtlCol="0" anchor="ctr">
                <a:spAutoFit/>
              </a:bodyPr>
              <a:lstStyle/>
              <a:p>
                <a:pPr algn="ctr"/>
                <a:r>
                  <a:rPr lang="en-US" sz="2000" dirty="0" smtClean="0">
                    <a:solidFill>
                      <a:srgbClr val="EBD20F"/>
                    </a:solidFill>
                    <a:latin typeface="Avenir Book"/>
                    <a:cs typeface="Avenir Book"/>
                  </a:rPr>
                  <a:t>Raw Pixel Light Curve</a:t>
                </a:r>
              </a:p>
              <a:p>
                <a:pPr algn="ctr"/>
                <a:r>
                  <a:rPr lang="en-US" sz="2000" dirty="0" smtClean="0">
                    <a:solidFill>
                      <a:srgbClr val="EBD20F"/>
                    </a:solidFill>
                    <a:latin typeface="Avenir Book"/>
                    <a:cs typeface="Avenir Book"/>
                  </a:rPr>
                  <a:t>(i.e., data!)</a:t>
                </a:r>
                <a:endParaRPr lang="en-US" sz="2000" dirty="0">
                  <a:solidFill>
                    <a:srgbClr val="EBD20F"/>
                  </a:solidFill>
                  <a:latin typeface="Avenir Book"/>
                  <a:cs typeface="Avenir Book"/>
                </a:endParaRPr>
              </a:p>
            </p:txBody>
          </p:sp>
        </p:grpSp>
        <p:grpSp>
          <p:nvGrpSpPr>
            <p:cNvPr id="10" name="Group 9"/>
            <p:cNvGrpSpPr/>
            <p:nvPr/>
          </p:nvGrpSpPr>
          <p:grpSpPr>
            <a:xfrm>
              <a:off x="3132049" y="2298756"/>
              <a:ext cx="2365239" cy="2450878"/>
              <a:chOff x="3389380" y="2243459"/>
              <a:chExt cx="2365239" cy="2450878"/>
            </a:xfrm>
          </p:grpSpPr>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999" y="2887386"/>
                <a:ext cx="2286000" cy="1806951"/>
              </a:xfrm>
              <a:prstGeom prst="rect">
                <a:avLst/>
              </a:prstGeom>
            </p:spPr>
          </p:pic>
          <p:sp>
            <p:nvSpPr>
              <p:cNvPr id="40" name="TextBox 39"/>
              <p:cNvSpPr txBox="1"/>
              <p:nvPr/>
            </p:nvSpPr>
            <p:spPr>
              <a:xfrm>
                <a:off x="3389380" y="2243459"/>
                <a:ext cx="2365239" cy="400110"/>
              </a:xfrm>
              <a:prstGeom prst="rect">
                <a:avLst/>
              </a:prstGeom>
              <a:noFill/>
            </p:spPr>
            <p:txBody>
              <a:bodyPr wrap="none" rtlCol="0" anchor="ctr">
                <a:spAutoFit/>
              </a:bodyPr>
              <a:lstStyle/>
              <a:p>
                <a:pPr algn="ctr"/>
                <a:r>
                  <a:rPr lang="en-US" sz="2000" dirty="0" smtClean="0">
                    <a:solidFill>
                      <a:srgbClr val="EBD20F"/>
                    </a:solidFill>
                    <a:latin typeface="Avenir Book"/>
                    <a:cs typeface="Avenir Book"/>
                  </a:rPr>
                  <a:t>Causal Pixel Model</a:t>
                </a:r>
              </a:p>
            </p:txBody>
          </p:sp>
        </p:grpSp>
        <p:sp>
          <p:nvSpPr>
            <p:cNvPr id="41" name="Equal 40"/>
            <p:cNvSpPr>
              <a:spLocks noChangeAspect="1"/>
            </p:cNvSpPr>
            <p:nvPr/>
          </p:nvSpPr>
          <p:spPr>
            <a:xfrm>
              <a:off x="5552194" y="3554984"/>
              <a:ext cx="578803" cy="585216"/>
            </a:xfrm>
            <a:prstGeom prst="mathEqual">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Minus 11"/>
            <p:cNvSpPr/>
            <p:nvPr/>
          </p:nvSpPr>
          <p:spPr>
            <a:xfrm>
              <a:off x="2517611" y="3666067"/>
              <a:ext cx="578803" cy="474133"/>
            </a:xfrm>
            <a:prstGeom prst="mathMinus">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6114064" y="2298756"/>
              <a:ext cx="2999401" cy="2449001"/>
              <a:chOff x="6114064" y="2298756"/>
              <a:chExt cx="2999401" cy="2449001"/>
            </a:xfrm>
          </p:grpSpPr>
          <p:sp>
            <p:nvSpPr>
              <p:cNvPr id="35" name="TextBox 34"/>
              <p:cNvSpPr txBox="1"/>
              <p:nvPr/>
            </p:nvSpPr>
            <p:spPr>
              <a:xfrm>
                <a:off x="6114064" y="2298756"/>
                <a:ext cx="2999401" cy="492443"/>
              </a:xfrm>
              <a:prstGeom prst="rect">
                <a:avLst/>
              </a:prstGeom>
              <a:noFill/>
            </p:spPr>
            <p:txBody>
              <a:bodyPr wrap="none" rtlCol="0" anchor="ctr">
                <a:spAutoFit/>
              </a:bodyPr>
              <a:lstStyle/>
              <a:p>
                <a:pPr algn="ctr"/>
                <a:r>
                  <a:rPr lang="en-US" sz="2600" dirty="0" smtClean="0">
                    <a:solidFill>
                      <a:srgbClr val="22DFEF"/>
                    </a:solidFill>
                    <a:latin typeface="Avenir Book"/>
                    <a:cs typeface="Avenir Book"/>
                  </a:rPr>
                  <a:t>Output light curve!</a:t>
                </a:r>
                <a:endParaRPr lang="en-US" sz="2600" dirty="0">
                  <a:solidFill>
                    <a:srgbClr val="22DFEF"/>
                  </a:solidFill>
                  <a:latin typeface="Avenir Book"/>
                  <a:cs typeface="Avenir Book"/>
                </a:endParaRPr>
              </a:p>
            </p:txBody>
          </p:sp>
          <p:grpSp>
            <p:nvGrpSpPr>
              <p:cNvPr id="45" name="Group 44"/>
              <p:cNvGrpSpPr/>
              <p:nvPr/>
            </p:nvGrpSpPr>
            <p:grpSpPr>
              <a:xfrm>
                <a:off x="6242164" y="2918957"/>
                <a:ext cx="2743200" cy="1828800"/>
                <a:chOff x="6242164" y="2918957"/>
                <a:chExt cx="2743200" cy="1828800"/>
              </a:xfrm>
            </p:grpSpPr>
            <p:pic>
              <p:nvPicPr>
                <p:cNvPr id="36"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164" y="2918957"/>
                  <a:ext cx="2743200" cy="1828800"/>
                </a:xfrm>
                <a:prstGeom prst="rect">
                  <a:avLst/>
                </a:prstGeom>
              </p:spPr>
            </p:pic>
            <p:sp>
              <p:nvSpPr>
                <p:cNvPr id="42" name="Rectangle 41"/>
                <p:cNvSpPr/>
                <p:nvPr/>
              </p:nvSpPr>
              <p:spPr>
                <a:xfrm>
                  <a:off x="7941733" y="3268133"/>
                  <a:ext cx="618067" cy="48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222067" y="2959617"/>
                  <a:ext cx="838200" cy="1222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6" name="Group 25"/>
          <p:cNvGrpSpPr/>
          <p:nvPr/>
        </p:nvGrpSpPr>
        <p:grpSpPr>
          <a:xfrm>
            <a:off x="0" y="6371401"/>
            <a:ext cx="9144000" cy="440388"/>
            <a:chOff x="0" y="6371401"/>
            <a:chExt cx="9144000" cy="440388"/>
          </a:xfrm>
        </p:grpSpPr>
        <p:cxnSp>
          <p:nvCxnSpPr>
            <p:cNvPr id="27" name="Straight Connector 26"/>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8" name="TextBox 47"/>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9" name="Group 48"/>
            <p:cNvGrpSpPr/>
            <p:nvPr/>
          </p:nvGrpSpPr>
          <p:grpSpPr>
            <a:xfrm>
              <a:off x="7098838" y="6442457"/>
              <a:ext cx="2002536" cy="365761"/>
              <a:chOff x="7810911" y="6249000"/>
              <a:chExt cx="2002536" cy="365761"/>
            </a:xfrm>
          </p:grpSpPr>
          <p:sp>
            <p:nvSpPr>
              <p:cNvPr id="50" name="Rectangle 49"/>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575529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Approaches: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(1) CPM + LCM</a:t>
            </a:r>
            <a:endParaRPr lang="en-US" sz="3600" dirty="0">
              <a:solidFill>
                <a:srgbClr val="EBD20F"/>
              </a:solidFill>
              <a:latin typeface="Avenir Book"/>
              <a:cs typeface="Avenir Book"/>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483" y="1491192"/>
            <a:ext cx="4529035" cy="4453128"/>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0" y="6371401"/>
            <a:ext cx="9144000" cy="440388"/>
            <a:chOff x="0" y="6371401"/>
            <a:chExt cx="9144000" cy="440388"/>
          </a:xfrm>
        </p:grpSpPr>
        <p:cxnSp>
          <p:nvCxnSpPr>
            <p:cNvPr id="17" name="Straight Connector 16"/>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9" name="TextBox 18"/>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0" name="Group 19"/>
            <p:cNvGrpSpPr/>
            <p:nvPr/>
          </p:nvGrpSpPr>
          <p:grpSpPr>
            <a:xfrm>
              <a:off x="7098838" y="6442457"/>
              <a:ext cx="2002536" cy="365761"/>
              <a:chOff x="7810911" y="6249000"/>
              <a:chExt cx="2002536" cy="365761"/>
            </a:xfrm>
          </p:grpSpPr>
          <p:sp>
            <p:nvSpPr>
              <p:cNvPr id="21" name="Rectangle 20"/>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2" name="Group 1"/>
          <p:cNvGrpSpPr/>
          <p:nvPr/>
        </p:nvGrpSpPr>
        <p:grpSpPr>
          <a:xfrm>
            <a:off x="6402594" y="2557617"/>
            <a:ext cx="2338561" cy="1742766"/>
            <a:chOff x="3402720" y="2557617"/>
            <a:chExt cx="2338561" cy="1742766"/>
          </a:xfrm>
        </p:grpSpPr>
        <p:sp>
          <p:nvSpPr>
            <p:cNvPr id="13" name="Rectangle 12"/>
            <p:cNvSpPr/>
            <p:nvPr/>
          </p:nvSpPr>
          <p:spPr>
            <a:xfrm>
              <a:off x="3402720" y="2557617"/>
              <a:ext cx="2338561" cy="1742766"/>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76200" y="2828835"/>
              <a:ext cx="2191600" cy="1200328"/>
            </a:xfrm>
            <a:prstGeom prst="rect">
              <a:avLst/>
            </a:prstGeom>
            <a:noFill/>
          </p:spPr>
          <p:txBody>
            <a:bodyPr wrap="square" rtlCol="0" anchor="ctr">
              <a:spAutoFit/>
            </a:bodyPr>
            <a:lstStyle/>
            <a:p>
              <a:pPr algn="ctr"/>
              <a:r>
                <a:rPr lang="en-US" dirty="0" smtClean="0">
                  <a:solidFill>
                    <a:schemeClr val="bg1"/>
                  </a:solidFill>
                  <a:latin typeface="Avenir Medium" charset="0"/>
                  <a:ea typeface="Avenir Medium" charset="0"/>
                  <a:cs typeface="Avenir Medium" charset="0"/>
                </a:rPr>
                <a:t>Effort led by:</a:t>
              </a:r>
            </a:p>
            <a:p>
              <a:pPr algn="ctr"/>
              <a:r>
                <a:rPr lang="en-US" dirty="0" smtClean="0">
                  <a:solidFill>
                    <a:schemeClr val="bg1"/>
                  </a:solidFill>
                  <a:latin typeface="Avenir Medium" charset="0"/>
                  <a:ea typeface="Avenir Medium" charset="0"/>
                  <a:cs typeface="Avenir Medium" charset="0"/>
                </a:rPr>
                <a:t>Clément </a:t>
              </a:r>
              <a:r>
                <a:rPr lang="en-US" dirty="0" err="1" smtClean="0">
                  <a:solidFill>
                    <a:schemeClr val="bg1"/>
                  </a:solidFill>
                  <a:latin typeface="Avenir Medium" charset="0"/>
                  <a:ea typeface="Avenir Medium" charset="0"/>
                  <a:cs typeface="Avenir Medium" charset="0"/>
                </a:rPr>
                <a:t>Ranc</a:t>
              </a:r>
              <a:r>
                <a:rPr lang="en-US" dirty="0">
                  <a:solidFill>
                    <a:schemeClr val="bg1"/>
                  </a:solidFill>
                  <a:latin typeface="Avenir Medium" charset="0"/>
                  <a:ea typeface="Avenir Medium" charset="0"/>
                  <a:cs typeface="Avenir Medium" charset="0"/>
                </a:rPr>
                <a:t> </a:t>
              </a:r>
              <a:r>
                <a:rPr lang="en-US" dirty="0" smtClean="0">
                  <a:solidFill>
                    <a:schemeClr val="bg1"/>
                  </a:solidFill>
                  <a:latin typeface="Avenir Medium" charset="0"/>
                  <a:ea typeface="Avenir Medium" charset="0"/>
                  <a:cs typeface="Avenir Medium" charset="0"/>
                </a:rPr>
                <a:t>&amp;</a:t>
              </a:r>
            </a:p>
            <a:p>
              <a:pPr algn="ctr"/>
              <a:r>
                <a:rPr lang="en-US" dirty="0" smtClean="0">
                  <a:solidFill>
                    <a:schemeClr val="bg1"/>
                  </a:solidFill>
                  <a:latin typeface="Avenir Medium" charset="0"/>
                  <a:ea typeface="Avenir Medium" charset="0"/>
                  <a:cs typeface="Avenir Medium" charset="0"/>
                </a:rPr>
                <a:t>David Bennett</a:t>
              </a:r>
            </a:p>
            <a:p>
              <a:pPr algn="ctr"/>
              <a:r>
                <a:rPr lang="en-US" dirty="0">
                  <a:solidFill>
                    <a:schemeClr val="bg1"/>
                  </a:solidFill>
                  <a:latin typeface="Avenir Medium" charset="0"/>
                  <a:ea typeface="Avenir Medium" charset="0"/>
                  <a:cs typeface="Avenir Medium" charset="0"/>
                </a:rPr>
                <a:t>(</a:t>
              </a:r>
              <a:r>
                <a:rPr lang="en-US" dirty="0" smtClean="0">
                  <a:solidFill>
                    <a:schemeClr val="bg1"/>
                  </a:solidFill>
                  <a:latin typeface="Avenir Medium" charset="0"/>
                  <a:ea typeface="Avenir Medium" charset="0"/>
                  <a:cs typeface="Avenir Medium" charset="0"/>
                </a:rPr>
                <a:t>NASA Goddard)</a:t>
              </a:r>
            </a:p>
          </p:txBody>
        </p:sp>
      </p:grpSp>
    </p:spTree>
    <p:extLst>
      <p:ext uri="{BB962C8B-B14F-4D97-AF65-F5344CB8AC3E}">
        <p14:creationId xmlns:p14="http://schemas.microsoft.com/office/powerpoint/2010/main" val="508953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Approaches: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(1) CPM + LCM</a:t>
            </a:r>
            <a:endParaRPr lang="en-US" sz="3600" dirty="0">
              <a:solidFill>
                <a:srgbClr val="EBD20F"/>
              </a:solidFill>
              <a:latin typeface="Avenir Book"/>
              <a:cs typeface="Avenir Book"/>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483" y="1491192"/>
            <a:ext cx="4529035" cy="4453128"/>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0" y="6371401"/>
            <a:ext cx="9144000" cy="440388"/>
            <a:chOff x="0" y="6371401"/>
            <a:chExt cx="9144000" cy="440388"/>
          </a:xfrm>
        </p:grpSpPr>
        <p:cxnSp>
          <p:nvCxnSpPr>
            <p:cNvPr id="17" name="Straight Connector 16"/>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9" name="TextBox 18"/>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0" name="Group 19"/>
            <p:cNvGrpSpPr/>
            <p:nvPr/>
          </p:nvGrpSpPr>
          <p:grpSpPr>
            <a:xfrm>
              <a:off x="7098838" y="6442457"/>
              <a:ext cx="2002536" cy="365761"/>
              <a:chOff x="7810911" y="6249000"/>
              <a:chExt cx="2002536" cy="365761"/>
            </a:xfrm>
          </p:grpSpPr>
          <p:sp>
            <p:nvSpPr>
              <p:cNvPr id="21" name="Rectangle 20"/>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2" name="Group 1"/>
          <p:cNvGrpSpPr/>
          <p:nvPr/>
        </p:nvGrpSpPr>
        <p:grpSpPr>
          <a:xfrm>
            <a:off x="6402594" y="2557617"/>
            <a:ext cx="2338561" cy="1742766"/>
            <a:chOff x="3402720" y="2557617"/>
            <a:chExt cx="2338561" cy="1742766"/>
          </a:xfrm>
        </p:grpSpPr>
        <p:sp>
          <p:nvSpPr>
            <p:cNvPr id="13" name="Rectangle 12"/>
            <p:cNvSpPr/>
            <p:nvPr/>
          </p:nvSpPr>
          <p:spPr>
            <a:xfrm>
              <a:off x="3402720" y="2557617"/>
              <a:ext cx="2338561" cy="1742766"/>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76200" y="2828835"/>
              <a:ext cx="2191600" cy="1200328"/>
            </a:xfrm>
            <a:prstGeom prst="rect">
              <a:avLst/>
            </a:prstGeom>
            <a:noFill/>
          </p:spPr>
          <p:txBody>
            <a:bodyPr wrap="square" rtlCol="0" anchor="ctr">
              <a:spAutoFit/>
            </a:bodyPr>
            <a:lstStyle/>
            <a:p>
              <a:pPr algn="ctr"/>
              <a:r>
                <a:rPr lang="en-US" dirty="0" smtClean="0">
                  <a:solidFill>
                    <a:schemeClr val="bg1"/>
                  </a:solidFill>
                  <a:latin typeface="Avenir Medium" charset="0"/>
                  <a:ea typeface="Avenir Medium" charset="0"/>
                  <a:cs typeface="Avenir Medium" charset="0"/>
                </a:rPr>
                <a:t>Effort led by:</a:t>
              </a:r>
            </a:p>
            <a:p>
              <a:pPr algn="ctr"/>
              <a:r>
                <a:rPr lang="en-US" dirty="0" smtClean="0">
                  <a:solidFill>
                    <a:schemeClr val="bg1"/>
                  </a:solidFill>
                  <a:latin typeface="Avenir Medium" charset="0"/>
                  <a:ea typeface="Avenir Medium" charset="0"/>
                  <a:cs typeface="Avenir Medium" charset="0"/>
                </a:rPr>
                <a:t>Clément </a:t>
              </a:r>
              <a:r>
                <a:rPr lang="en-US" dirty="0" err="1" smtClean="0">
                  <a:solidFill>
                    <a:schemeClr val="bg1"/>
                  </a:solidFill>
                  <a:latin typeface="Avenir Medium" charset="0"/>
                  <a:ea typeface="Avenir Medium" charset="0"/>
                  <a:cs typeface="Avenir Medium" charset="0"/>
                </a:rPr>
                <a:t>Ranc</a:t>
              </a:r>
              <a:r>
                <a:rPr lang="en-US" dirty="0">
                  <a:solidFill>
                    <a:schemeClr val="bg1"/>
                  </a:solidFill>
                  <a:latin typeface="Avenir Medium" charset="0"/>
                  <a:ea typeface="Avenir Medium" charset="0"/>
                  <a:cs typeface="Avenir Medium" charset="0"/>
                </a:rPr>
                <a:t> </a:t>
              </a:r>
              <a:r>
                <a:rPr lang="en-US" dirty="0" smtClean="0">
                  <a:solidFill>
                    <a:schemeClr val="bg1"/>
                  </a:solidFill>
                  <a:latin typeface="Avenir Medium" charset="0"/>
                  <a:ea typeface="Avenir Medium" charset="0"/>
                  <a:cs typeface="Avenir Medium" charset="0"/>
                </a:rPr>
                <a:t>&amp;</a:t>
              </a:r>
            </a:p>
            <a:p>
              <a:pPr algn="ctr"/>
              <a:r>
                <a:rPr lang="en-US" dirty="0" smtClean="0">
                  <a:solidFill>
                    <a:schemeClr val="bg1"/>
                  </a:solidFill>
                  <a:latin typeface="Avenir Medium" charset="0"/>
                  <a:ea typeface="Avenir Medium" charset="0"/>
                  <a:cs typeface="Avenir Medium" charset="0"/>
                </a:rPr>
                <a:t>David Bennett</a:t>
              </a:r>
            </a:p>
            <a:p>
              <a:pPr algn="ctr"/>
              <a:r>
                <a:rPr lang="en-US" dirty="0">
                  <a:solidFill>
                    <a:schemeClr val="bg1"/>
                  </a:solidFill>
                  <a:latin typeface="Avenir Medium" charset="0"/>
                  <a:ea typeface="Avenir Medium" charset="0"/>
                  <a:cs typeface="Avenir Medium" charset="0"/>
                </a:rPr>
                <a:t>(</a:t>
              </a:r>
              <a:r>
                <a:rPr lang="en-US" dirty="0" smtClean="0">
                  <a:solidFill>
                    <a:schemeClr val="bg1"/>
                  </a:solidFill>
                  <a:latin typeface="Avenir Medium" charset="0"/>
                  <a:ea typeface="Avenir Medium" charset="0"/>
                  <a:cs typeface="Avenir Medium" charset="0"/>
                </a:rPr>
                <a:t>NASA Goddard)</a:t>
              </a: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2572" y="3280158"/>
            <a:ext cx="3918857" cy="2743200"/>
          </a:xfrm>
          <a:prstGeom prst="rect">
            <a:avLst/>
          </a:prstGeom>
        </p:spPr>
      </p:pic>
    </p:spTree>
    <p:extLst>
      <p:ext uri="{BB962C8B-B14F-4D97-AF65-F5344CB8AC3E}">
        <p14:creationId xmlns:p14="http://schemas.microsoft.com/office/powerpoint/2010/main" val="538684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Science Goals: </a:t>
            </a:r>
            <a:r>
              <a:rPr lang="en-US" sz="3600" dirty="0" smtClean="0">
                <a:solidFill>
                  <a:schemeClr val="bg1"/>
                </a:solidFill>
                <a:latin typeface="Avenir Book"/>
                <a:cs typeface="Avenir Book"/>
              </a:rPr>
              <a:t>Quality</a:t>
            </a:r>
            <a:r>
              <a:rPr lang="en-US" sz="3600" dirty="0" smtClean="0">
                <a:solidFill>
                  <a:srgbClr val="EBD20F"/>
                </a:solidFill>
                <a:latin typeface="Avenir Book"/>
                <a:cs typeface="Avenir Book"/>
              </a:rPr>
              <a:t> versus </a:t>
            </a:r>
            <a:r>
              <a:rPr lang="en-US" sz="3600" dirty="0" smtClean="0">
                <a:solidFill>
                  <a:srgbClr val="22DFEF"/>
                </a:solidFill>
                <a:latin typeface="Avenir Book"/>
                <a:cs typeface="Avenir Book"/>
              </a:rPr>
              <a:t>Quantity</a:t>
            </a:r>
            <a:endParaRPr lang="en-US" sz="3600" i="1" dirty="0">
              <a:solidFill>
                <a:srgbClr val="22DFEF"/>
              </a:solidFill>
              <a:latin typeface="Avenir Book"/>
              <a:cs typeface="Avenir Book"/>
            </a:endParaRPr>
          </a:p>
        </p:txBody>
      </p:sp>
      <p:sp>
        <p:nvSpPr>
          <p:cNvPr id="21" name="TextBox 20"/>
          <p:cNvSpPr txBox="1"/>
          <p:nvPr/>
        </p:nvSpPr>
        <p:spPr>
          <a:xfrm>
            <a:off x="1344963" y="1251611"/>
            <a:ext cx="6454074" cy="1077218"/>
          </a:xfrm>
          <a:prstGeom prst="rect">
            <a:avLst/>
          </a:prstGeom>
          <a:noFill/>
        </p:spPr>
        <p:txBody>
          <a:bodyPr wrap="square" rtlCol="0">
            <a:spAutoFit/>
          </a:bodyPr>
          <a:lstStyle/>
          <a:p>
            <a:r>
              <a:rPr lang="en-US" sz="3200" dirty="0" smtClean="0">
                <a:solidFill>
                  <a:srgbClr val="22DFEF"/>
                </a:solidFill>
                <a:latin typeface="Avenir Book"/>
                <a:cs typeface="Avenir Book"/>
              </a:rPr>
              <a:t>Addressing (relatively) Unexplored Demographic Questions</a:t>
            </a:r>
            <a:endParaRPr lang="en-US" sz="3200" dirty="0">
              <a:solidFill>
                <a:srgbClr val="22DFEF"/>
              </a:solidFill>
              <a:latin typeface="Avenir Book"/>
              <a:cs typeface="Avenir Book"/>
            </a:endParaRPr>
          </a:p>
        </p:txBody>
      </p:sp>
      <p:grpSp>
        <p:nvGrpSpPr>
          <p:cNvPr id="3" name="Group 2"/>
          <p:cNvGrpSpPr/>
          <p:nvPr/>
        </p:nvGrpSpPr>
        <p:grpSpPr>
          <a:xfrm>
            <a:off x="1806634" y="2845236"/>
            <a:ext cx="5938007" cy="3116835"/>
            <a:chOff x="2047442" y="2404978"/>
            <a:chExt cx="5938007" cy="3116835"/>
          </a:xfrm>
        </p:grpSpPr>
        <p:grpSp>
          <p:nvGrpSpPr>
            <p:cNvPr id="25" name="Group 24"/>
            <p:cNvGrpSpPr/>
            <p:nvPr/>
          </p:nvGrpSpPr>
          <p:grpSpPr>
            <a:xfrm>
              <a:off x="2050471" y="2404978"/>
              <a:ext cx="5934978" cy="822960"/>
              <a:chOff x="0" y="3017520"/>
              <a:chExt cx="5934978" cy="822960"/>
            </a:xfrm>
          </p:grpSpPr>
          <p:grpSp>
            <p:nvGrpSpPr>
              <p:cNvPr id="9" name="Group 8"/>
              <p:cNvGrpSpPr/>
              <p:nvPr/>
            </p:nvGrpSpPr>
            <p:grpSpPr>
              <a:xfrm>
                <a:off x="0" y="3017520"/>
                <a:ext cx="822960" cy="822960"/>
                <a:chOff x="4160520" y="3017520"/>
                <a:chExt cx="822960" cy="822960"/>
              </a:xfrm>
            </p:grpSpPr>
            <p:sp>
              <p:nvSpPr>
                <p:cNvPr id="2" name="Oval 1"/>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7" name="TextBox 16"/>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22" name="TextBox 21"/>
              <p:cNvSpPr txBox="1"/>
              <p:nvPr/>
            </p:nvSpPr>
            <p:spPr>
              <a:xfrm>
                <a:off x="1269918" y="3167390"/>
                <a:ext cx="4665060" cy="523220"/>
              </a:xfrm>
              <a:prstGeom prst="rect">
                <a:avLst/>
              </a:prstGeom>
              <a:noFill/>
            </p:spPr>
            <p:txBody>
              <a:bodyPr wrap="none" rtlCol="0">
                <a:spAutoFit/>
              </a:bodyPr>
              <a:lstStyle/>
              <a:p>
                <a:r>
                  <a:rPr lang="en-US" sz="2800" dirty="0" smtClean="0">
                    <a:solidFill>
                      <a:srgbClr val="EBD20F"/>
                    </a:solidFill>
                    <a:latin typeface="Avenir Book"/>
                    <a:cs typeface="Avenir Book"/>
                  </a:rPr>
                  <a:t>Cold and bound exoplanets</a:t>
                </a:r>
                <a:endParaRPr lang="en-US" sz="2800" dirty="0">
                  <a:solidFill>
                    <a:srgbClr val="EBD20F"/>
                  </a:solidFill>
                  <a:latin typeface="Avenir Book"/>
                  <a:cs typeface="Avenir Book"/>
                </a:endParaRPr>
              </a:p>
            </p:txBody>
          </p:sp>
        </p:grpSp>
        <p:grpSp>
          <p:nvGrpSpPr>
            <p:cNvPr id="26" name="Group 25"/>
            <p:cNvGrpSpPr/>
            <p:nvPr/>
          </p:nvGrpSpPr>
          <p:grpSpPr>
            <a:xfrm>
              <a:off x="2050467" y="3558586"/>
              <a:ext cx="4767927" cy="822960"/>
              <a:chOff x="2050467" y="3017520"/>
              <a:chExt cx="4767927" cy="822960"/>
            </a:xfrm>
          </p:grpSpPr>
          <p:grpSp>
            <p:nvGrpSpPr>
              <p:cNvPr id="12" name="Group 11"/>
              <p:cNvGrpSpPr/>
              <p:nvPr/>
            </p:nvGrpSpPr>
            <p:grpSpPr>
              <a:xfrm>
                <a:off x="2050467" y="3017520"/>
                <a:ext cx="822960" cy="822960"/>
                <a:chOff x="4160520" y="3017520"/>
                <a:chExt cx="822960" cy="822960"/>
              </a:xfrm>
            </p:grpSpPr>
            <p:sp>
              <p:nvSpPr>
                <p:cNvPr id="13" name="Oval 12"/>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6" name="TextBox 15"/>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2</a:t>
                  </a:r>
                  <a:endParaRPr lang="en-US" sz="3200" dirty="0">
                    <a:solidFill>
                      <a:schemeClr val="bg1"/>
                    </a:solidFill>
                  </a:endParaRPr>
                </a:p>
              </p:txBody>
            </p:sp>
          </p:grpSp>
          <p:sp>
            <p:nvSpPr>
              <p:cNvPr id="23" name="TextBox 22"/>
              <p:cNvSpPr txBox="1"/>
              <p:nvPr/>
            </p:nvSpPr>
            <p:spPr>
              <a:xfrm>
                <a:off x="3320385" y="3167390"/>
                <a:ext cx="3498009" cy="523220"/>
              </a:xfrm>
              <a:prstGeom prst="rect">
                <a:avLst/>
              </a:prstGeom>
              <a:noFill/>
            </p:spPr>
            <p:txBody>
              <a:bodyPr wrap="none" rtlCol="0">
                <a:spAutoFit/>
              </a:bodyPr>
              <a:lstStyle/>
              <a:p>
                <a:r>
                  <a:rPr lang="en-US" sz="2800" dirty="0" smtClean="0">
                    <a:solidFill>
                      <a:srgbClr val="EBD20F"/>
                    </a:solidFill>
                    <a:latin typeface="Avenir Book"/>
                    <a:cs typeface="Avenir Book"/>
                  </a:rPr>
                  <a:t>Free-floating planets</a:t>
                </a:r>
                <a:endParaRPr lang="en-US" sz="2800" dirty="0">
                  <a:solidFill>
                    <a:srgbClr val="EBD20F"/>
                  </a:solidFill>
                  <a:latin typeface="Avenir Book"/>
                  <a:cs typeface="Avenir Book"/>
                </a:endParaRPr>
              </a:p>
            </p:txBody>
          </p:sp>
        </p:grpSp>
        <p:grpSp>
          <p:nvGrpSpPr>
            <p:cNvPr id="27" name="Group 26"/>
            <p:cNvGrpSpPr/>
            <p:nvPr/>
          </p:nvGrpSpPr>
          <p:grpSpPr>
            <a:xfrm>
              <a:off x="2047442" y="4698852"/>
              <a:ext cx="4666821" cy="822961"/>
              <a:chOff x="1083349" y="3017520"/>
              <a:chExt cx="4666821" cy="822960"/>
            </a:xfrm>
          </p:grpSpPr>
          <p:grpSp>
            <p:nvGrpSpPr>
              <p:cNvPr id="18" name="Group 17"/>
              <p:cNvGrpSpPr/>
              <p:nvPr/>
            </p:nvGrpSpPr>
            <p:grpSpPr>
              <a:xfrm>
                <a:off x="1083349" y="3017520"/>
                <a:ext cx="822960" cy="822960"/>
                <a:chOff x="4160520" y="3017520"/>
                <a:chExt cx="822960" cy="822960"/>
              </a:xfrm>
            </p:grpSpPr>
            <p:sp>
              <p:nvSpPr>
                <p:cNvPr id="19" name="Oval 18"/>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0" name="TextBox 19"/>
                <p:cNvSpPr txBox="1"/>
                <p:nvPr/>
              </p:nvSpPr>
              <p:spPr>
                <a:xfrm>
                  <a:off x="4391953" y="3104055"/>
                  <a:ext cx="392656" cy="584775"/>
                </a:xfrm>
                <a:prstGeom prst="rect">
                  <a:avLst/>
                </a:prstGeom>
                <a:noFill/>
              </p:spPr>
              <p:txBody>
                <a:bodyPr wrap="none" rtlCol="0" anchor="ctr">
                  <a:spAutoFit/>
                </a:bodyPr>
                <a:lstStyle/>
                <a:p>
                  <a:r>
                    <a:rPr lang="en-US" sz="3200" dirty="0" smtClean="0">
                      <a:solidFill>
                        <a:schemeClr val="bg1"/>
                      </a:solidFill>
                    </a:rPr>
                    <a:t>3</a:t>
                  </a:r>
                  <a:endParaRPr lang="en-US" sz="3200" dirty="0">
                    <a:solidFill>
                      <a:schemeClr val="bg1"/>
                    </a:solidFill>
                  </a:endParaRPr>
                </a:p>
              </p:txBody>
            </p:sp>
          </p:grpSp>
          <p:sp>
            <p:nvSpPr>
              <p:cNvPr id="24" name="TextBox 23"/>
              <p:cNvSpPr txBox="1"/>
              <p:nvPr/>
            </p:nvSpPr>
            <p:spPr>
              <a:xfrm>
                <a:off x="2356292" y="3161070"/>
                <a:ext cx="3393878" cy="523219"/>
              </a:xfrm>
              <a:prstGeom prst="rect">
                <a:avLst/>
              </a:prstGeom>
              <a:noFill/>
            </p:spPr>
            <p:txBody>
              <a:bodyPr wrap="none" rtlCol="0">
                <a:spAutoFit/>
              </a:bodyPr>
              <a:lstStyle/>
              <a:p>
                <a:r>
                  <a:rPr lang="en-US" sz="2800" dirty="0" smtClean="0">
                    <a:solidFill>
                      <a:srgbClr val="EBD20F"/>
                    </a:solidFill>
                    <a:latin typeface="Avenir Book"/>
                    <a:cs typeface="Avenir Book"/>
                  </a:rPr>
                  <a:t>Galactic distribution</a:t>
                </a:r>
                <a:endParaRPr lang="en-US" sz="2800" dirty="0">
                  <a:solidFill>
                    <a:srgbClr val="EBD20F"/>
                  </a:solidFill>
                  <a:latin typeface="Avenir Book"/>
                  <a:cs typeface="Avenir Book"/>
                </a:endParaRPr>
              </a:p>
            </p:txBody>
          </p:sp>
        </p:grpSp>
      </p:grpSp>
      <p:grpSp>
        <p:nvGrpSpPr>
          <p:cNvPr id="30" name="Group 29"/>
          <p:cNvGrpSpPr/>
          <p:nvPr/>
        </p:nvGrpSpPr>
        <p:grpSpPr>
          <a:xfrm>
            <a:off x="0" y="6371401"/>
            <a:ext cx="9144000" cy="440388"/>
            <a:chOff x="0" y="6371401"/>
            <a:chExt cx="9144000" cy="440388"/>
          </a:xfrm>
        </p:grpSpPr>
        <p:cxnSp>
          <p:nvCxnSpPr>
            <p:cNvPr id="31" name="Straight Connector 3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3" name="TextBox 32"/>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9" name="Group 38"/>
            <p:cNvGrpSpPr/>
            <p:nvPr/>
          </p:nvGrpSpPr>
          <p:grpSpPr>
            <a:xfrm>
              <a:off x="7098838" y="6442457"/>
              <a:ext cx="2002536" cy="365761"/>
              <a:chOff x="7810911" y="6249000"/>
              <a:chExt cx="2002536" cy="365761"/>
            </a:xfrm>
          </p:grpSpPr>
          <p:sp>
            <p:nvSpPr>
              <p:cNvPr id="40" name="Rectangle 39"/>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785126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Approaches: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(2) Astrometry + LCM + Color-Color</a:t>
            </a:r>
            <a:endParaRPr lang="en-US" sz="3600" dirty="0">
              <a:solidFill>
                <a:srgbClr val="EBD20F"/>
              </a:solidFill>
              <a:latin typeface="Avenir Book"/>
              <a:cs typeface="Avenir Book"/>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445546"/>
            <a:ext cx="6400800" cy="4544420"/>
          </a:xfrm>
          <a:prstGeom prst="rect">
            <a:avLst/>
          </a:prstGeom>
        </p:spPr>
      </p:pic>
      <p:grpSp>
        <p:nvGrpSpPr>
          <p:cNvPr id="12" name="Group 11"/>
          <p:cNvGrpSpPr/>
          <p:nvPr/>
        </p:nvGrpSpPr>
        <p:grpSpPr>
          <a:xfrm>
            <a:off x="0" y="6371401"/>
            <a:ext cx="9144000" cy="440388"/>
            <a:chOff x="0" y="6371401"/>
            <a:chExt cx="9144000" cy="440388"/>
          </a:xfrm>
        </p:grpSpPr>
        <p:cxnSp>
          <p:nvCxnSpPr>
            <p:cNvPr id="13" name="Straight Connector 12"/>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5" name="TextBox 14"/>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16" name="Group 15"/>
            <p:cNvGrpSpPr/>
            <p:nvPr/>
          </p:nvGrpSpPr>
          <p:grpSpPr>
            <a:xfrm>
              <a:off x="7098838" y="6442457"/>
              <a:ext cx="2002536" cy="365761"/>
              <a:chOff x="7810911" y="6249000"/>
              <a:chExt cx="2002536" cy="365761"/>
            </a:xfrm>
          </p:grpSpPr>
          <p:sp>
            <p:nvSpPr>
              <p:cNvPr id="17" name="Rectangle 1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45463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8"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Approaches: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(2) Astrometry + LCM + Color-Color</a:t>
            </a:r>
            <a:endParaRPr lang="en-US" sz="3600" dirty="0">
              <a:solidFill>
                <a:srgbClr val="EBD20F"/>
              </a:solidFill>
              <a:latin typeface="Avenir Book"/>
              <a:cs typeface="Avenir Book"/>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445547"/>
            <a:ext cx="6400800" cy="4544419"/>
          </a:xfrm>
          <a:prstGeom prst="rect">
            <a:avLst/>
          </a:prstGeom>
        </p:spPr>
      </p:pic>
      <p:grpSp>
        <p:nvGrpSpPr>
          <p:cNvPr id="12" name="Group 11"/>
          <p:cNvGrpSpPr/>
          <p:nvPr/>
        </p:nvGrpSpPr>
        <p:grpSpPr>
          <a:xfrm>
            <a:off x="0" y="6371401"/>
            <a:ext cx="9144000" cy="440388"/>
            <a:chOff x="0" y="6371401"/>
            <a:chExt cx="9144000" cy="440388"/>
          </a:xfrm>
        </p:grpSpPr>
        <p:cxnSp>
          <p:nvCxnSpPr>
            <p:cNvPr id="13" name="Straight Connector 12"/>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5" name="TextBox 14"/>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16" name="Group 15"/>
            <p:cNvGrpSpPr/>
            <p:nvPr/>
          </p:nvGrpSpPr>
          <p:grpSpPr>
            <a:xfrm>
              <a:off x="7098838" y="6442457"/>
              <a:ext cx="2002536" cy="365761"/>
              <a:chOff x="7810911" y="6249000"/>
              <a:chExt cx="2002536" cy="365761"/>
            </a:xfrm>
          </p:grpSpPr>
          <p:sp>
            <p:nvSpPr>
              <p:cNvPr id="17" name="Rectangle 1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19" name="Group 18"/>
          <p:cNvGrpSpPr/>
          <p:nvPr/>
        </p:nvGrpSpPr>
        <p:grpSpPr>
          <a:xfrm>
            <a:off x="6800531" y="4065108"/>
            <a:ext cx="2019513" cy="1283239"/>
            <a:chOff x="3402720" y="2557617"/>
            <a:chExt cx="2338561" cy="1742766"/>
          </a:xfrm>
        </p:grpSpPr>
        <p:sp>
          <p:nvSpPr>
            <p:cNvPr id="20" name="Rectangle 19"/>
            <p:cNvSpPr/>
            <p:nvPr/>
          </p:nvSpPr>
          <p:spPr>
            <a:xfrm>
              <a:off x="3402720" y="2557617"/>
              <a:ext cx="2338561" cy="1742766"/>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476200" y="2967334"/>
              <a:ext cx="2191600" cy="923330"/>
            </a:xfrm>
            <a:prstGeom prst="rect">
              <a:avLst/>
            </a:prstGeom>
            <a:noFill/>
          </p:spPr>
          <p:txBody>
            <a:bodyPr wrap="square" rtlCol="0" anchor="ctr">
              <a:spAutoFit/>
            </a:bodyPr>
            <a:lstStyle/>
            <a:p>
              <a:pPr algn="ctr"/>
              <a:r>
                <a:rPr lang="en-US" dirty="0" smtClean="0">
                  <a:solidFill>
                    <a:schemeClr val="bg1"/>
                  </a:solidFill>
                  <a:latin typeface="Avenir Medium" charset="0"/>
                  <a:ea typeface="Avenir Medium" charset="0"/>
                  <a:cs typeface="Avenir Medium" charset="0"/>
                </a:rPr>
                <a:t>Effort led by:</a:t>
              </a:r>
            </a:p>
            <a:p>
              <a:pPr algn="ctr"/>
              <a:r>
                <a:rPr lang="en-US" dirty="0" smtClean="0">
                  <a:solidFill>
                    <a:schemeClr val="bg1"/>
                  </a:solidFill>
                  <a:latin typeface="Avenir Medium" charset="0"/>
                  <a:ea typeface="Avenir Medium" charset="0"/>
                  <a:cs typeface="Avenir Medium" charset="0"/>
                </a:rPr>
                <a:t>Wei Zhu</a:t>
              </a:r>
            </a:p>
            <a:p>
              <a:pPr algn="ctr"/>
              <a:r>
                <a:rPr lang="en-US" dirty="0" smtClean="0">
                  <a:solidFill>
                    <a:schemeClr val="bg1"/>
                  </a:solidFill>
                  <a:latin typeface="Avenir Medium" charset="0"/>
                  <a:ea typeface="Avenir Medium" charset="0"/>
                  <a:cs typeface="Avenir Medium" charset="0"/>
                </a:rPr>
                <a:t>(OSU </a:t>
              </a:r>
              <a:r>
                <a:rPr lang="en-US" dirty="0" smtClean="0">
                  <a:solidFill>
                    <a:schemeClr val="bg1"/>
                  </a:solidFill>
                  <a:latin typeface="Avenir Medium" charset="0"/>
                  <a:ea typeface="Avenir Medium" charset="0"/>
                  <a:cs typeface="Avenir Medium" charset="0"/>
                  <a:sym typeface="Wingdings"/>
                </a:rPr>
                <a:t> CITA</a:t>
              </a:r>
              <a:r>
                <a:rPr lang="en-US" dirty="0" smtClean="0">
                  <a:solidFill>
                    <a:schemeClr val="bg1"/>
                  </a:solidFill>
                  <a:latin typeface="Avenir Medium" charset="0"/>
                  <a:ea typeface="Avenir Medium" charset="0"/>
                  <a:cs typeface="Avenir Medium" charset="0"/>
                </a:rPr>
                <a:t>)</a:t>
              </a:r>
            </a:p>
          </p:txBody>
        </p:sp>
      </p:grpSp>
    </p:spTree>
    <p:extLst>
      <p:ext uri="{BB962C8B-B14F-4D97-AF65-F5344CB8AC3E}">
        <p14:creationId xmlns:p14="http://schemas.microsoft.com/office/powerpoint/2010/main" val="390822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2" name="Title 1"/>
          <p:cNvSpPr>
            <a:spLocks noGrp="1"/>
          </p:cNvSpPr>
          <p:nvPr>
            <p:ph type="ctrTitle"/>
          </p:nvPr>
        </p:nvSpPr>
        <p:spPr>
          <a:xfrm>
            <a:off x="0" y="-1"/>
            <a:ext cx="9144000" cy="1188720"/>
          </a:xfrm>
        </p:spPr>
        <p:txBody>
          <a:bodyPr anchor="ctr">
            <a:noAutofit/>
          </a:bodyPr>
          <a:lstStyle/>
          <a:p>
            <a:r>
              <a:rPr lang="en-US" sz="3600" dirty="0" smtClean="0">
                <a:solidFill>
                  <a:srgbClr val="22DFEF"/>
                </a:solidFill>
                <a:latin typeface="Avenir Book"/>
                <a:cs typeface="Avenir Book"/>
              </a:rPr>
              <a:t>Moving Forward – Photometry Approaches:</a:t>
            </a:r>
            <a:br>
              <a:rPr lang="en-US" sz="3600" dirty="0" smtClean="0">
                <a:solidFill>
                  <a:srgbClr val="22DFEF"/>
                </a:solidFill>
                <a:latin typeface="Avenir Book"/>
                <a:cs typeface="Avenir Book"/>
              </a:rPr>
            </a:br>
            <a:r>
              <a:rPr lang="en-US" sz="3600" dirty="0" smtClean="0">
                <a:solidFill>
                  <a:srgbClr val="EBD20F"/>
                </a:solidFill>
                <a:latin typeface="Avenir Book"/>
                <a:cs typeface="Avenir Book"/>
              </a:rPr>
              <a:t>(3) Empirical </a:t>
            </a:r>
            <a:r>
              <a:rPr lang="en-US" sz="3600" i="1" dirty="0" smtClean="0">
                <a:solidFill>
                  <a:srgbClr val="EBD20F"/>
                </a:solidFill>
                <a:latin typeface="Avenir Book"/>
                <a:cs typeface="Avenir Book"/>
              </a:rPr>
              <a:t>Kepler</a:t>
            </a:r>
            <a:r>
              <a:rPr lang="en-US" sz="3600" dirty="0" smtClean="0">
                <a:solidFill>
                  <a:srgbClr val="EBD20F"/>
                </a:solidFill>
                <a:latin typeface="Avenir Book"/>
                <a:cs typeface="Avenir Book"/>
              </a:rPr>
              <a:t> source mag</a:t>
            </a:r>
            <a:endParaRPr lang="en-US" sz="3600" i="1" dirty="0">
              <a:solidFill>
                <a:srgbClr val="EBD20F"/>
              </a:solidFill>
              <a:latin typeface="Avenir Book"/>
              <a:cs typeface="Avenir Book"/>
            </a:endParaRPr>
          </a:p>
        </p:txBody>
      </p:sp>
      <p:grpSp>
        <p:nvGrpSpPr>
          <p:cNvPr id="23" name="Group 22"/>
          <p:cNvGrpSpPr>
            <a:grpSpLocks noChangeAspect="1"/>
          </p:cNvGrpSpPr>
          <p:nvPr/>
        </p:nvGrpSpPr>
        <p:grpSpPr>
          <a:xfrm>
            <a:off x="4176581" y="1405459"/>
            <a:ext cx="4783809" cy="4758273"/>
            <a:chOff x="1194261" y="139161"/>
            <a:chExt cx="6614989" cy="6579678"/>
          </a:xfrm>
        </p:grpSpPr>
        <p:pic>
          <p:nvPicPr>
            <p:cNvPr id="24" name="Picture 23" descr="throughput_comparis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261" y="139161"/>
              <a:ext cx="6614989" cy="6579678"/>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pic>
          <p:nvPicPr>
            <p:cNvPr id="26" name="Picture 25" descr="throughput_comparison.pdf"/>
            <p:cNvPicPr>
              <a:picLocks noChangeAspect="1"/>
            </p:cNvPicPr>
            <p:nvPr/>
          </p:nvPicPr>
          <p:blipFill rotWithShape="1">
            <a:blip r:embed="rId5">
              <a:extLst>
                <a:ext uri="{28A0092B-C50C-407E-A947-70E740481C1C}">
                  <a14:useLocalDpi xmlns:a14="http://schemas.microsoft.com/office/drawing/2010/main" val="0"/>
                </a:ext>
              </a:extLst>
            </a:blip>
            <a:srcRect l="76194" t="25939" r="5119" b="65312"/>
            <a:stretch/>
          </p:blipFill>
          <p:spPr>
            <a:xfrm>
              <a:off x="6112932" y="1320795"/>
              <a:ext cx="1388535" cy="575734"/>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pic>
          <p:nvPicPr>
            <p:cNvPr id="27" name="Picture 26" descr="throughput_comparison.pdf"/>
            <p:cNvPicPr>
              <a:picLocks noChangeAspect="1"/>
            </p:cNvPicPr>
            <p:nvPr/>
          </p:nvPicPr>
          <p:blipFill rotWithShape="1">
            <a:blip r:embed="rId5">
              <a:extLst>
                <a:ext uri="{28A0092B-C50C-407E-A947-70E740481C1C}">
                  <a14:useLocalDpi xmlns:a14="http://schemas.microsoft.com/office/drawing/2010/main" val="0"/>
                </a:ext>
              </a:extLst>
            </a:blip>
            <a:srcRect l="85530" t="17947" r="5178" b="75366"/>
            <a:stretch/>
          </p:blipFill>
          <p:spPr>
            <a:xfrm>
              <a:off x="5958023" y="1320795"/>
              <a:ext cx="615095" cy="440271"/>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grpSp>
      <p:pic>
        <p:nvPicPr>
          <p:cNvPr id="2" name="Picture 1" descr="cfht_megacam.jpg"/>
          <p:cNvPicPr>
            <a:picLocks noChangeAspect="1"/>
          </p:cNvPicPr>
          <p:nvPr/>
        </p:nvPicPr>
        <p:blipFill rotWithShape="1">
          <a:blip r:embed="rId6">
            <a:extLst>
              <a:ext uri="{28A0092B-C50C-407E-A947-70E740481C1C}">
                <a14:useLocalDpi xmlns:a14="http://schemas.microsoft.com/office/drawing/2010/main" val="0"/>
              </a:ext>
            </a:extLst>
          </a:blip>
          <a:srcRect t="3225" b="10743"/>
          <a:stretch/>
        </p:blipFill>
        <p:spPr>
          <a:xfrm>
            <a:off x="186616" y="1388526"/>
            <a:ext cx="3996267" cy="2235208"/>
          </a:xfrm>
          <a:prstGeom prst="rect">
            <a:avLst/>
          </a:prstGeom>
        </p:spPr>
      </p:pic>
      <p:sp>
        <p:nvSpPr>
          <p:cNvPr id="31" name="TextBox 30"/>
          <p:cNvSpPr txBox="1"/>
          <p:nvPr/>
        </p:nvSpPr>
        <p:spPr>
          <a:xfrm>
            <a:off x="3008534" y="1380193"/>
            <a:ext cx="1168047" cy="523220"/>
          </a:xfrm>
          <a:prstGeom prst="rect">
            <a:avLst/>
          </a:prstGeom>
          <a:noFill/>
        </p:spPr>
        <p:txBody>
          <a:bodyPr wrap="square" rtlCol="0" anchor="ctr">
            <a:spAutoFit/>
          </a:bodyPr>
          <a:lstStyle/>
          <a:p>
            <a:pPr algn="ctr"/>
            <a:r>
              <a:rPr lang="en-US" sz="2800" b="1" smtClean="0">
                <a:solidFill>
                  <a:schemeClr val="bg1"/>
                </a:solidFill>
                <a:latin typeface="Avenir Heavy" charset="0"/>
                <a:ea typeface="Avenir Heavy" charset="0"/>
                <a:cs typeface="Avenir Heavy" charset="0"/>
              </a:rPr>
              <a:t>CFHT</a:t>
            </a:r>
            <a:endParaRPr lang="en-US" sz="2800" b="1" dirty="0" smtClean="0">
              <a:solidFill>
                <a:schemeClr val="bg1"/>
              </a:solidFill>
              <a:latin typeface="Avenir Heavy" charset="0"/>
              <a:ea typeface="Avenir Heavy" charset="0"/>
              <a:cs typeface="Avenir Heavy" charset="0"/>
            </a:endParaRPr>
          </a:p>
        </p:txBody>
      </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2" name="TextBox 31"/>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3" name="Group 32"/>
            <p:cNvGrpSpPr/>
            <p:nvPr/>
          </p:nvGrpSpPr>
          <p:grpSpPr>
            <a:xfrm>
              <a:off x="7098838" y="6442457"/>
              <a:ext cx="2002536" cy="365761"/>
              <a:chOff x="7810911" y="6249000"/>
              <a:chExt cx="2002536" cy="365761"/>
            </a:xfrm>
          </p:grpSpPr>
          <p:sp>
            <p:nvSpPr>
              <p:cNvPr id="34" name="Rectangle 33"/>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k2c9_logo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20" name="Group 19"/>
          <p:cNvGrpSpPr/>
          <p:nvPr/>
        </p:nvGrpSpPr>
        <p:grpSpPr>
          <a:xfrm>
            <a:off x="931703" y="4009460"/>
            <a:ext cx="2313175" cy="1283239"/>
            <a:chOff x="3402720" y="2557617"/>
            <a:chExt cx="2338561" cy="1742766"/>
          </a:xfrm>
        </p:grpSpPr>
        <p:sp>
          <p:nvSpPr>
            <p:cNvPr id="21" name="Rectangle 20"/>
            <p:cNvSpPr/>
            <p:nvPr/>
          </p:nvSpPr>
          <p:spPr>
            <a:xfrm>
              <a:off x="3402720" y="2557617"/>
              <a:ext cx="2338561" cy="1742766"/>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476200" y="2802012"/>
              <a:ext cx="2191600" cy="1253974"/>
            </a:xfrm>
            <a:prstGeom prst="rect">
              <a:avLst/>
            </a:prstGeom>
            <a:noFill/>
          </p:spPr>
          <p:txBody>
            <a:bodyPr wrap="square" rtlCol="0" anchor="ctr">
              <a:spAutoFit/>
            </a:bodyPr>
            <a:lstStyle/>
            <a:p>
              <a:pPr algn="ctr"/>
              <a:r>
                <a:rPr lang="en-US" dirty="0" smtClean="0">
                  <a:solidFill>
                    <a:schemeClr val="bg1"/>
                  </a:solidFill>
                  <a:latin typeface="Avenir Medium" charset="0"/>
                  <a:ea typeface="Avenir Medium" charset="0"/>
                  <a:cs typeface="Avenir Medium" charset="0"/>
                </a:rPr>
                <a:t>Effort led by:</a:t>
              </a:r>
            </a:p>
            <a:p>
              <a:pPr algn="ctr"/>
              <a:r>
                <a:rPr lang="en-US" dirty="0" smtClean="0">
                  <a:solidFill>
                    <a:schemeClr val="bg1"/>
                  </a:solidFill>
                  <a:latin typeface="Avenir Medium" charset="0"/>
                  <a:ea typeface="Avenir Medium" charset="0"/>
                  <a:cs typeface="Avenir Medium" charset="0"/>
                </a:rPr>
                <a:t>Matthew Penny</a:t>
              </a:r>
            </a:p>
            <a:p>
              <a:pPr algn="ctr"/>
              <a:r>
                <a:rPr lang="en-US" dirty="0" smtClean="0">
                  <a:solidFill>
                    <a:schemeClr val="bg1"/>
                  </a:solidFill>
                  <a:latin typeface="Avenir Medium" charset="0"/>
                  <a:ea typeface="Avenir Medium" charset="0"/>
                  <a:cs typeface="Avenir Medium" charset="0"/>
                </a:rPr>
                <a:t>(OSU)</a:t>
              </a:r>
            </a:p>
          </p:txBody>
        </p:sp>
      </p:grpSp>
    </p:spTree>
    <p:extLst>
      <p:ext uri="{BB962C8B-B14F-4D97-AF65-F5344CB8AC3E}">
        <p14:creationId xmlns:p14="http://schemas.microsoft.com/office/powerpoint/2010/main" val="1145096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17" name="Group 16"/>
          <p:cNvGrpSpPr/>
          <p:nvPr/>
        </p:nvGrpSpPr>
        <p:grpSpPr>
          <a:xfrm>
            <a:off x="3296593" y="1493826"/>
            <a:ext cx="2619521" cy="822960"/>
            <a:chOff x="0" y="3017520"/>
            <a:chExt cx="2619521" cy="822960"/>
          </a:xfrm>
        </p:grpSpPr>
        <p:grpSp>
          <p:nvGrpSpPr>
            <p:cNvPr id="28" name="Group 27"/>
            <p:cNvGrpSpPr/>
            <p:nvPr/>
          </p:nvGrpSpPr>
          <p:grpSpPr>
            <a:xfrm>
              <a:off x="0" y="3017520"/>
              <a:ext cx="822960" cy="822960"/>
              <a:chOff x="4160520" y="3017520"/>
              <a:chExt cx="822960" cy="822960"/>
            </a:xfrm>
          </p:grpSpPr>
          <p:sp>
            <p:nvSpPr>
              <p:cNvPr id="30" name="Oval 29"/>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31" name="TextBox 30"/>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29" name="TextBox 28"/>
            <p:cNvSpPr txBox="1"/>
            <p:nvPr/>
          </p:nvSpPr>
          <p:spPr>
            <a:xfrm>
              <a:off x="1269918" y="3167390"/>
              <a:ext cx="1349603" cy="523220"/>
            </a:xfrm>
            <a:prstGeom prst="rect">
              <a:avLst/>
            </a:prstGeom>
            <a:noFill/>
          </p:spPr>
          <p:txBody>
            <a:bodyPr wrap="none" rtlCol="0">
              <a:spAutoFit/>
            </a:bodyPr>
            <a:lstStyle/>
            <a:p>
              <a:r>
                <a:rPr lang="en-US" sz="2800" i="1" dirty="0" smtClean="0">
                  <a:solidFill>
                    <a:srgbClr val="22DFEF"/>
                  </a:solidFill>
                  <a:latin typeface="Avenir Book"/>
                  <a:cs typeface="Avenir Book"/>
                </a:rPr>
                <a:t>Spitzer</a:t>
              </a:r>
              <a:endParaRPr lang="en-US" sz="2800" i="1" dirty="0">
                <a:solidFill>
                  <a:srgbClr val="22DFEF"/>
                </a:solidFill>
                <a:latin typeface="Avenir Book"/>
                <a:cs typeface="Avenir Book"/>
              </a:endParaRPr>
            </a:p>
          </p:txBody>
        </p:sp>
      </p:grpSp>
      <p:sp>
        <p:nvSpPr>
          <p:cNvPr id="32" name="Title 1"/>
          <p:cNvSpPr txBox="1">
            <a:spLocks/>
          </p:cNvSpPr>
          <p:nvPr/>
        </p:nvSpPr>
        <p:spPr>
          <a:xfrm>
            <a:off x="0" y="-1"/>
            <a:ext cx="9144000" cy="11887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22DFEF"/>
                </a:solidFill>
                <a:latin typeface="Avenir Book"/>
                <a:cs typeface="Avenir Book"/>
              </a:rPr>
              <a:t>Moving Forward:</a:t>
            </a:r>
            <a:br>
              <a:rPr lang="en-US" sz="3600" dirty="0" smtClean="0">
                <a:solidFill>
                  <a:srgbClr val="22DFEF"/>
                </a:solidFill>
                <a:latin typeface="Avenir Book"/>
                <a:cs typeface="Avenir Book"/>
              </a:rPr>
            </a:b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FFD861"/>
                </a:solidFill>
                <a:latin typeface="Avenir Book"/>
                <a:cs typeface="Avenir Book"/>
              </a:rPr>
              <a:t> </a:t>
            </a:r>
            <a:r>
              <a:rPr lang="en-US" sz="3600" dirty="0" smtClean="0">
                <a:solidFill>
                  <a:srgbClr val="EBD20F"/>
                </a:solidFill>
                <a:latin typeface="Avenir Book"/>
                <a:cs typeface="Avenir Book"/>
              </a:rPr>
              <a:t>Synergies</a:t>
            </a:r>
            <a:endParaRPr lang="en-US" sz="3600" i="1" dirty="0">
              <a:solidFill>
                <a:srgbClr val="EBD20F"/>
              </a:solidFill>
              <a:latin typeface="Avenir Book"/>
              <a:cs typeface="Avenir Book"/>
            </a:endParaRPr>
          </a:p>
        </p:txBody>
      </p:sp>
      <p:pic>
        <p:nvPicPr>
          <p:cNvPr id="2" name="Picture 1" descr="k2_spitzer_projected_positions_we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690297"/>
            <a:ext cx="8686800" cy="2992266"/>
          </a:xfrm>
          <a:prstGeom prst="rect">
            <a:avLst/>
          </a:prstGeom>
        </p:spPr>
      </p:pic>
      <p:sp>
        <p:nvSpPr>
          <p:cNvPr id="24" name="TextBox 23"/>
          <p:cNvSpPr txBox="1"/>
          <p:nvPr/>
        </p:nvSpPr>
        <p:spPr>
          <a:xfrm>
            <a:off x="2697668" y="563194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grpSp>
        <p:nvGrpSpPr>
          <p:cNvPr id="19" name="Group 18"/>
          <p:cNvGrpSpPr/>
          <p:nvPr/>
        </p:nvGrpSpPr>
        <p:grpSpPr>
          <a:xfrm>
            <a:off x="0" y="6371401"/>
            <a:ext cx="9144000" cy="440388"/>
            <a:chOff x="0" y="6371401"/>
            <a:chExt cx="9144000" cy="440388"/>
          </a:xfrm>
        </p:grpSpPr>
        <p:cxnSp>
          <p:nvCxnSpPr>
            <p:cNvPr id="20" name="Straight Connector 19"/>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2" name="TextBox 21"/>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3" name="Group 22"/>
            <p:cNvGrpSpPr/>
            <p:nvPr/>
          </p:nvGrpSpPr>
          <p:grpSpPr>
            <a:xfrm>
              <a:off x="7098838" y="6442457"/>
              <a:ext cx="2002536" cy="365761"/>
              <a:chOff x="7810911" y="6249000"/>
              <a:chExt cx="2002536" cy="365761"/>
            </a:xfrm>
          </p:grpSpPr>
          <p:sp>
            <p:nvSpPr>
              <p:cNvPr id="36" name="Rectangle 3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686361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32" name="Title 1"/>
          <p:cNvSpPr txBox="1">
            <a:spLocks/>
          </p:cNvSpPr>
          <p:nvPr/>
        </p:nvSpPr>
        <p:spPr>
          <a:xfrm>
            <a:off x="0" y="-1"/>
            <a:ext cx="9144000" cy="11887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22DFEF"/>
                </a:solidFill>
                <a:latin typeface="Avenir Book"/>
                <a:cs typeface="Avenir Book"/>
              </a:rPr>
              <a:t>Moving Forward:</a:t>
            </a:r>
            <a:br>
              <a:rPr lang="en-US" sz="3600" dirty="0" smtClean="0">
                <a:solidFill>
                  <a:srgbClr val="22DFEF"/>
                </a:solidFill>
                <a:latin typeface="Avenir Book"/>
                <a:cs typeface="Avenir Book"/>
              </a:rPr>
            </a:b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FFD861"/>
                </a:solidFill>
                <a:latin typeface="Avenir Book"/>
                <a:cs typeface="Avenir Book"/>
              </a:rPr>
              <a:t> </a:t>
            </a:r>
            <a:r>
              <a:rPr lang="en-US" sz="3600" dirty="0" smtClean="0">
                <a:solidFill>
                  <a:srgbClr val="EBD20F"/>
                </a:solidFill>
                <a:latin typeface="Avenir Book"/>
                <a:cs typeface="Avenir Book"/>
              </a:rPr>
              <a:t>Synergies</a:t>
            </a:r>
            <a:endParaRPr lang="en-US" sz="3600" i="1" dirty="0">
              <a:solidFill>
                <a:srgbClr val="EBD20F"/>
              </a:solidFill>
              <a:latin typeface="Avenir Book"/>
              <a:cs typeface="Avenir Book"/>
            </a:endParaRPr>
          </a:p>
        </p:txBody>
      </p:sp>
      <p:grpSp>
        <p:nvGrpSpPr>
          <p:cNvPr id="19" name="Group 18"/>
          <p:cNvGrpSpPr/>
          <p:nvPr/>
        </p:nvGrpSpPr>
        <p:grpSpPr>
          <a:xfrm>
            <a:off x="3296593" y="1493826"/>
            <a:ext cx="2619521" cy="822960"/>
            <a:chOff x="0" y="3017520"/>
            <a:chExt cx="2619521" cy="822960"/>
          </a:xfrm>
        </p:grpSpPr>
        <p:grpSp>
          <p:nvGrpSpPr>
            <p:cNvPr id="20" name="Group 19"/>
            <p:cNvGrpSpPr/>
            <p:nvPr/>
          </p:nvGrpSpPr>
          <p:grpSpPr>
            <a:xfrm>
              <a:off x="0" y="3017520"/>
              <a:ext cx="822960" cy="822960"/>
              <a:chOff x="4160520" y="3017520"/>
              <a:chExt cx="822960" cy="822960"/>
            </a:xfrm>
          </p:grpSpPr>
          <p:sp>
            <p:nvSpPr>
              <p:cNvPr id="22" name="Oval 21"/>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3" name="TextBox 22"/>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21" name="TextBox 20"/>
            <p:cNvSpPr txBox="1"/>
            <p:nvPr/>
          </p:nvSpPr>
          <p:spPr>
            <a:xfrm>
              <a:off x="1269918" y="3167390"/>
              <a:ext cx="1349603" cy="523220"/>
            </a:xfrm>
            <a:prstGeom prst="rect">
              <a:avLst/>
            </a:prstGeom>
            <a:noFill/>
          </p:spPr>
          <p:txBody>
            <a:bodyPr wrap="none" rtlCol="0">
              <a:spAutoFit/>
            </a:bodyPr>
            <a:lstStyle/>
            <a:p>
              <a:r>
                <a:rPr lang="en-US" sz="2800" i="1" dirty="0" smtClean="0">
                  <a:solidFill>
                    <a:srgbClr val="22DFEF"/>
                  </a:solidFill>
                  <a:latin typeface="Avenir Book"/>
                  <a:cs typeface="Avenir Book"/>
                </a:rPr>
                <a:t>Spitzer</a:t>
              </a:r>
              <a:endParaRPr lang="en-US" sz="2800" i="1" dirty="0">
                <a:solidFill>
                  <a:srgbClr val="22DFEF"/>
                </a:solidFill>
                <a:latin typeface="Avenir Book"/>
                <a:cs typeface="Avenir Book"/>
              </a:endParaRPr>
            </a:p>
          </p:txBody>
        </p:sp>
      </p:grpSp>
      <p:sp>
        <p:nvSpPr>
          <p:cNvPr id="17" name="TextBox 16"/>
          <p:cNvSpPr txBox="1"/>
          <p:nvPr/>
        </p:nvSpPr>
        <p:spPr>
          <a:xfrm>
            <a:off x="6457557" y="5815170"/>
            <a:ext cx="2043766" cy="338554"/>
          </a:xfrm>
          <a:prstGeom prst="rect">
            <a:avLst/>
          </a:prstGeom>
          <a:noFill/>
        </p:spPr>
        <p:txBody>
          <a:bodyPr wrap="none" rtlCol="0">
            <a:spAutoFit/>
          </a:bodyPr>
          <a:lstStyle/>
          <a:p>
            <a:pPr algn="ctr"/>
            <a:r>
              <a:rPr lang="en-US" sz="1600" dirty="0" err="1" smtClean="0">
                <a:solidFill>
                  <a:schemeClr val="bg1">
                    <a:lumMod val="75000"/>
                  </a:schemeClr>
                </a:solidFill>
                <a:latin typeface="Avenir Book"/>
                <a:cs typeface="Avenir Book"/>
              </a:rPr>
              <a:t>Ryu</a:t>
            </a:r>
            <a:r>
              <a:rPr lang="en-US" sz="1600" smtClean="0">
                <a:solidFill>
                  <a:schemeClr val="bg1">
                    <a:lumMod val="75000"/>
                  </a:schemeClr>
                </a:solidFill>
                <a:latin typeface="Avenir Book"/>
                <a:cs typeface="Avenir Book"/>
              </a:rPr>
              <a:t>+ (2017) in prep.</a:t>
            </a:r>
            <a:endParaRPr lang="en-US" sz="1600" dirty="0">
              <a:solidFill>
                <a:schemeClr val="bg1">
                  <a:lumMod val="75000"/>
                </a:schemeClr>
              </a:solidFill>
              <a:latin typeface="Avenir Book"/>
              <a:cs typeface="Avenir Book"/>
            </a:endParaRPr>
          </a:p>
        </p:txBody>
      </p:sp>
      <p:grpSp>
        <p:nvGrpSpPr>
          <p:cNvPr id="24" name="Group 23"/>
          <p:cNvGrpSpPr/>
          <p:nvPr/>
        </p:nvGrpSpPr>
        <p:grpSpPr>
          <a:xfrm>
            <a:off x="0" y="6371401"/>
            <a:ext cx="9144000" cy="440388"/>
            <a:chOff x="0" y="6371401"/>
            <a:chExt cx="9144000" cy="440388"/>
          </a:xfrm>
        </p:grpSpPr>
        <p:cxnSp>
          <p:nvCxnSpPr>
            <p:cNvPr id="28" name="Straight Connector 2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0" name="TextBox 2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1" name="Group 30"/>
            <p:cNvGrpSpPr/>
            <p:nvPr/>
          </p:nvGrpSpPr>
          <p:grpSpPr>
            <a:xfrm>
              <a:off x="7098838" y="6442457"/>
              <a:ext cx="2002536" cy="365761"/>
              <a:chOff x="7810911" y="6249000"/>
              <a:chExt cx="2002536" cy="365761"/>
            </a:xfrm>
          </p:grpSpPr>
          <p:sp>
            <p:nvSpPr>
              <p:cNvPr id="36" name="Rectangle 3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4737" b="17494"/>
          <a:stretch/>
        </p:blipFill>
        <p:spPr>
          <a:xfrm>
            <a:off x="2664992" y="2460337"/>
            <a:ext cx="3814016" cy="3657600"/>
          </a:xfrm>
          <a:prstGeom prst="rect">
            <a:avLst/>
          </a:prstGeom>
        </p:spPr>
      </p:pic>
    </p:spTree>
    <p:extLst>
      <p:ext uri="{BB962C8B-B14F-4D97-AF65-F5344CB8AC3E}">
        <p14:creationId xmlns:p14="http://schemas.microsoft.com/office/powerpoint/2010/main" val="1504760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32" name="Title 1"/>
          <p:cNvSpPr txBox="1">
            <a:spLocks/>
          </p:cNvSpPr>
          <p:nvPr/>
        </p:nvSpPr>
        <p:spPr>
          <a:xfrm>
            <a:off x="0" y="-1"/>
            <a:ext cx="9144000" cy="11887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22DFEF"/>
                </a:solidFill>
                <a:latin typeface="Avenir Book"/>
                <a:cs typeface="Avenir Book"/>
              </a:rPr>
              <a:t>Moving Forward:</a:t>
            </a:r>
            <a:br>
              <a:rPr lang="en-US" sz="3600" dirty="0" smtClean="0">
                <a:solidFill>
                  <a:srgbClr val="22DFEF"/>
                </a:solidFill>
                <a:latin typeface="Avenir Book"/>
                <a:cs typeface="Avenir Book"/>
              </a:rPr>
            </a:b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FFD861"/>
                </a:solidFill>
                <a:latin typeface="Avenir Book"/>
                <a:cs typeface="Avenir Book"/>
              </a:rPr>
              <a:t> </a:t>
            </a:r>
            <a:r>
              <a:rPr lang="en-US" sz="3600" dirty="0" smtClean="0">
                <a:solidFill>
                  <a:srgbClr val="EBD20F"/>
                </a:solidFill>
                <a:latin typeface="Avenir Book"/>
                <a:cs typeface="Avenir Book"/>
              </a:rPr>
              <a:t>Synergies</a:t>
            </a:r>
            <a:endParaRPr lang="en-US" sz="3600" i="1" dirty="0">
              <a:solidFill>
                <a:srgbClr val="EBD20F"/>
              </a:solidFill>
              <a:latin typeface="Avenir Book"/>
              <a:cs typeface="Avenir Book"/>
            </a:endParaRPr>
          </a:p>
        </p:txBody>
      </p:sp>
      <p:grpSp>
        <p:nvGrpSpPr>
          <p:cNvPr id="5" name="Group 4"/>
          <p:cNvGrpSpPr/>
          <p:nvPr/>
        </p:nvGrpSpPr>
        <p:grpSpPr>
          <a:xfrm>
            <a:off x="792709" y="2673679"/>
            <a:ext cx="7558582" cy="3474870"/>
            <a:chOff x="663536" y="1691565"/>
            <a:chExt cx="7558582" cy="3474870"/>
          </a:xfrm>
        </p:grpSpPr>
        <p:grpSp>
          <p:nvGrpSpPr>
            <p:cNvPr id="19" name="Group 18"/>
            <p:cNvGrpSpPr/>
            <p:nvPr/>
          </p:nvGrpSpPr>
          <p:grpSpPr>
            <a:xfrm>
              <a:off x="663536" y="3017520"/>
              <a:ext cx="2550595" cy="822960"/>
              <a:chOff x="2050467" y="3017520"/>
              <a:chExt cx="2550595" cy="822960"/>
            </a:xfrm>
          </p:grpSpPr>
          <p:grpSp>
            <p:nvGrpSpPr>
              <p:cNvPr id="25" name="Group 24"/>
              <p:cNvGrpSpPr/>
              <p:nvPr/>
            </p:nvGrpSpPr>
            <p:grpSpPr>
              <a:xfrm>
                <a:off x="2050467" y="3017520"/>
                <a:ext cx="822960" cy="822960"/>
                <a:chOff x="4160520" y="3017520"/>
                <a:chExt cx="822960" cy="822960"/>
              </a:xfrm>
            </p:grpSpPr>
            <p:sp>
              <p:nvSpPr>
                <p:cNvPr id="27" name="Oval 26"/>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33" name="TextBox 32"/>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2</a:t>
                  </a:r>
                  <a:endParaRPr lang="en-US" sz="3200" dirty="0">
                    <a:solidFill>
                      <a:schemeClr val="bg1"/>
                    </a:solidFill>
                  </a:endParaRPr>
                </a:p>
              </p:txBody>
            </p:sp>
          </p:grpSp>
          <p:sp>
            <p:nvSpPr>
              <p:cNvPr id="26" name="TextBox 25"/>
              <p:cNvSpPr txBox="1"/>
              <p:nvPr/>
            </p:nvSpPr>
            <p:spPr>
              <a:xfrm>
                <a:off x="3320385" y="3167390"/>
                <a:ext cx="1280677" cy="523220"/>
              </a:xfrm>
              <a:prstGeom prst="rect">
                <a:avLst/>
              </a:prstGeom>
              <a:noFill/>
            </p:spPr>
            <p:txBody>
              <a:bodyPr wrap="none" rtlCol="0">
                <a:spAutoFit/>
              </a:bodyPr>
              <a:lstStyle/>
              <a:p>
                <a:r>
                  <a:rPr lang="en-US" sz="2800" i="1" dirty="0" smtClean="0">
                    <a:solidFill>
                      <a:srgbClr val="22DFEF"/>
                    </a:solidFill>
                    <a:latin typeface="Avenir Book"/>
                    <a:cs typeface="Avenir Book"/>
                  </a:rPr>
                  <a:t>K2</a:t>
                </a:r>
                <a:r>
                  <a:rPr lang="en-US" sz="2800" dirty="0" smtClean="0">
                    <a:solidFill>
                      <a:srgbClr val="22DFEF"/>
                    </a:solidFill>
                    <a:latin typeface="Avenir Book"/>
                    <a:cs typeface="Avenir Book"/>
                  </a:rPr>
                  <a:t>C11</a:t>
                </a:r>
                <a:endParaRPr lang="en-US" sz="2800" dirty="0">
                  <a:solidFill>
                    <a:srgbClr val="22DFEF"/>
                  </a:solidFill>
                  <a:latin typeface="Avenir Book"/>
                  <a:cs typeface="Avenir Book"/>
                </a:endParaRPr>
              </a:p>
            </p:txBody>
          </p:sp>
        </p:grpSp>
        <p:pic>
          <p:nvPicPr>
            <p:cNvPr id="3" name="Picture 2" descr="k2c11_footpri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118" y="1691565"/>
              <a:ext cx="4572000" cy="3474870"/>
            </a:xfrm>
            <a:prstGeom prst="rect">
              <a:avLst/>
            </a:prstGeom>
          </p:spPr>
        </p:pic>
      </p:grpSp>
      <p:grpSp>
        <p:nvGrpSpPr>
          <p:cNvPr id="38" name="Group 37"/>
          <p:cNvGrpSpPr/>
          <p:nvPr/>
        </p:nvGrpSpPr>
        <p:grpSpPr>
          <a:xfrm>
            <a:off x="1099305" y="1483337"/>
            <a:ext cx="6256588" cy="944926"/>
            <a:chOff x="478245" y="2956537"/>
            <a:chExt cx="6256588" cy="944926"/>
          </a:xfrm>
        </p:grpSpPr>
        <p:pic>
          <p:nvPicPr>
            <p:cNvPr id="39" name="Picture 38" descr="k2_spitzer_projected_positions_wei.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633" y="2956537"/>
              <a:ext cx="2743200" cy="944926"/>
            </a:xfrm>
            <a:prstGeom prst="rect">
              <a:avLst/>
            </a:prstGeom>
          </p:spPr>
        </p:pic>
        <p:grpSp>
          <p:nvGrpSpPr>
            <p:cNvPr id="40" name="Group 39"/>
            <p:cNvGrpSpPr/>
            <p:nvPr/>
          </p:nvGrpSpPr>
          <p:grpSpPr>
            <a:xfrm>
              <a:off x="478245" y="3017520"/>
              <a:ext cx="2619521" cy="822960"/>
              <a:chOff x="0" y="3017520"/>
              <a:chExt cx="2619521" cy="822960"/>
            </a:xfrm>
          </p:grpSpPr>
          <p:grpSp>
            <p:nvGrpSpPr>
              <p:cNvPr id="41" name="Group 40"/>
              <p:cNvGrpSpPr/>
              <p:nvPr/>
            </p:nvGrpSpPr>
            <p:grpSpPr>
              <a:xfrm>
                <a:off x="0" y="3017520"/>
                <a:ext cx="822960" cy="822960"/>
                <a:chOff x="4160520" y="3017520"/>
                <a:chExt cx="822960" cy="822960"/>
              </a:xfrm>
            </p:grpSpPr>
            <p:sp>
              <p:nvSpPr>
                <p:cNvPr id="43" name="Oval 42"/>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44" name="TextBox 43"/>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42" name="TextBox 41"/>
              <p:cNvSpPr txBox="1"/>
              <p:nvPr/>
            </p:nvSpPr>
            <p:spPr>
              <a:xfrm>
                <a:off x="1269918" y="3167390"/>
                <a:ext cx="1349603" cy="523220"/>
              </a:xfrm>
              <a:prstGeom prst="rect">
                <a:avLst/>
              </a:prstGeom>
              <a:noFill/>
            </p:spPr>
            <p:txBody>
              <a:bodyPr wrap="none" rtlCol="0">
                <a:spAutoFit/>
              </a:bodyPr>
              <a:lstStyle/>
              <a:p>
                <a:r>
                  <a:rPr lang="en-US" sz="2800" i="1" dirty="0" smtClean="0">
                    <a:solidFill>
                      <a:srgbClr val="22DFEF"/>
                    </a:solidFill>
                    <a:latin typeface="Avenir Book"/>
                    <a:cs typeface="Avenir Book"/>
                  </a:rPr>
                  <a:t>Spitzer</a:t>
                </a:r>
                <a:endParaRPr lang="en-US" sz="2800" i="1" dirty="0">
                  <a:solidFill>
                    <a:srgbClr val="22DFEF"/>
                  </a:solidFill>
                  <a:latin typeface="Avenir Book"/>
                  <a:cs typeface="Avenir Book"/>
                </a:endParaRPr>
              </a:p>
            </p:txBody>
          </p:sp>
        </p:grpSp>
      </p:gr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7" name="TextBox 46"/>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8" name="Group 47"/>
            <p:cNvGrpSpPr/>
            <p:nvPr/>
          </p:nvGrpSpPr>
          <p:grpSpPr>
            <a:xfrm>
              <a:off x="7098838" y="6442457"/>
              <a:ext cx="2002536" cy="365761"/>
              <a:chOff x="7810911" y="6249000"/>
              <a:chExt cx="2002536" cy="365761"/>
            </a:xfrm>
          </p:grpSpPr>
          <p:sp>
            <p:nvSpPr>
              <p:cNvPr id="49" name="Rectangle 48"/>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descr="k2c9_logo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985926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32" name="Title 1"/>
          <p:cNvSpPr txBox="1">
            <a:spLocks/>
          </p:cNvSpPr>
          <p:nvPr/>
        </p:nvSpPr>
        <p:spPr>
          <a:xfrm>
            <a:off x="0" y="-1"/>
            <a:ext cx="9144000" cy="11887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22DFEF"/>
                </a:solidFill>
                <a:latin typeface="Avenir Book"/>
                <a:cs typeface="Avenir Book"/>
              </a:rPr>
              <a:t>Moving Forward:</a:t>
            </a:r>
            <a:br>
              <a:rPr lang="en-US" sz="3600" dirty="0" smtClean="0">
                <a:solidFill>
                  <a:srgbClr val="22DFEF"/>
                </a:solidFill>
                <a:latin typeface="Avenir Book"/>
                <a:cs typeface="Avenir Book"/>
              </a:rPr>
            </a:b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a:t>
            </a:r>
            <a:r>
              <a:rPr lang="en-US" sz="3600" dirty="0" smtClean="0">
                <a:solidFill>
                  <a:srgbClr val="FFD861"/>
                </a:solidFill>
                <a:latin typeface="Avenir Book"/>
                <a:cs typeface="Avenir Book"/>
              </a:rPr>
              <a:t> </a:t>
            </a:r>
            <a:r>
              <a:rPr lang="en-US" sz="3600" dirty="0" smtClean="0">
                <a:solidFill>
                  <a:srgbClr val="EBD20F"/>
                </a:solidFill>
                <a:latin typeface="Avenir Book"/>
                <a:cs typeface="Avenir Book"/>
              </a:rPr>
              <a:t>Synergies</a:t>
            </a:r>
            <a:endParaRPr lang="en-US" sz="3600" i="1" dirty="0">
              <a:solidFill>
                <a:srgbClr val="EBD20F"/>
              </a:solidFill>
              <a:latin typeface="Avenir Book"/>
              <a:cs typeface="Avenir Book"/>
            </a:endParaRPr>
          </a:p>
        </p:txBody>
      </p:sp>
      <p:grpSp>
        <p:nvGrpSpPr>
          <p:cNvPr id="5" name="Group 4"/>
          <p:cNvGrpSpPr/>
          <p:nvPr/>
        </p:nvGrpSpPr>
        <p:grpSpPr>
          <a:xfrm>
            <a:off x="1099305" y="1483337"/>
            <a:ext cx="6256588" cy="944926"/>
            <a:chOff x="478245" y="2956537"/>
            <a:chExt cx="6256588" cy="944926"/>
          </a:xfrm>
        </p:grpSpPr>
        <p:pic>
          <p:nvPicPr>
            <p:cNvPr id="2" name="Picture 1" descr="k2_spitzer_projected_positions_we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1633" y="2956537"/>
              <a:ext cx="2743200" cy="944926"/>
            </a:xfrm>
            <a:prstGeom prst="rect">
              <a:avLst/>
            </a:prstGeom>
          </p:spPr>
        </p:pic>
        <p:grpSp>
          <p:nvGrpSpPr>
            <p:cNvPr id="22" name="Group 21"/>
            <p:cNvGrpSpPr/>
            <p:nvPr/>
          </p:nvGrpSpPr>
          <p:grpSpPr>
            <a:xfrm>
              <a:off x="478245" y="3017520"/>
              <a:ext cx="2619521" cy="822960"/>
              <a:chOff x="0" y="3017520"/>
              <a:chExt cx="2619521" cy="822960"/>
            </a:xfrm>
          </p:grpSpPr>
          <p:grpSp>
            <p:nvGrpSpPr>
              <p:cNvPr id="42" name="Group 41"/>
              <p:cNvGrpSpPr/>
              <p:nvPr/>
            </p:nvGrpSpPr>
            <p:grpSpPr>
              <a:xfrm>
                <a:off x="0" y="3017520"/>
                <a:ext cx="822960" cy="822960"/>
                <a:chOff x="4160520" y="3017520"/>
                <a:chExt cx="822960" cy="822960"/>
              </a:xfrm>
            </p:grpSpPr>
            <p:sp>
              <p:nvSpPr>
                <p:cNvPr id="44" name="Oval 43"/>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45" name="TextBox 44"/>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43" name="TextBox 42"/>
              <p:cNvSpPr txBox="1"/>
              <p:nvPr/>
            </p:nvSpPr>
            <p:spPr>
              <a:xfrm>
                <a:off x="1269918" y="3167390"/>
                <a:ext cx="1349603" cy="523220"/>
              </a:xfrm>
              <a:prstGeom prst="rect">
                <a:avLst/>
              </a:prstGeom>
              <a:noFill/>
            </p:spPr>
            <p:txBody>
              <a:bodyPr wrap="none" rtlCol="0">
                <a:spAutoFit/>
              </a:bodyPr>
              <a:lstStyle/>
              <a:p>
                <a:r>
                  <a:rPr lang="en-US" sz="2800" i="1" dirty="0" smtClean="0">
                    <a:solidFill>
                      <a:srgbClr val="22DFEF"/>
                    </a:solidFill>
                    <a:latin typeface="Avenir Book"/>
                    <a:cs typeface="Avenir Book"/>
                  </a:rPr>
                  <a:t>Spitzer</a:t>
                </a:r>
                <a:endParaRPr lang="en-US" sz="2800" i="1" dirty="0">
                  <a:solidFill>
                    <a:srgbClr val="22DFEF"/>
                  </a:solidFill>
                  <a:latin typeface="Avenir Book"/>
                  <a:cs typeface="Avenir Book"/>
                </a:endParaRPr>
              </a:p>
            </p:txBody>
          </p:sp>
        </p:grpSp>
      </p:grpSp>
      <p:grpSp>
        <p:nvGrpSpPr>
          <p:cNvPr id="6" name="Group 5"/>
          <p:cNvGrpSpPr/>
          <p:nvPr/>
        </p:nvGrpSpPr>
        <p:grpSpPr>
          <a:xfrm>
            <a:off x="1099305" y="2730287"/>
            <a:ext cx="6256588" cy="2084922"/>
            <a:chOff x="496545" y="2386539"/>
            <a:chExt cx="6256588" cy="2084922"/>
          </a:xfrm>
        </p:grpSpPr>
        <p:pic>
          <p:nvPicPr>
            <p:cNvPr id="3" name="Picture 2" descr="k2c11_footpr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933" y="2386539"/>
              <a:ext cx="2743200" cy="2084922"/>
            </a:xfrm>
            <a:prstGeom prst="rect">
              <a:avLst/>
            </a:prstGeom>
          </p:spPr>
        </p:pic>
        <p:grpSp>
          <p:nvGrpSpPr>
            <p:cNvPr id="23" name="Group 22"/>
            <p:cNvGrpSpPr/>
            <p:nvPr/>
          </p:nvGrpSpPr>
          <p:grpSpPr>
            <a:xfrm>
              <a:off x="496545" y="3017520"/>
              <a:ext cx="2550595" cy="822960"/>
              <a:chOff x="2050467" y="3017520"/>
              <a:chExt cx="2550595" cy="822960"/>
            </a:xfrm>
          </p:grpSpPr>
          <p:grpSp>
            <p:nvGrpSpPr>
              <p:cNvPr id="38" name="Group 37"/>
              <p:cNvGrpSpPr/>
              <p:nvPr/>
            </p:nvGrpSpPr>
            <p:grpSpPr>
              <a:xfrm>
                <a:off x="2050467" y="3017520"/>
                <a:ext cx="822960" cy="822960"/>
                <a:chOff x="4160520" y="3017520"/>
                <a:chExt cx="822960" cy="822960"/>
              </a:xfrm>
            </p:grpSpPr>
            <p:sp>
              <p:nvSpPr>
                <p:cNvPr id="40" name="Oval 39"/>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41" name="TextBox 40"/>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2</a:t>
                  </a:r>
                  <a:endParaRPr lang="en-US" sz="3200" dirty="0">
                    <a:solidFill>
                      <a:schemeClr val="bg1"/>
                    </a:solidFill>
                  </a:endParaRPr>
                </a:p>
              </p:txBody>
            </p:sp>
          </p:grpSp>
          <p:sp>
            <p:nvSpPr>
              <p:cNvPr id="39" name="TextBox 38"/>
              <p:cNvSpPr txBox="1"/>
              <p:nvPr/>
            </p:nvSpPr>
            <p:spPr>
              <a:xfrm>
                <a:off x="3320385" y="3167390"/>
                <a:ext cx="1280677" cy="523220"/>
              </a:xfrm>
              <a:prstGeom prst="rect">
                <a:avLst/>
              </a:prstGeom>
              <a:noFill/>
            </p:spPr>
            <p:txBody>
              <a:bodyPr wrap="none" rtlCol="0">
                <a:spAutoFit/>
              </a:bodyPr>
              <a:lstStyle/>
              <a:p>
                <a:r>
                  <a:rPr lang="en-US" sz="2800" i="1" dirty="0" smtClean="0">
                    <a:solidFill>
                      <a:srgbClr val="22DFEF"/>
                    </a:solidFill>
                    <a:latin typeface="Avenir Book"/>
                    <a:cs typeface="Avenir Book"/>
                  </a:rPr>
                  <a:t>K2</a:t>
                </a:r>
                <a:r>
                  <a:rPr lang="en-US" sz="2800" dirty="0" smtClean="0">
                    <a:solidFill>
                      <a:srgbClr val="22DFEF"/>
                    </a:solidFill>
                    <a:latin typeface="Avenir Book"/>
                    <a:cs typeface="Avenir Book"/>
                  </a:rPr>
                  <a:t>C11</a:t>
                </a:r>
                <a:endParaRPr lang="en-US" sz="2800" dirty="0">
                  <a:solidFill>
                    <a:srgbClr val="22DFEF"/>
                  </a:solidFill>
                  <a:latin typeface="Avenir Book"/>
                  <a:cs typeface="Avenir Book"/>
                </a:endParaRPr>
              </a:p>
            </p:txBody>
          </p:sp>
        </p:grpSp>
      </p:grpSp>
      <p:grpSp>
        <p:nvGrpSpPr>
          <p:cNvPr id="24" name="Group 23"/>
          <p:cNvGrpSpPr/>
          <p:nvPr/>
        </p:nvGrpSpPr>
        <p:grpSpPr>
          <a:xfrm>
            <a:off x="1099305" y="5136317"/>
            <a:ext cx="5692679" cy="822961"/>
            <a:chOff x="1083349" y="3017520"/>
            <a:chExt cx="5692679" cy="822960"/>
          </a:xfrm>
        </p:grpSpPr>
        <p:grpSp>
          <p:nvGrpSpPr>
            <p:cNvPr id="28" name="Group 27"/>
            <p:cNvGrpSpPr/>
            <p:nvPr/>
          </p:nvGrpSpPr>
          <p:grpSpPr>
            <a:xfrm>
              <a:off x="1083349" y="3017520"/>
              <a:ext cx="822960" cy="822960"/>
              <a:chOff x="4160520" y="3017520"/>
              <a:chExt cx="822960" cy="822960"/>
            </a:xfrm>
          </p:grpSpPr>
          <p:sp>
            <p:nvSpPr>
              <p:cNvPr id="30" name="Oval 29"/>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31" name="TextBox 30"/>
              <p:cNvSpPr txBox="1"/>
              <p:nvPr/>
            </p:nvSpPr>
            <p:spPr>
              <a:xfrm>
                <a:off x="4391953" y="3104055"/>
                <a:ext cx="392656" cy="584775"/>
              </a:xfrm>
              <a:prstGeom prst="rect">
                <a:avLst/>
              </a:prstGeom>
              <a:noFill/>
            </p:spPr>
            <p:txBody>
              <a:bodyPr wrap="none" rtlCol="0" anchor="ctr">
                <a:spAutoFit/>
              </a:bodyPr>
              <a:lstStyle/>
              <a:p>
                <a:r>
                  <a:rPr lang="en-US" sz="3200" dirty="0" smtClean="0">
                    <a:solidFill>
                      <a:schemeClr val="bg1"/>
                    </a:solidFill>
                  </a:rPr>
                  <a:t>3</a:t>
                </a:r>
                <a:endParaRPr lang="en-US" sz="3200" dirty="0">
                  <a:solidFill>
                    <a:schemeClr val="bg1"/>
                  </a:solidFill>
                </a:endParaRPr>
              </a:p>
            </p:txBody>
          </p:sp>
        </p:grpSp>
        <p:sp>
          <p:nvSpPr>
            <p:cNvPr id="29" name="TextBox 28"/>
            <p:cNvSpPr txBox="1"/>
            <p:nvPr/>
          </p:nvSpPr>
          <p:spPr>
            <a:xfrm>
              <a:off x="2356292" y="3161070"/>
              <a:ext cx="4419736" cy="523219"/>
            </a:xfrm>
            <a:prstGeom prst="rect">
              <a:avLst/>
            </a:prstGeom>
            <a:noFill/>
          </p:spPr>
          <p:txBody>
            <a:bodyPr wrap="none" rtlCol="0">
              <a:spAutoFit/>
            </a:bodyPr>
            <a:lstStyle/>
            <a:p>
              <a:r>
                <a:rPr lang="en-US" sz="2800" dirty="0" smtClean="0">
                  <a:solidFill>
                    <a:srgbClr val="22DFEF"/>
                  </a:solidFill>
                  <a:latin typeface="Avenir Book"/>
                  <a:cs typeface="Avenir Book"/>
                </a:rPr>
                <a:t>Non-microlensing science!</a:t>
              </a:r>
              <a:endParaRPr lang="en-US" sz="2800" dirty="0">
                <a:solidFill>
                  <a:schemeClr val="bg1"/>
                </a:solidFill>
                <a:latin typeface="Avenir Book"/>
                <a:cs typeface="Avenir Book"/>
              </a:endParaRPr>
            </a:p>
          </p:txBody>
        </p:sp>
      </p:grpSp>
      <p:grpSp>
        <p:nvGrpSpPr>
          <p:cNvPr id="33" name="Group 32"/>
          <p:cNvGrpSpPr/>
          <p:nvPr/>
        </p:nvGrpSpPr>
        <p:grpSpPr>
          <a:xfrm>
            <a:off x="0" y="6371401"/>
            <a:ext cx="9144000" cy="440388"/>
            <a:chOff x="0" y="6371401"/>
            <a:chExt cx="9144000" cy="440388"/>
          </a:xfrm>
        </p:grpSpPr>
        <p:cxnSp>
          <p:nvCxnSpPr>
            <p:cNvPr id="34" name="Straight Connector 33"/>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6" name="TextBox 35"/>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7" name="Group 36"/>
            <p:cNvGrpSpPr/>
            <p:nvPr/>
          </p:nvGrpSpPr>
          <p:grpSpPr>
            <a:xfrm>
              <a:off x="7098838" y="6442457"/>
              <a:ext cx="2002536" cy="365761"/>
              <a:chOff x="7810911" y="6249000"/>
              <a:chExt cx="2002536" cy="365761"/>
            </a:xfrm>
          </p:grpSpPr>
          <p:sp>
            <p:nvSpPr>
              <p:cNvPr id="53" name="Rectangle 52"/>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k2c9_logo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644166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6"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Community </a:t>
            </a:r>
            <a:r>
              <a:rPr lang="en-US" sz="3600" dirty="0" smtClean="0">
                <a:solidFill>
                  <a:schemeClr val="bg1"/>
                </a:solidFill>
                <a:latin typeface="Avenir Book"/>
                <a:cs typeface="Avenir Book"/>
              </a:rPr>
              <a:t>Interface</a:t>
            </a:r>
            <a:endParaRPr lang="en-US" sz="3600" i="1" dirty="0">
              <a:solidFill>
                <a:schemeClr val="bg1"/>
              </a:solidFill>
              <a:latin typeface="Avenir Book"/>
              <a:cs typeface="Avenir Book"/>
            </a:endParaRPr>
          </a:p>
        </p:txBody>
      </p:sp>
      <p:grpSp>
        <p:nvGrpSpPr>
          <p:cNvPr id="21" name="Group 20"/>
          <p:cNvGrpSpPr/>
          <p:nvPr/>
        </p:nvGrpSpPr>
        <p:grpSpPr>
          <a:xfrm>
            <a:off x="228600" y="1171787"/>
            <a:ext cx="4114800" cy="4995135"/>
            <a:chOff x="2514600" y="948273"/>
            <a:chExt cx="4114800" cy="4995135"/>
          </a:xfrm>
        </p:grpSpPr>
        <p:grpSp>
          <p:nvGrpSpPr>
            <p:cNvPr id="17" name="Group 16"/>
            <p:cNvGrpSpPr>
              <a:grpSpLocks noChangeAspect="1"/>
            </p:cNvGrpSpPr>
            <p:nvPr/>
          </p:nvGrpSpPr>
          <p:grpSpPr>
            <a:xfrm>
              <a:off x="2514600" y="948273"/>
              <a:ext cx="4114800" cy="4065815"/>
              <a:chOff x="203200" y="1862665"/>
              <a:chExt cx="4267200" cy="4216401"/>
            </a:xfrm>
          </p:grpSpPr>
          <p:pic>
            <p:nvPicPr>
              <p:cNvPr id="3" name="Picture 2" descr="k2c9_visibility_tool_snapshot.png"/>
              <p:cNvPicPr>
                <a:picLocks noChangeAspect="1"/>
              </p:cNvPicPr>
              <p:nvPr/>
            </p:nvPicPr>
            <p:blipFill rotWithShape="1">
              <a:blip r:embed="rId5">
                <a:extLst>
                  <a:ext uri="{28A0092B-C50C-407E-A947-70E740481C1C}">
                    <a14:useLocalDpi xmlns:a14="http://schemas.microsoft.com/office/drawing/2010/main" val="0"/>
                  </a:ext>
                </a:extLst>
              </a:blip>
              <a:srcRect l="3519" t="13408" r="49815" b="12815"/>
              <a:stretch/>
            </p:blipFill>
            <p:spPr>
              <a:xfrm>
                <a:off x="203200" y="1862665"/>
                <a:ext cx="4267200" cy="4216401"/>
              </a:xfrm>
              <a:prstGeom prst="rect">
                <a:avLst/>
              </a:prstGeom>
            </p:spPr>
          </p:pic>
          <p:sp>
            <p:nvSpPr>
              <p:cNvPr id="5" name="TextBox 4"/>
              <p:cNvSpPr txBox="1"/>
              <p:nvPr/>
            </p:nvSpPr>
            <p:spPr>
              <a:xfrm>
                <a:off x="390757" y="3540321"/>
                <a:ext cx="2779976" cy="414929"/>
              </a:xfrm>
              <a:prstGeom prst="rect">
                <a:avLst/>
              </a:prstGeom>
              <a:noFill/>
            </p:spPr>
            <p:txBody>
              <a:bodyPr wrap="none" rtlCol="0">
                <a:spAutoFit/>
              </a:bodyPr>
              <a:lstStyle/>
              <a:p>
                <a:r>
                  <a:rPr lang="en-US" sz="2000" dirty="0" smtClean="0">
                    <a:solidFill>
                      <a:srgbClr val="22DFEF"/>
                    </a:solidFill>
                    <a:latin typeface="Avenir Black"/>
                    <a:cs typeface="Avenir Black"/>
                  </a:rPr>
                  <a:t>Your target here!!?!</a:t>
                </a:r>
                <a:endParaRPr lang="en-US" sz="2000" dirty="0">
                  <a:solidFill>
                    <a:srgbClr val="22DFEF"/>
                  </a:solidFill>
                  <a:latin typeface="Avenir Black"/>
                  <a:cs typeface="Avenir Black"/>
                </a:endParaRPr>
              </a:p>
            </p:txBody>
          </p:sp>
          <p:sp>
            <p:nvSpPr>
              <p:cNvPr id="13" name="Bent Arrow 12"/>
              <p:cNvSpPr/>
              <p:nvPr/>
            </p:nvSpPr>
            <p:spPr>
              <a:xfrm rot="12861358" flipH="1">
                <a:off x="1288477" y="4202420"/>
                <a:ext cx="1169376" cy="1082292"/>
              </a:xfrm>
              <a:prstGeom prst="bentArrow">
                <a:avLst>
                  <a:gd name="adj1" fmla="val 14603"/>
                  <a:gd name="adj2" fmla="val 25000"/>
                  <a:gd name="adj3" fmla="val 33365"/>
                  <a:gd name="adj4" fmla="val 2920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2514600" y="4972886"/>
              <a:ext cx="4114800" cy="970522"/>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Created by:</a:t>
              </a:r>
            </a:p>
            <a:p>
              <a:pPr>
                <a:lnSpc>
                  <a:spcPct val="120000"/>
                </a:lnSpc>
              </a:pPr>
              <a:r>
                <a:rPr lang="en-US" sz="1600" dirty="0" smtClean="0">
                  <a:solidFill>
                    <a:schemeClr val="bg1"/>
                  </a:solidFill>
                  <a:latin typeface="Avenir Book"/>
                  <a:cs typeface="Avenir Book"/>
                </a:rPr>
                <a:t>G. </a:t>
              </a:r>
              <a:r>
                <a:rPr lang="en-US" sz="1600" dirty="0" err="1" smtClean="0">
                  <a:solidFill>
                    <a:schemeClr val="bg1"/>
                  </a:solidFill>
                  <a:latin typeface="Avenir Book"/>
                  <a:cs typeface="Avenir Book"/>
                </a:rPr>
                <a:t>Barentsen</a:t>
              </a:r>
              <a:r>
                <a:rPr lang="en-US" sz="1600" dirty="0" smtClean="0">
                  <a:solidFill>
                    <a:schemeClr val="bg1"/>
                  </a:solidFill>
                  <a:latin typeface="Avenir Book"/>
                  <a:cs typeface="Avenir Book"/>
                </a:rPr>
                <a:t>, T. Barclay, R. </a:t>
              </a:r>
              <a:r>
                <a:rPr lang="en-US" sz="1600" dirty="0" err="1" smtClean="0">
                  <a:solidFill>
                    <a:schemeClr val="bg1"/>
                  </a:solidFill>
                  <a:latin typeface="Avenir Book"/>
                  <a:cs typeface="Avenir Book"/>
                </a:rPr>
                <a:t>Poleski</a:t>
              </a:r>
              <a:endParaRPr lang="en-US" sz="1600" dirty="0" smtClean="0">
                <a:solidFill>
                  <a:schemeClr val="bg1"/>
                </a:solidFill>
                <a:latin typeface="Avenir Book"/>
                <a:cs typeface="Avenir Book"/>
              </a:endParaRPr>
            </a:p>
            <a:p>
              <a:pPr>
                <a:lnSpc>
                  <a:spcPct val="120000"/>
                </a:lnSpc>
              </a:pPr>
              <a:r>
                <a:rPr lang="en-US" sz="1600" dirty="0">
                  <a:solidFill>
                    <a:srgbClr val="22DFEF"/>
                  </a:solidFill>
                  <a:latin typeface="Avenir Book"/>
                  <a:cs typeface="Avenir Book"/>
                </a:rPr>
                <a:t>http://k2c9.herokuapp.com/</a:t>
              </a:r>
              <a:endParaRPr lang="en-US" sz="1600" dirty="0" smtClean="0">
                <a:solidFill>
                  <a:srgbClr val="22DFEF"/>
                </a:solidFill>
                <a:latin typeface="Avenir Book"/>
                <a:cs typeface="Avenir Book"/>
              </a:endParaRPr>
            </a:p>
          </p:txBody>
        </p:sp>
      </p:grpSp>
      <p:grpSp>
        <p:nvGrpSpPr>
          <p:cNvPr id="25" name="Group 24"/>
          <p:cNvGrpSpPr/>
          <p:nvPr/>
        </p:nvGrpSpPr>
        <p:grpSpPr>
          <a:xfrm>
            <a:off x="4766733" y="1171787"/>
            <a:ext cx="4123267" cy="4968076"/>
            <a:chOff x="4766733" y="1171787"/>
            <a:chExt cx="4123267" cy="4968076"/>
          </a:xfrm>
        </p:grpSpPr>
        <p:pic>
          <p:nvPicPr>
            <p:cNvPr id="20" name="Picture 19" descr="exofop_screenshot.pdf"/>
            <p:cNvPicPr>
              <a:picLocks noChangeAspect="1"/>
            </p:cNvPicPr>
            <p:nvPr/>
          </p:nvPicPr>
          <p:blipFill rotWithShape="1">
            <a:blip r:embed="rId6">
              <a:extLst>
                <a:ext uri="{28A0092B-C50C-407E-A947-70E740481C1C}">
                  <a14:useLocalDpi xmlns:a14="http://schemas.microsoft.com/office/drawing/2010/main" val="0"/>
                </a:ext>
              </a:extLst>
            </a:blip>
            <a:srcRect l="23148" r="24444" b="14624"/>
            <a:stretch/>
          </p:blipFill>
          <p:spPr>
            <a:xfrm>
              <a:off x="4775200" y="1171787"/>
              <a:ext cx="4114800" cy="2435183"/>
            </a:xfrm>
            <a:prstGeom prst="rect">
              <a:avLst/>
            </a:prstGeom>
          </p:spPr>
        </p:pic>
        <p:pic>
          <p:nvPicPr>
            <p:cNvPr id="22" name="Picture 21" descr="exofop_eventlist_screenshot.png"/>
            <p:cNvPicPr>
              <a:picLocks noChangeAspect="1"/>
            </p:cNvPicPr>
            <p:nvPr/>
          </p:nvPicPr>
          <p:blipFill rotWithShape="1">
            <a:blip r:embed="rId7">
              <a:extLst>
                <a:ext uri="{28A0092B-C50C-407E-A947-70E740481C1C}">
                  <a14:useLocalDpi xmlns:a14="http://schemas.microsoft.com/office/drawing/2010/main" val="0"/>
                </a:ext>
              </a:extLst>
            </a:blip>
            <a:srcRect l="933" t="18741" r="1402" b="15293"/>
            <a:stretch/>
          </p:blipFill>
          <p:spPr>
            <a:xfrm>
              <a:off x="4775200" y="3776300"/>
              <a:ext cx="4114800" cy="1737040"/>
            </a:xfrm>
            <a:prstGeom prst="rect">
              <a:avLst/>
            </a:prstGeom>
          </p:spPr>
        </p:pic>
        <p:sp>
          <p:nvSpPr>
            <p:cNvPr id="24" name="TextBox 23"/>
            <p:cNvSpPr txBox="1"/>
            <p:nvPr/>
          </p:nvSpPr>
          <p:spPr>
            <a:xfrm>
              <a:off x="4766733" y="5456599"/>
              <a:ext cx="4114800" cy="683264"/>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Created and curated by:</a:t>
              </a:r>
            </a:p>
            <a:p>
              <a:pPr>
                <a:lnSpc>
                  <a:spcPct val="120000"/>
                </a:lnSpc>
              </a:pPr>
              <a:r>
                <a:rPr lang="en-US" sz="1600" dirty="0" smtClean="0">
                  <a:solidFill>
                    <a:schemeClr val="bg1">
                      <a:lumMod val="75000"/>
                    </a:schemeClr>
                  </a:solidFill>
                  <a:latin typeface="Avenir Book"/>
                  <a:cs typeface="Avenir Book"/>
                </a:rPr>
                <a:t>R. </a:t>
              </a:r>
              <a:r>
                <a:rPr lang="en-US" sz="1600" dirty="0" err="1" smtClean="0">
                  <a:solidFill>
                    <a:schemeClr val="bg1">
                      <a:lumMod val="75000"/>
                    </a:schemeClr>
                  </a:solidFill>
                  <a:latin typeface="Avenir Book"/>
                  <a:cs typeface="Avenir Book"/>
                </a:rPr>
                <a:t>Akeson</a:t>
              </a:r>
              <a:r>
                <a:rPr lang="en-US" sz="1600" dirty="0" smtClean="0">
                  <a:solidFill>
                    <a:schemeClr val="bg1">
                      <a:lumMod val="75000"/>
                    </a:schemeClr>
                  </a:solidFill>
                  <a:latin typeface="Avenir Book"/>
                  <a:cs typeface="Avenir Book"/>
                </a:rPr>
                <a:t>, </a:t>
              </a:r>
              <a:r>
                <a:rPr lang="en-US" sz="1600" dirty="0" smtClean="0">
                  <a:solidFill>
                    <a:schemeClr val="bg1"/>
                  </a:solidFill>
                  <a:latin typeface="Avenir Book"/>
                  <a:cs typeface="Avenir Book"/>
                </a:rPr>
                <a:t>R. Street</a:t>
              </a:r>
            </a:p>
          </p:txBody>
        </p:sp>
      </p:grpSp>
      <p:sp>
        <p:nvSpPr>
          <p:cNvPr id="26" name="Frame 25"/>
          <p:cNvSpPr/>
          <p:nvPr/>
        </p:nvSpPr>
        <p:spPr>
          <a:xfrm>
            <a:off x="211667" y="1083733"/>
            <a:ext cx="2582333" cy="571500"/>
          </a:xfrm>
          <a:prstGeom prst="frame">
            <a:avLst>
              <a:gd name="adj1" fmla="val 1786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Frame 26"/>
          <p:cNvSpPr/>
          <p:nvPr/>
        </p:nvSpPr>
        <p:spPr>
          <a:xfrm>
            <a:off x="4749801" y="1134532"/>
            <a:ext cx="1718734" cy="365760"/>
          </a:xfrm>
          <a:prstGeom prst="frame">
            <a:avLst>
              <a:gd name="adj1" fmla="val 1786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40" name="Rectangle 39"/>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7737435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16"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Community </a:t>
            </a:r>
            <a:r>
              <a:rPr lang="en-US" sz="3600" dirty="0" smtClean="0">
                <a:solidFill>
                  <a:schemeClr val="bg1"/>
                </a:solidFill>
                <a:latin typeface="Avenir Book"/>
                <a:cs typeface="Avenir Book"/>
              </a:rPr>
              <a:t>Interface</a:t>
            </a:r>
            <a:endParaRPr lang="en-US" sz="3600" i="1" dirty="0">
              <a:solidFill>
                <a:schemeClr val="bg1"/>
              </a:solidFill>
              <a:latin typeface="Avenir Book"/>
              <a:cs typeface="Avenir Book"/>
            </a:endParaRPr>
          </a:p>
        </p:txBody>
      </p:sp>
      <p:grpSp>
        <p:nvGrpSpPr>
          <p:cNvPr id="21" name="Group 20"/>
          <p:cNvGrpSpPr/>
          <p:nvPr/>
        </p:nvGrpSpPr>
        <p:grpSpPr>
          <a:xfrm>
            <a:off x="228600" y="1171787"/>
            <a:ext cx="4114800" cy="4995135"/>
            <a:chOff x="2514600" y="948273"/>
            <a:chExt cx="4114800" cy="4995135"/>
          </a:xfrm>
        </p:grpSpPr>
        <p:grpSp>
          <p:nvGrpSpPr>
            <p:cNvPr id="17" name="Group 16"/>
            <p:cNvGrpSpPr>
              <a:grpSpLocks noChangeAspect="1"/>
            </p:cNvGrpSpPr>
            <p:nvPr/>
          </p:nvGrpSpPr>
          <p:grpSpPr>
            <a:xfrm>
              <a:off x="2514600" y="948273"/>
              <a:ext cx="4114800" cy="4065815"/>
              <a:chOff x="203200" y="1862665"/>
              <a:chExt cx="4267200" cy="4216401"/>
            </a:xfrm>
          </p:grpSpPr>
          <p:pic>
            <p:nvPicPr>
              <p:cNvPr id="3" name="Picture 2" descr="k2c9_visibility_tool_snapshot.png"/>
              <p:cNvPicPr>
                <a:picLocks noChangeAspect="1"/>
              </p:cNvPicPr>
              <p:nvPr/>
            </p:nvPicPr>
            <p:blipFill rotWithShape="1">
              <a:blip r:embed="rId5">
                <a:extLst>
                  <a:ext uri="{28A0092B-C50C-407E-A947-70E740481C1C}">
                    <a14:useLocalDpi xmlns:a14="http://schemas.microsoft.com/office/drawing/2010/main" val="0"/>
                  </a:ext>
                </a:extLst>
              </a:blip>
              <a:srcRect l="3519" t="13408" r="49815" b="12815"/>
              <a:stretch/>
            </p:blipFill>
            <p:spPr>
              <a:xfrm>
                <a:off x="203200" y="1862665"/>
                <a:ext cx="4267200" cy="4216401"/>
              </a:xfrm>
              <a:prstGeom prst="rect">
                <a:avLst/>
              </a:prstGeom>
            </p:spPr>
          </p:pic>
          <p:sp>
            <p:nvSpPr>
              <p:cNvPr id="5" name="TextBox 4"/>
              <p:cNvSpPr txBox="1"/>
              <p:nvPr/>
            </p:nvSpPr>
            <p:spPr>
              <a:xfrm>
                <a:off x="390757" y="3540321"/>
                <a:ext cx="2779976" cy="414929"/>
              </a:xfrm>
              <a:prstGeom prst="rect">
                <a:avLst/>
              </a:prstGeom>
              <a:noFill/>
            </p:spPr>
            <p:txBody>
              <a:bodyPr wrap="none" rtlCol="0">
                <a:spAutoFit/>
              </a:bodyPr>
              <a:lstStyle/>
              <a:p>
                <a:r>
                  <a:rPr lang="en-US" sz="2000" dirty="0" smtClean="0">
                    <a:solidFill>
                      <a:srgbClr val="22DFEF"/>
                    </a:solidFill>
                    <a:latin typeface="Avenir Black"/>
                    <a:cs typeface="Avenir Black"/>
                  </a:rPr>
                  <a:t>Your target here!!?!</a:t>
                </a:r>
                <a:endParaRPr lang="en-US" sz="2000" dirty="0">
                  <a:solidFill>
                    <a:srgbClr val="22DFEF"/>
                  </a:solidFill>
                  <a:latin typeface="Avenir Black"/>
                  <a:cs typeface="Avenir Black"/>
                </a:endParaRPr>
              </a:p>
            </p:txBody>
          </p:sp>
          <p:sp>
            <p:nvSpPr>
              <p:cNvPr id="13" name="Bent Arrow 12"/>
              <p:cNvSpPr/>
              <p:nvPr/>
            </p:nvSpPr>
            <p:spPr>
              <a:xfrm rot="12861358" flipH="1">
                <a:off x="1288477" y="4202420"/>
                <a:ext cx="1169376" cy="1082292"/>
              </a:xfrm>
              <a:prstGeom prst="bentArrow">
                <a:avLst>
                  <a:gd name="adj1" fmla="val 14603"/>
                  <a:gd name="adj2" fmla="val 25000"/>
                  <a:gd name="adj3" fmla="val 33365"/>
                  <a:gd name="adj4" fmla="val 2920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2514600" y="4972886"/>
              <a:ext cx="4114800" cy="970522"/>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Created by:</a:t>
              </a:r>
            </a:p>
            <a:p>
              <a:pPr>
                <a:lnSpc>
                  <a:spcPct val="120000"/>
                </a:lnSpc>
              </a:pPr>
              <a:r>
                <a:rPr lang="en-US" sz="1600" dirty="0" smtClean="0">
                  <a:solidFill>
                    <a:schemeClr val="bg1"/>
                  </a:solidFill>
                  <a:latin typeface="Avenir Book"/>
                  <a:cs typeface="Avenir Book"/>
                </a:rPr>
                <a:t>G. </a:t>
              </a:r>
              <a:r>
                <a:rPr lang="en-US" sz="1600" dirty="0" err="1" smtClean="0">
                  <a:solidFill>
                    <a:schemeClr val="bg1"/>
                  </a:solidFill>
                  <a:latin typeface="Avenir Book"/>
                  <a:cs typeface="Avenir Book"/>
                </a:rPr>
                <a:t>Barentsen</a:t>
              </a:r>
              <a:r>
                <a:rPr lang="en-US" sz="1600" dirty="0" smtClean="0">
                  <a:solidFill>
                    <a:schemeClr val="bg1"/>
                  </a:solidFill>
                  <a:latin typeface="Avenir Book"/>
                  <a:cs typeface="Avenir Book"/>
                </a:rPr>
                <a:t>, T. Barclay, R. </a:t>
              </a:r>
              <a:r>
                <a:rPr lang="en-US" sz="1600" dirty="0" err="1" smtClean="0">
                  <a:solidFill>
                    <a:schemeClr val="bg1"/>
                  </a:solidFill>
                  <a:latin typeface="Avenir Book"/>
                  <a:cs typeface="Avenir Book"/>
                </a:rPr>
                <a:t>Poleski</a:t>
              </a:r>
              <a:endParaRPr lang="en-US" sz="1600" dirty="0" smtClean="0">
                <a:solidFill>
                  <a:schemeClr val="bg1"/>
                </a:solidFill>
                <a:latin typeface="Avenir Book"/>
                <a:cs typeface="Avenir Book"/>
              </a:endParaRPr>
            </a:p>
            <a:p>
              <a:pPr>
                <a:lnSpc>
                  <a:spcPct val="120000"/>
                </a:lnSpc>
              </a:pPr>
              <a:r>
                <a:rPr lang="en-US" sz="1600" dirty="0">
                  <a:solidFill>
                    <a:srgbClr val="22DFEF"/>
                  </a:solidFill>
                  <a:latin typeface="Avenir Book"/>
                  <a:cs typeface="Avenir Book"/>
                </a:rPr>
                <a:t>http://k2c9.herokuapp.com/</a:t>
              </a:r>
              <a:endParaRPr lang="en-US" sz="1600" dirty="0" smtClean="0">
                <a:solidFill>
                  <a:srgbClr val="22DFEF"/>
                </a:solidFill>
                <a:latin typeface="Avenir Book"/>
                <a:cs typeface="Avenir Book"/>
              </a:endParaRPr>
            </a:p>
          </p:txBody>
        </p:sp>
      </p:grpSp>
      <p:grpSp>
        <p:nvGrpSpPr>
          <p:cNvPr id="25" name="Group 24"/>
          <p:cNvGrpSpPr/>
          <p:nvPr/>
        </p:nvGrpSpPr>
        <p:grpSpPr>
          <a:xfrm>
            <a:off x="4766733" y="1171787"/>
            <a:ext cx="4123267" cy="4968076"/>
            <a:chOff x="4766733" y="1171787"/>
            <a:chExt cx="4123267" cy="4968076"/>
          </a:xfrm>
        </p:grpSpPr>
        <p:pic>
          <p:nvPicPr>
            <p:cNvPr id="20" name="Picture 19" descr="exofop_screenshot.pdf"/>
            <p:cNvPicPr>
              <a:picLocks noChangeAspect="1"/>
            </p:cNvPicPr>
            <p:nvPr/>
          </p:nvPicPr>
          <p:blipFill rotWithShape="1">
            <a:blip r:embed="rId6">
              <a:extLst>
                <a:ext uri="{28A0092B-C50C-407E-A947-70E740481C1C}">
                  <a14:useLocalDpi xmlns:a14="http://schemas.microsoft.com/office/drawing/2010/main" val="0"/>
                </a:ext>
              </a:extLst>
            </a:blip>
            <a:srcRect l="23148" r="24444" b="14624"/>
            <a:stretch/>
          </p:blipFill>
          <p:spPr>
            <a:xfrm>
              <a:off x="4775200" y="1171787"/>
              <a:ext cx="4114800" cy="2435183"/>
            </a:xfrm>
            <a:prstGeom prst="rect">
              <a:avLst/>
            </a:prstGeom>
          </p:spPr>
        </p:pic>
        <p:pic>
          <p:nvPicPr>
            <p:cNvPr id="22" name="Picture 21" descr="exofop_eventlist_screenshot.png"/>
            <p:cNvPicPr>
              <a:picLocks noChangeAspect="1"/>
            </p:cNvPicPr>
            <p:nvPr/>
          </p:nvPicPr>
          <p:blipFill rotWithShape="1">
            <a:blip r:embed="rId7">
              <a:extLst>
                <a:ext uri="{28A0092B-C50C-407E-A947-70E740481C1C}">
                  <a14:useLocalDpi xmlns:a14="http://schemas.microsoft.com/office/drawing/2010/main" val="0"/>
                </a:ext>
              </a:extLst>
            </a:blip>
            <a:srcRect l="933" t="18741" r="1402" b="15293"/>
            <a:stretch/>
          </p:blipFill>
          <p:spPr>
            <a:xfrm>
              <a:off x="4775200" y="3776300"/>
              <a:ext cx="4114800" cy="1737040"/>
            </a:xfrm>
            <a:prstGeom prst="rect">
              <a:avLst/>
            </a:prstGeom>
          </p:spPr>
        </p:pic>
        <p:sp>
          <p:nvSpPr>
            <p:cNvPr id="24" name="TextBox 23"/>
            <p:cNvSpPr txBox="1"/>
            <p:nvPr/>
          </p:nvSpPr>
          <p:spPr>
            <a:xfrm>
              <a:off x="4766733" y="5456599"/>
              <a:ext cx="4114800" cy="683264"/>
            </a:xfrm>
            <a:prstGeom prst="rect">
              <a:avLst/>
            </a:prstGeom>
            <a:noFill/>
          </p:spPr>
          <p:txBody>
            <a:bodyPr wrap="square" rtlCol="0">
              <a:spAutoFit/>
            </a:bodyPr>
            <a:lstStyle/>
            <a:p>
              <a:pPr>
                <a:lnSpc>
                  <a:spcPct val="120000"/>
                </a:lnSpc>
              </a:pPr>
              <a:r>
                <a:rPr lang="en-US" sz="1600" dirty="0" smtClean="0">
                  <a:solidFill>
                    <a:schemeClr val="bg1">
                      <a:lumMod val="75000"/>
                    </a:schemeClr>
                  </a:solidFill>
                  <a:latin typeface="Avenir Book"/>
                  <a:cs typeface="Avenir Book"/>
                </a:rPr>
                <a:t>Created and curated by:</a:t>
              </a:r>
            </a:p>
            <a:p>
              <a:pPr>
                <a:lnSpc>
                  <a:spcPct val="120000"/>
                </a:lnSpc>
              </a:pPr>
              <a:r>
                <a:rPr lang="en-US" sz="1600" dirty="0" smtClean="0">
                  <a:solidFill>
                    <a:schemeClr val="bg1">
                      <a:lumMod val="75000"/>
                    </a:schemeClr>
                  </a:solidFill>
                  <a:latin typeface="Avenir Book"/>
                  <a:cs typeface="Avenir Book"/>
                </a:rPr>
                <a:t>R. </a:t>
              </a:r>
              <a:r>
                <a:rPr lang="en-US" sz="1600" dirty="0" err="1" smtClean="0">
                  <a:solidFill>
                    <a:schemeClr val="bg1">
                      <a:lumMod val="75000"/>
                    </a:schemeClr>
                  </a:solidFill>
                  <a:latin typeface="Avenir Book"/>
                  <a:cs typeface="Avenir Book"/>
                </a:rPr>
                <a:t>Akeson</a:t>
              </a:r>
              <a:r>
                <a:rPr lang="en-US" sz="1600" dirty="0" smtClean="0">
                  <a:solidFill>
                    <a:schemeClr val="bg1">
                      <a:lumMod val="75000"/>
                    </a:schemeClr>
                  </a:solidFill>
                  <a:latin typeface="Avenir Book"/>
                  <a:cs typeface="Avenir Book"/>
                </a:rPr>
                <a:t>, </a:t>
              </a:r>
              <a:r>
                <a:rPr lang="en-US" sz="1600" dirty="0" smtClean="0">
                  <a:solidFill>
                    <a:schemeClr val="bg1"/>
                  </a:solidFill>
                  <a:latin typeface="Avenir Book"/>
                  <a:cs typeface="Avenir Book"/>
                </a:rPr>
                <a:t>R. Street</a:t>
              </a:r>
            </a:p>
          </p:txBody>
        </p:sp>
      </p:grpSp>
      <p:sp>
        <p:nvSpPr>
          <p:cNvPr id="26" name="Frame 25"/>
          <p:cNvSpPr/>
          <p:nvPr/>
        </p:nvSpPr>
        <p:spPr>
          <a:xfrm>
            <a:off x="211667" y="1083733"/>
            <a:ext cx="2582333" cy="571500"/>
          </a:xfrm>
          <a:prstGeom prst="frame">
            <a:avLst>
              <a:gd name="adj1" fmla="val 1786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Frame 26"/>
          <p:cNvSpPr/>
          <p:nvPr/>
        </p:nvSpPr>
        <p:spPr>
          <a:xfrm>
            <a:off x="4749801" y="1134532"/>
            <a:ext cx="1718734" cy="365760"/>
          </a:xfrm>
          <a:prstGeom prst="frame">
            <a:avLst>
              <a:gd name="adj1" fmla="val 17866"/>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8" name="Group 27"/>
          <p:cNvGrpSpPr/>
          <p:nvPr/>
        </p:nvGrpSpPr>
        <p:grpSpPr>
          <a:xfrm>
            <a:off x="0" y="6371401"/>
            <a:ext cx="9144000" cy="440388"/>
            <a:chOff x="0" y="6371401"/>
            <a:chExt cx="9144000" cy="440388"/>
          </a:xfrm>
        </p:grpSpPr>
        <p:cxnSp>
          <p:nvCxnSpPr>
            <p:cNvPr id="29" name="Straight Connector 28"/>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40" name="Rectangle 39"/>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
        <p:nvSpPr>
          <p:cNvPr id="36" name="Rectangle 35"/>
          <p:cNvSpPr/>
          <p:nvPr/>
        </p:nvSpPr>
        <p:spPr>
          <a:xfrm>
            <a:off x="702015" y="1848112"/>
            <a:ext cx="7739971" cy="1780341"/>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5000"/>
              </a:lnSpc>
            </a:pPr>
            <a:r>
              <a:rPr lang="en-US" sz="3600" dirty="0" smtClean="0">
                <a:latin typeface="Avenir Book" charset="0"/>
                <a:ea typeface="Avenir Book" charset="0"/>
                <a:cs typeface="Avenir Book" charset="0"/>
              </a:rPr>
              <a:t>See talk by </a:t>
            </a:r>
            <a:r>
              <a:rPr lang="en-US" sz="3600" b="1" dirty="0" smtClean="0">
                <a:latin typeface="Avenir Heavy" charset="0"/>
                <a:ea typeface="Avenir Heavy" charset="0"/>
                <a:cs typeface="Avenir Heavy" charset="0"/>
              </a:rPr>
              <a:t>Calen B. Henderson </a:t>
            </a:r>
            <a:r>
              <a:rPr lang="en-US" sz="3600" dirty="0" smtClean="0">
                <a:latin typeface="Avenir Book" charset="0"/>
                <a:ea typeface="Avenir Book" charset="0"/>
                <a:cs typeface="Avenir Book" charset="0"/>
              </a:rPr>
              <a:t>Tuesday afternoon!!!</a:t>
            </a:r>
            <a:endParaRPr lang="en-US" sz="3600" dirty="0">
              <a:latin typeface="Avenir Book" charset="0"/>
              <a:ea typeface="Avenir Book" charset="0"/>
              <a:cs typeface="Avenir Book" charset="0"/>
            </a:endParaRPr>
          </a:p>
        </p:txBody>
      </p:sp>
    </p:spTree>
    <p:extLst>
      <p:ext uri="{BB962C8B-B14F-4D97-AF65-F5344CB8AC3E}">
        <p14:creationId xmlns:p14="http://schemas.microsoft.com/office/powerpoint/2010/main" val="4741828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10" name="Group 9"/>
          <p:cNvGrpSpPr/>
          <p:nvPr/>
        </p:nvGrpSpPr>
        <p:grpSpPr>
          <a:xfrm>
            <a:off x="0" y="6371401"/>
            <a:ext cx="9144000" cy="440388"/>
            <a:chOff x="0" y="6371401"/>
            <a:chExt cx="9144000" cy="440388"/>
          </a:xfrm>
        </p:grpSpPr>
        <p:cxnSp>
          <p:nvCxnSpPr>
            <p:cNvPr id="11" name="Straight Connector 1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13" name="TextBox 12"/>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14" name="Group 13"/>
            <p:cNvGrpSpPr/>
            <p:nvPr/>
          </p:nvGrpSpPr>
          <p:grpSpPr>
            <a:xfrm>
              <a:off x="7098838" y="6442457"/>
              <a:ext cx="2002536" cy="365761"/>
              <a:chOff x="7810911" y="6249000"/>
              <a:chExt cx="2002536" cy="365761"/>
            </a:xfrm>
          </p:grpSpPr>
          <p:sp>
            <p:nvSpPr>
              <p:cNvPr id="15" name="Rectangle 14"/>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966467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Science Goals: </a:t>
            </a:r>
            <a:r>
              <a:rPr lang="en-US" sz="3600" dirty="0" smtClean="0">
                <a:solidFill>
                  <a:schemeClr val="bg1"/>
                </a:solidFill>
                <a:latin typeface="Avenir Book"/>
                <a:cs typeface="Avenir Book"/>
              </a:rPr>
              <a:t>Quality</a:t>
            </a:r>
            <a:r>
              <a:rPr lang="en-US" sz="3600" dirty="0" smtClean="0">
                <a:solidFill>
                  <a:srgbClr val="EBD20F"/>
                </a:solidFill>
                <a:latin typeface="Avenir Book"/>
                <a:cs typeface="Avenir Book"/>
              </a:rPr>
              <a:t> versus </a:t>
            </a:r>
            <a:r>
              <a:rPr lang="en-US" sz="3600" dirty="0" smtClean="0">
                <a:solidFill>
                  <a:srgbClr val="22DFEF"/>
                </a:solidFill>
                <a:latin typeface="Avenir Book"/>
                <a:cs typeface="Avenir Book"/>
              </a:rPr>
              <a:t>Quantity</a:t>
            </a:r>
            <a:endParaRPr lang="en-US" sz="3600" i="1" dirty="0">
              <a:solidFill>
                <a:srgbClr val="22DFEF"/>
              </a:solidFill>
              <a:latin typeface="Avenir Book"/>
              <a:cs typeface="Avenir Book"/>
            </a:endParaRPr>
          </a:p>
        </p:txBody>
      </p:sp>
      <p:sp>
        <p:nvSpPr>
          <p:cNvPr id="21" name="TextBox 20"/>
          <p:cNvSpPr txBox="1"/>
          <p:nvPr/>
        </p:nvSpPr>
        <p:spPr>
          <a:xfrm>
            <a:off x="1344963" y="1251611"/>
            <a:ext cx="6454074" cy="1077218"/>
          </a:xfrm>
          <a:prstGeom prst="rect">
            <a:avLst/>
          </a:prstGeom>
          <a:noFill/>
        </p:spPr>
        <p:txBody>
          <a:bodyPr wrap="square" rtlCol="0">
            <a:spAutoFit/>
          </a:bodyPr>
          <a:lstStyle/>
          <a:p>
            <a:r>
              <a:rPr lang="en-US" sz="3200" dirty="0" smtClean="0">
                <a:solidFill>
                  <a:srgbClr val="22DFEF"/>
                </a:solidFill>
                <a:latin typeface="Avenir Book"/>
                <a:cs typeface="Avenir Book"/>
              </a:rPr>
              <a:t>Addressing (relatively) Unexplored Demographic Questions</a:t>
            </a:r>
            <a:endParaRPr lang="en-US" sz="3200" dirty="0">
              <a:solidFill>
                <a:srgbClr val="22DFEF"/>
              </a:solidFill>
              <a:latin typeface="Avenir Book"/>
              <a:cs typeface="Avenir Book"/>
            </a:endParaRPr>
          </a:p>
        </p:txBody>
      </p:sp>
      <p:grpSp>
        <p:nvGrpSpPr>
          <p:cNvPr id="3" name="Group 2"/>
          <p:cNvGrpSpPr/>
          <p:nvPr/>
        </p:nvGrpSpPr>
        <p:grpSpPr>
          <a:xfrm>
            <a:off x="1806634" y="2845236"/>
            <a:ext cx="6111131" cy="3116835"/>
            <a:chOff x="2047442" y="2404978"/>
            <a:chExt cx="6111131" cy="3116835"/>
          </a:xfrm>
        </p:grpSpPr>
        <p:grpSp>
          <p:nvGrpSpPr>
            <p:cNvPr id="25" name="Group 24"/>
            <p:cNvGrpSpPr/>
            <p:nvPr/>
          </p:nvGrpSpPr>
          <p:grpSpPr>
            <a:xfrm>
              <a:off x="2050471" y="2404978"/>
              <a:ext cx="6108102" cy="822960"/>
              <a:chOff x="0" y="3017520"/>
              <a:chExt cx="6108102" cy="822960"/>
            </a:xfrm>
          </p:grpSpPr>
          <p:grpSp>
            <p:nvGrpSpPr>
              <p:cNvPr id="9" name="Group 8"/>
              <p:cNvGrpSpPr/>
              <p:nvPr/>
            </p:nvGrpSpPr>
            <p:grpSpPr>
              <a:xfrm>
                <a:off x="0" y="3017520"/>
                <a:ext cx="822960" cy="822960"/>
                <a:chOff x="4160520" y="3017520"/>
                <a:chExt cx="822960" cy="822960"/>
              </a:xfrm>
            </p:grpSpPr>
            <p:sp>
              <p:nvSpPr>
                <p:cNvPr id="2" name="Oval 1"/>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7" name="TextBox 16"/>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1</a:t>
                  </a:r>
                  <a:endParaRPr lang="en-US" sz="3200" dirty="0">
                    <a:solidFill>
                      <a:schemeClr val="bg1"/>
                    </a:solidFill>
                  </a:endParaRPr>
                </a:p>
              </p:txBody>
            </p:sp>
          </p:grpSp>
          <p:sp>
            <p:nvSpPr>
              <p:cNvPr id="22" name="TextBox 21"/>
              <p:cNvSpPr txBox="1"/>
              <p:nvPr/>
            </p:nvSpPr>
            <p:spPr>
              <a:xfrm>
                <a:off x="1269918" y="3167390"/>
                <a:ext cx="4838184" cy="523220"/>
              </a:xfrm>
              <a:prstGeom prst="rect">
                <a:avLst/>
              </a:prstGeom>
              <a:noFill/>
            </p:spPr>
            <p:txBody>
              <a:bodyPr wrap="none" rtlCol="0">
                <a:spAutoFit/>
              </a:bodyPr>
              <a:lstStyle/>
              <a:p>
                <a:r>
                  <a:rPr lang="en-US" sz="2800" b="1" dirty="0" smtClean="0">
                    <a:solidFill>
                      <a:schemeClr val="bg1"/>
                    </a:solidFill>
                    <a:latin typeface="Avenir Heavy" charset="0"/>
                    <a:ea typeface="Avenir Heavy" charset="0"/>
                    <a:cs typeface="Avenir Heavy" charset="0"/>
                  </a:rPr>
                  <a:t>Cold and bound exoplanets</a:t>
                </a:r>
                <a:endParaRPr lang="en-US" sz="2800" b="1" dirty="0">
                  <a:solidFill>
                    <a:schemeClr val="bg1"/>
                  </a:solidFill>
                  <a:latin typeface="Avenir Heavy" charset="0"/>
                  <a:ea typeface="Avenir Heavy" charset="0"/>
                  <a:cs typeface="Avenir Heavy" charset="0"/>
                </a:endParaRPr>
              </a:p>
            </p:txBody>
          </p:sp>
        </p:grpSp>
        <p:grpSp>
          <p:nvGrpSpPr>
            <p:cNvPr id="26" name="Group 25"/>
            <p:cNvGrpSpPr/>
            <p:nvPr/>
          </p:nvGrpSpPr>
          <p:grpSpPr>
            <a:xfrm>
              <a:off x="2050467" y="3558586"/>
              <a:ext cx="4767927" cy="822960"/>
              <a:chOff x="2050467" y="3017520"/>
              <a:chExt cx="4767927" cy="822960"/>
            </a:xfrm>
          </p:grpSpPr>
          <p:grpSp>
            <p:nvGrpSpPr>
              <p:cNvPr id="12" name="Group 11"/>
              <p:cNvGrpSpPr/>
              <p:nvPr/>
            </p:nvGrpSpPr>
            <p:grpSpPr>
              <a:xfrm>
                <a:off x="2050467" y="3017520"/>
                <a:ext cx="822960" cy="822960"/>
                <a:chOff x="4160520" y="3017520"/>
                <a:chExt cx="822960" cy="822960"/>
              </a:xfrm>
            </p:grpSpPr>
            <p:sp>
              <p:nvSpPr>
                <p:cNvPr id="13" name="Oval 12"/>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6" name="TextBox 15"/>
                <p:cNvSpPr txBox="1"/>
                <p:nvPr/>
              </p:nvSpPr>
              <p:spPr>
                <a:xfrm>
                  <a:off x="4391953" y="3104055"/>
                  <a:ext cx="392656" cy="584776"/>
                </a:xfrm>
                <a:prstGeom prst="rect">
                  <a:avLst/>
                </a:prstGeom>
                <a:noFill/>
              </p:spPr>
              <p:txBody>
                <a:bodyPr wrap="none" rtlCol="0" anchor="ctr">
                  <a:spAutoFit/>
                </a:bodyPr>
                <a:lstStyle/>
                <a:p>
                  <a:r>
                    <a:rPr lang="en-US" sz="3200" dirty="0" smtClean="0">
                      <a:solidFill>
                        <a:schemeClr val="bg1"/>
                      </a:solidFill>
                    </a:rPr>
                    <a:t>2</a:t>
                  </a:r>
                  <a:endParaRPr lang="en-US" sz="3200" dirty="0">
                    <a:solidFill>
                      <a:schemeClr val="bg1"/>
                    </a:solidFill>
                  </a:endParaRPr>
                </a:p>
              </p:txBody>
            </p:sp>
          </p:grpSp>
          <p:sp>
            <p:nvSpPr>
              <p:cNvPr id="23" name="TextBox 22"/>
              <p:cNvSpPr txBox="1"/>
              <p:nvPr/>
            </p:nvSpPr>
            <p:spPr>
              <a:xfrm>
                <a:off x="3320385" y="3167390"/>
                <a:ext cx="3498009" cy="523220"/>
              </a:xfrm>
              <a:prstGeom prst="rect">
                <a:avLst/>
              </a:prstGeom>
              <a:noFill/>
            </p:spPr>
            <p:txBody>
              <a:bodyPr wrap="none" rtlCol="0">
                <a:spAutoFit/>
              </a:bodyPr>
              <a:lstStyle/>
              <a:p>
                <a:r>
                  <a:rPr lang="en-US" sz="2800" dirty="0" smtClean="0">
                    <a:solidFill>
                      <a:srgbClr val="EBD20F"/>
                    </a:solidFill>
                    <a:latin typeface="Avenir Book"/>
                    <a:cs typeface="Avenir Book"/>
                  </a:rPr>
                  <a:t>Free-floating planets</a:t>
                </a:r>
                <a:endParaRPr lang="en-US" sz="2800" dirty="0">
                  <a:solidFill>
                    <a:srgbClr val="EBD20F"/>
                  </a:solidFill>
                  <a:latin typeface="Avenir Book"/>
                  <a:cs typeface="Avenir Book"/>
                </a:endParaRPr>
              </a:p>
            </p:txBody>
          </p:sp>
        </p:grpSp>
        <p:grpSp>
          <p:nvGrpSpPr>
            <p:cNvPr id="27" name="Group 26"/>
            <p:cNvGrpSpPr/>
            <p:nvPr/>
          </p:nvGrpSpPr>
          <p:grpSpPr>
            <a:xfrm>
              <a:off x="2047442" y="4698852"/>
              <a:ext cx="4666821" cy="822961"/>
              <a:chOff x="1083349" y="3017520"/>
              <a:chExt cx="4666821" cy="822960"/>
            </a:xfrm>
          </p:grpSpPr>
          <p:grpSp>
            <p:nvGrpSpPr>
              <p:cNvPr id="18" name="Group 17"/>
              <p:cNvGrpSpPr/>
              <p:nvPr/>
            </p:nvGrpSpPr>
            <p:grpSpPr>
              <a:xfrm>
                <a:off x="1083349" y="3017520"/>
                <a:ext cx="822960" cy="822960"/>
                <a:chOff x="4160520" y="3017520"/>
                <a:chExt cx="822960" cy="822960"/>
              </a:xfrm>
            </p:grpSpPr>
            <p:sp>
              <p:nvSpPr>
                <p:cNvPr id="19" name="Oval 18"/>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0" name="TextBox 19"/>
                <p:cNvSpPr txBox="1"/>
                <p:nvPr/>
              </p:nvSpPr>
              <p:spPr>
                <a:xfrm>
                  <a:off x="4391953" y="3104055"/>
                  <a:ext cx="392656" cy="584775"/>
                </a:xfrm>
                <a:prstGeom prst="rect">
                  <a:avLst/>
                </a:prstGeom>
                <a:noFill/>
              </p:spPr>
              <p:txBody>
                <a:bodyPr wrap="none" rtlCol="0" anchor="ctr">
                  <a:spAutoFit/>
                </a:bodyPr>
                <a:lstStyle/>
                <a:p>
                  <a:r>
                    <a:rPr lang="en-US" sz="3200" dirty="0" smtClean="0">
                      <a:solidFill>
                        <a:schemeClr val="bg1"/>
                      </a:solidFill>
                    </a:rPr>
                    <a:t>3</a:t>
                  </a:r>
                  <a:endParaRPr lang="en-US" sz="3200" dirty="0">
                    <a:solidFill>
                      <a:schemeClr val="bg1"/>
                    </a:solidFill>
                  </a:endParaRPr>
                </a:p>
              </p:txBody>
            </p:sp>
          </p:grpSp>
          <p:sp>
            <p:nvSpPr>
              <p:cNvPr id="24" name="TextBox 23"/>
              <p:cNvSpPr txBox="1"/>
              <p:nvPr/>
            </p:nvSpPr>
            <p:spPr>
              <a:xfrm>
                <a:off x="2356292" y="3161070"/>
                <a:ext cx="3393878" cy="523219"/>
              </a:xfrm>
              <a:prstGeom prst="rect">
                <a:avLst/>
              </a:prstGeom>
              <a:noFill/>
            </p:spPr>
            <p:txBody>
              <a:bodyPr wrap="none" rtlCol="0">
                <a:spAutoFit/>
              </a:bodyPr>
              <a:lstStyle/>
              <a:p>
                <a:r>
                  <a:rPr lang="en-US" sz="2800" dirty="0" smtClean="0">
                    <a:solidFill>
                      <a:srgbClr val="EBD20F"/>
                    </a:solidFill>
                    <a:latin typeface="Avenir Book"/>
                    <a:cs typeface="Avenir Book"/>
                  </a:rPr>
                  <a:t>Galactic distribution</a:t>
                </a:r>
                <a:endParaRPr lang="en-US" sz="2800" dirty="0">
                  <a:solidFill>
                    <a:srgbClr val="EBD20F"/>
                  </a:solidFill>
                  <a:latin typeface="Avenir Book"/>
                  <a:cs typeface="Avenir Book"/>
                </a:endParaRPr>
              </a:p>
            </p:txBody>
          </p:sp>
        </p:grpSp>
      </p:grpSp>
      <p:grpSp>
        <p:nvGrpSpPr>
          <p:cNvPr id="30" name="Group 29"/>
          <p:cNvGrpSpPr/>
          <p:nvPr/>
        </p:nvGrpSpPr>
        <p:grpSpPr>
          <a:xfrm>
            <a:off x="0" y="6371401"/>
            <a:ext cx="9144000" cy="440388"/>
            <a:chOff x="0" y="6371401"/>
            <a:chExt cx="9144000" cy="440388"/>
          </a:xfrm>
        </p:grpSpPr>
        <p:cxnSp>
          <p:nvCxnSpPr>
            <p:cNvPr id="31" name="Straight Connector 3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3" name="TextBox 32"/>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9" name="Group 38"/>
            <p:cNvGrpSpPr/>
            <p:nvPr/>
          </p:nvGrpSpPr>
          <p:grpSpPr>
            <a:xfrm>
              <a:off x="7098838" y="6442457"/>
              <a:ext cx="2002536" cy="365761"/>
              <a:chOff x="7810911" y="6249000"/>
              <a:chExt cx="2002536" cy="365761"/>
            </a:xfrm>
          </p:grpSpPr>
          <p:sp>
            <p:nvSpPr>
              <p:cNvPr id="40" name="Rectangle 39"/>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
        <p:nvSpPr>
          <p:cNvPr id="28" name="Rectangle 27"/>
          <p:cNvSpPr/>
          <p:nvPr/>
        </p:nvSpPr>
        <p:spPr>
          <a:xfrm>
            <a:off x="569495" y="3826383"/>
            <a:ext cx="8005011" cy="2313159"/>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5000"/>
              </a:lnSpc>
            </a:pPr>
            <a:r>
              <a:rPr lang="en-US" sz="3600" dirty="0" smtClean="0">
                <a:latin typeface="Avenir Book" charset="0"/>
                <a:ea typeface="Avenir Book" charset="0"/>
                <a:cs typeface="Avenir Book" charset="0"/>
              </a:rPr>
              <a:t>See talks by </a:t>
            </a:r>
            <a:r>
              <a:rPr lang="en-US" sz="3600" b="1" dirty="0" smtClean="0">
                <a:latin typeface="Avenir Heavy" charset="0"/>
                <a:ea typeface="Avenir Heavy" charset="0"/>
                <a:cs typeface="Avenir Heavy" charset="0"/>
              </a:rPr>
              <a:t>Yossi </a:t>
            </a:r>
            <a:r>
              <a:rPr lang="en-US" sz="3600" b="1" dirty="0" err="1" smtClean="0">
                <a:latin typeface="Avenir Heavy" charset="0"/>
                <a:ea typeface="Avenir Heavy" charset="0"/>
                <a:cs typeface="Avenir Heavy" charset="0"/>
              </a:rPr>
              <a:t>Shvartzvald</a:t>
            </a:r>
            <a:r>
              <a:rPr lang="en-US" sz="3600" b="1" dirty="0" smtClean="0">
                <a:latin typeface="Avenir Heavy" charset="0"/>
                <a:ea typeface="Avenir Heavy" charset="0"/>
                <a:cs typeface="Avenir Heavy" charset="0"/>
              </a:rPr>
              <a:t>, Daisuke Suzuki, </a:t>
            </a:r>
            <a:r>
              <a:rPr lang="en-US" sz="3600" dirty="0" smtClean="0">
                <a:latin typeface="Avenir Book" charset="0"/>
                <a:ea typeface="Avenir Book" charset="0"/>
                <a:cs typeface="Avenir Book" charset="0"/>
              </a:rPr>
              <a:t>&amp;</a:t>
            </a:r>
            <a:r>
              <a:rPr lang="en-US" sz="3600" b="1" dirty="0" smtClean="0">
                <a:latin typeface="Avenir Heavy" charset="0"/>
                <a:ea typeface="Avenir Heavy" charset="0"/>
                <a:cs typeface="Avenir Heavy" charset="0"/>
              </a:rPr>
              <a:t> Christian</a:t>
            </a:r>
          </a:p>
          <a:p>
            <a:pPr algn="ctr">
              <a:lnSpc>
                <a:spcPts val="5000"/>
              </a:lnSpc>
            </a:pPr>
            <a:r>
              <a:rPr lang="en-US" sz="3600" b="1" dirty="0" smtClean="0">
                <a:latin typeface="Avenir Heavy" charset="0"/>
                <a:ea typeface="Avenir Heavy" charset="0"/>
                <a:cs typeface="Avenir Heavy" charset="0"/>
              </a:rPr>
              <a:t>Clanton </a:t>
            </a:r>
            <a:r>
              <a:rPr lang="en-US" sz="3600" dirty="0" smtClean="0">
                <a:latin typeface="Avenir Book" charset="0"/>
                <a:ea typeface="Avenir Book" charset="0"/>
                <a:cs typeface="Avenir Book" charset="0"/>
              </a:rPr>
              <a:t>Tuesday morning!!!</a:t>
            </a:r>
            <a:endParaRPr lang="en-US" sz="3600" dirty="0">
              <a:latin typeface="Avenir Book" charset="0"/>
              <a:ea typeface="Avenir Book" charset="0"/>
              <a:cs typeface="Avenir Book" charset="0"/>
            </a:endParaRPr>
          </a:p>
        </p:txBody>
      </p:sp>
    </p:spTree>
    <p:extLst>
      <p:ext uri="{BB962C8B-B14F-4D97-AF65-F5344CB8AC3E}">
        <p14:creationId xmlns:p14="http://schemas.microsoft.com/office/powerpoint/2010/main" val="1151960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a:effectLst/>
        </p:spPr>
      </p:pic>
      <p:grpSp>
        <p:nvGrpSpPr>
          <p:cNvPr id="2" name="Group 1"/>
          <p:cNvGrpSpPr/>
          <p:nvPr/>
        </p:nvGrpSpPr>
        <p:grpSpPr>
          <a:xfrm>
            <a:off x="1" y="1226164"/>
            <a:ext cx="9143999" cy="4758538"/>
            <a:chOff x="1" y="1441786"/>
            <a:chExt cx="9143999" cy="4758538"/>
          </a:xfrm>
        </p:grpSpPr>
        <p:pic>
          <p:nvPicPr>
            <p:cNvPr id="6" name="Picture 5" descr="yee2015_802_76_fig1_500pp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441786"/>
              <a:ext cx="4864608" cy="4758538"/>
            </a:xfrm>
            <a:prstGeom prst="rect">
              <a:avLst/>
            </a:prstGeom>
          </p:spPr>
        </p:pic>
        <p:grpSp>
          <p:nvGrpSpPr>
            <p:cNvPr id="10" name="Group 9"/>
            <p:cNvGrpSpPr/>
            <p:nvPr/>
          </p:nvGrpSpPr>
          <p:grpSpPr>
            <a:xfrm>
              <a:off x="1" y="1675699"/>
              <a:ext cx="2133599" cy="2240767"/>
              <a:chOff x="1" y="1288229"/>
              <a:chExt cx="2133599" cy="2240767"/>
            </a:xfrm>
          </p:grpSpPr>
          <p:pic>
            <p:nvPicPr>
              <p:cNvPr id="11" name="Picture 10" descr="spitzer_credit_NASA:JPL-Caltech.jpg"/>
              <p:cNvPicPr>
                <a:picLocks noChangeAspect="1"/>
              </p:cNvPicPr>
              <p:nvPr/>
            </p:nvPicPr>
            <p:blipFill rotWithShape="1">
              <a:blip r:embed="rId6">
                <a:extLst>
                  <a:ext uri="{28A0092B-C50C-407E-A947-70E740481C1C}">
                    <a14:useLocalDpi xmlns:a14="http://schemas.microsoft.com/office/drawing/2010/main" val="0"/>
                  </a:ext>
                </a:extLst>
              </a:blip>
              <a:srcRect l="6855" r="12896"/>
              <a:stretch/>
            </p:blipFill>
            <p:spPr>
              <a:xfrm>
                <a:off x="1" y="1288229"/>
                <a:ext cx="2133599" cy="1994053"/>
              </a:xfrm>
              <a:prstGeom prst="rect">
                <a:avLst/>
              </a:prstGeom>
            </p:spPr>
          </p:pic>
          <p:sp>
            <p:nvSpPr>
              <p:cNvPr id="12" name="TextBox 11"/>
              <p:cNvSpPr txBox="1"/>
              <p:nvPr/>
            </p:nvSpPr>
            <p:spPr>
              <a:xfrm>
                <a:off x="69268" y="3251997"/>
                <a:ext cx="1982081" cy="276999"/>
              </a:xfrm>
              <a:prstGeom prst="rect">
                <a:avLst/>
              </a:prstGeom>
              <a:noFill/>
            </p:spPr>
            <p:txBody>
              <a:bodyPr wrap="none" rtlCol="0">
                <a:spAutoFit/>
              </a:bodyPr>
              <a:lstStyle/>
              <a:p>
                <a:r>
                  <a:rPr lang="en-US" sz="1200" dirty="0" smtClean="0">
                    <a:solidFill>
                      <a:schemeClr val="bg1">
                        <a:lumMod val="85000"/>
                      </a:schemeClr>
                    </a:solidFill>
                    <a:latin typeface="Avenir Book" charset="0"/>
                    <a:ea typeface="Avenir Book" charset="0"/>
                    <a:cs typeface="Avenir Book" charset="0"/>
                  </a:rPr>
                  <a:t>Credit: NASA/JPL-Caltech</a:t>
                </a:r>
                <a:endParaRPr lang="en-US" sz="1200" dirty="0">
                  <a:solidFill>
                    <a:schemeClr val="bg1">
                      <a:lumMod val="85000"/>
                    </a:schemeClr>
                  </a:solidFill>
                  <a:latin typeface="Avenir Book" charset="0"/>
                  <a:ea typeface="Avenir Book" charset="0"/>
                  <a:cs typeface="Avenir Book" charset="0"/>
                </a:endParaRPr>
              </a:p>
            </p:txBody>
          </p:sp>
        </p:grpSp>
        <p:grpSp>
          <p:nvGrpSpPr>
            <p:cNvPr id="13" name="Group 12"/>
            <p:cNvGrpSpPr/>
            <p:nvPr/>
          </p:nvGrpSpPr>
          <p:grpSpPr>
            <a:xfrm>
              <a:off x="6998208" y="3438369"/>
              <a:ext cx="2145792" cy="1664109"/>
              <a:chOff x="6998208" y="2813837"/>
              <a:chExt cx="2145792" cy="1664109"/>
            </a:xfrm>
          </p:grpSpPr>
          <p:pic>
            <p:nvPicPr>
              <p:cNvPr id="14" name="Picture 13" descr="ogle_credit_krzysztof_ulaczy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8208" y="2813837"/>
                <a:ext cx="2145792" cy="1428485"/>
              </a:xfrm>
              <a:prstGeom prst="rect">
                <a:avLst/>
              </a:prstGeom>
            </p:spPr>
          </p:pic>
          <p:sp>
            <p:nvSpPr>
              <p:cNvPr id="15" name="TextBox 14"/>
              <p:cNvSpPr txBox="1"/>
              <p:nvPr/>
            </p:nvSpPr>
            <p:spPr>
              <a:xfrm>
                <a:off x="7142701" y="4200947"/>
                <a:ext cx="1855444" cy="276999"/>
              </a:xfrm>
              <a:prstGeom prst="rect">
                <a:avLst/>
              </a:prstGeom>
              <a:noFill/>
            </p:spPr>
            <p:txBody>
              <a:bodyPr wrap="none" rtlCol="0">
                <a:spAutoFit/>
              </a:bodyPr>
              <a:lstStyle/>
              <a:p>
                <a:r>
                  <a:rPr lang="en-US" sz="1200" dirty="0" smtClean="0">
                    <a:solidFill>
                      <a:schemeClr val="bg1">
                        <a:lumMod val="85000"/>
                      </a:schemeClr>
                    </a:solidFill>
                    <a:latin typeface="Avenir Book" charset="0"/>
                    <a:ea typeface="Avenir Book" charset="0"/>
                    <a:cs typeface="Avenir Book" charset="0"/>
                  </a:rPr>
                  <a:t>Credit: Krzysztof Ulaczyk</a:t>
                </a:r>
                <a:endParaRPr lang="en-US" sz="1200" dirty="0">
                  <a:solidFill>
                    <a:schemeClr val="bg1">
                      <a:lumMod val="85000"/>
                    </a:schemeClr>
                  </a:solidFill>
                  <a:latin typeface="Avenir Book" charset="0"/>
                  <a:ea typeface="Avenir Book" charset="0"/>
                  <a:cs typeface="Avenir Book" charset="0"/>
                </a:endParaRPr>
              </a:p>
            </p:txBody>
          </p:sp>
        </p:grpSp>
      </p:grpSp>
      <p:sp>
        <p:nvSpPr>
          <p:cNvPr id="17" name="Title 1"/>
          <p:cNvSpPr>
            <a:spLocks noGrp="1"/>
          </p:cNvSpPr>
          <p:nvPr>
            <p:ph type="ctrTitle"/>
          </p:nvPr>
        </p:nvSpPr>
        <p:spPr>
          <a:xfrm>
            <a:off x="0" y="0"/>
            <a:ext cx="9144000" cy="731520"/>
          </a:xfrm>
        </p:spPr>
        <p:txBody>
          <a:bodyPr anchor="ctr">
            <a:noAutofit/>
          </a:bodyPr>
          <a:lstStyle/>
          <a:p>
            <a:r>
              <a:rPr lang="en-US" sz="3600" dirty="0" err="1" smtClean="0">
                <a:solidFill>
                  <a:srgbClr val="22DFEF"/>
                </a:solidFill>
                <a:latin typeface="Avenir Book"/>
                <a:cs typeface="Avenir Book"/>
              </a:rPr>
              <a:t>Microlens</a:t>
            </a:r>
            <a:r>
              <a:rPr lang="en-US" sz="3600" dirty="0" smtClean="0">
                <a:solidFill>
                  <a:srgbClr val="22DFEF"/>
                </a:solidFill>
                <a:latin typeface="Avenir Book"/>
                <a:cs typeface="Avenir Book"/>
              </a:rPr>
              <a:t> Parallax Satellite I. </a:t>
            </a:r>
            <a:r>
              <a:rPr lang="en-US" sz="3600" i="1" dirty="0" smtClean="0">
                <a:solidFill>
                  <a:schemeClr val="bg1"/>
                </a:solidFill>
                <a:latin typeface="Avenir Book"/>
                <a:cs typeface="Avenir Book"/>
              </a:rPr>
              <a:t>Spitzer</a:t>
            </a:r>
            <a:endParaRPr lang="en-US" sz="3600" i="1" dirty="0">
              <a:solidFill>
                <a:schemeClr val="bg1"/>
              </a:solidFill>
              <a:latin typeface="Avenir Book"/>
              <a:cs typeface="Avenir Book"/>
            </a:endParaRPr>
          </a:p>
        </p:txBody>
      </p:sp>
      <p:sp>
        <p:nvSpPr>
          <p:cNvPr id="28" name="TextBox 27"/>
          <p:cNvSpPr txBox="1"/>
          <p:nvPr/>
        </p:nvSpPr>
        <p:spPr>
          <a:xfrm>
            <a:off x="3183437" y="5984702"/>
            <a:ext cx="2777130" cy="369332"/>
          </a:xfrm>
          <a:prstGeom prst="rect">
            <a:avLst/>
          </a:prstGeom>
          <a:noFill/>
        </p:spPr>
        <p:txBody>
          <a:bodyPr wrap="none" rtlCol="0">
            <a:spAutoFit/>
          </a:bodyPr>
          <a:lstStyle/>
          <a:p>
            <a:pPr algn="ctr"/>
            <a:r>
              <a:rPr lang="en-US" dirty="0" smtClean="0">
                <a:solidFill>
                  <a:schemeClr val="bg1">
                    <a:lumMod val="75000"/>
                  </a:schemeClr>
                </a:solidFill>
                <a:latin typeface="Avenir Book" charset="0"/>
                <a:ea typeface="Avenir Book" charset="0"/>
                <a:cs typeface="Avenir Book" charset="0"/>
              </a:rPr>
              <a:t>Yee+ (2015) </a:t>
            </a:r>
            <a:r>
              <a:rPr lang="en-US" dirty="0" err="1" smtClean="0">
                <a:solidFill>
                  <a:schemeClr val="bg1">
                    <a:lumMod val="75000"/>
                  </a:schemeClr>
                </a:solidFill>
                <a:latin typeface="Avenir Book" charset="0"/>
                <a:ea typeface="Avenir Book" charset="0"/>
                <a:cs typeface="Avenir Book" charset="0"/>
              </a:rPr>
              <a:t>ApJ</a:t>
            </a:r>
            <a:r>
              <a:rPr lang="en-US" dirty="0" smtClean="0">
                <a:solidFill>
                  <a:schemeClr val="bg1">
                    <a:lumMod val="75000"/>
                  </a:schemeClr>
                </a:solidFill>
                <a:latin typeface="Avenir Book" charset="0"/>
                <a:ea typeface="Avenir Book" charset="0"/>
                <a:cs typeface="Avenir Book" charset="0"/>
              </a:rPr>
              <a:t>, 802, 76</a:t>
            </a:r>
            <a:endParaRPr lang="en-US" dirty="0">
              <a:solidFill>
                <a:schemeClr val="bg1">
                  <a:lumMod val="75000"/>
                </a:schemeClr>
              </a:solidFill>
              <a:latin typeface="Avenir Book" charset="0"/>
              <a:ea typeface="Avenir Book" charset="0"/>
              <a:cs typeface="Avenir Book" charset="0"/>
            </a:endParaRPr>
          </a:p>
        </p:txBody>
      </p:sp>
      <p:grpSp>
        <p:nvGrpSpPr>
          <p:cNvPr id="20" name="Group 19"/>
          <p:cNvGrpSpPr/>
          <p:nvPr/>
        </p:nvGrpSpPr>
        <p:grpSpPr>
          <a:xfrm>
            <a:off x="0" y="6371401"/>
            <a:ext cx="9144000" cy="440388"/>
            <a:chOff x="0" y="6371401"/>
            <a:chExt cx="9144000" cy="440388"/>
          </a:xfrm>
        </p:grpSpPr>
        <p:cxnSp>
          <p:nvCxnSpPr>
            <p:cNvPr id="21" name="Straight Connector 2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1" name="TextBox 30"/>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2" name="Group 31"/>
            <p:cNvGrpSpPr/>
            <p:nvPr/>
          </p:nvGrpSpPr>
          <p:grpSpPr>
            <a:xfrm>
              <a:off x="7098838" y="6442457"/>
              <a:ext cx="2002536" cy="365761"/>
              <a:chOff x="7810911" y="6249000"/>
              <a:chExt cx="2002536" cy="365761"/>
            </a:xfrm>
          </p:grpSpPr>
          <p:sp>
            <p:nvSpPr>
              <p:cNvPr id="33" name="Rectangle 32"/>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k2c9_logo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353115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a:effectLst/>
        </p:spPr>
      </p:pic>
      <p:pic>
        <p:nvPicPr>
          <p:cNvPr id="9" name="Picture 8" descr="ob140124_press_release_light_curv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91" y="945020"/>
            <a:ext cx="5943600" cy="4592782"/>
          </a:xfrm>
          <a:prstGeom prst="rect">
            <a:avLst/>
          </a:prstGeom>
        </p:spPr>
      </p:pic>
      <p:sp>
        <p:nvSpPr>
          <p:cNvPr id="11" name="Title 1"/>
          <p:cNvSpPr>
            <a:spLocks noGrp="1"/>
          </p:cNvSpPr>
          <p:nvPr>
            <p:ph type="ctrTitle"/>
          </p:nvPr>
        </p:nvSpPr>
        <p:spPr>
          <a:xfrm>
            <a:off x="0" y="0"/>
            <a:ext cx="9144000" cy="731520"/>
          </a:xfrm>
        </p:spPr>
        <p:txBody>
          <a:bodyPr anchor="ctr">
            <a:noAutofit/>
          </a:bodyPr>
          <a:lstStyle/>
          <a:p>
            <a:r>
              <a:rPr lang="en-US" sz="3600" dirty="0" err="1" smtClean="0">
                <a:solidFill>
                  <a:srgbClr val="22DFEF"/>
                </a:solidFill>
                <a:latin typeface="Avenir Book"/>
                <a:cs typeface="Avenir Book"/>
              </a:rPr>
              <a:t>Microlens</a:t>
            </a:r>
            <a:r>
              <a:rPr lang="en-US" sz="3600" dirty="0" smtClean="0">
                <a:solidFill>
                  <a:srgbClr val="22DFEF"/>
                </a:solidFill>
                <a:latin typeface="Avenir Book"/>
                <a:cs typeface="Avenir Book"/>
              </a:rPr>
              <a:t> Parallax Satellite I. </a:t>
            </a:r>
            <a:r>
              <a:rPr lang="en-US" sz="3600" i="1" dirty="0" smtClean="0">
                <a:solidFill>
                  <a:schemeClr val="bg1"/>
                </a:solidFill>
                <a:latin typeface="Avenir Book"/>
                <a:cs typeface="Avenir Book"/>
              </a:rPr>
              <a:t>Spitzer</a:t>
            </a:r>
            <a:endParaRPr lang="en-US" sz="3600" i="1" dirty="0">
              <a:solidFill>
                <a:schemeClr val="bg1"/>
              </a:solidFill>
              <a:latin typeface="Avenir Book"/>
              <a:cs typeface="Avenir Book"/>
            </a:endParaRPr>
          </a:p>
        </p:txBody>
      </p:sp>
      <p:sp>
        <p:nvSpPr>
          <p:cNvPr id="18" name="TextBox 17"/>
          <p:cNvSpPr txBox="1"/>
          <p:nvPr/>
        </p:nvSpPr>
        <p:spPr>
          <a:xfrm>
            <a:off x="6209038" y="1821546"/>
            <a:ext cx="2764411" cy="2677656"/>
          </a:xfrm>
          <a:prstGeom prst="rect">
            <a:avLst/>
          </a:prstGeom>
          <a:noFill/>
        </p:spPr>
        <p:txBody>
          <a:bodyPr wrap="none" rtlCol="0">
            <a:spAutoFit/>
          </a:bodyPr>
          <a:lstStyle/>
          <a:p>
            <a:pPr algn="ctr">
              <a:lnSpc>
                <a:spcPct val="150000"/>
              </a:lnSpc>
            </a:pPr>
            <a:r>
              <a:rPr lang="en-US" sz="2800" dirty="0" err="1" smtClean="0">
                <a:solidFill>
                  <a:srgbClr val="EBD20F"/>
                </a:solidFill>
                <a:latin typeface="Avenir Book" charset="0"/>
                <a:ea typeface="Avenir Book" charset="0"/>
                <a:cs typeface="Avenir Book" charset="0"/>
              </a:rPr>
              <a:t>M</a:t>
            </a:r>
            <a:r>
              <a:rPr lang="en-US" sz="2800" baseline="-25000" dirty="0" err="1" smtClean="0">
                <a:solidFill>
                  <a:srgbClr val="EBD20F"/>
                </a:solidFill>
                <a:latin typeface="Avenir Book" charset="0"/>
                <a:ea typeface="Avenir Book" charset="0"/>
                <a:cs typeface="Avenir Book" charset="0"/>
              </a:rPr>
              <a:t>p</a:t>
            </a:r>
            <a:r>
              <a:rPr lang="en-US" sz="2800" dirty="0" smtClean="0">
                <a:solidFill>
                  <a:srgbClr val="EBD20F"/>
                </a:solidFill>
                <a:latin typeface="Avenir Book" charset="0"/>
                <a:ea typeface="Avenir Book" charset="0"/>
                <a:cs typeface="Avenir Book" charset="0"/>
              </a:rPr>
              <a:t> = 0.5 M</a:t>
            </a:r>
            <a:r>
              <a:rPr lang="en-US" sz="2800" baseline="-25000" dirty="0" smtClean="0">
                <a:solidFill>
                  <a:srgbClr val="EBD20F"/>
                </a:solidFill>
                <a:latin typeface="Avenir Book" charset="0"/>
                <a:ea typeface="Avenir Book" charset="0"/>
                <a:cs typeface="Avenir Book" charset="0"/>
              </a:rPr>
              <a:t>J</a:t>
            </a:r>
          </a:p>
          <a:p>
            <a:pPr algn="ctr">
              <a:lnSpc>
                <a:spcPct val="150000"/>
              </a:lnSpc>
            </a:pPr>
            <a:r>
              <a:rPr lang="en-US" sz="2800" dirty="0" smtClean="0">
                <a:solidFill>
                  <a:srgbClr val="EBD20F"/>
                </a:solidFill>
                <a:latin typeface="Avenir Book" charset="0"/>
                <a:ea typeface="Avenir Book" charset="0"/>
                <a:cs typeface="Avenir Book" charset="0"/>
              </a:rPr>
              <a:t>M</a:t>
            </a:r>
            <a:r>
              <a:rPr lang="en-US" sz="2800" baseline="-25000" dirty="0" smtClean="0">
                <a:solidFill>
                  <a:srgbClr val="EBD20F"/>
                </a:solidFill>
                <a:latin typeface="Avenir Book" charset="0"/>
                <a:ea typeface="Avenir Book" charset="0"/>
                <a:cs typeface="Avenir Book" charset="0"/>
              </a:rPr>
              <a:t>*</a:t>
            </a:r>
            <a:r>
              <a:rPr lang="en-US" sz="2800" dirty="0" smtClean="0">
                <a:solidFill>
                  <a:srgbClr val="EBD20F"/>
                </a:solidFill>
                <a:latin typeface="Avenir Book" charset="0"/>
                <a:ea typeface="Avenir Book" charset="0"/>
                <a:cs typeface="Avenir Book" charset="0"/>
              </a:rPr>
              <a:t> = 0.7 M</a:t>
            </a:r>
            <a:r>
              <a:rPr lang="en-US" sz="2800" baseline="-25000" dirty="0" smtClean="0">
                <a:solidFill>
                  <a:srgbClr val="EBD20F"/>
                </a:solidFill>
                <a:latin typeface="Avenir Book" charset="0"/>
                <a:ea typeface="Avenir Book" charset="0"/>
                <a:cs typeface="Avenir Book" charset="0"/>
                <a:sym typeface="Wingdings"/>
              </a:rPr>
              <a:t></a:t>
            </a:r>
          </a:p>
          <a:p>
            <a:pPr algn="ctr">
              <a:lnSpc>
                <a:spcPct val="150000"/>
              </a:lnSpc>
            </a:pPr>
            <a:r>
              <a:rPr lang="en-US" sz="2800" dirty="0" smtClean="0">
                <a:solidFill>
                  <a:srgbClr val="EBD20F"/>
                </a:solidFill>
                <a:latin typeface="Avenir Book" charset="0"/>
                <a:ea typeface="Avenir Book" charset="0"/>
                <a:cs typeface="Avenir Book" charset="0"/>
              </a:rPr>
              <a:t>D</a:t>
            </a:r>
            <a:r>
              <a:rPr lang="en-US" sz="2800" baseline="-25000" dirty="0" smtClean="0">
                <a:solidFill>
                  <a:srgbClr val="EBD20F"/>
                </a:solidFill>
                <a:latin typeface="Avenir Book" charset="0"/>
                <a:ea typeface="Avenir Book" charset="0"/>
                <a:cs typeface="Avenir Book" charset="0"/>
              </a:rPr>
              <a:t>l</a:t>
            </a:r>
            <a:r>
              <a:rPr lang="en-US" sz="2800" dirty="0" smtClean="0">
                <a:solidFill>
                  <a:srgbClr val="EBD20F"/>
                </a:solidFill>
                <a:latin typeface="Avenir Book" charset="0"/>
                <a:ea typeface="Avenir Book" charset="0"/>
                <a:cs typeface="Avenir Book" charset="0"/>
              </a:rPr>
              <a:t> = 4.1 </a:t>
            </a:r>
            <a:r>
              <a:rPr lang="en-US" sz="2800" dirty="0" err="1" smtClean="0">
                <a:solidFill>
                  <a:srgbClr val="EBD20F"/>
                </a:solidFill>
                <a:latin typeface="Avenir Book" charset="0"/>
                <a:ea typeface="Avenir Book" charset="0"/>
                <a:cs typeface="Avenir Book" charset="0"/>
              </a:rPr>
              <a:t>kpc</a:t>
            </a:r>
            <a:endParaRPr lang="en-US" sz="2800" dirty="0" smtClean="0">
              <a:solidFill>
                <a:srgbClr val="EBD20F"/>
              </a:solidFill>
              <a:latin typeface="Avenir Book" charset="0"/>
              <a:ea typeface="Avenir Book" charset="0"/>
              <a:cs typeface="Avenir Book" charset="0"/>
            </a:endParaRPr>
          </a:p>
          <a:p>
            <a:pPr algn="ctr">
              <a:lnSpc>
                <a:spcPct val="150000"/>
              </a:lnSpc>
            </a:pPr>
            <a:r>
              <a:rPr lang="en-US" sz="2800" dirty="0" err="1">
                <a:solidFill>
                  <a:srgbClr val="EBD20F"/>
                </a:solidFill>
                <a:latin typeface="Avenir Book" charset="0"/>
                <a:ea typeface="Avenir Book" charset="0"/>
                <a:cs typeface="Avenir Book" charset="0"/>
              </a:rPr>
              <a:t>a</a:t>
            </a:r>
            <a:r>
              <a:rPr lang="en-US" sz="2800" baseline="-25000" dirty="0" err="1" smtClean="0">
                <a:solidFill>
                  <a:srgbClr val="EBD20F"/>
                </a:solidFill>
                <a:latin typeface="Avenir Book" charset="0"/>
                <a:ea typeface="Avenir Book" charset="0"/>
                <a:cs typeface="Avenir Book" charset="0"/>
              </a:rPr>
              <a:t>inst,proj</a:t>
            </a:r>
            <a:r>
              <a:rPr lang="en-US" sz="2800" dirty="0" smtClean="0">
                <a:solidFill>
                  <a:srgbClr val="EBD20F"/>
                </a:solidFill>
                <a:latin typeface="Avenir Book" charset="0"/>
                <a:ea typeface="Avenir Book" charset="0"/>
                <a:cs typeface="Avenir Book" charset="0"/>
              </a:rPr>
              <a:t> = 3.1 AU</a:t>
            </a:r>
            <a:endParaRPr lang="en-US" sz="2800" dirty="0">
              <a:solidFill>
                <a:srgbClr val="EBD20F"/>
              </a:solidFill>
              <a:latin typeface="Avenir Book" charset="0"/>
              <a:ea typeface="Avenir Book" charset="0"/>
              <a:cs typeface="Avenir Book" charset="0"/>
            </a:endParaRPr>
          </a:p>
        </p:txBody>
      </p:sp>
      <p:grpSp>
        <p:nvGrpSpPr>
          <p:cNvPr id="2" name="Group 1"/>
          <p:cNvGrpSpPr/>
          <p:nvPr/>
        </p:nvGrpSpPr>
        <p:grpSpPr>
          <a:xfrm>
            <a:off x="1039947" y="5509231"/>
            <a:ext cx="7064107" cy="646332"/>
            <a:chOff x="1020036" y="5509231"/>
            <a:chExt cx="7064107" cy="646332"/>
          </a:xfrm>
        </p:grpSpPr>
        <p:grpSp>
          <p:nvGrpSpPr>
            <p:cNvPr id="4" name="Group 3"/>
            <p:cNvGrpSpPr/>
            <p:nvPr/>
          </p:nvGrpSpPr>
          <p:grpSpPr>
            <a:xfrm>
              <a:off x="1020036" y="5509232"/>
              <a:ext cx="3133605" cy="646331"/>
              <a:chOff x="985460" y="5837894"/>
              <a:chExt cx="3133605" cy="646331"/>
            </a:xfrm>
          </p:grpSpPr>
          <p:sp>
            <p:nvSpPr>
              <p:cNvPr id="3" name="TextBox 2"/>
              <p:cNvSpPr txBox="1"/>
              <p:nvPr/>
            </p:nvSpPr>
            <p:spPr>
              <a:xfrm>
                <a:off x="985460" y="5837894"/>
                <a:ext cx="785793" cy="646331"/>
              </a:xfrm>
              <a:prstGeom prst="rect">
                <a:avLst/>
              </a:prstGeom>
              <a:noFill/>
            </p:spPr>
            <p:txBody>
              <a:bodyPr wrap="none" rtlCol="0">
                <a:spAutoFit/>
              </a:bodyPr>
              <a:lstStyle/>
              <a:p>
                <a:r>
                  <a:rPr lang="en-US" sz="3600" dirty="0" err="1" smtClean="0">
                    <a:solidFill>
                      <a:srgbClr val="22DFEF"/>
                    </a:solidFill>
                    <a:latin typeface="Avenir Book" charset="0"/>
                    <a:ea typeface="Avenir Book" charset="0"/>
                    <a:cs typeface="Avenir Book" charset="0"/>
                  </a:rPr>
                  <a:t>σ</a:t>
                </a:r>
                <a:r>
                  <a:rPr lang="en-US" sz="3600" baseline="-25000" dirty="0" smtClean="0">
                    <a:solidFill>
                      <a:srgbClr val="22DFEF"/>
                    </a:solidFill>
                    <a:latin typeface="Avenir Book" charset="0"/>
                    <a:ea typeface="Avenir Book" charset="0"/>
                    <a:cs typeface="Avenir Book" charset="0"/>
                  </a:rPr>
                  <a:t>π</a:t>
                </a:r>
                <a:r>
                  <a:rPr lang="en-US" sz="3600" baseline="-50000" dirty="0" smtClean="0">
                    <a:solidFill>
                      <a:srgbClr val="22DFEF"/>
                    </a:solidFill>
                    <a:latin typeface="Avenir Book" charset="0"/>
                    <a:ea typeface="Avenir Book" charset="0"/>
                    <a:cs typeface="Avenir Book" charset="0"/>
                  </a:rPr>
                  <a:t>E</a:t>
                </a:r>
              </a:p>
            </p:txBody>
          </p:sp>
          <p:sp>
            <p:nvSpPr>
              <p:cNvPr id="17" name="TextBox 16"/>
              <p:cNvSpPr txBox="1"/>
              <p:nvPr/>
            </p:nvSpPr>
            <p:spPr>
              <a:xfrm>
                <a:off x="1638899" y="5937980"/>
                <a:ext cx="2480166" cy="523220"/>
              </a:xfrm>
              <a:prstGeom prst="rect">
                <a:avLst/>
              </a:prstGeom>
              <a:noFill/>
            </p:spPr>
            <p:txBody>
              <a:bodyPr wrap="none" rtlCol="0">
                <a:spAutoFit/>
              </a:bodyPr>
              <a:lstStyle/>
              <a:p>
                <a:r>
                  <a:rPr lang="en-US" sz="2800" dirty="0" smtClean="0">
                    <a:solidFill>
                      <a:srgbClr val="22DFEF"/>
                    </a:solidFill>
                    <a:latin typeface="Avenir Book" charset="0"/>
                    <a:ea typeface="Avenir Book" charset="0"/>
                    <a:cs typeface="Avenir Book" charset="0"/>
                  </a:rPr>
                  <a:t>(OGLE) ≈</a:t>
                </a:r>
                <a:r>
                  <a:rPr lang="en-US" sz="2800" dirty="0" smtClean="0">
                    <a:latin typeface="Avenir Book" charset="0"/>
                    <a:ea typeface="Avenir Book" charset="0"/>
                    <a:cs typeface="Avenir Book" charset="0"/>
                  </a:rPr>
                  <a:t> </a:t>
                </a:r>
                <a:r>
                  <a:rPr lang="en-US" sz="2800" dirty="0" smtClean="0">
                    <a:solidFill>
                      <a:schemeClr val="bg1"/>
                    </a:solidFill>
                    <a:latin typeface="Avenir Book" charset="0"/>
                    <a:ea typeface="Avenir Book" charset="0"/>
                    <a:cs typeface="Avenir Book" charset="0"/>
                  </a:rPr>
                  <a:t>22%</a:t>
                </a:r>
                <a:endParaRPr lang="en-US" sz="2800" baseline="-25000" dirty="0" smtClean="0">
                  <a:solidFill>
                    <a:schemeClr val="bg1"/>
                  </a:solidFill>
                  <a:latin typeface="Avenir Book" charset="0"/>
                  <a:ea typeface="Avenir Book" charset="0"/>
                  <a:cs typeface="Avenir Book" charset="0"/>
                </a:endParaRPr>
              </a:p>
            </p:txBody>
          </p:sp>
        </p:grpSp>
        <p:grpSp>
          <p:nvGrpSpPr>
            <p:cNvPr id="19" name="Group 18"/>
            <p:cNvGrpSpPr/>
            <p:nvPr/>
          </p:nvGrpSpPr>
          <p:grpSpPr>
            <a:xfrm>
              <a:off x="4749265" y="5509231"/>
              <a:ext cx="3334878" cy="646331"/>
              <a:chOff x="252069" y="5923819"/>
              <a:chExt cx="3334878" cy="646331"/>
            </a:xfrm>
          </p:grpSpPr>
          <p:sp>
            <p:nvSpPr>
              <p:cNvPr id="20" name="TextBox 19"/>
              <p:cNvSpPr txBox="1"/>
              <p:nvPr/>
            </p:nvSpPr>
            <p:spPr>
              <a:xfrm>
                <a:off x="252069" y="5923819"/>
                <a:ext cx="785793" cy="646331"/>
              </a:xfrm>
              <a:prstGeom prst="rect">
                <a:avLst/>
              </a:prstGeom>
              <a:noFill/>
            </p:spPr>
            <p:txBody>
              <a:bodyPr wrap="none" rtlCol="0">
                <a:spAutoFit/>
              </a:bodyPr>
              <a:lstStyle/>
              <a:p>
                <a:r>
                  <a:rPr lang="en-US" sz="3600" dirty="0" err="1" smtClean="0">
                    <a:solidFill>
                      <a:srgbClr val="22DFEF"/>
                    </a:solidFill>
                    <a:latin typeface="Avenir Book" charset="0"/>
                    <a:ea typeface="Avenir Book" charset="0"/>
                    <a:cs typeface="Avenir Book" charset="0"/>
                  </a:rPr>
                  <a:t>σ</a:t>
                </a:r>
                <a:r>
                  <a:rPr lang="en-US" sz="3600" baseline="-25000" dirty="0" smtClean="0">
                    <a:solidFill>
                      <a:srgbClr val="22DFEF"/>
                    </a:solidFill>
                    <a:latin typeface="Avenir Book" charset="0"/>
                    <a:ea typeface="Avenir Book" charset="0"/>
                    <a:cs typeface="Avenir Book" charset="0"/>
                  </a:rPr>
                  <a:t>π</a:t>
                </a:r>
                <a:r>
                  <a:rPr lang="en-US" sz="3600" baseline="-50000" dirty="0" smtClean="0">
                    <a:solidFill>
                      <a:srgbClr val="22DFEF"/>
                    </a:solidFill>
                    <a:latin typeface="Avenir Book" charset="0"/>
                    <a:ea typeface="Avenir Book" charset="0"/>
                    <a:cs typeface="Avenir Book" charset="0"/>
                  </a:rPr>
                  <a:t>E</a:t>
                </a:r>
              </a:p>
            </p:txBody>
          </p:sp>
          <p:sp>
            <p:nvSpPr>
              <p:cNvPr id="21" name="TextBox 20"/>
              <p:cNvSpPr txBox="1"/>
              <p:nvPr/>
            </p:nvSpPr>
            <p:spPr>
              <a:xfrm>
                <a:off x="882360" y="6021613"/>
                <a:ext cx="2704587" cy="523220"/>
              </a:xfrm>
              <a:prstGeom prst="rect">
                <a:avLst/>
              </a:prstGeom>
              <a:noFill/>
            </p:spPr>
            <p:txBody>
              <a:bodyPr wrap="none" rtlCol="0">
                <a:spAutoFit/>
              </a:bodyPr>
              <a:lstStyle/>
              <a:p>
                <a:r>
                  <a:rPr lang="en-US" sz="2800" dirty="0" smtClean="0">
                    <a:solidFill>
                      <a:srgbClr val="22DFEF"/>
                    </a:solidFill>
                    <a:latin typeface="Avenir Book" charset="0"/>
                    <a:ea typeface="Avenir Book" charset="0"/>
                    <a:cs typeface="Avenir Book" charset="0"/>
                  </a:rPr>
                  <a:t>(</a:t>
                </a:r>
                <a:r>
                  <a:rPr lang="en-US" sz="2800" i="1" dirty="0" smtClean="0">
                    <a:solidFill>
                      <a:srgbClr val="22DFEF"/>
                    </a:solidFill>
                    <a:latin typeface="Avenir Book" charset="0"/>
                    <a:ea typeface="Avenir Book" charset="0"/>
                    <a:cs typeface="Avenir Book" charset="0"/>
                  </a:rPr>
                  <a:t>Spitzer</a:t>
                </a:r>
                <a:r>
                  <a:rPr lang="en-US" sz="2800" dirty="0" smtClean="0">
                    <a:solidFill>
                      <a:srgbClr val="22DFEF"/>
                    </a:solidFill>
                    <a:latin typeface="Avenir Book" charset="0"/>
                    <a:ea typeface="Avenir Book" charset="0"/>
                    <a:cs typeface="Avenir Book" charset="0"/>
                  </a:rPr>
                  <a:t>) ≈</a:t>
                </a:r>
                <a:r>
                  <a:rPr lang="en-US" sz="2800" dirty="0" smtClean="0">
                    <a:solidFill>
                      <a:srgbClr val="24C0FF"/>
                    </a:solidFill>
                    <a:latin typeface="Avenir Book" charset="0"/>
                    <a:ea typeface="Avenir Book" charset="0"/>
                    <a:cs typeface="Avenir Book" charset="0"/>
                  </a:rPr>
                  <a:t> </a:t>
                </a:r>
                <a:r>
                  <a:rPr lang="en-US" sz="2800" dirty="0" smtClean="0">
                    <a:solidFill>
                      <a:schemeClr val="bg1"/>
                    </a:solidFill>
                    <a:latin typeface="Avenir Book" charset="0"/>
                    <a:ea typeface="Avenir Book" charset="0"/>
                    <a:cs typeface="Avenir Book" charset="0"/>
                  </a:rPr>
                  <a:t>2.5%</a:t>
                </a:r>
                <a:endParaRPr lang="en-US" sz="2800" baseline="-25000" dirty="0" smtClean="0">
                  <a:solidFill>
                    <a:schemeClr val="bg1"/>
                  </a:solidFill>
                  <a:latin typeface="Avenir Book" charset="0"/>
                  <a:ea typeface="Avenir Book" charset="0"/>
                  <a:cs typeface="Avenir Book" charset="0"/>
                </a:endParaRPr>
              </a:p>
            </p:txBody>
          </p:sp>
        </p:grpSp>
      </p:grpSp>
      <p:grpSp>
        <p:nvGrpSpPr>
          <p:cNvPr id="27" name="Group 26"/>
          <p:cNvGrpSpPr/>
          <p:nvPr/>
        </p:nvGrpSpPr>
        <p:grpSpPr>
          <a:xfrm>
            <a:off x="0" y="6371401"/>
            <a:ext cx="9144000" cy="440388"/>
            <a:chOff x="0" y="6371401"/>
            <a:chExt cx="9144000" cy="440388"/>
          </a:xfrm>
        </p:grpSpPr>
        <p:cxnSp>
          <p:nvCxnSpPr>
            <p:cNvPr id="28" name="Straight Connector 2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30" name="TextBox 2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31" name="Group 30"/>
            <p:cNvGrpSpPr/>
            <p:nvPr/>
          </p:nvGrpSpPr>
          <p:grpSpPr>
            <a:xfrm>
              <a:off x="7098838" y="6442457"/>
              <a:ext cx="2002536" cy="365761"/>
              <a:chOff x="7810911" y="6249000"/>
              <a:chExt cx="2002536" cy="365761"/>
            </a:xfrm>
          </p:grpSpPr>
          <p:sp>
            <p:nvSpPr>
              <p:cNvPr id="34" name="Rectangle 33"/>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2732764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6" name="Group 5"/>
          <p:cNvGrpSpPr/>
          <p:nvPr/>
        </p:nvGrpSpPr>
        <p:grpSpPr>
          <a:xfrm>
            <a:off x="1371600" y="916115"/>
            <a:ext cx="6400800" cy="4819045"/>
            <a:chOff x="1226634" y="1261531"/>
            <a:chExt cx="6400800" cy="4819045"/>
          </a:xfrm>
        </p:grpSpPr>
        <p:pic>
          <p:nvPicPr>
            <p:cNvPr id="4" name="Picture 3" descr="udalski_2015_799_237_fig1.pdf"/>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226634" y="1261531"/>
              <a:ext cx="6400800" cy="4373880"/>
            </a:xfrm>
            <a:prstGeom prst="rect">
              <a:avLst/>
            </a:prstGeom>
          </p:spPr>
        </p:pic>
        <p:sp>
          <p:nvSpPr>
            <p:cNvPr id="3" name="TextBox 2"/>
            <p:cNvSpPr txBox="1"/>
            <p:nvPr/>
          </p:nvSpPr>
          <p:spPr>
            <a:xfrm>
              <a:off x="1226634" y="5618911"/>
              <a:ext cx="6400800" cy="461665"/>
            </a:xfrm>
            <a:prstGeom prst="rect">
              <a:avLst/>
            </a:prstGeom>
            <a:solidFill>
              <a:schemeClr val="bg1"/>
            </a:solidFill>
          </p:spPr>
          <p:txBody>
            <a:bodyPr wrap="square" rtlCol="0">
              <a:spAutoFit/>
            </a:bodyPr>
            <a:lstStyle/>
            <a:p>
              <a:pPr algn="ctr"/>
              <a:r>
                <a:rPr lang="en-US" sz="2400" b="1" dirty="0" smtClean="0"/>
                <a:t>HJD’ = HJD - 2450000</a:t>
              </a:r>
              <a:endParaRPr lang="en-US" sz="2400" b="1" dirty="0"/>
            </a:p>
          </p:txBody>
        </p:sp>
      </p:grpSp>
      <p:sp>
        <p:nvSpPr>
          <p:cNvPr id="10" name="Title 1"/>
          <p:cNvSpPr txBox="1">
            <a:spLocks/>
          </p:cNvSpPr>
          <p:nvPr/>
        </p:nvSpPr>
        <p:spPr>
          <a:xfrm>
            <a:off x="0" y="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FFFF"/>
                </a:solidFill>
                <a:latin typeface="Avenir Book"/>
                <a:cs typeface="Avenir Book"/>
              </a:rPr>
              <a:t>Limitations of </a:t>
            </a:r>
            <a:r>
              <a:rPr lang="en-US" sz="3600" i="1" dirty="0" smtClean="0">
                <a:solidFill>
                  <a:srgbClr val="22DFEF"/>
                </a:solidFill>
                <a:latin typeface="Avenir Book"/>
                <a:cs typeface="Avenir Book"/>
              </a:rPr>
              <a:t>Spitzer</a:t>
            </a:r>
            <a:r>
              <a:rPr lang="en-US" sz="3600" dirty="0" smtClean="0">
                <a:solidFill>
                  <a:srgbClr val="FFFFFF"/>
                </a:solidFill>
                <a:latin typeface="Avenir Book"/>
                <a:cs typeface="Avenir Book"/>
              </a:rPr>
              <a:t> Campaigns</a:t>
            </a:r>
            <a:endParaRPr lang="en-US" sz="3600" i="1" dirty="0">
              <a:solidFill>
                <a:srgbClr val="FFD861"/>
              </a:solidFill>
              <a:latin typeface="Avenir Book"/>
              <a:cs typeface="Avenir Book"/>
            </a:endParaRPr>
          </a:p>
        </p:txBody>
      </p:sp>
      <p:sp>
        <p:nvSpPr>
          <p:cNvPr id="5" name="TextBox 4"/>
          <p:cNvSpPr txBox="1"/>
          <p:nvPr/>
        </p:nvSpPr>
        <p:spPr>
          <a:xfrm>
            <a:off x="1264939" y="5733619"/>
            <a:ext cx="3275257" cy="369332"/>
          </a:xfrm>
          <a:prstGeom prst="rect">
            <a:avLst/>
          </a:prstGeom>
          <a:noFill/>
        </p:spPr>
        <p:txBody>
          <a:bodyPr wrap="none" rtlCol="0">
            <a:spAutoFit/>
          </a:bodyPr>
          <a:lstStyle/>
          <a:p>
            <a:pPr algn="ctr"/>
            <a:r>
              <a:rPr lang="en-US" dirty="0" err="1" smtClean="0">
                <a:solidFill>
                  <a:schemeClr val="bg1">
                    <a:lumMod val="75000"/>
                  </a:schemeClr>
                </a:solidFill>
                <a:latin typeface="Avenir Book" charset="0"/>
                <a:ea typeface="Avenir Book" charset="0"/>
                <a:cs typeface="Avenir Book" charset="0"/>
              </a:rPr>
              <a:t>Udalski</a:t>
            </a:r>
            <a:r>
              <a:rPr lang="en-US" dirty="0" smtClean="0">
                <a:solidFill>
                  <a:schemeClr val="bg1">
                    <a:lumMod val="75000"/>
                  </a:schemeClr>
                </a:solidFill>
                <a:latin typeface="Avenir Book" charset="0"/>
                <a:ea typeface="Avenir Book" charset="0"/>
                <a:cs typeface="Avenir Book" charset="0"/>
              </a:rPr>
              <a:t>+ (2015) </a:t>
            </a:r>
            <a:r>
              <a:rPr lang="en-US" dirty="0" err="1" smtClean="0">
                <a:solidFill>
                  <a:schemeClr val="bg1">
                    <a:lumMod val="75000"/>
                  </a:schemeClr>
                </a:solidFill>
                <a:latin typeface="Avenir Book" charset="0"/>
                <a:ea typeface="Avenir Book" charset="0"/>
                <a:cs typeface="Avenir Book" charset="0"/>
              </a:rPr>
              <a:t>ApJ</a:t>
            </a:r>
            <a:r>
              <a:rPr lang="en-US" dirty="0" smtClean="0">
                <a:solidFill>
                  <a:schemeClr val="bg1">
                    <a:lumMod val="75000"/>
                  </a:schemeClr>
                </a:solidFill>
                <a:latin typeface="Avenir Book" charset="0"/>
                <a:ea typeface="Avenir Book" charset="0"/>
                <a:cs typeface="Avenir Book" charset="0"/>
              </a:rPr>
              <a:t>, 799, 237</a:t>
            </a:r>
            <a:endParaRPr lang="en-US" dirty="0">
              <a:solidFill>
                <a:schemeClr val="bg1">
                  <a:lumMod val="75000"/>
                </a:schemeClr>
              </a:solidFill>
              <a:latin typeface="Avenir Book" charset="0"/>
              <a:ea typeface="Avenir Book" charset="0"/>
              <a:cs typeface="Avenir Book" charset="0"/>
            </a:endParaRPr>
          </a:p>
        </p:txBody>
      </p:sp>
      <p:grpSp>
        <p:nvGrpSpPr>
          <p:cNvPr id="15" name="Group 14"/>
          <p:cNvGrpSpPr/>
          <p:nvPr/>
        </p:nvGrpSpPr>
        <p:grpSpPr>
          <a:xfrm>
            <a:off x="0" y="6371401"/>
            <a:ext cx="9144000" cy="440388"/>
            <a:chOff x="0" y="6371401"/>
            <a:chExt cx="9144000" cy="440388"/>
          </a:xfrm>
        </p:grpSpPr>
        <p:cxnSp>
          <p:nvCxnSpPr>
            <p:cNvPr id="21" name="Straight Connector 20"/>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5" name="TextBox 24"/>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6" name="Group 25"/>
            <p:cNvGrpSpPr/>
            <p:nvPr/>
          </p:nvGrpSpPr>
          <p:grpSpPr>
            <a:xfrm>
              <a:off x="7098838" y="6442457"/>
              <a:ext cx="2002536" cy="365761"/>
              <a:chOff x="7810911" y="6249000"/>
              <a:chExt cx="2002536" cy="365761"/>
            </a:xfrm>
          </p:grpSpPr>
          <p:sp>
            <p:nvSpPr>
              <p:cNvPr id="27" name="Rectangle 2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484129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9"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Preliminary</a:t>
            </a:r>
            <a:r>
              <a:rPr lang="en-US" sz="3600" dirty="0" smtClean="0">
                <a:solidFill>
                  <a:schemeClr val="bg1"/>
                </a:solidFill>
                <a:latin typeface="Avenir Book"/>
                <a:cs typeface="Avenir Book"/>
              </a:rPr>
              <a:t> </a:t>
            </a:r>
            <a:r>
              <a:rPr lang="en-US" sz="3600" i="1" dirty="0" smtClean="0">
                <a:solidFill>
                  <a:schemeClr val="bg1"/>
                </a:solidFill>
                <a:latin typeface="Avenir Book"/>
                <a:cs typeface="Avenir Book"/>
              </a:rPr>
              <a:t>K2</a:t>
            </a:r>
            <a:r>
              <a:rPr lang="en-US" sz="3600" dirty="0" smtClean="0">
                <a:solidFill>
                  <a:schemeClr val="bg1"/>
                </a:solidFill>
                <a:latin typeface="Avenir Book"/>
                <a:cs typeface="Avenir Book"/>
              </a:rPr>
              <a:t>C9 </a:t>
            </a:r>
            <a:r>
              <a:rPr lang="en-US" sz="3600" dirty="0" smtClean="0">
                <a:solidFill>
                  <a:srgbClr val="EBD20F"/>
                </a:solidFill>
                <a:latin typeface="Avenir Book"/>
                <a:cs typeface="Avenir Book"/>
              </a:rPr>
              <a:t>Inventory</a:t>
            </a:r>
            <a:endParaRPr lang="en-US" sz="3600" dirty="0">
              <a:solidFill>
                <a:srgbClr val="EBD20F"/>
              </a:solidFill>
              <a:latin typeface="Avenir Book"/>
              <a:cs typeface="Avenir Book"/>
            </a:endParaRPr>
          </a:p>
        </p:txBody>
      </p:sp>
      <p:grpSp>
        <p:nvGrpSpPr>
          <p:cNvPr id="3" name="Group 2"/>
          <p:cNvGrpSpPr/>
          <p:nvPr/>
        </p:nvGrpSpPr>
        <p:grpSpPr>
          <a:xfrm>
            <a:off x="1730733" y="1412435"/>
            <a:ext cx="5682535" cy="3323987"/>
            <a:chOff x="3800125" y="612260"/>
            <a:chExt cx="5682535" cy="3323987"/>
          </a:xfrm>
        </p:grpSpPr>
        <p:sp>
          <p:nvSpPr>
            <p:cNvPr id="10" name="TextBox 9"/>
            <p:cNvSpPr txBox="1"/>
            <p:nvPr/>
          </p:nvSpPr>
          <p:spPr>
            <a:xfrm>
              <a:off x="3800125" y="612260"/>
              <a:ext cx="2793829" cy="3288079"/>
            </a:xfrm>
            <a:prstGeom prst="rect">
              <a:avLst/>
            </a:prstGeom>
            <a:noFill/>
          </p:spPr>
          <p:txBody>
            <a:bodyPr wrap="square" rtlCol="0">
              <a:spAutoFit/>
            </a:bodyPr>
            <a:lstStyle/>
            <a:p>
              <a:pPr algn="r">
                <a:lnSpc>
                  <a:spcPct val="150000"/>
                </a:lnSpc>
              </a:pPr>
              <a:r>
                <a:rPr lang="en-US" sz="2800" dirty="0" smtClean="0">
                  <a:solidFill>
                    <a:srgbClr val="FFD861"/>
                  </a:solidFill>
                  <a:latin typeface="Avenir Book"/>
                  <a:cs typeface="Avenir Book"/>
                </a:rPr>
                <a:t>Total events</a:t>
              </a:r>
            </a:p>
            <a:p>
              <a:pPr algn="r">
                <a:lnSpc>
                  <a:spcPct val="150000"/>
                </a:lnSpc>
              </a:pPr>
              <a:r>
                <a:rPr lang="en-US" sz="2800" dirty="0" smtClean="0">
                  <a:solidFill>
                    <a:srgbClr val="FFD861"/>
                  </a:solidFill>
                  <a:latin typeface="Avenir Book"/>
                  <a:cs typeface="Avenir Book"/>
                </a:rPr>
                <a:t>Bound Planets</a:t>
              </a:r>
            </a:p>
            <a:p>
              <a:pPr algn="r">
                <a:lnSpc>
                  <a:spcPct val="150000"/>
                </a:lnSpc>
              </a:pPr>
              <a:r>
                <a:rPr lang="en-US" sz="2800" dirty="0" smtClean="0">
                  <a:solidFill>
                    <a:srgbClr val="FFD861"/>
                  </a:solidFill>
                  <a:latin typeface="Avenir Book"/>
                  <a:cs typeface="Avenir Book"/>
                </a:rPr>
                <a:t>FFP Candidates</a:t>
              </a:r>
            </a:p>
            <a:p>
              <a:pPr algn="r">
                <a:lnSpc>
                  <a:spcPct val="150000"/>
                </a:lnSpc>
              </a:pPr>
              <a:r>
                <a:rPr lang="en-US" sz="2800" dirty="0" smtClean="0">
                  <a:solidFill>
                    <a:srgbClr val="FFD861"/>
                  </a:solidFill>
                  <a:latin typeface="Avenir Book"/>
                  <a:cs typeface="Avenir Book"/>
                </a:rPr>
                <a:t>Stellar Binaries</a:t>
              </a:r>
            </a:p>
            <a:p>
              <a:pPr algn="r">
                <a:lnSpc>
                  <a:spcPct val="150000"/>
                </a:lnSpc>
              </a:pPr>
              <a:r>
                <a:rPr lang="en-US" sz="2800" dirty="0" smtClean="0">
                  <a:solidFill>
                    <a:srgbClr val="FFD861"/>
                  </a:solidFill>
                  <a:latin typeface="Avenir Book"/>
                  <a:cs typeface="Avenir Book"/>
                </a:rPr>
                <a:t>Long-timescale</a:t>
              </a:r>
            </a:p>
          </p:txBody>
        </p:sp>
        <p:sp>
          <p:nvSpPr>
            <p:cNvPr id="12" name="TextBox 11"/>
            <p:cNvSpPr txBox="1"/>
            <p:nvPr/>
          </p:nvSpPr>
          <p:spPr>
            <a:xfrm>
              <a:off x="6983413" y="612260"/>
              <a:ext cx="2499247" cy="3323987"/>
            </a:xfrm>
            <a:prstGeom prst="rect">
              <a:avLst/>
            </a:prstGeom>
            <a:noFill/>
          </p:spPr>
          <p:txBody>
            <a:bodyPr wrap="square" rtlCol="0">
              <a:spAutoFit/>
            </a:bodyPr>
            <a:lstStyle/>
            <a:p>
              <a:pPr>
                <a:lnSpc>
                  <a:spcPct val="150000"/>
                </a:lnSpc>
              </a:pPr>
              <a:r>
                <a:rPr lang="en-US" sz="2800" dirty="0" smtClean="0">
                  <a:solidFill>
                    <a:srgbClr val="22DFEF"/>
                  </a:solidFill>
                  <a:latin typeface="Avenir Book"/>
                  <a:cs typeface="Avenir Book"/>
                </a:rPr>
                <a:t>109 (179)</a:t>
              </a:r>
            </a:p>
            <a:p>
              <a:pPr>
                <a:lnSpc>
                  <a:spcPct val="150000"/>
                </a:lnSpc>
              </a:pPr>
              <a:r>
                <a:rPr lang="en-US" sz="2800" dirty="0" smtClean="0">
                  <a:solidFill>
                    <a:srgbClr val="22DFEF"/>
                  </a:solidFill>
                  <a:latin typeface="Avenir Book"/>
                  <a:cs typeface="Avenir Book"/>
                </a:rPr>
                <a:t>1 (3)</a:t>
              </a:r>
            </a:p>
            <a:p>
              <a:pPr>
                <a:lnSpc>
                  <a:spcPct val="150000"/>
                </a:lnSpc>
              </a:pPr>
              <a:r>
                <a:rPr lang="en-US" sz="2800" dirty="0" smtClean="0">
                  <a:solidFill>
                    <a:srgbClr val="22DFEF"/>
                  </a:solidFill>
                  <a:latin typeface="Avenir Book"/>
                  <a:cs typeface="Avenir Book"/>
                </a:rPr>
                <a:t>9</a:t>
              </a:r>
            </a:p>
            <a:p>
              <a:pPr>
                <a:lnSpc>
                  <a:spcPct val="150000"/>
                </a:lnSpc>
              </a:pPr>
              <a:r>
                <a:rPr lang="en-US" sz="2800" dirty="0">
                  <a:solidFill>
                    <a:srgbClr val="22DFEF"/>
                  </a:solidFill>
                  <a:latin typeface="Avenir Book"/>
                  <a:cs typeface="Avenir Book"/>
                </a:rPr>
                <a:t>8</a:t>
              </a:r>
              <a:endParaRPr lang="en-US" sz="2800" dirty="0" smtClean="0">
                <a:solidFill>
                  <a:srgbClr val="22DFEF"/>
                </a:solidFill>
                <a:latin typeface="Avenir Book"/>
                <a:cs typeface="Avenir Book"/>
              </a:endParaRPr>
            </a:p>
            <a:p>
              <a:pPr>
                <a:lnSpc>
                  <a:spcPct val="150000"/>
                </a:lnSpc>
              </a:pPr>
              <a:r>
                <a:rPr lang="en-US" sz="2800" dirty="0" smtClean="0">
                  <a:solidFill>
                    <a:srgbClr val="22DFEF"/>
                  </a:solidFill>
                  <a:latin typeface="Avenir Book"/>
                  <a:cs typeface="Avenir Book"/>
                </a:rPr>
                <a:t>13</a:t>
              </a:r>
            </a:p>
          </p:txBody>
        </p:sp>
      </p:grpSp>
      <p:grpSp>
        <p:nvGrpSpPr>
          <p:cNvPr id="17" name="Group 16"/>
          <p:cNvGrpSpPr/>
          <p:nvPr/>
        </p:nvGrpSpPr>
        <p:grpSpPr>
          <a:xfrm>
            <a:off x="0" y="6371401"/>
            <a:ext cx="9144000" cy="440388"/>
            <a:chOff x="0" y="6371401"/>
            <a:chExt cx="9144000" cy="440388"/>
          </a:xfrm>
        </p:grpSpPr>
        <p:cxnSp>
          <p:nvCxnSpPr>
            <p:cNvPr id="18" name="Straight Connector 1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0" name="TextBox 1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1" name="Group 20"/>
            <p:cNvGrpSpPr/>
            <p:nvPr/>
          </p:nvGrpSpPr>
          <p:grpSpPr>
            <a:xfrm>
              <a:off x="7098838" y="6442457"/>
              <a:ext cx="2002536" cy="365761"/>
              <a:chOff x="7810911" y="6249000"/>
              <a:chExt cx="2002536" cy="365761"/>
            </a:xfrm>
          </p:grpSpPr>
          <p:sp>
            <p:nvSpPr>
              <p:cNvPr id="27" name="Rectangle 26"/>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2579006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Free-floating Planets (FFPs)</a:t>
            </a:r>
            <a:endParaRPr lang="en-US" sz="3600" i="1" dirty="0">
              <a:solidFill>
                <a:srgbClr val="22DFEF"/>
              </a:solidFill>
              <a:latin typeface="Avenir Book"/>
              <a:cs typeface="Avenir Book"/>
            </a:endParaRPr>
          </a:p>
        </p:txBody>
      </p:sp>
      <p:grpSp>
        <p:nvGrpSpPr>
          <p:cNvPr id="19" name="Group 18"/>
          <p:cNvGrpSpPr/>
          <p:nvPr/>
        </p:nvGrpSpPr>
        <p:grpSpPr>
          <a:xfrm>
            <a:off x="0" y="6371401"/>
            <a:ext cx="9144000" cy="440388"/>
            <a:chOff x="0" y="6371401"/>
            <a:chExt cx="9144000" cy="440388"/>
          </a:xfrm>
        </p:grpSpPr>
        <p:cxnSp>
          <p:nvCxnSpPr>
            <p:cNvPr id="20" name="Straight Connector 19"/>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2" name="TextBox 21"/>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3" name="Group 22"/>
            <p:cNvGrpSpPr/>
            <p:nvPr/>
          </p:nvGrpSpPr>
          <p:grpSpPr>
            <a:xfrm>
              <a:off x="7098838" y="6442457"/>
              <a:ext cx="2002536" cy="365761"/>
              <a:chOff x="7810911" y="6249000"/>
              <a:chExt cx="2002536" cy="365761"/>
            </a:xfrm>
          </p:grpSpPr>
          <p:sp>
            <p:nvSpPr>
              <p:cNvPr id="24" name="Rectangle 23"/>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13" name="Group 12"/>
          <p:cNvGrpSpPr/>
          <p:nvPr/>
        </p:nvGrpSpPr>
        <p:grpSpPr>
          <a:xfrm>
            <a:off x="540691" y="1547291"/>
            <a:ext cx="8109273" cy="3896500"/>
            <a:chOff x="540691" y="1739794"/>
            <a:chExt cx="8109273" cy="3896500"/>
          </a:xfrm>
        </p:grpSpPr>
        <p:sp>
          <p:nvSpPr>
            <p:cNvPr id="12" name="TextBox 11"/>
            <p:cNvSpPr txBox="1"/>
            <p:nvPr/>
          </p:nvSpPr>
          <p:spPr>
            <a:xfrm>
              <a:off x="2064583" y="1739794"/>
              <a:ext cx="5014834" cy="461665"/>
            </a:xfrm>
            <a:prstGeom prst="rect">
              <a:avLst/>
            </a:prstGeom>
            <a:noFill/>
          </p:spPr>
          <p:txBody>
            <a:bodyPr wrap="none" rtlCol="0">
              <a:spAutoFit/>
            </a:bodyPr>
            <a:lstStyle/>
            <a:p>
              <a:pPr algn="ctr"/>
              <a:r>
                <a:rPr lang="en-US" sz="2400" dirty="0" smtClean="0">
                  <a:solidFill>
                    <a:srgbClr val="EBD20F"/>
                  </a:solidFill>
                  <a:latin typeface="Avenir Book" charset="0"/>
                  <a:ea typeface="Avenir Book" charset="0"/>
                  <a:cs typeface="Avenir Book" charset="0"/>
                </a:rPr>
                <a:t>Overarching Timescale Distribution</a:t>
              </a:r>
              <a:endParaRPr lang="en-US" sz="2400" dirty="0">
                <a:solidFill>
                  <a:srgbClr val="EBD20F"/>
                </a:solidFill>
                <a:latin typeface="Avenir Book" charset="0"/>
                <a:ea typeface="Avenir Book" charset="0"/>
                <a:cs typeface="Avenir Book" charset="0"/>
              </a:endParaRPr>
            </a:p>
          </p:txBody>
        </p:sp>
        <p:grpSp>
          <p:nvGrpSpPr>
            <p:cNvPr id="9" name="Group 8"/>
            <p:cNvGrpSpPr/>
            <p:nvPr/>
          </p:nvGrpSpPr>
          <p:grpSpPr>
            <a:xfrm>
              <a:off x="540691" y="2458078"/>
              <a:ext cx="3753852" cy="3178216"/>
              <a:chOff x="431872" y="2227607"/>
              <a:chExt cx="3753852" cy="3178216"/>
            </a:xfrm>
          </p:grpSpPr>
          <p:pic>
            <p:nvPicPr>
              <p:cNvPr id="3" name="Picture 2" descr="sumi_2011_473_349_fig2.pdf"/>
              <p:cNvPicPr>
                <a:picLocks noChangeAspect="1"/>
              </p:cNvPicPr>
              <p:nvPr/>
            </p:nvPicPr>
            <p:blipFill rotWithShape="1">
              <a:blip r:embed="rId6">
                <a:extLst>
                  <a:ext uri="{28A0092B-C50C-407E-A947-70E740481C1C}">
                    <a14:useLocalDpi xmlns:a14="http://schemas.microsoft.com/office/drawing/2010/main" val="0"/>
                  </a:ext>
                </a:extLst>
              </a:blip>
              <a:srcRect t="1119" b="-1"/>
              <a:stretch/>
            </p:blipFill>
            <p:spPr>
              <a:xfrm>
                <a:off x="528124" y="2227607"/>
                <a:ext cx="3657600" cy="2738845"/>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431872" y="5018025"/>
                <a:ext cx="2982877" cy="387798"/>
              </a:xfrm>
              <a:prstGeom prst="rect">
                <a:avLst/>
              </a:prstGeom>
              <a:noFill/>
            </p:spPr>
            <p:txBody>
              <a:bodyPr wrap="square" rtlCol="0" anchor="ctr">
                <a:spAutoFit/>
              </a:bodyPr>
              <a:lstStyle/>
              <a:p>
                <a:pPr>
                  <a:lnSpc>
                    <a:spcPct val="120000"/>
                  </a:lnSpc>
                </a:pPr>
                <a:r>
                  <a:rPr lang="en-US" sz="1600" dirty="0" smtClean="0">
                    <a:solidFill>
                      <a:schemeClr val="bg1">
                        <a:lumMod val="75000"/>
                      </a:schemeClr>
                    </a:solidFill>
                    <a:latin typeface="Avenir Book"/>
                    <a:cs typeface="Avenir Book"/>
                  </a:rPr>
                  <a:t>Sumi+ (2011) Nature, 473, 349</a:t>
                </a:r>
              </a:p>
            </p:txBody>
          </p:sp>
        </p:grpSp>
        <p:grpSp>
          <p:nvGrpSpPr>
            <p:cNvPr id="10" name="Group 9"/>
            <p:cNvGrpSpPr/>
            <p:nvPr/>
          </p:nvGrpSpPr>
          <p:grpSpPr>
            <a:xfrm>
              <a:off x="4880070" y="2458078"/>
              <a:ext cx="3769894" cy="3178216"/>
              <a:chOff x="4970522" y="2183383"/>
              <a:chExt cx="3769894" cy="3178216"/>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6515" t="18605" r="14465" b="41459"/>
              <a:stretch/>
            </p:blipFill>
            <p:spPr>
              <a:xfrm>
                <a:off x="4970522" y="2183383"/>
                <a:ext cx="3657600" cy="273884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a:xfrm>
                <a:off x="5550568" y="4973801"/>
                <a:ext cx="3189848" cy="387798"/>
              </a:xfrm>
              <a:prstGeom prst="rect">
                <a:avLst/>
              </a:prstGeom>
              <a:noFill/>
            </p:spPr>
            <p:txBody>
              <a:bodyPr wrap="square" rtlCol="0" anchor="ctr">
                <a:spAutoFit/>
              </a:bodyPr>
              <a:lstStyle/>
              <a:p>
                <a:pPr algn="r">
                  <a:lnSpc>
                    <a:spcPct val="120000"/>
                  </a:lnSpc>
                </a:pPr>
                <a:r>
                  <a:rPr lang="en-US" sz="1600" dirty="0" err="1" smtClean="0">
                    <a:solidFill>
                      <a:schemeClr val="bg1">
                        <a:lumMod val="75000"/>
                      </a:schemeClr>
                    </a:solidFill>
                    <a:latin typeface="Avenir Book"/>
                    <a:cs typeface="Avenir Book"/>
                  </a:rPr>
                  <a:t>Mroz</a:t>
                </a:r>
                <a:r>
                  <a:rPr lang="en-US" sz="1600" dirty="0" smtClean="0">
                    <a:solidFill>
                      <a:schemeClr val="bg1">
                        <a:lumMod val="75000"/>
                      </a:schemeClr>
                    </a:solidFill>
                    <a:latin typeface="Avenir Book"/>
                    <a:cs typeface="Avenir Book"/>
                  </a:rPr>
                  <a:t>+ (2017) arXiv:1707.07634</a:t>
                </a:r>
              </a:p>
            </p:txBody>
          </p:sp>
        </p:grpSp>
      </p:grpSp>
    </p:spTree>
    <p:extLst>
      <p:ext uri="{BB962C8B-B14F-4D97-AF65-F5344CB8AC3E}">
        <p14:creationId xmlns:p14="http://schemas.microsoft.com/office/powerpoint/2010/main" val="346904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22DFEF"/>
                </a:solidFill>
                <a:latin typeface="Avenir Book"/>
                <a:cs typeface="Avenir Book"/>
              </a:rPr>
              <a:t>Free-floating Planets (FFPs)</a:t>
            </a:r>
            <a:endParaRPr lang="en-US" sz="3600" i="1" dirty="0">
              <a:solidFill>
                <a:srgbClr val="22DFEF"/>
              </a:solidFill>
              <a:latin typeface="Avenir Book"/>
              <a:cs typeface="Avenir Book"/>
            </a:endParaRPr>
          </a:p>
        </p:txBody>
      </p:sp>
      <p:grpSp>
        <p:nvGrpSpPr>
          <p:cNvPr id="19" name="Group 18"/>
          <p:cNvGrpSpPr/>
          <p:nvPr/>
        </p:nvGrpSpPr>
        <p:grpSpPr>
          <a:xfrm>
            <a:off x="0" y="6371401"/>
            <a:ext cx="9144000" cy="440388"/>
            <a:chOff x="0" y="6371401"/>
            <a:chExt cx="9144000" cy="440388"/>
          </a:xfrm>
        </p:grpSpPr>
        <p:cxnSp>
          <p:nvCxnSpPr>
            <p:cNvPr id="20" name="Straight Connector 19"/>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2" name="TextBox 21"/>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3" name="Group 22"/>
            <p:cNvGrpSpPr/>
            <p:nvPr/>
          </p:nvGrpSpPr>
          <p:grpSpPr>
            <a:xfrm>
              <a:off x="7098838" y="6442457"/>
              <a:ext cx="2002536" cy="365761"/>
              <a:chOff x="7810911" y="6249000"/>
              <a:chExt cx="2002536" cy="365761"/>
            </a:xfrm>
          </p:grpSpPr>
          <p:sp>
            <p:nvSpPr>
              <p:cNvPr id="24" name="Rectangle 23"/>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grpSp>
        <p:nvGrpSpPr>
          <p:cNvPr id="13" name="Group 12"/>
          <p:cNvGrpSpPr/>
          <p:nvPr/>
        </p:nvGrpSpPr>
        <p:grpSpPr>
          <a:xfrm>
            <a:off x="540691" y="1547291"/>
            <a:ext cx="8109273" cy="3896500"/>
            <a:chOff x="540691" y="1739794"/>
            <a:chExt cx="8109273" cy="3896500"/>
          </a:xfrm>
        </p:grpSpPr>
        <p:sp>
          <p:nvSpPr>
            <p:cNvPr id="12" name="TextBox 11"/>
            <p:cNvSpPr txBox="1"/>
            <p:nvPr/>
          </p:nvSpPr>
          <p:spPr>
            <a:xfrm>
              <a:off x="2064583" y="1739794"/>
              <a:ext cx="5014834" cy="461665"/>
            </a:xfrm>
            <a:prstGeom prst="rect">
              <a:avLst/>
            </a:prstGeom>
            <a:noFill/>
          </p:spPr>
          <p:txBody>
            <a:bodyPr wrap="none" rtlCol="0">
              <a:spAutoFit/>
            </a:bodyPr>
            <a:lstStyle/>
            <a:p>
              <a:pPr algn="ctr"/>
              <a:r>
                <a:rPr lang="en-US" sz="2400" dirty="0" smtClean="0">
                  <a:solidFill>
                    <a:srgbClr val="EBD20F"/>
                  </a:solidFill>
                  <a:latin typeface="Avenir Book" charset="0"/>
                  <a:ea typeface="Avenir Book" charset="0"/>
                  <a:cs typeface="Avenir Book" charset="0"/>
                </a:rPr>
                <a:t>Overarching Timescale Distribution</a:t>
              </a:r>
              <a:endParaRPr lang="en-US" sz="2400" dirty="0">
                <a:solidFill>
                  <a:srgbClr val="EBD20F"/>
                </a:solidFill>
                <a:latin typeface="Avenir Book" charset="0"/>
                <a:ea typeface="Avenir Book" charset="0"/>
                <a:cs typeface="Avenir Book" charset="0"/>
              </a:endParaRPr>
            </a:p>
          </p:txBody>
        </p:sp>
        <p:grpSp>
          <p:nvGrpSpPr>
            <p:cNvPr id="9" name="Group 8"/>
            <p:cNvGrpSpPr/>
            <p:nvPr/>
          </p:nvGrpSpPr>
          <p:grpSpPr>
            <a:xfrm>
              <a:off x="540691" y="2458078"/>
              <a:ext cx="3753852" cy="3178216"/>
              <a:chOff x="431872" y="2227607"/>
              <a:chExt cx="3753852" cy="3178216"/>
            </a:xfrm>
          </p:grpSpPr>
          <p:pic>
            <p:nvPicPr>
              <p:cNvPr id="3" name="Picture 2" descr="sumi_2011_473_349_fig2.pdf"/>
              <p:cNvPicPr>
                <a:picLocks noChangeAspect="1"/>
              </p:cNvPicPr>
              <p:nvPr/>
            </p:nvPicPr>
            <p:blipFill rotWithShape="1">
              <a:blip r:embed="rId6">
                <a:extLst>
                  <a:ext uri="{28A0092B-C50C-407E-A947-70E740481C1C}">
                    <a14:useLocalDpi xmlns:a14="http://schemas.microsoft.com/office/drawing/2010/main" val="0"/>
                  </a:ext>
                </a:extLst>
              </a:blip>
              <a:srcRect t="1119" b="-1"/>
              <a:stretch/>
            </p:blipFill>
            <p:spPr>
              <a:xfrm>
                <a:off x="528124" y="2227607"/>
                <a:ext cx="3657600" cy="2738845"/>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431872" y="5018025"/>
                <a:ext cx="2982877" cy="387798"/>
              </a:xfrm>
              <a:prstGeom prst="rect">
                <a:avLst/>
              </a:prstGeom>
              <a:noFill/>
            </p:spPr>
            <p:txBody>
              <a:bodyPr wrap="square" rtlCol="0" anchor="ctr">
                <a:spAutoFit/>
              </a:bodyPr>
              <a:lstStyle/>
              <a:p>
                <a:pPr>
                  <a:lnSpc>
                    <a:spcPct val="120000"/>
                  </a:lnSpc>
                </a:pPr>
                <a:r>
                  <a:rPr lang="en-US" sz="1600" dirty="0" smtClean="0">
                    <a:solidFill>
                      <a:schemeClr val="bg1">
                        <a:lumMod val="75000"/>
                      </a:schemeClr>
                    </a:solidFill>
                    <a:latin typeface="Avenir Book"/>
                    <a:cs typeface="Avenir Book"/>
                  </a:rPr>
                  <a:t>Sumi+ (2011) Nature, 473, 349</a:t>
                </a:r>
              </a:p>
            </p:txBody>
          </p:sp>
        </p:grpSp>
        <p:grpSp>
          <p:nvGrpSpPr>
            <p:cNvPr id="10" name="Group 9"/>
            <p:cNvGrpSpPr/>
            <p:nvPr/>
          </p:nvGrpSpPr>
          <p:grpSpPr>
            <a:xfrm>
              <a:off x="4880070" y="2458078"/>
              <a:ext cx="3769894" cy="3178216"/>
              <a:chOff x="4970522" y="2183383"/>
              <a:chExt cx="3769894" cy="3178216"/>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6515" t="18605" r="14465" b="41459"/>
              <a:stretch/>
            </p:blipFill>
            <p:spPr>
              <a:xfrm>
                <a:off x="4970522" y="2183383"/>
                <a:ext cx="3657600" cy="273884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a:xfrm>
                <a:off x="5550568" y="4973801"/>
                <a:ext cx="3189848" cy="387798"/>
              </a:xfrm>
              <a:prstGeom prst="rect">
                <a:avLst/>
              </a:prstGeom>
              <a:noFill/>
            </p:spPr>
            <p:txBody>
              <a:bodyPr wrap="square" rtlCol="0" anchor="ctr">
                <a:spAutoFit/>
              </a:bodyPr>
              <a:lstStyle/>
              <a:p>
                <a:pPr algn="r">
                  <a:lnSpc>
                    <a:spcPct val="120000"/>
                  </a:lnSpc>
                </a:pPr>
                <a:r>
                  <a:rPr lang="en-US" sz="1600" dirty="0" err="1" smtClean="0">
                    <a:solidFill>
                      <a:schemeClr val="bg1">
                        <a:lumMod val="75000"/>
                      </a:schemeClr>
                    </a:solidFill>
                    <a:latin typeface="Avenir Book"/>
                    <a:cs typeface="Avenir Book"/>
                  </a:rPr>
                  <a:t>Mroz</a:t>
                </a:r>
                <a:r>
                  <a:rPr lang="en-US" sz="1600" dirty="0" smtClean="0">
                    <a:solidFill>
                      <a:schemeClr val="bg1">
                        <a:lumMod val="75000"/>
                      </a:schemeClr>
                    </a:solidFill>
                    <a:latin typeface="Avenir Book"/>
                    <a:cs typeface="Avenir Book"/>
                  </a:rPr>
                  <a:t>+ (2017) arXiv:1707.07634</a:t>
                </a:r>
              </a:p>
            </p:txBody>
          </p:sp>
        </p:grpSp>
      </p:grpSp>
      <p:sp>
        <p:nvSpPr>
          <p:cNvPr id="27" name="Rectangle 26"/>
          <p:cNvSpPr/>
          <p:nvPr/>
        </p:nvSpPr>
        <p:spPr>
          <a:xfrm>
            <a:off x="1549400" y="3906593"/>
            <a:ext cx="6045200" cy="1780341"/>
          </a:xfrm>
          <a:prstGeom prst="rect">
            <a:avLst/>
          </a:prstGeom>
          <a:solidFill>
            <a:schemeClr val="tx1">
              <a:lumMod val="50000"/>
              <a:lumOff val="50000"/>
              <a:alpha val="85000"/>
            </a:schemeClr>
          </a:solidFill>
          <a:ln w="1270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5000"/>
              </a:lnSpc>
            </a:pPr>
            <a:r>
              <a:rPr lang="en-US" sz="3600" dirty="0" smtClean="0">
                <a:latin typeface="Avenir Book" charset="0"/>
                <a:ea typeface="Avenir Book" charset="0"/>
                <a:cs typeface="Avenir Book" charset="0"/>
              </a:rPr>
              <a:t>See talk by </a:t>
            </a:r>
            <a:r>
              <a:rPr lang="en-US" sz="3600" b="1" dirty="0" smtClean="0">
                <a:latin typeface="Avenir Heavy" charset="0"/>
                <a:ea typeface="Avenir Heavy" charset="0"/>
                <a:cs typeface="Avenir Heavy" charset="0"/>
              </a:rPr>
              <a:t>Takahiro Sumi</a:t>
            </a:r>
            <a:r>
              <a:rPr lang="en-US" sz="3600" dirty="0" smtClean="0">
                <a:latin typeface="Avenir Book" charset="0"/>
                <a:ea typeface="Avenir Book" charset="0"/>
                <a:cs typeface="Avenir Book" charset="0"/>
              </a:rPr>
              <a:t> Tuesday morning!!!</a:t>
            </a:r>
            <a:endParaRPr lang="en-US" sz="3600" dirty="0">
              <a:latin typeface="Avenir Book" charset="0"/>
              <a:ea typeface="Avenir Book" charset="0"/>
              <a:cs typeface="Avenir Book" charset="0"/>
            </a:endParaRPr>
          </a:p>
        </p:txBody>
      </p:sp>
    </p:spTree>
    <p:extLst>
      <p:ext uri="{BB962C8B-B14F-4D97-AF65-F5344CB8AC3E}">
        <p14:creationId xmlns:p14="http://schemas.microsoft.com/office/powerpoint/2010/main" val="1736497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pic>
        <p:nvPicPr>
          <p:cNvPr id="7" name="Picture 6" descr="planet_dis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052" y="1143002"/>
            <a:ext cx="4579896" cy="4572002"/>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2"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Galactic Distribution of Exoplanets</a:t>
            </a:r>
            <a:endParaRPr lang="en-US" sz="3600" i="1" dirty="0">
              <a:solidFill>
                <a:srgbClr val="EBD20F"/>
              </a:solidFill>
              <a:latin typeface="Avenir Book"/>
              <a:cs typeface="Avenir Book"/>
            </a:endParaRPr>
          </a:p>
        </p:txBody>
      </p:sp>
      <p:sp>
        <p:nvSpPr>
          <p:cNvPr id="22" name="TextBox 21"/>
          <p:cNvSpPr txBox="1"/>
          <p:nvPr/>
        </p:nvSpPr>
        <p:spPr>
          <a:xfrm>
            <a:off x="2697668" y="5721240"/>
            <a:ext cx="3748665" cy="387798"/>
          </a:xfrm>
          <a:prstGeom prst="rect">
            <a:avLst/>
          </a:prstGeom>
          <a:noFill/>
        </p:spPr>
        <p:txBody>
          <a:bodyPr wrap="square" rtlCol="0">
            <a:spAutoFit/>
          </a:bodyPr>
          <a:lstStyle/>
          <a:p>
            <a:pPr algn="ctr">
              <a:lnSpc>
                <a:spcPct val="120000"/>
              </a:lnSpc>
            </a:pPr>
            <a:r>
              <a:rPr lang="en-US" sz="1600" dirty="0" smtClean="0">
                <a:solidFill>
                  <a:schemeClr val="bg1"/>
                </a:solidFill>
                <a:latin typeface="Avenir Book"/>
                <a:cs typeface="Avenir Book"/>
              </a:rPr>
              <a:t>Henderson+</a:t>
            </a:r>
            <a:r>
              <a:rPr lang="en-US" sz="1600" dirty="0" smtClean="0">
                <a:solidFill>
                  <a:schemeClr val="bg1">
                    <a:lumMod val="75000"/>
                  </a:schemeClr>
                </a:solidFill>
                <a:latin typeface="Avenir Book"/>
                <a:cs typeface="Avenir Book"/>
              </a:rPr>
              <a:t> (2016), PASP, 128, 124401</a:t>
            </a:r>
          </a:p>
        </p:txBody>
      </p:sp>
      <p:sp>
        <p:nvSpPr>
          <p:cNvPr id="25" name="TextBox 24"/>
          <p:cNvSpPr txBox="1"/>
          <p:nvPr/>
        </p:nvSpPr>
        <p:spPr>
          <a:xfrm rot="5400000">
            <a:off x="4880036" y="3398267"/>
            <a:ext cx="4407258" cy="387798"/>
          </a:xfrm>
          <a:prstGeom prst="rect">
            <a:avLst/>
          </a:prstGeom>
          <a:noFill/>
        </p:spPr>
        <p:txBody>
          <a:bodyPr wrap="square" rtlCol="0">
            <a:spAutoFit/>
          </a:bodyPr>
          <a:lstStyle/>
          <a:p>
            <a:pPr algn="ctr">
              <a:lnSpc>
                <a:spcPct val="120000"/>
              </a:lnSpc>
            </a:pPr>
            <a:r>
              <a:rPr lang="en-US" sz="1600" dirty="0" smtClean="0">
                <a:solidFill>
                  <a:schemeClr val="bg1">
                    <a:lumMod val="75000"/>
                  </a:schemeClr>
                </a:solidFill>
                <a:latin typeface="Avenir Book"/>
                <a:cs typeface="Avenir Book"/>
              </a:rPr>
              <a:t>Using data from the </a:t>
            </a:r>
            <a:r>
              <a:rPr lang="en-US" sz="1600" dirty="0" smtClean="0">
                <a:solidFill>
                  <a:schemeClr val="bg1"/>
                </a:solidFill>
                <a:latin typeface="Avenir Book"/>
                <a:cs typeface="Avenir Book"/>
              </a:rPr>
              <a:t>NASA Exoplanet Archive</a:t>
            </a:r>
            <a:endParaRPr lang="en-US" sz="1600" dirty="0" smtClean="0">
              <a:solidFill>
                <a:schemeClr val="bg1">
                  <a:lumMod val="75000"/>
                </a:schemeClr>
              </a:solidFill>
              <a:latin typeface="Avenir Book"/>
              <a:cs typeface="Avenir Book"/>
            </a:endParaRPr>
          </a:p>
        </p:txBody>
      </p:sp>
      <p:grpSp>
        <p:nvGrpSpPr>
          <p:cNvPr id="17" name="Group 16"/>
          <p:cNvGrpSpPr/>
          <p:nvPr/>
        </p:nvGrpSpPr>
        <p:grpSpPr>
          <a:xfrm>
            <a:off x="0" y="6371401"/>
            <a:ext cx="9144000" cy="440388"/>
            <a:chOff x="0" y="6371401"/>
            <a:chExt cx="9144000" cy="440388"/>
          </a:xfrm>
        </p:grpSpPr>
        <p:cxnSp>
          <p:nvCxnSpPr>
            <p:cNvPr id="18" name="Straight Connector 17"/>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20" name="TextBox 19"/>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21" name="Group 20"/>
            <p:cNvGrpSpPr/>
            <p:nvPr/>
          </p:nvGrpSpPr>
          <p:grpSpPr>
            <a:xfrm>
              <a:off x="7098838" y="6442457"/>
              <a:ext cx="2002536" cy="365761"/>
              <a:chOff x="7810911" y="6249000"/>
              <a:chExt cx="2002536" cy="365761"/>
            </a:xfrm>
          </p:grpSpPr>
          <p:sp>
            <p:nvSpPr>
              <p:cNvPr id="26" name="Rectangle 25"/>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k2c9_logo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784007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alphaModFix amt="58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184" t="15778" r="6566" b="10630"/>
          <a:stretch/>
        </p:blipFill>
        <p:spPr>
          <a:xfrm>
            <a:off x="0" y="-4346"/>
            <a:ext cx="9144000" cy="6866693"/>
          </a:xfrm>
          <a:prstGeom prst="rect">
            <a:avLst/>
          </a:prstGeom>
        </p:spPr>
      </p:pic>
      <p:grpSp>
        <p:nvGrpSpPr>
          <p:cNvPr id="9" name="Group 8"/>
          <p:cNvGrpSpPr/>
          <p:nvPr/>
        </p:nvGrpSpPr>
        <p:grpSpPr>
          <a:xfrm>
            <a:off x="2003911" y="897468"/>
            <a:ext cx="5136178" cy="966632"/>
            <a:chOff x="987763" y="2785534"/>
            <a:chExt cx="5164667" cy="1286933"/>
          </a:xfrm>
          <a:solidFill>
            <a:schemeClr val="accent6">
              <a:lumMod val="75000"/>
            </a:schemeClr>
          </a:solidFill>
        </p:grpSpPr>
        <p:sp>
          <p:nvSpPr>
            <p:cNvPr id="3" name="Rounded Rectangle 2"/>
            <p:cNvSpPr/>
            <p:nvPr/>
          </p:nvSpPr>
          <p:spPr>
            <a:xfrm>
              <a:off x="987763" y="2785534"/>
              <a:ext cx="5164667" cy="1286933"/>
            </a:xfrm>
            <a:prstGeom prst="roundRect">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20765" y="2972478"/>
              <a:ext cx="4898662" cy="860498"/>
            </a:xfrm>
            <a:prstGeom prst="rect">
              <a:avLst/>
            </a:prstGeom>
            <a:noFill/>
          </p:spPr>
          <p:txBody>
            <a:bodyPr wrap="square" rtlCol="0" anchor="ctr">
              <a:spAutoFit/>
            </a:bodyPr>
            <a:lstStyle/>
            <a:p>
              <a:pPr algn="ctr"/>
              <a:r>
                <a:rPr lang="en-US" sz="3600" dirty="0" smtClean="0">
                  <a:latin typeface="Avenir Book"/>
                  <a:cs typeface="Avenir Book"/>
                </a:rPr>
                <a:t>Standard Observables</a:t>
              </a:r>
              <a:endParaRPr lang="en-US" sz="3600" dirty="0">
                <a:latin typeface="Avenir Book"/>
                <a:cs typeface="Avenir Book"/>
              </a:endParaRPr>
            </a:p>
          </p:txBody>
        </p:sp>
      </p:grpSp>
      <p:grpSp>
        <p:nvGrpSpPr>
          <p:cNvPr id="30" name="Group 29"/>
          <p:cNvGrpSpPr/>
          <p:nvPr/>
        </p:nvGrpSpPr>
        <p:grpSpPr>
          <a:xfrm>
            <a:off x="169330" y="2045427"/>
            <a:ext cx="8805340" cy="1706652"/>
            <a:chOff x="169330" y="2265556"/>
            <a:chExt cx="8805340" cy="1706652"/>
          </a:xfrm>
        </p:grpSpPr>
        <p:grpSp>
          <p:nvGrpSpPr>
            <p:cNvPr id="29" name="Group 28"/>
            <p:cNvGrpSpPr/>
            <p:nvPr/>
          </p:nvGrpSpPr>
          <p:grpSpPr>
            <a:xfrm>
              <a:off x="169330" y="2265556"/>
              <a:ext cx="3886200" cy="1706652"/>
              <a:chOff x="2628900" y="2265556"/>
              <a:chExt cx="3886200" cy="1706652"/>
            </a:xfrm>
          </p:grpSpPr>
          <p:grpSp>
            <p:nvGrpSpPr>
              <p:cNvPr id="17" name="Group 16"/>
              <p:cNvGrpSpPr/>
              <p:nvPr/>
            </p:nvGrpSpPr>
            <p:grpSpPr>
              <a:xfrm>
                <a:off x="2628900" y="2265556"/>
                <a:ext cx="3886200" cy="914340"/>
                <a:chOff x="2455334" y="2971830"/>
                <a:chExt cx="4233333" cy="914340"/>
              </a:xfrm>
            </p:grpSpPr>
            <p:sp>
              <p:nvSpPr>
                <p:cNvPr id="12" name="Rounded Rectangle 11"/>
                <p:cNvSpPr/>
                <p:nvPr/>
              </p:nvSpPr>
              <p:spPr>
                <a:xfrm>
                  <a:off x="2455334" y="2971830"/>
                  <a:ext cx="4233333" cy="914340"/>
                </a:xfrm>
                <a:prstGeom prst="roundRect">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764303" y="3167390"/>
                  <a:ext cx="3615395" cy="523220"/>
                </a:xfrm>
                <a:prstGeom prst="rect">
                  <a:avLst/>
                </a:prstGeom>
                <a:noFill/>
              </p:spPr>
              <p:txBody>
                <a:bodyPr wrap="square" rtlCol="0" anchor="ctr">
                  <a:spAutoFit/>
                </a:bodyPr>
                <a:lstStyle/>
                <a:p>
                  <a:pPr algn="ctr"/>
                  <a:r>
                    <a:rPr lang="en-US" sz="2800" dirty="0" smtClean="0">
                      <a:latin typeface="Avenir Book"/>
                      <a:cs typeface="Avenir Book"/>
                    </a:rPr>
                    <a:t>Single Object Lens</a:t>
                  </a:r>
                  <a:endParaRPr lang="en-US" sz="2800" dirty="0">
                    <a:latin typeface="Avenir Book"/>
                    <a:cs typeface="Avenir Book"/>
                  </a:endParaRPr>
                </a:p>
              </p:txBody>
            </p:sp>
          </p:grpSp>
          <p:sp>
            <p:nvSpPr>
              <p:cNvPr id="23" name="TextBox 22"/>
              <p:cNvSpPr txBox="1"/>
              <p:nvPr/>
            </p:nvSpPr>
            <p:spPr>
              <a:xfrm>
                <a:off x="3158067" y="3215078"/>
                <a:ext cx="2827867" cy="757130"/>
              </a:xfrm>
              <a:prstGeom prst="rect">
                <a:avLst/>
              </a:prstGeom>
              <a:noFill/>
            </p:spPr>
            <p:txBody>
              <a:bodyPr wrap="square" rtlCol="0">
                <a:spAutoFit/>
              </a:bodyPr>
              <a:lstStyle/>
              <a:p>
                <a:pPr>
                  <a:lnSpc>
                    <a:spcPct val="120000"/>
                  </a:lnSpc>
                </a:pPr>
                <a:r>
                  <a:rPr lang="en-US" dirty="0" smtClean="0">
                    <a:solidFill>
                      <a:srgbClr val="EBD20F"/>
                    </a:solidFill>
                    <a:latin typeface="Avenir Light"/>
                    <a:cs typeface="Avenir Light"/>
                  </a:rPr>
                  <a:t>Einstein Timescale:	</a:t>
                </a:r>
                <a:r>
                  <a:rPr lang="en-US" i="1" dirty="0" err="1" smtClean="0">
                    <a:solidFill>
                      <a:srgbClr val="EBD20F"/>
                    </a:solidFill>
                    <a:latin typeface="Avenir Light"/>
                    <a:cs typeface="Avenir Light"/>
                  </a:rPr>
                  <a:t>t</a:t>
                </a:r>
                <a:r>
                  <a:rPr lang="en-US" baseline="-25000" dirty="0" err="1" smtClean="0">
                    <a:solidFill>
                      <a:srgbClr val="EBD20F"/>
                    </a:solidFill>
                    <a:latin typeface="Avenir Light"/>
                    <a:cs typeface="Avenir Light"/>
                  </a:rPr>
                  <a:t>E</a:t>
                </a:r>
                <a:endParaRPr lang="en-US" baseline="-25000" dirty="0" smtClean="0">
                  <a:solidFill>
                    <a:srgbClr val="EBD20F"/>
                  </a:solidFill>
                  <a:latin typeface="Avenir Light"/>
                  <a:cs typeface="Avenir Light"/>
                </a:endParaRPr>
              </a:p>
              <a:p>
                <a:pPr>
                  <a:lnSpc>
                    <a:spcPct val="120000"/>
                  </a:lnSpc>
                </a:pPr>
                <a:r>
                  <a:rPr lang="en-US" dirty="0" smtClean="0">
                    <a:solidFill>
                      <a:srgbClr val="EBD20F"/>
                    </a:solidFill>
                    <a:latin typeface="Avenir Light"/>
                    <a:cs typeface="Avenir Light"/>
                  </a:rPr>
                  <a:t>(Finite Source Size:	</a:t>
                </a:r>
                <a:r>
                  <a:rPr lang="en-US" dirty="0" err="1" smtClean="0">
                    <a:solidFill>
                      <a:srgbClr val="EBD20F"/>
                    </a:solidFill>
                    <a:latin typeface="Avenir Light"/>
                    <a:cs typeface="Avenir Light"/>
                  </a:rPr>
                  <a:t>ρ</a:t>
                </a:r>
                <a:r>
                  <a:rPr lang="en-US" dirty="0" smtClean="0">
                    <a:solidFill>
                      <a:srgbClr val="EBD20F"/>
                    </a:solidFill>
                    <a:latin typeface="Avenir Light"/>
                    <a:cs typeface="Avenir Light"/>
                  </a:rPr>
                  <a:t>)</a:t>
                </a:r>
                <a:endParaRPr lang="en-US" dirty="0">
                  <a:solidFill>
                    <a:srgbClr val="EBD20F"/>
                  </a:solidFill>
                  <a:latin typeface="Avenir Light"/>
                  <a:cs typeface="Avenir Light"/>
                </a:endParaRPr>
              </a:p>
            </p:txBody>
          </p:sp>
        </p:grpSp>
        <p:grpSp>
          <p:nvGrpSpPr>
            <p:cNvPr id="28" name="Group 27"/>
            <p:cNvGrpSpPr/>
            <p:nvPr/>
          </p:nvGrpSpPr>
          <p:grpSpPr>
            <a:xfrm>
              <a:off x="5088470" y="2265556"/>
              <a:ext cx="3886200" cy="1706652"/>
              <a:chOff x="2628900" y="2265556"/>
              <a:chExt cx="3886200" cy="1706652"/>
            </a:xfrm>
          </p:grpSpPr>
          <p:grpSp>
            <p:nvGrpSpPr>
              <p:cNvPr id="18" name="Group 17"/>
              <p:cNvGrpSpPr/>
              <p:nvPr/>
            </p:nvGrpSpPr>
            <p:grpSpPr>
              <a:xfrm>
                <a:off x="2628900" y="2265556"/>
                <a:ext cx="3886200" cy="914340"/>
                <a:chOff x="2455334" y="2971830"/>
                <a:chExt cx="4233333" cy="914340"/>
              </a:xfrm>
            </p:grpSpPr>
            <p:sp>
              <p:nvSpPr>
                <p:cNvPr id="19" name="Rounded Rectangle 18"/>
                <p:cNvSpPr/>
                <p:nvPr/>
              </p:nvSpPr>
              <p:spPr>
                <a:xfrm>
                  <a:off x="2455334" y="2971830"/>
                  <a:ext cx="4233333" cy="914340"/>
                </a:xfrm>
                <a:prstGeom prst="roundRect">
                  <a:avLst/>
                </a:prstGeom>
                <a:solidFill>
                  <a:srgbClr val="22DF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130185" y="3167390"/>
                  <a:ext cx="2883632" cy="523220"/>
                </a:xfrm>
                <a:prstGeom prst="rect">
                  <a:avLst/>
                </a:prstGeom>
                <a:noFill/>
              </p:spPr>
              <p:txBody>
                <a:bodyPr wrap="square" rtlCol="0" anchor="ctr">
                  <a:spAutoFit/>
                </a:bodyPr>
                <a:lstStyle/>
                <a:p>
                  <a:pPr algn="ctr"/>
                  <a:r>
                    <a:rPr lang="en-US" sz="2800" dirty="0" smtClean="0">
                      <a:latin typeface="Avenir Book"/>
                      <a:cs typeface="Avenir Book"/>
                    </a:rPr>
                    <a:t>Two-body Lens</a:t>
                  </a:r>
                  <a:endParaRPr lang="en-US" sz="2800" dirty="0">
                    <a:latin typeface="Avenir Book"/>
                    <a:cs typeface="Avenir Book"/>
                  </a:endParaRPr>
                </a:p>
              </p:txBody>
            </p:sp>
          </p:grpSp>
          <p:sp>
            <p:nvSpPr>
              <p:cNvPr id="24" name="TextBox 23"/>
              <p:cNvSpPr txBox="1"/>
              <p:nvPr/>
            </p:nvSpPr>
            <p:spPr>
              <a:xfrm>
                <a:off x="2823631" y="3215078"/>
                <a:ext cx="3162304" cy="757130"/>
              </a:xfrm>
              <a:prstGeom prst="rect">
                <a:avLst/>
              </a:prstGeom>
              <a:noFill/>
            </p:spPr>
            <p:txBody>
              <a:bodyPr wrap="square" rtlCol="0">
                <a:spAutoFit/>
              </a:bodyPr>
              <a:lstStyle/>
              <a:p>
                <a:pPr>
                  <a:lnSpc>
                    <a:spcPct val="120000"/>
                  </a:lnSpc>
                </a:pPr>
                <a:r>
                  <a:rPr lang="en-US" dirty="0" smtClean="0">
                    <a:solidFill>
                      <a:srgbClr val="EBD20F"/>
                    </a:solidFill>
                    <a:latin typeface="Avenir Light"/>
                    <a:cs typeface="Avenir Light"/>
                  </a:rPr>
                  <a:t>Mass Ratio:		 		</a:t>
                </a:r>
                <a:r>
                  <a:rPr lang="en-US" i="1" dirty="0" smtClean="0">
                    <a:solidFill>
                      <a:srgbClr val="EBD20F"/>
                    </a:solidFill>
                    <a:latin typeface="Avenir Light"/>
                    <a:cs typeface="Avenir Light"/>
                  </a:rPr>
                  <a:t>q</a:t>
                </a:r>
              </a:p>
              <a:p>
                <a:pPr>
                  <a:lnSpc>
                    <a:spcPct val="120000"/>
                  </a:lnSpc>
                </a:pPr>
                <a:r>
                  <a:rPr lang="en-US" dirty="0">
                    <a:solidFill>
                      <a:srgbClr val="EBD20F"/>
                    </a:solidFill>
                    <a:latin typeface="Avenir Light"/>
                    <a:cs typeface="Avenir Light"/>
                  </a:rPr>
                  <a:t>Projected Separation:	</a:t>
                </a:r>
                <a:r>
                  <a:rPr lang="en-US" dirty="0" smtClean="0">
                    <a:solidFill>
                      <a:srgbClr val="EBD20F"/>
                    </a:solidFill>
                    <a:latin typeface="Avenir Light"/>
                    <a:cs typeface="Avenir Light"/>
                  </a:rPr>
                  <a:t>	</a:t>
                </a:r>
                <a:r>
                  <a:rPr lang="en-US" i="1" dirty="0" smtClean="0">
                    <a:solidFill>
                      <a:srgbClr val="EBD20F"/>
                    </a:solidFill>
                    <a:latin typeface="Avenir Light"/>
                    <a:cs typeface="Avenir Light"/>
                  </a:rPr>
                  <a:t>s</a:t>
                </a:r>
                <a:endParaRPr lang="en-US" i="1" dirty="0">
                  <a:solidFill>
                    <a:srgbClr val="EBD20F"/>
                  </a:solidFill>
                  <a:latin typeface="Avenir Light"/>
                  <a:cs typeface="Avenir Light"/>
                </a:endParaRPr>
              </a:p>
            </p:txBody>
          </p:sp>
        </p:grpSp>
      </p:grpSp>
      <p:grpSp>
        <p:nvGrpSpPr>
          <p:cNvPr id="37" name="Group 36"/>
          <p:cNvGrpSpPr/>
          <p:nvPr/>
        </p:nvGrpSpPr>
        <p:grpSpPr>
          <a:xfrm>
            <a:off x="2493434" y="4402667"/>
            <a:ext cx="4157132" cy="1787811"/>
            <a:chOff x="2493434" y="4792126"/>
            <a:chExt cx="4157132" cy="1787811"/>
          </a:xfrm>
        </p:grpSpPr>
        <p:grpSp>
          <p:nvGrpSpPr>
            <p:cNvPr id="31" name="Group 30"/>
            <p:cNvGrpSpPr/>
            <p:nvPr/>
          </p:nvGrpSpPr>
          <p:grpSpPr>
            <a:xfrm>
              <a:off x="2493434" y="4792126"/>
              <a:ext cx="4157132" cy="966632"/>
              <a:chOff x="1989667" y="2830622"/>
              <a:chExt cx="5164667" cy="1286933"/>
            </a:xfrm>
            <a:noFill/>
          </p:grpSpPr>
          <p:sp>
            <p:nvSpPr>
              <p:cNvPr id="32" name="Rounded Rectangle 31"/>
              <p:cNvSpPr/>
              <p:nvPr/>
            </p:nvSpPr>
            <p:spPr>
              <a:xfrm>
                <a:off x="1989667" y="2830622"/>
                <a:ext cx="5164667" cy="1286933"/>
              </a:xfrm>
              <a:prstGeom prst="roundRect">
                <a:avLst/>
              </a:prstGeom>
              <a:grpFill/>
              <a:ln w="76200" cmpd="sng">
                <a:solidFill>
                  <a:srgbClr val="FFD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765339" y="3017566"/>
                <a:ext cx="3613323" cy="860498"/>
              </a:xfrm>
              <a:prstGeom prst="rect">
                <a:avLst/>
              </a:prstGeom>
              <a:grpFill/>
              <a:ln>
                <a:noFill/>
              </a:ln>
            </p:spPr>
            <p:txBody>
              <a:bodyPr wrap="square" rtlCol="0" anchor="ctr">
                <a:spAutoFit/>
              </a:bodyPr>
              <a:lstStyle/>
              <a:p>
                <a:pPr algn="ctr"/>
                <a:r>
                  <a:rPr lang="en-US" sz="3600" dirty="0" smtClean="0">
                    <a:solidFill>
                      <a:srgbClr val="FFD861"/>
                    </a:solidFill>
                    <a:latin typeface="Avenir Heavy"/>
                    <a:cs typeface="Avenir Heavy"/>
                  </a:rPr>
                  <a:t>Parameters</a:t>
                </a:r>
                <a:endParaRPr lang="en-US" sz="3600" dirty="0">
                  <a:solidFill>
                    <a:srgbClr val="FFD861"/>
                  </a:solidFill>
                  <a:latin typeface="Avenir Heavy"/>
                  <a:cs typeface="Avenir Heavy"/>
                </a:endParaRPr>
              </a:p>
            </p:txBody>
          </p:sp>
        </p:grpSp>
        <p:sp>
          <p:nvSpPr>
            <p:cNvPr id="34" name="TextBox 33"/>
            <p:cNvSpPr txBox="1"/>
            <p:nvPr/>
          </p:nvSpPr>
          <p:spPr>
            <a:xfrm>
              <a:off x="2737276" y="5822807"/>
              <a:ext cx="3669449" cy="757130"/>
            </a:xfrm>
            <a:prstGeom prst="rect">
              <a:avLst/>
            </a:prstGeom>
            <a:noFill/>
          </p:spPr>
          <p:txBody>
            <a:bodyPr wrap="square" rtlCol="0">
              <a:spAutoFit/>
            </a:bodyPr>
            <a:lstStyle/>
            <a:p>
              <a:pPr>
                <a:lnSpc>
                  <a:spcPct val="120000"/>
                </a:lnSpc>
              </a:pPr>
              <a:r>
                <a:rPr lang="en-US" dirty="0" smtClean="0">
                  <a:solidFill>
                    <a:srgbClr val="22DFEF"/>
                  </a:solidFill>
                  <a:latin typeface="Avenir Heavy"/>
                  <a:cs typeface="Avenir Heavy"/>
                </a:rPr>
                <a:t>Lens Mass:	 			</a:t>
              </a:r>
              <a:r>
                <a:rPr lang="en-US" i="1" dirty="0" smtClean="0">
                  <a:solidFill>
                    <a:srgbClr val="22DFEF"/>
                  </a:solidFill>
                  <a:latin typeface="Avenir Heavy"/>
                  <a:cs typeface="Avenir Heavy"/>
                </a:rPr>
                <a:t>M</a:t>
              </a:r>
              <a:r>
                <a:rPr lang="en-US" i="1" baseline="-25000" dirty="0" smtClean="0">
                  <a:solidFill>
                    <a:srgbClr val="22DFEF"/>
                  </a:solidFill>
                  <a:latin typeface="Avenir Heavy"/>
                  <a:cs typeface="Avenir Heavy"/>
                </a:rPr>
                <a:t>l</a:t>
              </a:r>
            </a:p>
            <a:p>
              <a:pPr>
                <a:lnSpc>
                  <a:spcPct val="120000"/>
                </a:lnSpc>
              </a:pPr>
              <a:r>
                <a:rPr lang="en-US" dirty="0" smtClean="0">
                  <a:solidFill>
                    <a:srgbClr val="22DFEF"/>
                  </a:solidFill>
                  <a:latin typeface="Avenir Heavy"/>
                  <a:cs typeface="Avenir Heavy"/>
                </a:rPr>
                <a:t>Lens System Distance:	 </a:t>
              </a:r>
              <a:r>
                <a:rPr lang="en-US" i="1" dirty="0" smtClean="0">
                  <a:solidFill>
                    <a:srgbClr val="22DFEF"/>
                  </a:solidFill>
                  <a:latin typeface="Avenir Heavy"/>
                  <a:cs typeface="Avenir Heavy"/>
                </a:rPr>
                <a:t>D</a:t>
              </a:r>
              <a:r>
                <a:rPr lang="en-US" i="1" baseline="-25000" dirty="0" smtClean="0">
                  <a:solidFill>
                    <a:srgbClr val="22DFEF"/>
                  </a:solidFill>
                  <a:latin typeface="Avenir Heavy"/>
                  <a:cs typeface="Avenir Heavy"/>
                </a:rPr>
                <a:t>l</a:t>
              </a:r>
              <a:endParaRPr lang="en-US" i="1" baseline="-25000" dirty="0">
                <a:solidFill>
                  <a:srgbClr val="22DFEF"/>
                </a:solidFill>
                <a:latin typeface="Avenir Heavy"/>
                <a:cs typeface="Avenir Heavy"/>
              </a:endParaRPr>
            </a:p>
          </p:txBody>
        </p:sp>
      </p:grpSp>
      <p:grpSp>
        <p:nvGrpSpPr>
          <p:cNvPr id="39" name="Group 38"/>
          <p:cNvGrpSpPr/>
          <p:nvPr/>
        </p:nvGrpSpPr>
        <p:grpSpPr>
          <a:xfrm>
            <a:off x="3996267" y="3132674"/>
            <a:ext cx="1151467" cy="1129352"/>
            <a:chOff x="3996267" y="3623731"/>
            <a:chExt cx="1151467" cy="1129352"/>
          </a:xfrm>
        </p:grpSpPr>
        <p:sp>
          <p:nvSpPr>
            <p:cNvPr id="36" name="Down Arrow 35"/>
            <p:cNvSpPr/>
            <p:nvPr/>
          </p:nvSpPr>
          <p:spPr>
            <a:xfrm>
              <a:off x="3996267" y="3623731"/>
              <a:ext cx="1151467" cy="1129352"/>
            </a:xfrm>
            <a:prstGeom prst="downArrow">
              <a:avLst/>
            </a:prstGeom>
            <a:solidFill>
              <a:schemeClr val="bg1"/>
            </a:solidFill>
            <a:ln w="762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346555" y="3733135"/>
              <a:ext cx="450891" cy="707886"/>
            </a:xfrm>
            <a:prstGeom prst="rect">
              <a:avLst/>
            </a:prstGeom>
            <a:noFill/>
          </p:spPr>
          <p:txBody>
            <a:bodyPr wrap="none" rtlCol="0">
              <a:spAutoFit/>
            </a:bodyPr>
            <a:lstStyle/>
            <a:p>
              <a:r>
                <a:rPr lang="en-US" sz="4000" dirty="0" smtClean="0">
                  <a:solidFill>
                    <a:schemeClr val="accent2">
                      <a:lumMod val="75000"/>
                    </a:schemeClr>
                  </a:solidFill>
                  <a:latin typeface="Avenir Heavy"/>
                  <a:cs typeface="Avenir Heavy"/>
                </a:rPr>
                <a:t>?</a:t>
              </a:r>
              <a:endParaRPr lang="en-US" sz="4000" dirty="0">
                <a:solidFill>
                  <a:schemeClr val="accent2">
                    <a:lumMod val="75000"/>
                  </a:schemeClr>
                </a:solidFill>
                <a:latin typeface="Avenir Heavy"/>
                <a:cs typeface="Avenir Heavy"/>
              </a:endParaRPr>
            </a:p>
          </p:txBody>
        </p:sp>
      </p:grpSp>
      <p:sp>
        <p:nvSpPr>
          <p:cNvPr id="27" name="Title 1"/>
          <p:cNvSpPr>
            <a:spLocks noGrp="1"/>
          </p:cNvSpPr>
          <p:nvPr>
            <p:ph type="ctrTitle"/>
          </p:nvPr>
        </p:nvSpPr>
        <p:spPr>
          <a:xfrm>
            <a:off x="0" y="0"/>
            <a:ext cx="9144000" cy="731520"/>
          </a:xfrm>
        </p:spPr>
        <p:txBody>
          <a:bodyPr anchor="ctr">
            <a:noAutofit/>
          </a:bodyPr>
          <a:lstStyle/>
          <a:p>
            <a:r>
              <a:rPr lang="en-US" sz="3600" dirty="0" smtClean="0">
                <a:solidFill>
                  <a:srgbClr val="EBD20F"/>
                </a:solidFill>
                <a:latin typeface="Avenir Book"/>
                <a:cs typeface="Avenir Book"/>
              </a:rPr>
              <a:t>Why conduct microlensing from space?</a:t>
            </a:r>
            <a:endParaRPr lang="en-US" sz="3600" i="1" dirty="0">
              <a:solidFill>
                <a:srgbClr val="EBD20F"/>
              </a:solidFill>
              <a:latin typeface="Avenir Book"/>
              <a:cs typeface="Avenir Book"/>
            </a:endParaRPr>
          </a:p>
        </p:txBody>
      </p:sp>
      <p:grpSp>
        <p:nvGrpSpPr>
          <p:cNvPr id="35" name="Group 34"/>
          <p:cNvGrpSpPr/>
          <p:nvPr/>
        </p:nvGrpSpPr>
        <p:grpSpPr>
          <a:xfrm>
            <a:off x="0" y="6371401"/>
            <a:ext cx="9144000" cy="440388"/>
            <a:chOff x="0" y="6371401"/>
            <a:chExt cx="9144000" cy="440388"/>
          </a:xfrm>
        </p:grpSpPr>
        <p:cxnSp>
          <p:nvCxnSpPr>
            <p:cNvPr id="46" name="Straight Connector 45"/>
            <p:cNvCxnSpPr/>
            <p:nvPr/>
          </p:nvCxnSpPr>
          <p:spPr>
            <a:xfrm flipV="1">
              <a:off x="0" y="6371401"/>
              <a:ext cx="9144000" cy="2"/>
            </a:xfrm>
            <a:prstGeom prst="line">
              <a:avLst/>
            </a:prstGeom>
            <a:ln w="38100" cmpd="sng">
              <a:solidFill>
                <a:srgbClr val="22DFEF"/>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0" y="6442457"/>
              <a:ext cx="2249903" cy="369332"/>
            </a:xfrm>
            <a:prstGeom prst="rect">
              <a:avLst/>
            </a:prstGeom>
            <a:noFill/>
          </p:spPr>
          <p:txBody>
            <a:bodyPr wrap="none" rtlCol="0">
              <a:spAutoFit/>
            </a:bodyPr>
            <a:lstStyle/>
            <a:p>
              <a:r>
                <a:rPr lang="en-US" dirty="0" smtClean="0">
                  <a:solidFill>
                    <a:schemeClr val="bg1">
                      <a:lumMod val="85000"/>
                    </a:schemeClr>
                  </a:solidFill>
                  <a:latin typeface="Avenir Book"/>
                  <a:cs typeface="Avenir Book"/>
                </a:rPr>
                <a:t>Calen B. Henderson</a:t>
              </a:r>
            </a:p>
          </p:txBody>
        </p:sp>
        <p:sp>
          <p:nvSpPr>
            <p:cNvPr id="48" name="TextBox 47"/>
            <p:cNvSpPr txBox="1"/>
            <p:nvPr/>
          </p:nvSpPr>
          <p:spPr>
            <a:xfrm>
              <a:off x="3952430" y="6442457"/>
              <a:ext cx="1236237" cy="369332"/>
            </a:xfrm>
            <a:prstGeom prst="rect">
              <a:avLst/>
            </a:prstGeom>
            <a:noFill/>
          </p:spPr>
          <p:txBody>
            <a:bodyPr wrap="none" rtlCol="0">
              <a:spAutoFit/>
            </a:bodyPr>
            <a:lstStyle/>
            <a:p>
              <a:pPr algn="ctr"/>
              <a:r>
                <a:rPr lang="en-US" dirty="0" smtClean="0">
                  <a:solidFill>
                    <a:srgbClr val="EBD20F"/>
                  </a:solidFill>
                  <a:latin typeface="Avenir Book"/>
                  <a:cs typeface="Avenir Book"/>
                </a:rPr>
                <a:t>SSW 2017</a:t>
              </a:r>
            </a:p>
          </p:txBody>
        </p:sp>
        <p:grpSp>
          <p:nvGrpSpPr>
            <p:cNvPr id="49" name="Group 48"/>
            <p:cNvGrpSpPr/>
            <p:nvPr/>
          </p:nvGrpSpPr>
          <p:grpSpPr>
            <a:xfrm>
              <a:off x="7098838" y="6442457"/>
              <a:ext cx="2002536" cy="365761"/>
              <a:chOff x="7810911" y="6249000"/>
              <a:chExt cx="2002536" cy="365761"/>
            </a:xfrm>
          </p:grpSpPr>
          <p:sp>
            <p:nvSpPr>
              <p:cNvPr id="52" name="Rectangle 51"/>
              <p:cNvSpPr/>
              <p:nvPr/>
            </p:nvSpPr>
            <p:spPr>
              <a:xfrm>
                <a:off x="7810911" y="6249001"/>
                <a:ext cx="2002536" cy="3657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descr="k2c9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779" y="6249000"/>
                <a:ext cx="1999668" cy="365761"/>
              </a:xfrm>
              <a:prstGeom prst="rect">
                <a:avLst/>
              </a:prstGeom>
            </p:spPr>
          </p:pic>
        </p:grpSp>
      </p:grpSp>
    </p:spTree>
    <p:extLst>
      <p:ext uri="{BB962C8B-B14F-4D97-AF65-F5344CB8AC3E}">
        <p14:creationId xmlns:p14="http://schemas.microsoft.com/office/powerpoint/2010/main" val="1208590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2922</TotalTime>
  <Words>2532</Words>
  <Application>Microsoft Macintosh PowerPoint</Application>
  <PresentationFormat>On-screen Show (4:3)</PresentationFormat>
  <Paragraphs>649</Paragraphs>
  <Slides>53</Slides>
  <Notes>52</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American Typewriter</vt:lpstr>
      <vt:lpstr>Avenir Black</vt:lpstr>
      <vt:lpstr>Avenir Book</vt:lpstr>
      <vt:lpstr>Avenir Heavy</vt:lpstr>
      <vt:lpstr>Avenir Light</vt:lpstr>
      <vt:lpstr>Avenir Medium</vt:lpstr>
      <vt:lpstr>Calibri</vt:lpstr>
      <vt:lpstr>Wingdings</vt:lpstr>
      <vt:lpstr>Arial</vt:lpstr>
      <vt:lpstr>Office Theme</vt:lpstr>
      <vt:lpstr>K2’s Campaign 9 (K2C9):</vt:lpstr>
      <vt:lpstr>Observational Microlensing</vt:lpstr>
      <vt:lpstr>Observational Microlensing</vt:lpstr>
      <vt:lpstr>Science Goals: Quality versus Quantity</vt:lpstr>
      <vt:lpstr>Science Goals: Quality versus Quantity</vt:lpstr>
      <vt:lpstr>Free-floating Planets (FFPs)</vt:lpstr>
      <vt:lpstr>Free-floating Planets (FFPs)</vt:lpstr>
      <vt:lpstr>Galactic Distribution of Exoplanets</vt:lpstr>
      <vt:lpstr>Why conduct microlensing from space?</vt:lpstr>
      <vt:lpstr>Why conduct microlensing from space?</vt:lpstr>
      <vt:lpstr>PowerPoint Presentation</vt:lpstr>
      <vt:lpstr>PowerPoint Presentation</vt:lpstr>
      <vt:lpstr>PowerPoint Presentation</vt:lpstr>
      <vt:lpstr>But what does satellite parallax mean?</vt:lpstr>
      <vt:lpstr>PowerPoint Presentation</vt:lpstr>
      <vt:lpstr>Balance between D⏊ and rE</vt:lpstr>
      <vt:lpstr>K2 Orbit: In Goldilocks Zone!!! ***</vt:lpstr>
      <vt:lpstr>K2C9: Forward pointing, forward thinking!</vt:lpstr>
      <vt:lpstr>PowerPoint Presentation</vt:lpstr>
      <vt:lpstr>PowerPoint Presentation</vt:lpstr>
      <vt:lpstr>PowerPoint Presentation</vt:lpstr>
      <vt:lpstr>Key Contributors to K2C9</vt:lpstr>
      <vt:lpstr>Key Contributors to K2C9</vt:lpstr>
      <vt:lpstr>Simultaneous Ground-based Resources</vt:lpstr>
      <vt:lpstr>Simultaneous Ground-based Resources</vt:lpstr>
      <vt:lpstr>Simultaneous Ground-based Resources</vt:lpstr>
      <vt:lpstr>Simultaneous Ground-based Resources</vt:lpstr>
      <vt:lpstr>Simultaneous Ground-based Resources</vt:lpstr>
      <vt:lpstr>Photometric Challenges</vt:lpstr>
      <vt:lpstr>Photometric Challenges</vt:lpstr>
      <vt:lpstr>Moving Forward – Photometry Challenges: Blending in Kepler</vt:lpstr>
      <vt:lpstr>Moving Forward – Photometry Challenges: Blending in Kepler</vt:lpstr>
      <vt:lpstr>Moving Forward – Photometry Challenges: Blending in Kepler</vt:lpstr>
      <vt:lpstr>PowerPoint Presentation</vt:lpstr>
      <vt:lpstr>PowerPoint Presentation</vt:lpstr>
      <vt:lpstr>Moving Forward – Photometry Challenges: Kepler Event Recovery</vt:lpstr>
      <vt:lpstr>Moving Forward – Photometry Challenges: Kepler Event Recovery</vt:lpstr>
      <vt:lpstr>Moving Forward – Photometry Approaches: (1) CPM + LCM</vt:lpstr>
      <vt:lpstr>Moving Forward – Photometry Approaches: (1) CPM + LCM</vt:lpstr>
      <vt:lpstr>Moving Forward – Photometry Approaches: (2) Astrometry + LCM + Color-Color</vt:lpstr>
      <vt:lpstr>Moving Forward – Photometry Approaches: (2) Astrometry + LCM + Color-Color</vt:lpstr>
      <vt:lpstr>Moving Forward – Photometry Approaches: (3) Empirical Kepler source mag</vt:lpstr>
      <vt:lpstr>PowerPoint Presentation</vt:lpstr>
      <vt:lpstr>PowerPoint Presentation</vt:lpstr>
      <vt:lpstr>PowerPoint Presentation</vt:lpstr>
      <vt:lpstr>PowerPoint Presentation</vt:lpstr>
      <vt:lpstr>Community Interface</vt:lpstr>
      <vt:lpstr>Community Interface</vt:lpstr>
      <vt:lpstr>PowerPoint Presentation</vt:lpstr>
      <vt:lpstr>Microlens Parallax Satellite I. Spitzer</vt:lpstr>
      <vt:lpstr>Microlens Parallax Satellite I. Spitzer</vt:lpstr>
      <vt:lpstr>PowerPoint Presentation</vt:lpstr>
      <vt:lpstr>Preliminary K2C9 Inventory</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Calen</dc:creator>
  <cp:lastModifiedBy>Microsoft Office User</cp:lastModifiedBy>
  <cp:revision>448</cp:revision>
  <dcterms:created xsi:type="dcterms:W3CDTF">2016-10-07T20:38:59Z</dcterms:created>
  <dcterms:modified xsi:type="dcterms:W3CDTF">2017-08-07T20:23:55Z</dcterms:modified>
</cp:coreProperties>
</file>