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0" d="100"/>
          <a:sy n="9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5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2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6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0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5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4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7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3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3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B6B4F-C952-7644-91C2-3D903EF4D862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E5915-1FBB-854C-9993-A728AA8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8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5200"/>
            <a:ext cx="7772400" cy="1470025"/>
          </a:xfrm>
        </p:spPr>
        <p:txBody>
          <a:bodyPr/>
          <a:lstStyle/>
          <a:p>
            <a:r>
              <a:rPr lang="en-US" dirty="0" smtClean="0"/>
              <a:t>Overview of the Hands-On Sessions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Jennifer Yee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&amp;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Etienne </a:t>
            </a:r>
            <a:r>
              <a:rPr lang="en-US" dirty="0" err="1" smtClean="0">
                <a:solidFill>
                  <a:schemeClr val="tx1"/>
                </a:solidFill>
              </a:rPr>
              <a:t>Bachelet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5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Using simulated WFIRST light curves, explore the kinds of </a:t>
            </a:r>
            <a:r>
              <a:rPr lang="en-US" sz="4000" dirty="0" err="1" smtClean="0"/>
              <a:t>microlensing</a:t>
            </a:r>
            <a:r>
              <a:rPr lang="en-US" sz="4000" dirty="0" smtClean="0"/>
              <a:t> planets WFIRST will find.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636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planetary perturbations in light curves</a:t>
            </a:r>
          </a:p>
          <a:p>
            <a:r>
              <a:rPr lang="en-US" dirty="0" smtClean="0"/>
              <a:t>Analytically calculate planetary </a:t>
            </a:r>
            <a:r>
              <a:rPr lang="en-US" dirty="0" err="1" smtClean="0"/>
              <a:t>microlensing</a:t>
            </a:r>
            <a:r>
              <a:rPr lang="en-US" dirty="0" smtClean="0"/>
              <a:t> parameters based on the light curves</a:t>
            </a:r>
          </a:p>
          <a:p>
            <a:r>
              <a:rPr lang="en-US" dirty="0" smtClean="0"/>
              <a:t>Perform a numerical fit to determine the exact planetary parameters</a:t>
            </a:r>
          </a:p>
          <a:p>
            <a:r>
              <a:rPr lang="en-US" dirty="0" smtClean="0"/>
              <a:t>Calculate the physical properties of the planet</a:t>
            </a:r>
          </a:p>
        </p:txBody>
      </p:sp>
    </p:spTree>
    <p:extLst>
      <p:ext uri="{BB962C8B-B14F-4D97-AF65-F5344CB8AC3E}">
        <p14:creationId xmlns:p14="http://schemas.microsoft.com/office/powerpoint/2010/main" val="50413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Monday:</a:t>
            </a:r>
          </a:p>
          <a:p>
            <a:pPr lvl="1"/>
            <a:r>
              <a:rPr lang="en-US" dirty="0" smtClean="0"/>
              <a:t>Part I: </a:t>
            </a:r>
            <a:r>
              <a:rPr lang="en-US" dirty="0" smtClean="0"/>
              <a:t>Classify</a:t>
            </a:r>
            <a:r>
              <a:rPr lang="en-US" dirty="0" smtClean="0"/>
              <a:t> </a:t>
            </a:r>
            <a:r>
              <a:rPr lang="en-US" dirty="0" smtClean="0"/>
              <a:t>planets from the literature</a:t>
            </a:r>
          </a:p>
          <a:p>
            <a:pPr lvl="1"/>
            <a:r>
              <a:rPr lang="en-US" dirty="0" smtClean="0"/>
              <a:t>Part II: </a:t>
            </a:r>
            <a:r>
              <a:rPr lang="en-US" dirty="0" smtClean="0"/>
              <a:t>Classify </a:t>
            </a:r>
            <a:r>
              <a:rPr lang="en-US" dirty="0" smtClean="0"/>
              <a:t>planets from simulated WFIRST data</a:t>
            </a:r>
          </a:p>
          <a:p>
            <a:r>
              <a:rPr lang="en-US" dirty="0" smtClean="0"/>
              <a:t>Tuesday: Calculate the parameters of a planet (Analytic)</a:t>
            </a:r>
          </a:p>
          <a:p>
            <a:r>
              <a:rPr lang="en-US" dirty="0" smtClean="0"/>
              <a:t>Wednesday: Calculate the parameters of the planet (Numerical)</a:t>
            </a:r>
          </a:p>
          <a:p>
            <a:r>
              <a:rPr lang="en-US" dirty="0" smtClean="0"/>
              <a:t>Thursday: Prepare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7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vent_2_1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111"/>
            <a:ext cx="4847167" cy="646288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Monday: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86096" y="1603112"/>
            <a:ext cx="4557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Planet/No Planet?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097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vent_2_19_zo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273" y="668194"/>
            <a:ext cx="4901727" cy="3676295"/>
          </a:xfrm>
          <a:prstGeom prst="rect">
            <a:avLst/>
          </a:prstGeom>
        </p:spPr>
      </p:pic>
      <p:pic>
        <p:nvPicPr>
          <p:cNvPr id="3" name="Picture 2" descr="Event_2_1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111"/>
            <a:ext cx="4847167" cy="6462889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Tuesday: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7167" y="4344489"/>
            <a:ext cx="340655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microlensing</a:t>
            </a:r>
            <a:r>
              <a:rPr lang="en-US" sz="3600" dirty="0" smtClean="0"/>
              <a:t> parameters: </a:t>
            </a:r>
          </a:p>
          <a:p>
            <a:r>
              <a:rPr lang="en-US" sz="3600" dirty="0" smtClean="0"/>
              <a:t>t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, u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, </a:t>
            </a:r>
            <a:r>
              <a:rPr lang="en-US" sz="3600" dirty="0" err="1" smtClean="0"/>
              <a:t>t</a:t>
            </a:r>
            <a:r>
              <a:rPr lang="en-US" sz="3600" baseline="-25000" dirty="0" err="1" smtClean="0"/>
              <a:t>E</a:t>
            </a:r>
            <a:r>
              <a:rPr lang="en-US" sz="3600" baseline="-25000" dirty="0" smtClean="0"/>
              <a:t>,</a:t>
            </a:r>
            <a:r>
              <a:rPr lang="en-US" sz="3600" dirty="0" smtClean="0"/>
              <a:t> </a:t>
            </a:r>
            <a:r>
              <a:rPr lang="en-US" sz="3600" dirty="0" err="1" smtClean="0"/>
              <a:t>ρ</a:t>
            </a:r>
            <a:r>
              <a:rPr lang="en-US" sz="3600" dirty="0" smtClean="0"/>
              <a:t>, s, q, 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288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analytical estimation with the </a:t>
            </a:r>
            <a:r>
              <a:rPr lang="en-US" dirty="0" err="1" smtClean="0"/>
              <a:t>lightcurve</a:t>
            </a:r>
            <a:endParaRPr lang="en-US" dirty="0" smtClean="0"/>
          </a:p>
          <a:p>
            <a:r>
              <a:rPr lang="en-US" dirty="0" smtClean="0"/>
              <a:t>Fit a single lens model to the </a:t>
            </a:r>
            <a:r>
              <a:rPr lang="en-US" dirty="0" err="1" smtClean="0"/>
              <a:t>lightcurve</a:t>
            </a:r>
            <a:endParaRPr lang="en-US" dirty="0" smtClean="0"/>
          </a:p>
          <a:p>
            <a:r>
              <a:rPr lang="en-US" dirty="0" smtClean="0"/>
              <a:t>Fitting a planetary model using analytical guess as starting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0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Thursday: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878016"/>
            <a:ext cx="8229600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are the 𝜇lensing properties of your planets?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Show some </a:t>
            </a:r>
            <a:r>
              <a:rPr lang="en-US" sz="2800" b="1" dirty="0" smtClean="0"/>
              <a:t>plots of your planetary perturbations</a:t>
            </a:r>
            <a:r>
              <a:rPr lang="en-US" sz="2800" dirty="0" smtClean="0"/>
              <a:t>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What </a:t>
            </a:r>
            <a:r>
              <a:rPr lang="en-US" sz="2800" dirty="0" err="1" smtClean="0"/>
              <a:t>microlensing</a:t>
            </a:r>
            <a:r>
              <a:rPr lang="en-US" sz="2800" dirty="0" smtClean="0"/>
              <a:t> features do your planets have in common?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Are they major image or minor image perturbations?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How long do the perturbations last?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Make a plot showing the distribution of </a:t>
            </a:r>
            <a:r>
              <a:rPr lang="en-US" sz="2800" b="1" dirty="0" smtClean="0"/>
              <a:t>mass ratios and separations</a:t>
            </a:r>
            <a:r>
              <a:rPr lang="en-US" sz="2800" dirty="0" smtClean="0"/>
              <a:t> for the planets your group analyzed.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What is the typical mass ratio for your planets?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Are they inside or outside the Einstein ring?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Do your planets have a typical separation?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547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Thursday: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25875"/>
            <a:ext cx="8229600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are the </a:t>
            </a:r>
            <a:r>
              <a:rPr lang="en-US" sz="2800" b="1" dirty="0" smtClean="0"/>
              <a:t>physical properties </a:t>
            </a:r>
            <a:r>
              <a:rPr lang="en-US" sz="2800" dirty="0" smtClean="0"/>
              <a:t>of your planets?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Assuming the lens is a </a:t>
            </a:r>
            <a:r>
              <a:rPr lang="en-US" sz="2800" b="1" dirty="0" smtClean="0"/>
              <a:t>1.0 </a:t>
            </a:r>
            <a:r>
              <a:rPr lang="en-US" sz="2800" b="1" dirty="0" err="1" smtClean="0"/>
              <a:t>MSun</a:t>
            </a:r>
            <a:r>
              <a:rPr lang="en-US" sz="2800" b="1" dirty="0" smtClean="0"/>
              <a:t> G dwarf at 6 </a:t>
            </a:r>
            <a:r>
              <a:rPr lang="en-US" sz="2800" b="1" dirty="0" err="1" smtClean="0"/>
              <a:t>kpc</a:t>
            </a:r>
            <a:r>
              <a:rPr lang="en-US" sz="2800" dirty="0" smtClean="0"/>
              <a:t>, what does that mean for the physical parameters of the planet (mass and </a:t>
            </a:r>
            <a:r>
              <a:rPr lang="en-US" sz="2800" dirty="0" err="1" smtClean="0"/>
              <a:t>semimajor</a:t>
            </a:r>
            <a:r>
              <a:rPr lang="en-US" sz="2800" dirty="0" smtClean="0"/>
              <a:t> axis)?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Repeat for a </a:t>
            </a:r>
            <a:r>
              <a:rPr lang="en-US" sz="2800" b="1" dirty="0" smtClean="0"/>
              <a:t>0.3 </a:t>
            </a:r>
            <a:r>
              <a:rPr lang="en-US" sz="2800" b="1" dirty="0" err="1" smtClean="0"/>
              <a:t>MSun</a:t>
            </a:r>
            <a:r>
              <a:rPr lang="en-US" sz="2800" b="1" dirty="0" smtClean="0"/>
              <a:t> M dwarf </a:t>
            </a:r>
            <a:r>
              <a:rPr lang="en-US" sz="2800" dirty="0" smtClean="0"/>
              <a:t>at 6 </a:t>
            </a:r>
            <a:r>
              <a:rPr lang="en-US" sz="2800" dirty="0" err="1" smtClean="0"/>
              <a:t>kpc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For both the G dwarf and M dwarf scenarios, make a plot showing </a:t>
            </a:r>
            <a:r>
              <a:rPr lang="en-US" sz="2800" b="1" dirty="0" smtClean="0"/>
              <a:t>planet mass vs. physical separation </a:t>
            </a:r>
            <a:r>
              <a:rPr lang="en-US" sz="2800" dirty="0" smtClean="0"/>
              <a:t>for your planets.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Show the snow line on these plots assuming </a:t>
            </a:r>
            <a:endParaRPr lang="en-US" sz="2800" dirty="0" smtClean="0"/>
          </a:p>
          <a:p>
            <a:pPr lvl="1"/>
            <a:r>
              <a:rPr lang="en-US" sz="2800" dirty="0"/>
              <a:t>	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snow</a:t>
            </a:r>
            <a:r>
              <a:rPr lang="en-US" sz="2800" dirty="0" smtClean="0"/>
              <a:t> </a:t>
            </a:r>
            <a:r>
              <a:rPr lang="en-US" sz="2800" dirty="0" smtClean="0"/>
              <a:t>= 2.7AU (M</a:t>
            </a:r>
            <a:r>
              <a:rPr lang="en-US" sz="2800" baseline="-25000" dirty="0" smtClean="0"/>
              <a:t>*</a:t>
            </a:r>
            <a:r>
              <a:rPr lang="en-US" sz="2800" dirty="0" smtClean="0"/>
              <a:t> /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Sun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How do the physical parameters differ in the two cases?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632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336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Overview of the Hands-On Sessions</vt:lpstr>
      <vt:lpstr>Big Picture</vt:lpstr>
      <vt:lpstr>Goals</vt:lpstr>
      <vt:lpstr>Outline</vt:lpstr>
      <vt:lpstr>Monday:</vt:lpstr>
      <vt:lpstr>PowerPoint Presentation</vt:lpstr>
      <vt:lpstr>Wednesday:</vt:lpstr>
      <vt:lpstr>Thursday: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Hands-On Sessions</dc:title>
  <dc:creator>Jennifer Yee</dc:creator>
  <cp:lastModifiedBy>Jennifer Yee</cp:lastModifiedBy>
  <cp:revision>9</cp:revision>
  <dcterms:created xsi:type="dcterms:W3CDTF">2017-08-01T18:55:31Z</dcterms:created>
  <dcterms:modified xsi:type="dcterms:W3CDTF">2017-08-06T18:42:53Z</dcterms:modified>
</cp:coreProperties>
</file>