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18"/>
  </p:notesMasterIdLst>
  <p:handoutMasterIdLst>
    <p:handoutMasterId r:id="rId19"/>
  </p:handoutMasterIdLst>
  <p:sldIdLst>
    <p:sldId id="269" r:id="rId4"/>
    <p:sldId id="270" r:id="rId5"/>
    <p:sldId id="271" r:id="rId6"/>
    <p:sldId id="294" r:id="rId7"/>
    <p:sldId id="273" r:id="rId8"/>
    <p:sldId id="265" r:id="rId9"/>
    <p:sldId id="305" r:id="rId10"/>
    <p:sldId id="295" r:id="rId11"/>
    <p:sldId id="298" r:id="rId12"/>
    <p:sldId id="300" r:id="rId13"/>
    <p:sldId id="302" r:id="rId14"/>
    <p:sldId id="303" r:id="rId15"/>
    <p:sldId id="304" r:id="rId16"/>
    <p:sldId id="30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029" autoAdjust="0"/>
  </p:normalViewPr>
  <p:slideViewPr>
    <p:cSldViewPr snapToGrid="0" snapToObjects="1">
      <p:cViewPr varScale="1">
        <p:scale>
          <a:sx n="97" d="100"/>
          <a:sy n="97" d="100"/>
        </p:scale>
        <p:origin x="-1040" y="-112"/>
      </p:cViewPr>
      <p:guideLst>
        <p:guide orient="horz" pos="4319"/>
        <p:guide pos="575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DFB366-67FE-7442-BB14-7104F16DC57A}" type="datetimeFigureOut">
              <a:rPr lang="en-US" smtClean="0"/>
              <a:t>7/26/15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615564-6B9F-0F45-A00D-169AF7374C43}" type="slidenum">
              <a:rPr lang="en-US" smtClean="0"/>
              <a:t>‹#›</a:t>
            </a:fld>
            <a:endParaRPr lang="en-US"/>
          </a:p>
        </p:txBody>
      </p:sp>
    </p:spTree>
    <p:extLst>
      <p:ext uri="{BB962C8B-B14F-4D97-AF65-F5344CB8AC3E}">
        <p14:creationId xmlns:p14="http://schemas.microsoft.com/office/powerpoint/2010/main" val="3132011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1AEDEA-8E9E-A14E-859B-795B72940AB7}" type="datetimeFigureOut">
              <a:rPr lang="en-US" smtClean="0"/>
              <a:t>7/26/15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6D5AAF-4D1D-4943-BE77-C781A1C8E485}" type="slidenum">
              <a:rPr lang="en-US" smtClean="0"/>
              <a:t>‹#›</a:t>
            </a:fld>
            <a:endParaRPr lang="en-US"/>
          </a:p>
        </p:txBody>
      </p:sp>
    </p:spTree>
    <p:extLst>
      <p:ext uri="{BB962C8B-B14F-4D97-AF65-F5344CB8AC3E}">
        <p14:creationId xmlns:p14="http://schemas.microsoft.com/office/powerpoint/2010/main" val="25490643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14775" y="0"/>
            <a:ext cx="2936875" cy="458788"/>
          </a:xfrm>
          <a:prstGeom prst="rect">
            <a:avLst/>
          </a:prstGeom>
          <a:noFill/>
          <a:ln w="12700">
            <a:noFill/>
            <a:miter lim="800000"/>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6387" name="Rectangle 3"/>
          <p:cNvSpPr>
            <a:spLocks noChangeArrowheads="1"/>
          </p:cNvSpPr>
          <p:nvPr/>
        </p:nvSpPr>
        <p:spPr bwMode="auto">
          <a:xfrm>
            <a:off x="3914775" y="8667750"/>
            <a:ext cx="2936875" cy="461963"/>
          </a:xfrm>
          <a:prstGeom prst="rect">
            <a:avLst/>
          </a:prstGeom>
          <a:noFill/>
          <a:ln w="12700">
            <a:noFill/>
            <a:miter lim="800000"/>
            <a:headEnd/>
            <a:tailEnd/>
          </a:ln>
        </p:spPr>
        <p:txBody>
          <a:bodyPr lIns="91950" tIns="44390" rIns="91950" bIns="44390" anchor="b">
            <a:prstTxWarp prst="textNoShape">
              <a:avLst/>
            </a:prstTxWarp>
          </a:bodyPr>
          <a:lstStyle/>
          <a:p>
            <a:pPr algn="r" defTabSz="928688" fontAlgn="base">
              <a:spcBef>
                <a:spcPct val="0"/>
              </a:spcBef>
              <a:spcAft>
                <a:spcPct val="0"/>
              </a:spcAft>
            </a:pPr>
            <a:r>
              <a:rPr lang="en-US" sz="1200">
                <a:solidFill>
                  <a:prstClr val="black"/>
                </a:solidFill>
                <a:latin typeface="Arial" charset="0"/>
                <a:ea typeface="Arial" charset="0"/>
                <a:cs typeface="Arial" charset="0"/>
              </a:rPr>
              <a:t>4</a:t>
            </a:r>
          </a:p>
        </p:txBody>
      </p:sp>
      <p:sp>
        <p:nvSpPr>
          <p:cNvPr id="16388" name="Rectangle 4"/>
          <p:cNvSpPr>
            <a:spLocks noChangeArrowheads="1"/>
          </p:cNvSpPr>
          <p:nvPr/>
        </p:nvSpPr>
        <p:spPr bwMode="auto">
          <a:xfrm>
            <a:off x="0" y="8667750"/>
            <a:ext cx="2933700" cy="461963"/>
          </a:xfrm>
          <a:prstGeom prst="rect">
            <a:avLst/>
          </a:prstGeom>
          <a:noFill/>
          <a:ln w="12700">
            <a:noFill/>
            <a:miter lim="800000"/>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6389" name="Rectangle 5"/>
          <p:cNvSpPr>
            <a:spLocks noChangeArrowheads="1"/>
          </p:cNvSpPr>
          <p:nvPr/>
        </p:nvSpPr>
        <p:spPr bwMode="auto">
          <a:xfrm>
            <a:off x="0" y="0"/>
            <a:ext cx="2933700" cy="458788"/>
          </a:xfrm>
          <a:prstGeom prst="rect">
            <a:avLst/>
          </a:prstGeom>
          <a:noFill/>
          <a:ln w="12700">
            <a:noFill/>
            <a:miter lim="800000"/>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6390" name="Rectangle 6"/>
          <p:cNvSpPr>
            <a:spLocks noGrp="1" noRot="1" noChangeAspect="1" noChangeArrowheads="1" noTextEdit="1"/>
          </p:cNvSpPr>
          <p:nvPr>
            <p:ph type="sldImg"/>
          </p:nvPr>
        </p:nvSpPr>
        <p:spPr bwMode="auto">
          <a:noFill/>
          <a:ln cap="flat">
            <a:solidFill>
              <a:srgbClr val="000000"/>
            </a:solidFill>
            <a:miter lim="800000"/>
            <a:headEnd/>
            <a:tailEnd/>
          </a:ln>
        </p:spPr>
      </p:sp>
      <p:sp>
        <p:nvSpPr>
          <p:cNvPr id="16391" name="Rectangle 7"/>
          <p:cNvSpPr>
            <a:spLocks noGrp="1" noChangeArrowheads="1"/>
          </p:cNvSpPr>
          <p:nvPr>
            <p:ph type="body" idx="1"/>
          </p:nvPr>
        </p:nvSpPr>
        <p:spPr bwMode="auto">
          <a:noFill/>
        </p:spPr>
        <p:txBody>
          <a:bodyPr/>
          <a:lstStyle/>
          <a:p>
            <a:pPr eaLnBrk="1" hangingPunct="1">
              <a:spcBef>
                <a:spcPct val="0"/>
              </a:spcBef>
            </a:pPr>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vmlDrawing" Target="../drawings/vmlDrawing2.vml"/><Relationship Id="rId2"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vmlDrawing" Target="../drawings/vmlDrawing3.vml"/><Relationship Id="rId2"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A8C1CE12-7CBE-7C4D-8EAB-D5D0A0AE626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96000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B7E9DA3C-94FB-664D-8331-B57DB4C027F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90D867B5-C37F-5146-81AE-3F99B5B775FD}"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r>
              <a:rPr lang="en-US" smtClean="0"/>
              <a:t>July 27, 2015</a:t>
            </a:r>
            <a:endParaRPr lang="en-US"/>
          </a:p>
        </p:txBody>
      </p:sp>
      <p:sp>
        <p:nvSpPr>
          <p:cNvPr id="6"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7" name="Slide Number Placeholder 5"/>
          <p:cNvSpPr>
            <a:spLocks noGrp="1"/>
          </p:cNvSpPr>
          <p:nvPr>
            <p:ph type="sldNum" sz="quarter" idx="12"/>
          </p:nvPr>
        </p:nvSpPr>
        <p:spPr/>
        <p:txBody>
          <a:bodyPr/>
          <a:lstStyle>
            <a:lvl1pPr>
              <a:defRPr/>
            </a:lvl1pPr>
          </a:lstStyle>
          <a:p>
            <a:fld id="{E28A2319-C3DC-FA4E-A5BF-9D7F61DA5110}"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r>
              <a:rPr lang="en-US" smtClean="0"/>
              <a:t>July 27, 2015</a:t>
            </a:r>
            <a:endParaRPr lang="en-US"/>
          </a:p>
        </p:txBody>
      </p:sp>
      <p:sp>
        <p:nvSpPr>
          <p:cNvPr id="8"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9" name="Slide Number Placeholder 5"/>
          <p:cNvSpPr>
            <a:spLocks noGrp="1"/>
          </p:cNvSpPr>
          <p:nvPr>
            <p:ph type="sldNum" sz="quarter" idx="12"/>
          </p:nvPr>
        </p:nvSpPr>
        <p:spPr/>
        <p:txBody>
          <a:bodyPr/>
          <a:lstStyle>
            <a:lvl1pPr>
              <a:defRPr/>
            </a:lvl1pPr>
          </a:lstStyle>
          <a:p>
            <a:fld id="{998CFDAB-9979-294A-ACC8-61B13ED589A1}"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US" smtClean="0"/>
              <a:t>July 27, 2015</a:t>
            </a:r>
            <a:endParaRPr lang="en-US"/>
          </a:p>
        </p:txBody>
      </p:sp>
      <p:sp>
        <p:nvSpPr>
          <p:cNvPr id="4"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5" name="Slide Number Placeholder 5"/>
          <p:cNvSpPr>
            <a:spLocks noGrp="1"/>
          </p:cNvSpPr>
          <p:nvPr>
            <p:ph type="sldNum" sz="quarter" idx="12"/>
          </p:nvPr>
        </p:nvSpPr>
        <p:spPr/>
        <p:txBody>
          <a:bodyPr/>
          <a:lstStyle>
            <a:lvl1pPr>
              <a:defRPr/>
            </a:lvl1pPr>
          </a:lstStyle>
          <a:p>
            <a:fld id="{2C8E2270-4DF1-AF49-9509-30ADBBEC0DC9}"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US" smtClean="0"/>
              <a:t>July 27, 2015</a:t>
            </a:r>
            <a:endParaRPr lang="en-US"/>
          </a:p>
        </p:txBody>
      </p:sp>
      <p:sp>
        <p:nvSpPr>
          <p:cNvPr id="3"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4" name="Slide Number Placeholder 5"/>
          <p:cNvSpPr>
            <a:spLocks noGrp="1"/>
          </p:cNvSpPr>
          <p:nvPr>
            <p:ph type="sldNum" sz="quarter" idx="12"/>
          </p:nvPr>
        </p:nvSpPr>
        <p:spPr/>
        <p:txBody>
          <a:bodyPr/>
          <a:lstStyle>
            <a:lvl1pPr>
              <a:defRPr/>
            </a:lvl1pPr>
          </a:lstStyle>
          <a:p>
            <a:fld id="{17A5FCC0-5D2A-5645-A0FF-E53196844CB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r>
              <a:rPr lang="en-US" smtClean="0"/>
              <a:t>July 27, 2015</a:t>
            </a:r>
            <a:endParaRPr lang="en-US"/>
          </a:p>
        </p:txBody>
      </p:sp>
      <p:sp>
        <p:nvSpPr>
          <p:cNvPr id="6"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7" name="Slide Number Placeholder 5"/>
          <p:cNvSpPr>
            <a:spLocks noGrp="1"/>
          </p:cNvSpPr>
          <p:nvPr>
            <p:ph type="sldNum" sz="quarter" idx="12"/>
          </p:nvPr>
        </p:nvSpPr>
        <p:spPr/>
        <p:txBody>
          <a:bodyPr/>
          <a:lstStyle>
            <a:lvl1pPr>
              <a:defRPr/>
            </a:lvl1pPr>
          </a:lstStyle>
          <a:p>
            <a:fld id="{503A78E1-C495-F344-B927-29718161C9F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r>
              <a:rPr lang="en-US" smtClean="0"/>
              <a:t>July 27, 2015</a:t>
            </a:r>
            <a:endParaRPr lang="en-US"/>
          </a:p>
        </p:txBody>
      </p:sp>
      <p:sp>
        <p:nvSpPr>
          <p:cNvPr id="6"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7" name="Slide Number Placeholder 5"/>
          <p:cNvSpPr>
            <a:spLocks noGrp="1"/>
          </p:cNvSpPr>
          <p:nvPr>
            <p:ph type="sldNum" sz="quarter" idx="12"/>
          </p:nvPr>
        </p:nvSpPr>
        <p:spPr/>
        <p:txBody>
          <a:bodyPr/>
          <a:lstStyle>
            <a:lvl1pPr>
              <a:defRPr/>
            </a:lvl1pPr>
          </a:lstStyle>
          <a:p>
            <a:fld id="{8DE8B68A-9F26-074B-94EB-D72F3144440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2DBA209A-D374-5F45-B0D8-34B889C2F8B7}"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6EA3D681-A02B-7146-B2BE-931F17FB43C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14"/>
          <p:cNvGraphicFramePr>
            <a:graphicFrameLocks noChangeAspect="1"/>
          </p:cNvGraphicFramePr>
          <p:nvPr/>
        </p:nvGraphicFramePr>
        <p:xfrm>
          <a:off x="-1588" y="0"/>
          <a:ext cx="688976" cy="622300"/>
        </p:xfrm>
        <a:graphic>
          <a:graphicData uri="http://schemas.openxmlformats.org/presentationml/2006/ole">
            <mc:AlternateContent xmlns:mc="http://schemas.openxmlformats.org/markup-compatibility/2006">
              <mc:Choice xmlns:v="urn:schemas-microsoft-com:vml" Requires="v">
                <p:oleObj spid="_x0000_s2180" name="Photo Editor Photo" r:id="rId3" imgW="1523810" imgH="1380952" progId="">
                  <p:embed/>
                </p:oleObj>
              </mc:Choice>
              <mc:Fallback>
                <p:oleObj name="Photo Editor Photo" r:id="rId3" imgW="1523810" imgH="138095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688976" cy="6223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5" name="Picture 8" descr="It's a Rocky World"/>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375650" y="142875"/>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Untitled-1 copy"/>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762000"/>
            <a:ext cx="9144000"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
          <p:cNvSpPr txBox="1">
            <a:spLocks noChangeArrowheads="1"/>
          </p:cNvSpPr>
          <p:nvPr userDrawn="1"/>
        </p:nvSpPr>
        <p:spPr bwMode="auto">
          <a:xfrm>
            <a:off x="6602413" y="639763"/>
            <a:ext cx="2486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defRPr/>
            </a:pPr>
            <a:r>
              <a:rPr lang="en-US" altLang="en-US" sz="1200" b="1" smtClean="0">
                <a:solidFill>
                  <a:srgbClr val="000000"/>
                </a:solidFill>
                <a:cs typeface="Arial" charset="0"/>
              </a:rPr>
              <a:t>Exoplanet Exploration Program</a:t>
            </a:r>
          </a:p>
        </p:txBody>
      </p:sp>
      <p:sp>
        <p:nvSpPr>
          <p:cNvPr id="9" name="Title 5"/>
          <p:cNvSpPr txBox="1">
            <a:spLocks/>
          </p:cNvSpPr>
          <p:nvPr userDrawn="1"/>
        </p:nvSpPr>
        <p:spPr bwMode="auto">
          <a:xfrm>
            <a:off x="0" y="166688"/>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endParaRPr lang="en-US" altLang="en-US" sz="2800" b="1" smtClean="0">
              <a:solidFill>
                <a:srgbClr val="790015"/>
              </a:solidFill>
              <a:cs typeface="Arial" charset="0"/>
            </a:endParaRPr>
          </a:p>
        </p:txBody>
      </p:sp>
      <p:sp>
        <p:nvSpPr>
          <p:cNvPr id="10" name="Title 1"/>
          <p:cNvSpPr txBox="1">
            <a:spLocks/>
          </p:cNvSpPr>
          <p:nvPr userDrawn="1"/>
        </p:nvSpPr>
        <p:spPr bwMode="auto">
          <a:xfrm>
            <a:off x="152400" y="106363"/>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r>
              <a:rPr lang="en-US" altLang="en-US" sz="2800" b="1" smtClean="0">
                <a:solidFill>
                  <a:srgbClr val="790015"/>
                </a:solidFill>
                <a:latin typeface="Calibri" pitchFamily="34" charset="0"/>
                <a:cs typeface="Arial" charset="0"/>
              </a:rPr>
              <a:t>Click to edit Master title style</a:t>
            </a:r>
          </a:p>
        </p:txBody>
      </p:sp>
      <p:sp>
        <p:nvSpPr>
          <p:cNvPr id="11" name="Rectangle 12"/>
          <p:cNvSpPr>
            <a:spLocks noChangeArrowheads="1"/>
          </p:cNvSpPr>
          <p:nvPr userDrawn="1"/>
        </p:nvSpPr>
        <p:spPr bwMode="auto">
          <a:xfrm>
            <a:off x="2133600" y="228600"/>
            <a:ext cx="5410200" cy="30797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fontAlgn="base">
              <a:spcBef>
                <a:spcPct val="0"/>
              </a:spcBef>
              <a:spcAft>
                <a:spcPct val="0"/>
              </a:spcAft>
              <a:defRPr/>
            </a:pPr>
            <a:endParaRPr lang="en-US" altLang="en-US" sz="1400" smtClean="0">
              <a:solidFill>
                <a:srgbClr val="333399"/>
              </a:solidFill>
              <a:latin typeface="Calibri" pitchFamily="34" charset="0"/>
              <a:cs typeface="Arial" charset="0"/>
            </a:endParaRPr>
          </a:p>
        </p:txBody>
      </p:sp>
      <p:sp>
        <p:nvSpPr>
          <p:cNvPr id="3" name="Subtitle 2"/>
          <p:cNvSpPr>
            <a:spLocks noGrp="1"/>
          </p:cNvSpPr>
          <p:nvPr>
            <p:ph type="subTitle" idx="1"/>
          </p:nvPr>
        </p:nvSpPr>
        <p:spPr>
          <a:xfrm>
            <a:off x="609600" y="1066800"/>
            <a:ext cx="6400800" cy="369324"/>
          </a:xfrm>
          <a:noFill/>
          <a:ln w="9525">
            <a:noFill/>
            <a:miter lim="800000"/>
            <a:headEnd/>
            <a:tailEnd/>
          </a:ln>
        </p:spPr>
        <p:txBody>
          <a:bodyPr/>
          <a:lstStyle>
            <a:lvl1pPr>
              <a:defRPr lang="en-US" sz="1800"/>
            </a:lvl1pPr>
          </a:lstStyle>
          <a:p>
            <a:pPr lvl="0"/>
            <a:r>
              <a:rPr lang="en-US" smtClean="0"/>
              <a:t>Click to edit Master subtitle style</a:t>
            </a:r>
            <a:endParaRPr lang="en-US"/>
          </a:p>
        </p:txBody>
      </p:sp>
      <p:sp>
        <p:nvSpPr>
          <p:cNvPr id="6" name="Title 5"/>
          <p:cNvSpPr>
            <a:spLocks noGrp="1"/>
          </p:cNvSpPr>
          <p:nvPr>
            <p:ph type="title"/>
          </p:nvPr>
        </p:nvSpPr>
        <p:spPr>
          <a:xfrm>
            <a:off x="-10886" y="182563"/>
            <a:ext cx="9144000" cy="427037"/>
          </a:xfrm>
          <a:prstGeom prst="rect">
            <a:avLst/>
          </a:prstGeom>
        </p:spPr>
        <p:txBody>
          <a:bodyPr/>
          <a:lstStyle>
            <a:lvl1pPr algn="ctr">
              <a:defRPr b="1">
                <a:latin typeface="+mn-lt"/>
              </a:defRPr>
            </a:lvl1pPr>
          </a:lstStyle>
          <a:p>
            <a:endParaRPr lang="en-US" dirty="0"/>
          </a:p>
        </p:txBody>
      </p:sp>
      <p:sp>
        <p:nvSpPr>
          <p:cNvPr id="12" name="Slide Number Placeholder 6"/>
          <p:cNvSpPr>
            <a:spLocks noGrp="1"/>
          </p:cNvSpPr>
          <p:nvPr userDrawn="1">
            <p:ph type="sldNum" sz="quarter" idx="10"/>
          </p:nvPr>
        </p:nvSpPr>
        <p:spPr/>
        <p:txBody>
          <a:bodyPr/>
          <a:lstStyle>
            <a:lvl1pPr>
              <a:defRPr/>
            </a:lvl1pPr>
          </a:lstStyle>
          <a:p>
            <a:fld id="{0F509DF6-7D14-DC48-B1C1-82AF4E6943BE}" type="slidenum">
              <a:rPr lang="en-US"/>
              <a:pPr/>
              <a:t>‹#›</a:t>
            </a:fld>
            <a:endParaRPr lang="en-US"/>
          </a:p>
        </p:txBody>
      </p:sp>
      <p:sp>
        <p:nvSpPr>
          <p:cNvPr id="13" name="Footer Placeholder 3"/>
          <p:cNvSpPr>
            <a:spLocks noGrp="1"/>
          </p:cNvSpPr>
          <p:nvPr>
            <p:ph type="ftr" sz="quarter" idx="11"/>
          </p:nvPr>
        </p:nvSpPr>
        <p:spPr/>
        <p:txBody>
          <a:bodyPr/>
          <a:lstStyle>
            <a:lvl1pPr algn="ctr" fontAlgn="base">
              <a:spcBef>
                <a:spcPct val="0"/>
              </a:spcBef>
              <a:spcAft>
                <a:spcPct val="0"/>
              </a:spcAft>
              <a:defRPr>
                <a:ea typeface="ＭＳ Ｐゴシック" pitchFamily="34" charset="-128"/>
              </a:defRPr>
            </a:lvl1pPr>
          </a:lstStyle>
          <a:p>
            <a:pPr>
              <a:defRPr/>
            </a:pPr>
            <a:r>
              <a:rPr lang="en-US" smtClean="0"/>
              <a:t>Sagan Summer Workshop 2015</a:t>
            </a:r>
            <a:endParaRPr lang="en-US"/>
          </a:p>
        </p:txBody>
      </p:sp>
    </p:spTree>
    <p:extLst>
      <p:ext uri="{BB962C8B-B14F-4D97-AF65-F5344CB8AC3E}">
        <p14:creationId xmlns:p14="http://schemas.microsoft.com/office/powerpoint/2010/main" val="15960477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nvGraphicFramePr>
        <p:xfrm>
          <a:off x="-1588" y="0"/>
          <a:ext cx="688976" cy="622300"/>
        </p:xfrm>
        <a:graphic>
          <a:graphicData uri="http://schemas.openxmlformats.org/presentationml/2006/ole">
            <mc:AlternateContent xmlns:mc="http://schemas.openxmlformats.org/markup-compatibility/2006">
              <mc:Choice xmlns:v="urn:schemas-microsoft-com:vml" Requires="v">
                <p:oleObj spid="_x0000_s3204" name="Photo Editor Photo" r:id="rId3" imgW="1523810" imgH="1380952" progId="">
                  <p:embed/>
                </p:oleObj>
              </mc:Choice>
              <mc:Fallback>
                <p:oleObj name="Photo Editor Photo" r:id="rId3" imgW="1523810" imgH="138095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688976"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pic>
        <p:nvPicPr>
          <p:cNvPr id="5" name="Picture 8" descr="It's a Rocky World"/>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440738" y="144463"/>
            <a:ext cx="533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Untitled-1 copy"/>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762000"/>
            <a:ext cx="9144000"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5"/>
          <p:cNvSpPr txBox="1">
            <a:spLocks noChangeArrowheads="1"/>
          </p:cNvSpPr>
          <p:nvPr userDrawn="1"/>
        </p:nvSpPr>
        <p:spPr bwMode="auto">
          <a:xfrm>
            <a:off x="6602413" y="639763"/>
            <a:ext cx="2486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defRPr/>
            </a:pPr>
            <a:r>
              <a:rPr lang="en-US" altLang="en-US" sz="1200" b="1" smtClean="0">
                <a:solidFill>
                  <a:srgbClr val="000000"/>
                </a:solidFill>
                <a:cs typeface="Arial" charset="0"/>
              </a:rPr>
              <a:t>Exoplanet Exploration Program</a:t>
            </a:r>
          </a:p>
        </p:txBody>
      </p:sp>
      <p:sp>
        <p:nvSpPr>
          <p:cNvPr id="2" name="Title 1"/>
          <p:cNvSpPr>
            <a:spLocks noGrp="1"/>
          </p:cNvSpPr>
          <p:nvPr>
            <p:ph type="title"/>
          </p:nvPr>
        </p:nvSpPr>
        <p:spPr>
          <a:xfrm>
            <a:off x="0" y="166688"/>
            <a:ext cx="9144000" cy="427037"/>
          </a:xfrm>
          <a:prstGeom prst="rect">
            <a:avLst/>
          </a:prstGeom>
        </p:spPr>
        <p:txBody>
          <a:bodyPr/>
          <a:lstStyle>
            <a:lvl1pPr algn="ctr">
              <a:defRPr sz="2400" b="1">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066800"/>
            <a:ext cx="7772400" cy="1237254"/>
          </a:xfrm>
          <a:noFill/>
          <a:ln w="9525">
            <a:noFill/>
            <a:miter lim="800000"/>
            <a:headEnd/>
            <a:tailEnd/>
          </a:ln>
        </p:spPr>
        <p:txBody>
          <a:bodyPr/>
          <a:lstStyle>
            <a:lvl1pPr>
              <a:defRPr lang="en-US" sz="1800" dirty="0" smtClean="0"/>
            </a:lvl1pPr>
            <a:lvl2pPr>
              <a:defRPr lang="en-US" sz="1400" dirty="0" smtClean="0">
                <a:latin typeface="+mn-lt"/>
              </a:defRPr>
            </a:lvl2pPr>
            <a:lvl3pPr>
              <a:defRPr lang="en-US" sz="1200" dirty="0" smtClean="0">
                <a:latin typeface="+mn-lt"/>
              </a:defRPr>
            </a:lvl3pPr>
            <a:lvl4pPr>
              <a:defRPr lang="en-US" sz="1050" dirty="0" smtClean="0">
                <a:latin typeface="+mn-lt"/>
              </a:defRPr>
            </a:lvl4pPr>
            <a:lvl5pPr>
              <a:defRPr lang="en-US" sz="900" dirty="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6"/>
          <p:cNvSpPr>
            <a:spLocks noGrp="1"/>
          </p:cNvSpPr>
          <p:nvPr userDrawn="1">
            <p:ph type="sldNum" sz="quarter" idx="10"/>
          </p:nvPr>
        </p:nvSpPr>
        <p:spPr/>
        <p:txBody>
          <a:bodyPr/>
          <a:lstStyle>
            <a:lvl1pPr>
              <a:defRPr/>
            </a:lvl1pPr>
          </a:lstStyle>
          <a:p>
            <a:r>
              <a:rPr lang="en-US"/>
              <a:t>  </a:t>
            </a:r>
            <a:fld id="{44A98CBC-ACDF-8C42-ACF1-DA550271DB89}" type="slidenum">
              <a:rPr lang="en-US"/>
              <a:pPr/>
              <a:t>‹#›</a:t>
            </a:fld>
            <a:endParaRPr lang="en-US"/>
          </a:p>
        </p:txBody>
      </p:sp>
      <p:sp>
        <p:nvSpPr>
          <p:cNvPr id="9" name="Footer Placeholder 3"/>
          <p:cNvSpPr>
            <a:spLocks noGrp="1"/>
          </p:cNvSpPr>
          <p:nvPr>
            <p:ph type="ftr" sz="quarter" idx="11"/>
          </p:nvPr>
        </p:nvSpPr>
        <p:spPr/>
        <p:txBody>
          <a:bodyPr/>
          <a:lstStyle>
            <a:lvl1pPr algn="ctr" fontAlgn="base">
              <a:spcBef>
                <a:spcPct val="0"/>
              </a:spcBef>
              <a:spcAft>
                <a:spcPct val="0"/>
              </a:spcAft>
              <a:defRPr>
                <a:solidFill>
                  <a:srgbClr val="002060"/>
                </a:solidFill>
                <a:ea typeface="ＭＳ Ｐゴシック" pitchFamily="34" charset="-128"/>
              </a:defRPr>
            </a:lvl1pPr>
          </a:lstStyle>
          <a:p>
            <a:pPr>
              <a:defRPr/>
            </a:pPr>
            <a:r>
              <a:rPr lang="en-US" smtClean="0"/>
              <a:t>Sagan Summer Workshop 2015</a:t>
            </a:r>
            <a:endParaRPr lang="en-US"/>
          </a:p>
        </p:txBody>
      </p:sp>
    </p:spTree>
    <p:extLst>
      <p:ext uri="{BB962C8B-B14F-4D97-AF65-F5344CB8AC3E}">
        <p14:creationId xmlns:p14="http://schemas.microsoft.com/office/powerpoint/2010/main" val="334503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27, 2015</a:t>
            </a:r>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
        <p:nvSpPr>
          <p:cNvPr id="7" name="Slide Number Placeholder 6"/>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27, 2015</a:t>
            </a:r>
            <a:endParaRPr lang="en-US"/>
          </a:p>
        </p:txBody>
      </p:sp>
      <p:sp>
        <p:nvSpPr>
          <p:cNvPr id="8" name="Footer Placeholder 7"/>
          <p:cNvSpPr>
            <a:spLocks noGrp="1"/>
          </p:cNvSpPr>
          <p:nvPr>
            <p:ph type="ftr" sz="quarter" idx="11"/>
          </p:nvPr>
        </p:nvSpPr>
        <p:spPr/>
        <p:txBody>
          <a:bodyPr/>
          <a:lstStyle/>
          <a:p>
            <a:r>
              <a:rPr lang="en-US" smtClean="0"/>
              <a:t>Sagan Summer Workshop 2015</a:t>
            </a:r>
            <a:endParaRPr lang="en-US"/>
          </a:p>
        </p:txBody>
      </p:sp>
      <p:sp>
        <p:nvSpPr>
          <p:cNvPr id="9" name="Slide Number Placeholder 8"/>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27, 2015</a:t>
            </a:r>
            <a:endParaRPr lang="en-US"/>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27, 2015</a:t>
            </a:r>
            <a:endParaRPr lang="en-US"/>
          </a:p>
        </p:txBody>
      </p:sp>
      <p:sp>
        <p:nvSpPr>
          <p:cNvPr id="3" name="Footer Placeholder 2"/>
          <p:cNvSpPr>
            <a:spLocks noGrp="1"/>
          </p:cNvSpPr>
          <p:nvPr>
            <p:ph type="ftr" sz="quarter" idx="11"/>
          </p:nvPr>
        </p:nvSpPr>
        <p:spPr/>
        <p:txBody>
          <a:bodyPr/>
          <a:lstStyle/>
          <a:p>
            <a:r>
              <a:rPr lang="en-US" smtClean="0"/>
              <a:t>Sagan Summer Workshop 2015</a:t>
            </a:r>
            <a:endParaRPr lang="en-US"/>
          </a:p>
        </p:txBody>
      </p:sp>
      <p:sp>
        <p:nvSpPr>
          <p:cNvPr id="4" name="Slide Number Placeholder 3"/>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27, 2015</a:t>
            </a:r>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
        <p:nvSpPr>
          <p:cNvPr id="7" name="Slide Number Placeholder 6"/>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27, 2015</a:t>
            </a:r>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
        <p:nvSpPr>
          <p:cNvPr id="7" name="Slide Number Placeholder 6"/>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vmlDrawing" Target="../drawings/vmlDrawing1.vml"/><Relationship Id="rId5" Type="http://schemas.openxmlformats.org/officeDocument/2006/relationships/oleObject" Target="../embeddings/oleObject1.bin"/><Relationship Id="rId6" Type="http://schemas.openxmlformats.org/officeDocument/2006/relationships/image" Target="../media/image4.png"/><Relationship Id="rId7" Type="http://schemas.openxmlformats.org/officeDocument/2006/relationships/image" Target="../media/image5.jpeg"/><Relationship Id="rId8" Type="http://schemas.openxmlformats.org/officeDocument/2006/relationships/image" Target="../media/image6.jpeg"/><Relationship Id="rId1" Type="http://schemas.openxmlformats.org/officeDocument/2006/relationships/slideLayout" Target="../slideLayouts/slideLayout23.xml"/><Relationship Id="rId2"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27,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Sagan Summer Workshop 2015</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ECB83-A674-0540-8C66-FB60469293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0" y="0"/>
            <a:ext cx="64008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1085850" y="990600"/>
            <a:ext cx="7600950" cy="5365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Times New Roman" charset="0"/>
                <a:ea typeface="Times New Roman" charset="0"/>
                <a:cs typeface="Times New Roman" charset="0"/>
              </a:defRPr>
            </a:lvl1pPr>
          </a:lstStyle>
          <a:p>
            <a:pPr fontAlgn="base">
              <a:spcBef>
                <a:spcPct val="0"/>
              </a:spcBef>
              <a:spcAft>
                <a:spcPct val="0"/>
              </a:spcAft>
            </a:pPr>
            <a:r>
              <a:rPr lang="en-US" smtClean="0"/>
              <a:t>July 27,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Times New Roman" charset="0"/>
                <a:ea typeface="Times New Roman" charset="0"/>
                <a:cs typeface="Times New Roman" charset="0"/>
              </a:defRPr>
            </a:lvl1pPr>
          </a:lstStyle>
          <a:p>
            <a:pPr fontAlgn="base">
              <a:spcBef>
                <a:spcPct val="0"/>
              </a:spcBef>
              <a:spcAft>
                <a:spcPct val="0"/>
              </a:spcAft>
            </a:pPr>
            <a:r>
              <a:rPr lang="en-US" smtClean="0"/>
              <a:t>Sagan Summer Workshop 2015</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Times New Roman" charset="0"/>
                <a:ea typeface="Times New Roman" charset="0"/>
                <a:cs typeface="Times New Roman" charset="0"/>
              </a:defRPr>
            </a:lvl1pPr>
          </a:lstStyle>
          <a:p>
            <a:pPr fontAlgn="base">
              <a:spcBef>
                <a:spcPct val="0"/>
              </a:spcBef>
              <a:spcAft>
                <a:spcPct val="0"/>
              </a:spcAft>
            </a:pPr>
            <a:fld id="{02CFBC81-45E2-1740-90F8-9AF7C4E051B5}" type="slidenum">
              <a:rPr lang="en-US"/>
              <a:pPr fontAlgn="base">
                <a:spcBef>
                  <a:spcPct val="0"/>
                </a:spcBef>
                <a:spcAft>
                  <a:spcPct val="0"/>
                </a:spcAft>
              </a:pPr>
              <a:t>‹#›</a:t>
            </a:fld>
            <a:endParaRPr lang="en-US"/>
          </a:p>
        </p:txBody>
      </p:sp>
      <p:pic>
        <p:nvPicPr>
          <p:cNvPr id="1031" name="Picture 6" descr="-1.jpg"/>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0" y="838200"/>
            <a:ext cx="1085850" cy="571500"/>
          </a:xfrm>
          <a:prstGeom prst="rect">
            <a:avLst/>
          </a:prstGeom>
          <a:noFill/>
          <a:ln w="9525">
            <a:noFill/>
            <a:miter lim="800000"/>
            <a:headEnd/>
            <a:tailEnd/>
          </a:ln>
        </p:spPr>
      </p:pic>
      <p:pic>
        <p:nvPicPr>
          <p:cNvPr id="1032" name="Picture 9" descr="NASA log w-out background"/>
          <p:cNvPicPr>
            <a:picLocks noChangeAspect="1" noChangeArrowheads="1"/>
          </p:cNvPicPr>
          <p:nvPr/>
        </p:nvPicPr>
        <p:blipFill>
          <a:blip r:embed="rId14" cstate="print">
            <a:extLst>
              <a:ext uri="{28A0092B-C50C-407E-A947-70E740481C1C}">
                <a14:useLocalDpi xmlns:a14="http://schemas.microsoft.com/office/drawing/2010/main"/>
              </a:ext>
            </a:extLst>
          </a:blip>
          <a:srcRect/>
          <a:stretch>
            <a:fillRect/>
          </a:stretch>
        </p:blipFill>
        <p:spPr bwMode="auto">
          <a:xfrm>
            <a:off x="0" y="0"/>
            <a:ext cx="609600" cy="496888"/>
          </a:xfrm>
          <a:prstGeom prst="rect">
            <a:avLst/>
          </a:prstGeom>
          <a:noFill/>
          <a:ln w="9525">
            <a:noFill/>
            <a:miter lim="800000"/>
            <a:headEnd/>
            <a:tailEnd/>
          </a:ln>
        </p:spPr>
      </p:pic>
      <p:sp>
        <p:nvSpPr>
          <p:cNvPr id="9" name="Rectangle 6"/>
          <p:cNvSpPr>
            <a:spLocks noChangeArrowheads="1"/>
          </p:cNvSpPr>
          <p:nvPr/>
        </p:nvSpPr>
        <p:spPr bwMode="auto">
          <a:xfrm>
            <a:off x="457200" y="0"/>
            <a:ext cx="2209800" cy="708025"/>
          </a:xfrm>
          <a:prstGeom prst="rect">
            <a:avLst/>
          </a:prstGeom>
          <a:noFill/>
          <a:ln w="9525">
            <a:noFill/>
            <a:miter lim="800000"/>
            <a:headEnd/>
            <a:tailEnd/>
          </a:ln>
          <a:effectLst/>
        </p:spPr>
        <p:txBody>
          <a:bodyPr>
            <a:prstTxWarp prst="textNoShape">
              <a:avLst/>
            </a:prstTxWarp>
            <a:spAutoFit/>
          </a:bodyPr>
          <a:lstStyle/>
          <a:p>
            <a:pPr fontAlgn="base">
              <a:spcBef>
                <a:spcPct val="0"/>
              </a:spcBef>
              <a:spcAft>
                <a:spcPct val="0"/>
              </a:spcAft>
            </a:pPr>
            <a:r>
              <a:rPr lang="en-US" sz="1000">
                <a:solidFill>
                  <a:srgbClr val="333399"/>
                </a:solidFill>
                <a:latin typeface="Calibri" charset="0"/>
                <a:ea typeface="Arial" charset="0"/>
                <a:cs typeface="Arial" charset="0"/>
              </a:rPr>
              <a:t>National Aeronautics and Space Administration</a:t>
            </a:r>
          </a:p>
          <a:p>
            <a:pPr fontAlgn="base">
              <a:spcBef>
                <a:spcPct val="0"/>
              </a:spcBef>
              <a:spcAft>
                <a:spcPct val="0"/>
              </a:spcAft>
            </a:pPr>
            <a:r>
              <a:rPr lang="en-US" sz="1000" b="1">
                <a:solidFill>
                  <a:srgbClr val="333399"/>
                </a:solidFill>
                <a:latin typeface="Calibri" charset="0"/>
                <a:ea typeface="Arial" charset="0"/>
                <a:cs typeface="Arial" charset="0"/>
              </a:rPr>
              <a:t>Jet Propulsion Laboratory</a:t>
            </a:r>
          </a:p>
          <a:p>
            <a:pPr fontAlgn="base">
              <a:spcBef>
                <a:spcPct val="0"/>
              </a:spcBef>
              <a:spcAft>
                <a:spcPct val="0"/>
              </a:spcAft>
            </a:pPr>
            <a:r>
              <a:rPr lang="en-US" sz="1000" b="1">
                <a:solidFill>
                  <a:srgbClr val="333399"/>
                </a:solidFill>
                <a:latin typeface="Calibri" charset="0"/>
                <a:ea typeface="Arial" charset="0"/>
                <a:cs typeface="Arial" charset="0"/>
              </a:rPr>
              <a:t>California Institute of Technology</a:t>
            </a:r>
          </a:p>
        </p:txBody>
      </p:sp>
      <p:sp>
        <p:nvSpPr>
          <p:cNvPr id="10" name="Text Box 7"/>
          <p:cNvSpPr txBox="1">
            <a:spLocks noChangeArrowheads="1"/>
          </p:cNvSpPr>
          <p:nvPr/>
        </p:nvSpPr>
        <p:spPr bwMode="auto">
          <a:xfrm rot="16200000">
            <a:off x="-2112962" y="3643312"/>
            <a:ext cx="4991100" cy="523875"/>
          </a:xfrm>
          <a:prstGeom prst="rect">
            <a:avLst/>
          </a:prstGeom>
          <a:noFill/>
          <a:ln w="9525">
            <a:noFill/>
            <a:miter lim="800000"/>
            <a:headEnd/>
            <a:tailEnd/>
          </a:ln>
          <a:effectLst/>
        </p:spPr>
        <p:txBody>
          <a:bodyPr>
            <a:prstTxWarp prst="textNoShape">
              <a:avLst/>
            </a:prstTxWarp>
            <a:spAutoFit/>
          </a:bodyPr>
          <a:lstStyle/>
          <a:p>
            <a:pPr fontAlgn="base">
              <a:spcBef>
                <a:spcPct val="50000"/>
              </a:spcBef>
              <a:spcAft>
                <a:spcPct val="0"/>
              </a:spcAft>
            </a:pPr>
            <a:r>
              <a:rPr lang="en-US" sz="2800">
                <a:solidFill>
                  <a:srgbClr val="333399"/>
                </a:solidFill>
                <a:latin typeface="Calibri" charset="0"/>
                <a:ea typeface="Arial" charset="0"/>
                <a:cs typeface="Arial" charset="0"/>
              </a:rPr>
              <a:t>NASA Exoplanet Science Institute</a:t>
            </a:r>
            <a:endParaRPr lang="en-US" sz="1200" i="1">
              <a:solidFill>
                <a:srgbClr val="333399"/>
              </a:solidFill>
              <a:latin typeface="Calibri" charset="0"/>
              <a:ea typeface="Arial" charset="0"/>
              <a:cs typeface="Arial" charset="0"/>
            </a:endParaRPr>
          </a:p>
        </p:txBody>
      </p:sp>
      <p:pic>
        <p:nvPicPr>
          <p:cNvPr id="1035" name="Picture 15"/>
          <p:cNvPicPr>
            <a:picLocks noChangeAspect="1" noChangeArrowheads="1"/>
          </p:cNvPicPr>
          <p:nvPr/>
        </p:nvPicPr>
        <p:blipFill>
          <a:blip r:embed="rId15" cstate="print">
            <a:extLst>
              <a:ext uri="{28A0092B-C50C-407E-A947-70E740481C1C}">
                <a14:useLocalDpi xmlns:a14="http://schemas.microsoft.com/office/drawing/2010/main"/>
              </a:ext>
            </a:extLst>
          </a:blip>
          <a:srcRect/>
          <a:stretch>
            <a:fillRect/>
          </a:stretch>
        </p:blipFill>
        <p:spPr bwMode="auto">
          <a:xfrm>
            <a:off x="0" y="698500"/>
            <a:ext cx="8796338" cy="139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457200" rtl="0" eaLnBrk="1" fontAlgn="base" hangingPunct="1">
        <a:spcBef>
          <a:spcPct val="0"/>
        </a:spcBef>
        <a:spcAft>
          <a:spcPct val="0"/>
        </a:spcAft>
        <a:defRPr sz="3200" kern="1200">
          <a:solidFill>
            <a:schemeClr val="tx2"/>
          </a:solidFill>
          <a:latin typeface="Times New Roman"/>
          <a:ea typeface="Times New Roman" charset="0"/>
          <a:cs typeface="Times New Roman"/>
        </a:defRPr>
      </a:lvl1pPr>
      <a:lvl2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2pPr>
      <a:lvl3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3pPr>
      <a:lvl4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4pPr>
      <a:lvl5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5pPr>
      <a:lvl6pPr marL="4572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6pPr>
      <a:lvl7pPr marL="9144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7pPr>
      <a:lvl8pPr marL="13716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8pPr>
      <a:lvl9pPr marL="18288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rgbClr val="1F497D"/>
          </a:solidFill>
          <a:latin typeface="Times New Roman"/>
          <a:ea typeface="Times New Roman" charset="0"/>
          <a:cs typeface="Times New Roman"/>
        </a:defRPr>
      </a:lvl1pPr>
      <a:lvl2pPr marL="742950" indent="-28575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2pPr>
      <a:lvl3pPr marL="1143000" indent="-22860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3pPr>
      <a:lvl4pPr marL="1600200" indent="-22860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4pPr>
      <a:lvl5pPr marL="2057400" indent="-22860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066800"/>
            <a:ext cx="8458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32" tIns="45716" rIns="91432" bIns="45716"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aphicFrame>
        <p:nvGraphicFramePr>
          <p:cNvPr id="1027" name="Object 214"/>
          <p:cNvGraphicFramePr>
            <a:graphicFrameLocks noChangeAspect="1"/>
          </p:cNvGraphicFramePr>
          <p:nvPr/>
        </p:nvGraphicFramePr>
        <p:xfrm>
          <a:off x="-1588" y="0"/>
          <a:ext cx="688976" cy="622300"/>
        </p:xfrm>
        <a:graphic>
          <a:graphicData uri="http://schemas.openxmlformats.org/presentationml/2006/ole">
            <mc:AlternateContent xmlns:mc="http://schemas.openxmlformats.org/markup-compatibility/2006">
              <mc:Choice xmlns:v="urn:schemas-microsoft-com:vml" Requires="v">
                <p:oleObj spid="_x0000_s1156" name="Photo Editor Photo" r:id="rId5" imgW="1523810" imgH="1380952" progId="">
                  <p:embed/>
                </p:oleObj>
              </mc:Choice>
              <mc:Fallback>
                <p:oleObj name="Photo Editor Photo" r:id="rId5" imgW="1523810" imgH="1380952"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0"/>
                        <a:ext cx="688976" cy="6223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28" name="Picture 8" descr="It's a Rocky World"/>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375650" y="142875"/>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6"/>
          <p:cNvSpPr>
            <a:spLocks noGrp="1"/>
          </p:cNvSpPr>
          <p:nvPr userDrawn="1">
            <p:ph type="sldNum" sz="quarter" idx="4"/>
          </p:nvPr>
        </p:nvSpPr>
        <p:spPr>
          <a:xfrm>
            <a:off x="8686800" y="6629400"/>
            <a:ext cx="457200" cy="228600"/>
          </a:xfrm>
          <a:prstGeom prst="rect">
            <a:avLst/>
          </a:prstGeom>
          <a:noFill/>
        </p:spPr>
        <p:txBody>
          <a:bodyPr vert="horz" wrap="square" lIns="91440" tIns="45720" rIns="91440" bIns="45720" numCol="1" anchor="t" anchorCtr="0" compatLnSpc="1">
            <a:prstTxWarp prst="textNoShape">
              <a:avLst/>
            </a:prstTxWarp>
          </a:bodyPr>
          <a:lstStyle>
            <a:lvl1pPr algn="r" eaLnBrk="0" hangingPunct="0">
              <a:defRPr sz="1000">
                <a:solidFill>
                  <a:srgbClr val="990033"/>
                </a:solidFill>
                <a:latin typeface="Calibri" charset="0"/>
                <a:cs typeface="ＭＳ Ｐゴシック" charset="0"/>
              </a:defRPr>
            </a:lvl1pPr>
          </a:lstStyle>
          <a:p>
            <a:pPr defTabSz="914400" fontAlgn="base">
              <a:spcBef>
                <a:spcPct val="0"/>
              </a:spcBef>
              <a:spcAft>
                <a:spcPct val="0"/>
              </a:spcAft>
            </a:pPr>
            <a:fld id="{1B41BDD9-FE55-A44D-AE93-3D604B7BF31E}" type="slidenum">
              <a:rPr lang="en-US" smtClean="0">
                <a:ea typeface="ＭＳ Ｐゴシック" charset="0"/>
              </a:rPr>
              <a:pPr defTabSz="914400" fontAlgn="base">
                <a:spcBef>
                  <a:spcPct val="0"/>
                </a:spcBef>
                <a:spcAft>
                  <a:spcPct val="0"/>
                </a:spcAft>
              </a:pPr>
              <a:t>‹#›</a:t>
            </a:fld>
            <a:endParaRPr lang="en-US" smtClean="0">
              <a:ea typeface="ＭＳ Ｐゴシック" charset="0"/>
            </a:endParaRPr>
          </a:p>
        </p:txBody>
      </p:sp>
      <p:pic>
        <p:nvPicPr>
          <p:cNvPr id="1030" name="Picture 10" descr="Untitled-1 copy"/>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762000"/>
            <a:ext cx="9144000"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Box 1"/>
          <p:cNvSpPr txBox="1">
            <a:spLocks noChangeArrowheads="1"/>
          </p:cNvSpPr>
          <p:nvPr userDrawn="1"/>
        </p:nvSpPr>
        <p:spPr bwMode="auto">
          <a:xfrm>
            <a:off x="6602413" y="639763"/>
            <a:ext cx="2486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defRPr/>
            </a:pPr>
            <a:r>
              <a:rPr lang="en-US" altLang="en-US" sz="1200" b="1" smtClean="0">
                <a:solidFill>
                  <a:srgbClr val="000000"/>
                </a:solidFill>
                <a:cs typeface="Arial" charset="0"/>
              </a:rPr>
              <a:t>Exoplanet Exploration Program</a:t>
            </a:r>
          </a:p>
        </p:txBody>
      </p:sp>
      <p:sp>
        <p:nvSpPr>
          <p:cNvPr id="12" name="Footer Placeholder 3"/>
          <p:cNvSpPr>
            <a:spLocks noGrp="1"/>
          </p:cNvSpPr>
          <p:nvPr>
            <p:ph type="ftr" sz="quarter" idx="3"/>
          </p:nvPr>
        </p:nvSpPr>
        <p:spPr>
          <a:xfrm>
            <a:off x="0" y="6626225"/>
            <a:ext cx="9144000" cy="231775"/>
          </a:xfrm>
          <a:prstGeom prst="rect">
            <a:avLst/>
          </a:prstGeom>
        </p:spPr>
        <p:txBody>
          <a:bodyPr/>
          <a:lstStyle>
            <a:lvl1pPr algn="ctr" fontAlgn="auto">
              <a:spcBef>
                <a:spcPts val="0"/>
              </a:spcBef>
              <a:spcAft>
                <a:spcPts val="0"/>
              </a:spcAft>
              <a:defRPr sz="900" i="1">
                <a:solidFill>
                  <a:srgbClr val="000000"/>
                </a:solidFill>
                <a:latin typeface="Arial Narrow" pitchFamily="34" charset="0"/>
                <a:ea typeface="+mn-ea"/>
                <a:cs typeface="+mn-cs"/>
              </a:defRPr>
            </a:lvl1pPr>
          </a:lstStyle>
          <a:p>
            <a:pPr defTabSz="914400">
              <a:defRPr/>
            </a:pPr>
            <a:r>
              <a:rPr lang="en-US" smtClean="0"/>
              <a:t>Sagan Summer Workshop 2015</a:t>
            </a:r>
            <a:endParaRPr lang="en-US"/>
          </a:p>
        </p:txBody>
      </p:sp>
      <p:sp>
        <p:nvSpPr>
          <p:cNvPr id="3081" name="Title 5"/>
          <p:cNvSpPr txBox="1">
            <a:spLocks/>
          </p:cNvSpPr>
          <p:nvPr userDrawn="1"/>
        </p:nvSpPr>
        <p:spPr bwMode="auto">
          <a:xfrm>
            <a:off x="0" y="166688"/>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endParaRPr lang="en-US" altLang="en-US" sz="2800" b="1" smtClean="0">
              <a:solidFill>
                <a:srgbClr val="790015"/>
              </a:solidFill>
              <a:cs typeface="Arial" charset="0"/>
            </a:endParaRPr>
          </a:p>
        </p:txBody>
      </p:sp>
      <p:sp>
        <p:nvSpPr>
          <p:cNvPr id="3082" name="Title 1"/>
          <p:cNvSpPr txBox="1">
            <a:spLocks/>
          </p:cNvSpPr>
          <p:nvPr userDrawn="1"/>
        </p:nvSpPr>
        <p:spPr bwMode="auto">
          <a:xfrm>
            <a:off x="152400" y="106363"/>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r>
              <a:rPr lang="en-US" altLang="en-US" sz="2800" b="1" smtClean="0">
                <a:solidFill>
                  <a:srgbClr val="790015"/>
                </a:solidFill>
                <a:latin typeface="Calibri" pitchFamily="34" charset="0"/>
                <a:cs typeface="Arial" charset="0"/>
              </a:rPr>
              <a:t>Click to edit Master title style</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r" rtl="0" eaLnBrk="0" fontAlgn="base" hangingPunct="0">
        <a:spcBef>
          <a:spcPct val="0"/>
        </a:spcBef>
        <a:spcAft>
          <a:spcPct val="0"/>
        </a:spcAft>
        <a:defRPr sz="2800">
          <a:solidFill>
            <a:srgbClr val="790015"/>
          </a:solidFill>
          <a:latin typeface="+mj-lt"/>
          <a:ea typeface="ＭＳ Ｐゴシック" pitchFamily="-107" charset="-128"/>
          <a:cs typeface="ＭＳ Ｐゴシック" pitchFamily="-107" charset="-128"/>
        </a:defRPr>
      </a:lvl1pPr>
      <a:lvl2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2pPr>
      <a:lvl3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3pPr>
      <a:lvl4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4pPr>
      <a:lvl5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5pPr>
      <a:lvl6pPr marL="457200" algn="ctr" rtl="0" fontAlgn="base">
        <a:spcBef>
          <a:spcPct val="0"/>
        </a:spcBef>
        <a:spcAft>
          <a:spcPct val="0"/>
        </a:spcAft>
        <a:defRPr sz="2800" b="1">
          <a:solidFill>
            <a:srgbClr val="790015"/>
          </a:solidFill>
          <a:latin typeface="Calibri" pitchFamily="-106" charset="0"/>
        </a:defRPr>
      </a:lvl6pPr>
      <a:lvl7pPr marL="914400" algn="ctr" rtl="0" fontAlgn="base">
        <a:spcBef>
          <a:spcPct val="0"/>
        </a:spcBef>
        <a:spcAft>
          <a:spcPct val="0"/>
        </a:spcAft>
        <a:defRPr sz="2800" b="1">
          <a:solidFill>
            <a:srgbClr val="790015"/>
          </a:solidFill>
          <a:latin typeface="Calibri" pitchFamily="-106" charset="0"/>
        </a:defRPr>
      </a:lvl7pPr>
      <a:lvl8pPr marL="1371600" algn="ctr" rtl="0" fontAlgn="base">
        <a:spcBef>
          <a:spcPct val="0"/>
        </a:spcBef>
        <a:spcAft>
          <a:spcPct val="0"/>
        </a:spcAft>
        <a:defRPr sz="2800" b="1">
          <a:solidFill>
            <a:srgbClr val="790015"/>
          </a:solidFill>
          <a:latin typeface="Calibri" pitchFamily="-106" charset="0"/>
        </a:defRPr>
      </a:lvl8pPr>
      <a:lvl9pPr marL="1828800" algn="ctr" rtl="0" fontAlgn="base">
        <a:spcBef>
          <a:spcPct val="0"/>
        </a:spcBef>
        <a:spcAft>
          <a:spcPct val="0"/>
        </a:spcAft>
        <a:defRPr sz="2800" b="1">
          <a:solidFill>
            <a:srgbClr val="790015"/>
          </a:solidFill>
          <a:latin typeface="Calibri" pitchFamily="-106" charset="0"/>
        </a:defRPr>
      </a:lvl9pPr>
    </p:titleStyle>
    <p:bodyStyle>
      <a:lvl1pPr marL="342900" indent="-342900" algn="l" rtl="0" eaLnBrk="0" fontAlgn="base" hangingPunct="0">
        <a:spcBef>
          <a:spcPct val="20000"/>
        </a:spcBef>
        <a:spcAft>
          <a:spcPct val="0"/>
        </a:spcAft>
        <a:buChar char="•"/>
        <a:defRPr lang="en-US" dirty="0">
          <a:solidFill>
            <a:srgbClr val="002060"/>
          </a:solidFill>
          <a:latin typeface="+mn-lt"/>
          <a:ea typeface="ＭＳ Ｐゴシック" pitchFamily="-107" charset="-128"/>
          <a:cs typeface="Arial" panose="020B0604020202020204" pitchFamily="34" charset="0"/>
        </a:defRPr>
      </a:lvl1pPr>
      <a:lvl2pPr marL="742950" indent="-285750" algn="l" rtl="0" eaLnBrk="0" fontAlgn="base" hangingPunct="0">
        <a:spcBef>
          <a:spcPct val="20000"/>
        </a:spcBef>
        <a:spcAft>
          <a:spcPct val="0"/>
        </a:spcAft>
        <a:buChar char="–"/>
        <a:defRPr lang="en-US" sz="1400" dirty="0">
          <a:solidFill>
            <a:srgbClr val="002060"/>
          </a:solidFill>
          <a:latin typeface="+mn-lt"/>
          <a:ea typeface="ＭＳ Ｐゴシック" pitchFamily="-106" charset="-128"/>
          <a:cs typeface="Times New Roman"/>
        </a:defRPr>
      </a:lvl2pPr>
      <a:lvl3pPr marL="1143000" indent="-228600" algn="l" rtl="0" eaLnBrk="0" fontAlgn="base" hangingPunct="0">
        <a:spcBef>
          <a:spcPct val="20000"/>
        </a:spcBef>
        <a:spcAft>
          <a:spcPct val="0"/>
        </a:spcAft>
        <a:buChar char="•"/>
        <a:defRPr lang="en-US" sz="1200" dirty="0">
          <a:solidFill>
            <a:srgbClr val="002060"/>
          </a:solidFill>
          <a:latin typeface="+mn-lt"/>
          <a:ea typeface="ＭＳ Ｐゴシック" pitchFamily="-106" charset="-128"/>
          <a:cs typeface="ＭＳ Ｐゴシック"/>
        </a:defRPr>
      </a:lvl3pPr>
      <a:lvl4pPr marL="1600200" indent="-228600" algn="l" rtl="0" eaLnBrk="0" fontAlgn="base" hangingPunct="0">
        <a:spcBef>
          <a:spcPct val="20000"/>
        </a:spcBef>
        <a:spcAft>
          <a:spcPct val="0"/>
        </a:spcAft>
        <a:buChar char="–"/>
        <a:defRPr lang="en-US" sz="1000" dirty="0">
          <a:solidFill>
            <a:srgbClr val="002060"/>
          </a:solidFill>
          <a:latin typeface="+mn-lt"/>
          <a:ea typeface="ＭＳ Ｐゴシック" pitchFamily="-106" charset="-128"/>
          <a:cs typeface="ＭＳ Ｐゴシック"/>
        </a:defRPr>
      </a:lvl4pPr>
      <a:lvl5pPr marL="2057400" indent="-228600" algn="l" rtl="0" eaLnBrk="0" fontAlgn="base" hangingPunct="0">
        <a:spcBef>
          <a:spcPct val="20000"/>
        </a:spcBef>
        <a:spcAft>
          <a:spcPct val="0"/>
        </a:spcAft>
        <a:buChar char="»"/>
        <a:defRPr lang="en-US" sz="900" dirty="0">
          <a:solidFill>
            <a:srgbClr val="002060"/>
          </a:solidFill>
          <a:latin typeface="+mn-lt"/>
          <a:ea typeface="ＭＳ Ｐゴシック" pitchFamily="-106" charset="-128"/>
          <a:cs typeface="ＭＳ Ｐゴシック"/>
        </a:defRPr>
      </a:lvl5pPr>
      <a:lvl6pPr marL="2514600" indent="-228600" algn="l" rtl="0" fontAlgn="base">
        <a:spcBef>
          <a:spcPct val="20000"/>
        </a:spcBef>
        <a:spcAft>
          <a:spcPct val="0"/>
        </a:spcAft>
        <a:buChar char="»"/>
        <a:defRPr>
          <a:solidFill>
            <a:schemeClr val="accent2"/>
          </a:solidFill>
          <a:latin typeface="+mn-lt"/>
          <a:ea typeface="ＭＳ Ｐゴシック" pitchFamily="-106" charset="-128"/>
        </a:defRPr>
      </a:lvl6pPr>
      <a:lvl7pPr marL="2971800" indent="-228600" algn="l" rtl="0" fontAlgn="base">
        <a:spcBef>
          <a:spcPct val="20000"/>
        </a:spcBef>
        <a:spcAft>
          <a:spcPct val="0"/>
        </a:spcAft>
        <a:buChar char="»"/>
        <a:defRPr>
          <a:solidFill>
            <a:schemeClr val="accent2"/>
          </a:solidFill>
          <a:latin typeface="+mn-lt"/>
          <a:ea typeface="ＭＳ Ｐゴシック" pitchFamily="-106" charset="-128"/>
        </a:defRPr>
      </a:lvl7pPr>
      <a:lvl8pPr marL="3429000" indent="-228600" algn="l" rtl="0" fontAlgn="base">
        <a:spcBef>
          <a:spcPct val="20000"/>
        </a:spcBef>
        <a:spcAft>
          <a:spcPct val="0"/>
        </a:spcAft>
        <a:buChar char="»"/>
        <a:defRPr>
          <a:solidFill>
            <a:schemeClr val="accent2"/>
          </a:solidFill>
          <a:latin typeface="+mn-lt"/>
          <a:ea typeface="ＭＳ Ｐゴシック" pitchFamily="-106" charset="-128"/>
        </a:defRPr>
      </a:lvl8pPr>
      <a:lvl9pPr marL="3886200" indent="-228600" algn="l" rtl="0" fontAlgn="base">
        <a:spcBef>
          <a:spcPct val="20000"/>
        </a:spcBef>
        <a:spcAft>
          <a:spcPct val="0"/>
        </a:spcAft>
        <a:buChar char="»"/>
        <a:defRPr>
          <a:solidFill>
            <a:schemeClr val="accent2"/>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609600" y="2057400"/>
            <a:ext cx="8393113" cy="1446023"/>
          </a:xfrm>
          <a:prstGeom prst="rect">
            <a:avLst/>
          </a:prstGeom>
          <a:noFill/>
          <a:ln w="12700">
            <a:noFill/>
            <a:miter lim="800000"/>
            <a:headEnd/>
            <a:tailEnd/>
          </a:ln>
        </p:spPr>
        <p:txBody>
          <a:bodyPr lIns="90920" tIns="45459" rIns="90920" bIns="45459">
            <a:prstTxWarp prst="textNoShape">
              <a:avLst/>
            </a:prstTxWarp>
            <a:spAutoFit/>
          </a:bodyPr>
          <a:lstStyle/>
          <a:p>
            <a:pPr algn="ctr" defTabSz="912813" fontAlgn="base">
              <a:spcBef>
                <a:spcPct val="0"/>
              </a:spcBef>
              <a:spcAft>
                <a:spcPct val="0"/>
              </a:spcAft>
            </a:pPr>
            <a:r>
              <a:rPr lang="fr-FR" sz="4400" b="1" dirty="0">
                <a:solidFill>
                  <a:srgbClr val="790015"/>
                </a:solidFill>
                <a:latin typeface="Calibri" charset="0"/>
                <a:ea typeface="Arial" charset="0"/>
                <a:cs typeface="Arial" charset="0"/>
              </a:rPr>
              <a:t>Group </a:t>
            </a:r>
            <a:r>
              <a:rPr lang="fr-FR" sz="4400" b="1" dirty="0" err="1" smtClean="0">
                <a:solidFill>
                  <a:srgbClr val="790015"/>
                </a:solidFill>
                <a:latin typeface="Calibri" charset="0"/>
                <a:ea typeface="Arial" charset="0"/>
                <a:cs typeface="Arial" charset="0"/>
              </a:rPr>
              <a:t>Projects</a:t>
            </a:r>
            <a:r>
              <a:rPr lang="fr-FR" sz="4400" b="1" dirty="0" smtClean="0">
                <a:solidFill>
                  <a:srgbClr val="790015"/>
                </a:solidFill>
                <a:latin typeface="Calibri" charset="0"/>
                <a:ea typeface="Arial" charset="0"/>
                <a:cs typeface="Arial" charset="0"/>
              </a:rPr>
              <a:t>:</a:t>
            </a:r>
            <a:endParaRPr lang="en-US" sz="1600" b="1" dirty="0">
              <a:solidFill>
                <a:srgbClr val="790015"/>
              </a:solidFill>
              <a:latin typeface="Calibri" charset="0"/>
              <a:ea typeface="Arial" charset="0"/>
              <a:cs typeface="Arial" charset="0"/>
            </a:endParaRPr>
          </a:p>
          <a:p>
            <a:pPr algn="ctr" defTabSz="912813" fontAlgn="base">
              <a:spcBef>
                <a:spcPct val="0"/>
              </a:spcBef>
              <a:spcAft>
                <a:spcPct val="0"/>
              </a:spcAft>
            </a:pPr>
            <a:r>
              <a:rPr lang="fr-FR" sz="4400" b="1" dirty="0" err="1" smtClean="0">
                <a:solidFill>
                  <a:srgbClr val="790015"/>
                </a:solidFill>
                <a:latin typeface="Calibri" charset="0"/>
                <a:ea typeface="Arial" charset="0"/>
                <a:cs typeface="Arial" charset="0"/>
              </a:rPr>
              <a:t>Exploring</a:t>
            </a:r>
            <a:r>
              <a:rPr lang="fr-FR" sz="4400" b="1" dirty="0" smtClean="0">
                <a:solidFill>
                  <a:srgbClr val="790015"/>
                </a:solidFill>
                <a:latin typeface="Calibri" charset="0"/>
                <a:ea typeface="Arial" charset="0"/>
                <a:cs typeface="Arial" charset="0"/>
              </a:rPr>
              <a:t> </a:t>
            </a:r>
            <a:r>
              <a:rPr lang="fr-FR" sz="4400" b="1" dirty="0" err="1" smtClean="0">
                <a:solidFill>
                  <a:srgbClr val="790015"/>
                </a:solidFill>
                <a:latin typeface="Calibri" charset="0"/>
                <a:ea typeface="Arial" charset="0"/>
                <a:cs typeface="Arial" charset="0"/>
              </a:rPr>
              <a:t>Planet</a:t>
            </a:r>
            <a:r>
              <a:rPr lang="fr-FR" sz="4400" b="1" dirty="0" smtClean="0">
                <a:solidFill>
                  <a:srgbClr val="790015"/>
                </a:solidFill>
                <a:latin typeface="Calibri" charset="0"/>
                <a:ea typeface="Arial" charset="0"/>
                <a:cs typeface="Arial" charset="0"/>
              </a:rPr>
              <a:t> Formation</a:t>
            </a:r>
          </a:p>
        </p:txBody>
      </p:sp>
      <p:sp>
        <p:nvSpPr>
          <p:cNvPr id="15364" name="Text Box 11"/>
          <p:cNvSpPr txBox="1">
            <a:spLocks noChangeArrowheads="1"/>
          </p:cNvSpPr>
          <p:nvPr/>
        </p:nvSpPr>
        <p:spPr bwMode="auto">
          <a:xfrm>
            <a:off x="2162876" y="4495800"/>
            <a:ext cx="5077031" cy="1252091"/>
          </a:xfrm>
          <a:prstGeom prst="rect">
            <a:avLst/>
          </a:prstGeom>
          <a:noFill/>
          <a:ln w="12700">
            <a:noFill/>
            <a:miter lim="800000"/>
            <a:headEnd/>
            <a:tailEnd/>
          </a:ln>
        </p:spPr>
        <p:txBody>
          <a:bodyPr wrap="none" lIns="96981" tIns="48491" rIns="96981" bIns="48491">
            <a:prstTxWarp prst="textNoShape">
              <a:avLst/>
            </a:prstTxWarp>
            <a:spAutoFit/>
          </a:bodyPr>
          <a:lstStyle/>
          <a:p>
            <a:pPr marL="484188" indent="-484188" algn="ctr" fontAlgn="base">
              <a:spcBef>
                <a:spcPct val="0"/>
              </a:spcBef>
              <a:spcAft>
                <a:spcPct val="0"/>
              </a:spcAft>
            </a:pPr>
            <a:r>
              <a:rPr lang="en-US" sz="2500" dirty="0" smtClean="0">
                <a:solidFill>
                  <a:srgbClr val="022A80"/>
                </a:solidFill>
                <a:latin typeface="Calibri" charset="0"/>
                <a:ea typeface="Arial" charset="0"/>
                <a:cs typeface="Arial" charset="0"/>
              </a:rPr>
              <a:t>2015 Sagan Summer Workshop</a:t>
            </a:r>
          </a:p>
          <a:p>
            <a:pPr marL="484188" indent="-484188" algn="ctr" fontAlgn="base">
              <a:spcBef>
                <a:spcPct val="0"/>
              </a:spcBef>
              <a:spcAft>
                <a:spcPct val="0"/>
              </a:spcAft>
            </a:pPr>
            <a:r>
              <a:rPr lang="en-US" sz="2500" dirty="0" smtClean="0">
                <a:solidFill>
                  <a:srgbClr val="022A80"/>
                </a:solidFill>
                <a:latin typeface="Calibri" charset="0"/>
                <a:ea typeface="Arial" charset="0"/>
                <a:cs typeface="Arial" charset="0"/>
              </a:rPr>
              <a:t>“</a:t>
            </a:r>
            <a:r>
              <a:rPr lang="en-US" sz="2500" dirty="0" err="1" smtClean="0">
                <a:solidFill>
                  <a:srgbClr val="022A80"/>
                </a:solidFill>
                <a:latin typeface="Calibri" charset="0"/>
                <a:ea typeface="Arial" charset="0"/>
                <a:cs typeface="Arial" charset="0"/>
              </a:rPr>
              <a:t>Exoplanetary</a:t>
            </a:r>
            <a:r>
              <a:rPr lang="en-US" sz="2500" dirty="0" smtClean="0">
                <a:solidFill>
                  <a:srgbClr val="022A80"/>
                </a:solidFill>
                <a:latin typeface="Calibri" charset="0"/>
                <a:ea typeface="Arial" charset="0"/>
                <a:cs typeface="Arial" charset="0"/>
              </a:rPr>
              <a:t> System Demographics:</a:t>
            </a:r>
          </a:p>
          <a:p>
            <a:pPr marL="484188" indent="-484188" algn="ctr" fontAlgn="base">
              <a:spcBef>
                <a:spcPct val="0"/>
              </a:spcBef>
              <a:spcAft>
                <a:spcPct val="0"/>
              </a:spcAft>
            </a:pPr>
            <a:r>
              <a:rPr lang="en-US" sz="2500" dirty="0" smtClean="0">
                <a:solidFill>
                  <a:srgbClr val="022A80"/>
                </a:solidFill>
                <a:latin typeface="Calibri" charset="0"/>
                <a:ea typeface="Arial" charset="0"/>
                <a:cs typeface="Arial" charset="0"/>
              </a:rPr>
              <a:t>Theory and Observations”</a:t>
            </a: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3" name="Slide Number Placeholder 2"/>
          <p:cNvSpPr>
            <a:spLocks noGrp="1"/>
          </p:cNvSpPr>
          <p:nvPr>
            <p:ph type="sldNum" sz="quarter" idx="12"/>
          </p:nvPr>
        </p:nvSpPr>
        <p:spPr/>
        <p:txBody>
          <a:bodyPr/>
          <a:lstStyle/>
          <a:p>
            <a:fld id="{A8C1CE12-7CBE-7C4D-8EAB-D5D0A0AE6269}" type="slidenum">
              <a:rPr lang="en-US" smtClean="0"/>
              <a:pPr/>
              <a:t>1</a:t>
            </a:fld>
            <a:endParaRPr lang="en-US"/>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Results:															We </a:t>
            </a:r>
            <a:r>
              <a:rPr lang="en-US" sz="2400" dirty="0">
                <a:latin typeface="Arial"/>
                <a:cs typeface="Arial"/>
              </a:rPr>
              <a:t>find that the reddest disks do indeed produce the reddest </a:t>
            </a:r>
            <a:r>
              <a:rPr lang="en-US" sz="2400" dirty="0" smtClean="0">
                <a:latin typeface="Arial"/>
                <a:cs typeface="Arial"/>
              </a:rPr>
              <a:t>planets.  The </a:t>
            </a:r>
            <a:r>
              <a:rPr lang="en-US" sz="2400" dirty="0">
                <a:latin typeface="Arial"/>
                <a:cs typeface="Arial"/>
              </a:rPr>
              <a:t>increase in red planets, however, is not as large as </a:t>
            </a:r>
            <a:r>
              <a:rPr lang="en-US" sz="2400" dirty="0" smtClean="0">
                <a:latin typeface="Arial"/>
                <a:cs typeface="Arial"/>
              </a:rPr>
              <a:t>expected.</a:t>
            </a:r>
          </a:p>
          <a:p>
            <a:pPr marL="0" indent="0">
              <a:lnSpc>
                <a:spcPct val="110000"/>
              </a:lnSpc>
              <a:spcAft>
                <a:spcPts val="600"/>
              </a:spcAft>
              <a:buNone/>
            </a:pPr>
            <a:r>
              <a:rPr lang="en-US" sz="2400" dirty="0" smtClean="0">
                <a:latin typeface="Arial"/>
                <a:cs typeface="Arial"/>
              </a:rPr>
              <a:t>Analysis:																In </a:t>
            </a:r>
            <a:r>
              <a:rPr lang="en-US" sz="2400" dirty="0">
                <a:latin typeface="Arial"/>
                <a:cs typeface="Arial"/>
              </a:rPr>
              <a:t>order to compare the simulation against observations of </a:t>
            </a:r>
            <a:r>
              <a:rPr lang="en-US" sz="2400" dirty="0" smtClean="0">
                <a:latin typeface="Arial"/>
                <a:cs typeface="Arial"/>
              </a:rPr>
              <a:t>planets detected </a:t>
            </a:r>
            <a:r>
              <a:rPr lang="en-US" sz="2400" dirty="0">
                <a:latin typeface="Arial"/>
                <a:cs typeface="Arial"/>
              </a:rPr>
              <a:t>by radial-velocity surveys</a:t>
            </a:r>
            <a:r>
              <a:rPr lang="en-US" sz="2400" dirty="0" smtClean="0">
                <a:latin typeface="Arial"/>
                <a:cs typeface="Arial"/>
              </a:rPr>
              <a:t>, we </a:t>
            </a:r>
            <a:r>
              <a:rPr lang="en-US" sz="2400" dirty="0">
                <a:latin typeface="Arial"/>
                <a:cs typeface="Arial"/>
              </a:rPr>
              <a:t>filter the simulated population with a K=1 m/s filter</a:t>
            </a:r>
            <a:r>
              <a:rPr lang="en-US" sz="2400" dirty="0" smtClean="0">
                <a:latin typeface="Arial"/>
                <a:cs typeface="Arial"/>
              </a:rPr>
              <a:t>.  We also compared against the </a:t>
            </a:r>
            <a:r>
              <a:rPr lang="en-US" sz="2400" dirty="0" err="1" smtClean="0">
                <a:latin typeface="Arial"/>
                <a:cs typeface="Arial"/>
              </a:rPr>
              <a:t>Kepler</a:t>
            </a:r>
            <a:r>
              <a:rPr lang="en-US" sz="2400" dirty="0" smtClean="0">
                <a:latin typeface="Arial"/>
                <a:cs typeface="Arial"/>
              </a:rPr>
              <a:t> dataset after adding a transit-survey filter.</a:t>
            </a:r>
            <a:endParaRPr lang="en-US" sz="2400" dirty="0">
              <a:latin typeface="Arial"/>
              <a:cs typeface="Arial"/>
            </a:endParaRPr>
          </a:p>
          <a:p>
            <a:pPr marL="0" indent="0">
              <a:lnSpc>
                <a:spcPct val="110000"/>
              </a:lnSpc>
              <a:spcAft>
                <a:spcPts val="600"/>
              </a:spcAft>
              <a:buNone/>
            </a:pP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10</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9296347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Statistical Comparison:												As a simple attempt to quantify the success of each model, we performed a K-S comparing the model and observed distributions of semi-major axis and mass.</a:t>
            </a:r>
          </a:p>
          <a:p>
            <a:pPr marL="0" indent="0">
              <a:lnSpc>
                <a:spcPct val="110000"/>
              </a:lnSpc>
              <a:spcAft>
                <a:spcPts val="600"/>
              </a:spcAft>
              <a:buNone/>
            </a:pPr>
            <a:r>
              <a:rPr lang="en-US" sz="2400" dirty="0">
                <a:latin typeface="Arial"/>
                <a:cs typeface="Arial"/>
              </a:rPr>
              <a:t>	</a:t>
            </a:r>
            <a:r>
              <a:rPr lang="en-US" sz="2400" dirty="0" smtClean="0">
                <a:latin typeface="Arial"/>
                <a:cs typeface="Arial"/>
              </a:rPr>
              <a:t>The table below shows </a:t>
            </a:r>
            <a:r>
              <a:rPr lang="en-US" sz="2400" dirty="0">
                <a:latin typeface="Arial"/>
                <a:cs typeface="Arial"/>
              </a:rPr>
              <a:t>log10 values from </a:t>
            </a:r>
            <a:r>
              <a:rPr lang="en-US" sz="2400" dirty="0" smtClean="0">
                <a:latin typeface="Arial"/>
                <a:cs typeface="Arial"/>
              </a:rPr>
              <a:t>thi</a:t>
            </a:r>
            <a:r>
              <a:rPr lang="en-US" sz="2400" dirty="0">
                <a:latin typeface="Arial"/>
                <a:cs typeface="Arial"/>
              </a:rPr>
              <a:t>s</a:t>
            </a:r>
            <a:r>
              <a:rPr lang="en-US" sz="2400" dirty="0" smtClean="0">
                <a:latin typeface="Arial"/>
                <a:cs typeface="Arial"/>
              </a:rPr>
              <a:t> </a:t>
            </a:r>
            <a:r>
              <a:rPr lang="en-US" sz="2400" dirty="0">
                <a:latin typeface="Arial"/>
                <a:cs typeface="Arial"/>
              </a:rPr>
              <a:t>test.  </a:t>
            </a:r>
            <a:r>
              <a:rPr lang="en-US" sz="2400" dirty="0" smtClean="0">
                <a:latin typeface="Arial"/>
                <a:cs typeface="Arial"/>
              </a:rPr>
              <a:t>  Low </a:t>
            </a:r>
            <a:r>
              <a:rPr lang="en-US" sz="2400" dirty="0">
                <a:latin typeface="Arial"/>
                <a:cs typeface="Arial"/>
              </a:rPr>
              <a:t>values mean </a:t>
            </a:r>
            <a:r>
              <a:rPr lang="en-US" sz="2400" dirty="0" smtClean="0">
                <a:latin typeface="Arial"/>
                <a:cs typeface="Arial"/>
              </a:rPr>
              <a:t>there is a low probability that the two distributions are the same.   </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11</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10029068"/>
              </p:ext>
            </p:extLst>
          </p:nvPr>
        </p:nvGraphicFramePr>
        <p:xfrm>
          <a:off x="665490" y="4378960"/>
          <a:ext cx="7383019" cy="2225040"/>
        </p:xfrm>
        <a:graphic>
          <a:graphicData uri="http://schemas.openxmlformats.org/drawingml/2006/table">
            <a:tbl>
              <a:tblPr firstRow="1" bandRow="1">
                <a:tableStyleId>{5C22544A-7EE6-4342-B048-85BDC9FD1C3A}</a:tableStyleId>
              </a:tblPr>
              <a:tblGrid>
                <a:gridCol w="1680313"/>
                <a:gridCol w="2179248"/>
                <a:gridCol w="1323533"/>
                <a:gridCol w="2199925"/>
              </a:tblGrid>
              <a:tr h="370840">
                <a:tc>
                  <a:txBody>
                    <a:bodyPr/>
                    <a:lstStyle/>
                    <a:p>
                      <a:r>
                        <a:rPr lang="en-US" dirty="0" smtClean="0"/>
                        <a:t>Disk Color</a:t>
                      </a:r>
                      <a:endParaRPr lang="en-US" dirty="0"/>
                    </a:p>
                  </a:txBody>
                  <a:tcPr/>
                </a:tc>
                <a:tc>
                  <a:txBody>
                    <a:bodyPr/>
                    <a:lstStyle/>
                    <a:p>
                      <a:r>
                        <a:rPr lang="en-US" dirty="0" smtClean="0"/>
                        <a:t>    semi-major axis</a:t>
                      </a:r>
                      <a:endParaRPr lang="en-US" dirty="0"/>
                    </a:p>
                  </a:txBody>
                  <a:tcPr/>
                </a:tc>
                <a:tc>
                  <a:txBody>
                    <a:bodyPr/>
                    <a:lstStyle/>
                    <a:p>
                      <a:r>
                        <a:rPr lang="en-US" dirty="0" smtClean="0"/>
                        <a:t>planet mass</a:t>
                      </a:r>
                      <a:endParaRPr lang="en-US" dirty="0"/>
                    </a:p>
                  </a:txBody>
                  <a:tcPr/>
                </a:tc>
                <a:tc>
                  <a:txBody>
                    <a:bodyPr/>
                    <a:lstStyle/>
                    <a:p>
                      <a:r>
                        <a:rPr lang="en-US" dirty="0" smtClean="0"/>
                        <a:t>notes</a:t>
                      </a:r>
                      <a:endParaRPr lang="en-US" dirty="0"/>
                    </a:p>
                  </a:txBody>
                  <a:tcPr/>
                </a:tc>
              </a:tr>
              <a:tr h="370840">
                <a:tc>
                  <a:txBody>
                    <a:bodyPr/>
                    <a:lstStyle/>
                    <a:p>
                      <a:r>
                        <a:rPr lang="en-US" dirty="0" smtClean="0"/>
                        <a:t>red</a:t>
                      </a:r>
                      <a:endParaRPr lang="en-US" dirty="0"/>
                    </a:p>
                  </a:txBody>
                  <a:tcPr/>
                </a:tc>
                <a:tc>
                  <a:txBody>
                    <a:bodyPr/>
                    <a:lstStyle/>
                    <a:p>
                      <a:r>
                        <a:rPr lang="en-US" dirty="0" smtClean="0"/>
                        <a:t>-90</a:t>
                      </a:r>
                      <a:endParaRPr lang="en-US" dirty="0"/>
                    </a:p>
                  </a:txBody>
                  <a:tcPr/>
                </a:tc>
                <a:tc>
                  <a:txBody>
                    <a:bodyPr/>
                    <a:lstStyle/>
                    <a:p>
                      <a:r>
                        <a:rPr lang="en-US" dirty="0" smtClean="0"/>
                        <a:t>-55</a:t>
                      </a:r>
                      <a:endParaRPr lang="en-US" dirty="0"/>
                    </a:p>
                  </a:txBody>
                  <a:tcPr/>
                </a:tc>
                <a:tc>
                  <a:txBody>
                    <a:bodyPr/>
                    <a:lstStyle/>
                    <a:p>
                      <a:endParaRPr lang="en-US"/>
                    </a:p>
                  </a:txBody>
                  <a:tcPr/>
                </a:tc>
              </a:tr>
              <a:tr h="370840">
                <a:tc>
                  <a:txBody>
                    <a:bodyPr/>
                    <a:lstStyle/>
                    <a:p>
                      <a:r>
                        <a:rPr lang="en-US" dirty="0" smtClean="0"/>
                        <a:t>orange</a:t>
                      </a:r>
                      <a:endParaRPr lang="en-US" dirty="0"/>
                    </a:p>
                  </a:txBody>
                  <a:tcPr/>
                </a:tc>
                <a:tc>
                  <a:txBody>
                    <a:bodyPr/>
                    <a:lstStyle/>
                    <a:p>
                      <a:r>
                        <a:rPr lang="en-US" dirty="0" smtClean="0"/>
                        <a:t>-80</a:t>
                      </a:r>
                      <a:endParaRPr lang="en-US" dirty="0"/>
                    </a:p>
                  </a:txBody>
                  <a:tcPr/>
                </a:tc>
                <a:tc>
                  <a:txBody>
                    <a:bodyPr/>
                    <a:lstStyle/>
                    <a:p>
                      <a:r>
                        <a:rPr lang="en-US" dirty="0" smtClean="0"/>
                        <a:t>-49</a:t>
                      </a:r>
                      <a:endParaRPr lang="en-US" dirty="0"/>
                    </a:p>
                  </a:txBody>
                  <a:tcPr/>
                </a:tc>
                <a:tc>
                  <a:txBody>
                    <a:bodyPr/>
                    <a:lstStyle/>
                    <a:p>
                      <a:endParaRPr lang="en-US"/>
                    </a:p>
                  </a:txBody>
                  <a:tcPr/>
                </a:tc>
              </a:tr>
              <a:tr h="370840">
                <a:tc>
                  <a:txBody>
                    <a:bodyPr/>
                    <a:lstStyle/>
                    <a:p>
                      <a:r>
                        <a:rPr lang="en-US" dirty="0" smtClean="0"/>
                        <a:t>yellow</a:t>
                      </a:r>
                      <a:endParaRPr lang="en-US" dirty="0"/>
                    </a:p>
                  </a:txBody>
                  <a:tcPr/>
                </a:tc>
                <a:tc>
                  <a:txBody>
                    <a:bodyPr/>
                    <a:lstStyle/>
                    <a:p>
                      <a:r>
                        <a:rPr lang="en-US" dirty="0" smtClean="0"/>
                        <a:t>-100</a:t>
                      </a:r>
                      <a:endParaRPr lang="en-US" dirty="0"/>
                    </a:p>
                  </a:txBody>
                  <a:tcPr/>
                </a:tc>
                <a:tc>
                  <a:txBody>
                    <a:bodyPr/>
                    <a:lstStyle/>
                    <a:p>
                      <a:r>
                        <a:rPr lang="en-US" dirty="0" smtClean="0"/>
                        <a:t>-50</a:t>
                      </a:r>
                      <a:endParaRPr lang="en-US" dirty="0"/>
                    </a:p>
                  </a:txBody>
                  <a:tcPr/>
                </a:tc>
                <a:tc>
                  <a:txBody>
                    <a:bodyPr/>
                    <a:lstStyle/>
                    <a:p>
                      <a:r>
                        <a:rPr lang="en-US" dirty="0" smtClean="0"/>
                        <a:t>(standard</a:t>
                      </a:r>
                      <a:r>
                        <a:rPr lang="en-US" baseline="0" dirty="0" smtClean="0"/>
                        <a:t> value)</a:t>
                      </a:r>
                      <a:endParaRPr lang="en-US" dirty="0"/>
                    </a:p>
                  </a:txBody>
                  <a:tcPr/>
                </a:tc>
              </a:tr>
              <a:tr h="370840">
                <a:tc>
                  <a:txBody>
                    <a:bodyPr/>
                    <a:lstStyle/>
                    <a:p>
                      <a:r>
                        <a:rPr lang="en-US" dirty="0" smtClean="0"/>
                        <a:t>green</a:t>
                      </a:r>
                      <a:endParaRPr lang="en-US" dirty="0"/>
                    </a:p>
                  </a:txBody>
                  <a:tcPr/>
                </a:tc>
                <a:tc>
                  <a:txBody>
                    <a:bodyPr/>
                    <a:lstStyle/>
                    <a:p>
                      <a:r>
                        <a:rPr lang="en-US" dirty="0" smtClean="0"/>
                        <a:t>-110</a:t>
                      </a:r>
                      <a:endParaRPr lang="en-US" dirty="0"/>
                    </a:p>
                  </a:txBody>
                  <a:tcPr/>
                </a:tc>
                <a:tc>
                  <a:txBody>
                    <a:bodyPr/>
                    <a:lstStyle/>
                    <a:p>
                      <a:r>
                        <a:rPr lang="en-US" dirty="0" smtClean="0"/>
                        <a:t>-52</a:t>
                      </a:r>
                      <a:endParaRPr lang="en-US" dirty="0"/>
                    </a:p>
                  </a:txBody>
                  <a:tcPr/>
                </a:tc>
                <a:tc>
                  <a:txBody>
                    <a:bodyPr/>
                    <a:lstStyle/>
                    <a:p>
                      <a:endParaRPr lang="en-US"/>
                    </a:p>
                  </a:txBody>
                  <a:tcPr/>
                </a:tc>
              </a:tr>
              <a:tr h="370840">
                <a:tc>
                  <a:txBody>
                    <a:bodyPr/>
                    <a:lstStyle/>
                    <a:p>
                      <a:r>
                        <a:rPr lang="en-US" dirty="0" smtClean="0"/>
                        <a:t>blue</a:t>
                      </a:r>
                      <a:endParaRPr lang="en-US" dirty="0"/>
                    </a:p>
                  </a:txBody>
                  <a:tcPr/>
                </a:tc>
                <a:tc>
                  <a:txBody>
                    <a:bodyPr/>
                    <a:lstStyle/>
                    <a:p>
                      <a:r>
                        <a:rPr lang="en-US" dirty="0" smtClean="0"/>
                        <a:t>-130</a:t>
                      </a:r>
                      <a:endParaRPr lang="en-US" dirty="0"/>
                    </a:p>
                  </a:txBody>
                  <a:tcPr/>
                </a:tc>
                <a:tc>
                  <a:txBody>
                    <a:bodyPr/>
                    <a:lstStyle/>
                    <a:p>
                      <a:r>
                        <a:rPr lang="en-US" dirty="0" smtClean="0"/>
                        <a:t>-43</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2825965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	The simulated distributions never match the observed distribution very well.  Still, we find that the simulations of orange disks produce the planet distribution most similar to the observed distribution, particular for the planet orbits (semi-major axis).</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12</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3840270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a:latin typeface="Arial"/>
                <a:cs typeface="Arial"/>
              </a:rPr>
              <a:t>	</a:t>
            </a:r>
            <a:r>
              <a:rPr lang="en-US" sz="2400" dirty="0" smtClean="0">
                <a:latin typeface="Arial"/>
                <a:cs typeface="Arial"/>
              </a:rPr>
              <a:t>This </a:t>
            </a:r>
            <a:r>
              <a:rPr lang="en-US" sz="2400" dirty="0">
                <a:latin typeface="Arial"/>
                <a:cs typeface="Arial"/>
              </a:rPr>
              <a:t>agrees with our visual assessment of the simulation </a:t>
            </a:r>
            <a:r>
              <a:rPr lang="en-US" sz="2400" dirty="0" smtClean="0">
                <a:latin typeface="Arial"/>
                <a:cs typeface="Arial"/>
              </a:rPr>
              <a:t>data (</a:t>
            </a:r>
            <a:r>
              <a:rPr lang="en-US" sz="2400" dirty="0">
                <a:latin typeface="Arial"/>
                <a:cs typeface="Arial"/>
              </a:rPr>
              <a:t>with RV selection effect added</a:t>
            </a:r>
            <a:r>
              <a:rPr lang="en-US" sz="2400" dirty="0" smtClean="0">
                <a:latin typeface="Arial"/>
                <a:cs typeface="Arial"/>
              </a:rPr>
              <a:t>)          </a:t>
            </a:r>
            <a:r>
              <a:rPr lang="en-US" sz="2400" dirty="0">
                <a:latin typeface="Arial"/>
                <a:cs typeface="Arial"/>
              </a:rPr>
              <a:t>plotted against RV-discovered planets</a:t>
            </a:r>
            <a:r>
              <a:rPr lang="en-US" sz="2400" dirty="0" smtClean="0">
                <a:latin typeface="Arial"/>
                <a:cs typeface="Arial"/>
              </a:rPr>
              <a:t>.</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13</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pic>
        <p:nvPicPr>
          <p:cNvPr id="8" name="Picture 7" descr="RVcomparis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852" y="3084827"/>
            <a:ext cx="3519173" cy="3519173"/>
          </a:xfrm>
          <a:prstGeom prst="rect">
            <a:avLst/>
          </a:prstGeom>
        </p:spPr>
      </p:pic>
      <p:pic>
        <p:nvPicPr>
          <p:cNvPr id="9" name="Picture 8" descr="RVcomparis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3613" y="3084827"/>
            <a:ext cx="3519173" cy="3519173"/>
          </a:xfrm>
          <a:prstGeom prst="rect">
            <a:avLst/>
          </a:prstGeom>
        </p:spPr>
      </p:pic>
      <p:sp>
        <p:nvSpPr>
          <p:cNvPr id="7" name="Rectangle 6"/>
          <p:cNvSpPr/>
          <p:nvPr/>
        </p:nvSpPr>
        <p:spPr>
          <a:xfrm>
            <a:off x="1639858" y="2715686"/>
            <a:ext cx="1901883" cy="400110"/>
          </a:xfrm>
          <a:prstGeom prst="rect">
            <a:avLst/>
          </a:prstGeom>
        </p:spPr>
        <p:txBody>
          <a:bodyPr wrap="none">
            <a:spAutoFit/>
          </a:bodyPr>
          <a:lstStyle/>
          <a:p>
            <a:r>
              <a:rPr lang="en-US" sz="2000" b="1" dirty="0" smtClean="0"/>
              <a:t>Standard Model</a:t>
            </a:r>
            <a:endParaRPr lang="en-US" sz="2000" b="1" dirty="0"/>
          </a:p>
        </p:txBody>
      </p:sp>
      <p:sp>
        <p:nvSpPr>
          <p:cNvPr id="10" name="Rectangle 9"/>
          <p:cNvSpPr/>
          <p:nvPr/>
        </p:nvSpPr>
        <p:spPr>
          <a:xfrm>
            <a:off x="6073462" y="2715686"/>
            <a:ext cx="1398565" cy="400110"/>
          </a:xfrm>
          <a:prstGeom prst="rect">
            <a:avLst/>
          </a:prstGeom>
        </p:spPr>
        <p:txBody>
          <a:bodyPr wrap="none">
            <a:spAutoFit/>
          </a:bodyPr>
          <a:lstStyle/>
          <a:p>
            <a:r>
              <a:rPr lang="en-US" sz="2000" b="1" dirty="0" smtClean="0"/>
              <a:t>Best Model</a:t>
            </a:r>
            <a:endParaRPr lang="en-US" sz="2000" b="1" dirty="0"/>
          </a:p>
        </p:txBody>
      </p:sp>
    </p:spTree>
    <p:extLst>
      <p:ext uri="{BB962C8B-B14F-4D97-AF65-F5344CB8AC3E}">
        <p14:creationId xmlns:p14="http://schemas.microsoft.com/office/powerpoint/2010/main" val="20652974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079834"/>
            <a:ext cx="8229600" cy="5255846"/>
          </a:xfrm>
        </p:spPr>
        <p:txBody>
          <a:bodyPr>
            <a:noAutofit/>
          </a:bodyPr>
          <a:lstStyle/>
          <a:p>
            <a:pPr marL="0" indent="0">
              <a:lnSpc>
                <a:spcPct val="110000"/>
              </a:lnSpc>
              <a:spcAft>
                <a:spcPts val="600"/>
              </a:spcAft>
              <a:buNone/>
            </a:pPr>
            <a:r>
              <a:rPr lang="en-US" sz="2400" dirty="0" smtClean="0">
                <a:latin typeface="Arial"/>
                <a:cs typeface="Arial"/>
              </a:rPr>
              <a:t>Conclusion:												Inclusion </a:t>
            </a:r>
            <a:r>
              <a:rPr lang="en-US" sz="2400" dirty="0">
                <a:latin typeface="Arial"/>
                <a:cs typeface="Arial"/>
              </a:rPr>
              <a:t>of new physics into standard models of planet formation </a:t>
            </a:r>
            <a:r>
              <a:rPr lang="en-US" sz="2400" dirty="0" smtClean="0">
                <a:latin typeface="Arial"/>
                <a:cs typeface="Arial"/>
              </a:rPr>
              <a:t>– disk </a:t>
            </a:r>
            <a:r>
              <a:rPr lang="en-US" sz="2400" dirty="0">
                <a:latin typeface="Arial"/>
                <a:cs typeface="Arial"/>
              </a:rPr>
              <a:t>color effects </a:t>
            </a:r>
            <a:r>
              <a:rPr lang="en-US" sz="2400" dirty="0" smtClean="0">
                <a:latin typeface="Arial"/>
                <a:cs typeface="Arial"/>
              </a:rPr>
              <a:t>– </a:t>
            </a:r>
            <a:r>
              <a:rPr lang="en-US" sz="2400" dirty="0">
                <a:latin typeface="Arial"/>
                <a:cs typeface="Arial"/>
              </a:rPr>
              <a:t>allows for a better match to </a:t>
            </a:r>
            <a:r>
              <a:rPr lang="en-US" sz="2400" dirty="0" err="1">
                <a:latin typeface="Arial"/>
                <a:cs typeface="Arial"/>
              </a:rPr>
              <a:t>exoplanet</a:t>
            </a:r>
            <a:r>
              <a:rPr lang="en-US" sz="2400" dirty="0">
                <a:latin typeface="Arial"/>
                <a:cs typeface="Arial"/>
              </a:rPr>
              <a:t> </a:t>
            </a:r>
            <a:r>
              <a:rPr lang="en-US" sz="2400" dirty="0" smtClean="0">
                <a:latin typeface="Arial"/>
                <a:cs typeface="Arial"/>
              </a:rPr>
              <a:t>observations.  In </a:t>
            </a:r>
            <a:r>
              <a:rPr lang="en-US" sz="2400" dirty="0">
                <a:latin typeface="Arial"/>
                <a:cs typeface="Arial"/>
              </a:rPr>
              <a:t>particular, the semi-major axis distributions are now consistent with each other.</a:t>
            </a:r>
          </a:p>
          <a:p>
            <a:pPr marL="0" indent="0">
              <a:lnSpc>
                <a:spcPct val="110000"/>
              </a:lnSpc>
              <a:spcAft>
                <a:spcPts val="600"/>
              </a:spcAft>
              <a:buNone/>
            </a:pPr>
            <a:r>
              <a:rPr lang="en-US" sz="2400" dirty="0">
                <a:latin typeface="Arial"/>
                <a:cs typeface="Arial"/>
              </a:rPr>
              <a:t> </a:t>
            </a:r>
            <a:r>
              <a:rPr lang="en-US" sz="2400" dirty="0" smtClean="0">
                <a:latin typeface="Arial"/>
                <a:cs typeface="Arial"/>
              </a:rPr>
              <a:t>  	While </a:t>
            </a:r>
            <a:r>
              <a:rPr lang="en-US" sz="2400" dirty="0">
                <a:latin typeface="Arial"/>
                <a:cs typeface="Arial"/>
              </a:rPr>
              <a:t>this new model offers a solution for the formation of red and blue sub-</a:t>
            </a:r>
            <a:r>
              <a:rPr lang="en-US" sz="2400" dirty="0" err="1">
                <a:latin typeface="Arial"/>
                <a:cs typeface="Arial"/>
              </a:rPr>
              <a:t>Jupiters</a:t>
            </a:r>
            <a:r>
              <a:rPr lang="en-US" sz="2400" dirty="0" smtClean="0">
                <a:latin typeface="Arial"/>
                <a:cs typeface="Arial"/>
              </a:rPr>
              <a:t>, there </a:t>
            </a:r>
            <a:r>
              <a:rPr lang="en-US" sz="2400" dirty="0">
                <a:latin typeface="Arial"/>
                <a:cs typeface="Arial"/>
              </a:rPr>
              <a:t>is still no good theoretical explanation for the distribution of </a:t>
            </a:r>
            <a:r>
              <a:rPr lang="en-US" sz="2400" dirty="0" smtClean="0">
                <a:latin typeface="Arial"/>
                <a:cs typeface="Arial"/>
              </a:rPr>
              <a:t>brown     super</a:t>
            </a:r>
            <a:r>
              <a:rPr lang="en-US" sz="2400" dirty="0">
                <a:latin typeface="Arial"/>
                <a:cs typeface="Arial"/>
              </a:rPr>
              <a:t>-</a:t>
            </a:r>
            <a:r>
              <a:rPr lang="en-US" sz="2400" dirty="0" err="1">
                <a:latin typeface="Arial"/>
                <a:cs typeface="Arial"/>
              </a:rPr>
              <a:t>Neptunes</a:t>
            </a:r>
            <a:r>
              <a:rPr lang="en-US" sz="2400" dirty="0">
                <a:latin typeface="Arial"/>
                <a:cs typeface="Arial"/>
              </a:rPr>
              <a:t> detected by </a:t>
            </a:r>
            <a:r>
              <a:rPr lang="en-US" sz="2400" dirty="0" err="1">
                <a:latin typeface="Arial"/>
                <a:cs typeface="Arial"/>
              </a:rPr>
              <a:t>microimaging</a:t>
            </a:r>
            <a:r>
              <a:rPr lang="en-US" sz="2400" dirty="0">
                <a:latin typeface="Arial"/>
                <a:cs typeface="Arial"/>
              </a:rPr>
              <a:t>.</a:t>
            </a:r>
          </a:p>
          <a:p>
            <a:pPr marL="0" indent="0">
              <a:lnSpc>
                <a:spcPct val="110000"/>
              </a:lnSpc>
              <a:spcAft>
                <a:spcPts val="600"/>
              </a:spcAft>
              <a:buNone/>
            </a:pPr>
            <a:r>
              <a:rPr lang="en-US" sz="2400" dirty="0" smtClean="0">
                <a:latin typeface="Arial"/>
                <a:cs typeface="Arial"/>
              </a:rPr>
              <a:t>Future work:													Variation </a:t>
            </a:r>
            <a:r>
              <a:rPr lang="en-US" sz="2400" dirty="0">
                <a:latin typeface="Arial"/>
                <a:cs typeface="Arial"/>
              </a:rPr>
              <a:t>of disk shape (square</a:t>
            </a:r>
            <a:r>
              <a:rPr lang="en-US" sz="2400" dirty="0" smtClean="0">
                <a:latin typeface="Arial"/>
                <a:cs typeface="Arial"/>
              </a:rPr>
              <a:t>, </a:t>
            </a:r>
            <a:r>
              <a:rPr lang="en-US" sz="2400" dirty="0">
                <a:latin typeface="Arial"/>
                <a:cs typeface="Arial"/>
              </a:rPr>
              <a:t>triangle) may help </a:t>
            </a:r>
            <a:r>
              <a:rPr lang="en-US" sz="2400" dirty="0" smtClean="0">
                <a:latin typeface="Arial"/>
                <a:cs typeface="Arial"/>
              </a:rPr>
              <a:t>to </a:t>
            </a:r>
            <a:r>
              <a:rPr lang="en-US" sz="2400" dirty="0">
                <a:latin typeface="Arial"/>
                <a:cs typeface="Arial"/>
              </a:rPr>
              <a:t>explain some of the remaining discrepancies, such as the lack of </a:t>
            </a:r>
            <a:r>
              <a:rPr lang="en-US" sz="2400" dirty="0" smtClean="0">
                <a:latin typeface="Arial"/>
                <a:cs typeface="Arial"/>
              </a:rPr>
              <a:t>purple </a:t>
            </a:r>
            <a:r>
              <a:rPr lang="en-US" sz="2400" dirty="0">
                <a:latin typeface="Arial"/>
                <a:cs typeface="Arial"/>
              </a:rPr>
              <a:t>short-period </a:t>
            </a:r>
            <a:r>
              <a:rPr lang="en-US" sz="2400" dirty="0" err="1">
                <a:latin typeface="Arial"/>
                <a:cs typeface="Arial"/>
              </a:rPr>
              <a:t>exoplanets</a:t>
            </a:r>
            <a:r>
              <a:rPr lang="en-US" sz="2400" dirty="0">
                <a:latin typeface="Arial"/>
                <a:cs typeface="Arial"/>
              </a:rPr>
              <a:t> within the models.</a:t>
            </a:r>
          </a:p>
          <a:p>
            <a:pPr marL="0" indent="0">
              <a:lnSpc>
                <a:spcPct val="110000"/>
              </a:lnSpc>
              <a:spcAft>
                <a:spcPts val="600"/>
              </a:spcAft>
              <a:buNone/>
            </a:pPr>
            <a:endParaRPr lang="en-US" sz="2400" dirty="0">
              <a:latin typeface="Arial"/>
              <a:cs typeface="Arial"/>
            </a:endParaRPr>
          </a:p>
          <a:p>
            <a:pPr marL="0" indent="0">
              <a:lnSpc>
                <a:spcPct val="110000"/>
              </a:lnSpc>
              <a:spcAft>
                <a:spcPts val="600"/>
              </a:spcAft>
              <a:buNone/>
            </a:pP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14</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9296347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What is this group project about?</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2</a:t>
            </a:fld>
            <a:endParaRPr lang="en-US" dirty="0"/>
          </a:p>
        </p:txBody>
      </p:sp>
      <p:sp>
        <p:nvSpPr>
          <p:cNvPr id="3" name="TextBox 2"/>
          <p:cNvSpPr txBox="1"/>
          <p:nvPr/>
        </p:nvSpPr>
        <p:spPr>
          <a:xfrm>
            <a:off x="1100667" y="992828"/>
            <a:ext cx="7586133" cy="5423023"/>
          </a:xfrm>
          <a:prstGeom prst="rect">
            <a:avLst/>
          </a:prstGeom>
          <a:noFill/>
        </p:spPr>
        <p:txBody>
          <a:bodyPr wrap="square" rtlCol="0">
            <a:spAutoFit/>
          </a:bodyPr>
          <a:lstStyle/>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Explore planetary system formation by      comparing </a:t>
            </a:r>
            <a:r>
              <a:rPr lang="en-US" sz="2400" b="1" dirty="0" smtClean="0">
                <a:solidFill>
                  <a:prstClr val="black"/>
                </a:solidFill>
                <a:latin typeface="Arial" charset="0"/>
                <a:ea typeface="Arial" charset="0"/>
                <a:cs typeface="Arial" charset="0"/>
              </a:rPr>
              <a:t>models against observations</a:t>
            </a:r>
          </a:p>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Hands-on sessions will introduce the tools     needed for this research project</a:t>
            </a:r>
          </a:p>
          <a:p>
            <a:pPr fontAlgn="base">
              <a:lnSpc>
                <a:spcPct val="110000"/>
              </a:lnSpc>
              <a:spcBef>
                <a:spcPct val="0"/>
              </a:spcBef>
              <a:spcAft>
                <a:spcPts val="600"/>
              </a:spcAft>
            </a:pPr>
            <a:r>
              <a:rPr lang="en-US" sz="2400" b="1" dirty="0" smtClean="0">
                <a:solidFill>
                  <a:prstClr val="black"/>
                </a:solidFill>
                <a:latin typeface="Arial" charset="0"/>
                <a:ea typeface="Arial" charset="0"/>
                <a:cs typeface="Arial" charset="0"/>
              </a:rPr>
              <a:t>      </a:t>
            </a:r>
            <a:r>
              <a:rPr lang="en-US" sz="2400" b="1" dirty="0" err="1" smtClean="0">
                <a:solidFill>
                  <a:prstClr val="black"/>
                </a:solidFill>
                <a:latin typeface="Arial" charset="0"/>
                <a:ea typeface="Arial" charset="0"/>
                <a:cs typeface="Arial" charset="0"/>
              </a:rPr>
              <a:t>GlobalPFE</a:t>
            </a:r>
            <a:r>
              <a:rPr lang="en-US" sz="2400" dirty="0" smtClean="0">
                <a:solidFill>
                  <a:prstClr val="black"/>
                </a:solidFill>
                <a:latin typeface="Arial" charset="0"/>
                <a:ea typeface="Arial" charset="0"/>
                <a:cs typeface="Arial" charset="0"/>
              </a:rPr>
              <a:t>: population synthesis model</a:t>
            </a:r>
          </a:p>
          <a:p>
            <a:pPr fontAlgn="base">
              <a:lnSpc>
                <a:spcPct val="110000"/>
              </a:lnSpc>
              <a:spcBef>
                <a:spcPct val="0"/>
              </a:spcBef>
              <a:spcAft>
                <a:spcPts val="600"/>
              </a:spcAft>
            </a:pPr>
            <a:r>
              <a:rPr lang="en-US" sz="2400" b="1" dirty="0" smtClean="0">
                <a:solidFill>
                  <a:prstClr val="black"/>
                </a:solidFill>
                <a:latin typeface="Arial" charset="0"/>
                <a:ea typeface="Arial" charset="0"/>
                <a:cs typeface="Arial" charset="0"/>
              </a:rPr>
              <a:t>      </a:t>
            </a:r>
            <a:r>
              <a:rPr lang="en-US" sz="2400" b="1" dirty="0" err="1" smtClean="0">
                <a:solidFill>
                  <a:prstClr val="black"/>
                </a:solidFill>
                <a:latin typeface="Arial" charset="0"/>
                <a:ea typeface="Arial" charset="0"/>
                <a:cs typeface="Arial" charset="0"/>
              </a:rPr>
              <a:t>archiveComparison</a:t>
            </a:r>
            <a:r>
              <a:rPr lang="en-US" sz="2400" b="1" dirty="0" smtClean="0">
                <a:solidFill>
                  <a:prstClr val="black"/>
                </a:solidFill>
                <a:latin typeface="Arial" charset="0"/>
                <a:ea typeface="Arial" charset="0"/>
                <a:cs typeface="Arial" charset="0"/>
              </a:rPr>
              <a:t>: </a:t>
            </a:r>
            <a:r>
              <a:rPr lang="en-US" sz="2400" dirty="0" smtClean="0">
                <a:solidFill>
                  <a:prstClr val="black"/>
                </a:solidFill>
                <a:latin typeface="Arial" charset="0"/>
                <a:ea typeface="Arial" charset="0"/>
                <a:cs typeface="Arial" charset="0"/>
              </a:rPr>
              <a:t>download &amp; plot real data</a:t>
            </a:r>
          </a:p>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Choose one of </a:t>
            </a:r>
            <a:r>
              <a:rPr lang="en-US" sz="2400" b="1" dirty="0" smtClean="0">
                <a:solidFill>
                  <a:prstClr val="black"/>
                </a:solidFill>
                <a:latin typeface="Arial" charset="0"/>
                <a:ea typeface="Arial" charset="0"/>
                <a:cs typeface="Arial" charset="0"/>
              </a:rPr>
              <a:t>eight different science questions</a:t>
            </a:r>
            <a:endParaRPr lang="en-US" sz="2400" b="1" dirty="0">
              <a:solidFill>
                <a:prstClr val="black"/>
              </a:solidFill>
              <a:latin typeface="Arial" charset="0"/>
              <a:ea typeface="Arial" charset="0"/>
              <a:cs typeface="Arial" charset="0"/>
            </a:endParaRPr>
          </a:p>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You will </a:t>
            </a:r>
            <a:r>
              <a:rPr lang="en-US" sz="2400" b="1" dirty="0" smtClean="0">
                <a:solidFill>
                  <a:prstClr val="black"/>
                </a:solidFill>
                <a:latin typeface="Arial" charset="0"/>
                <a:ea typeface="Arial" charset="0"/>
                <a:cs typeface="Arial" charset="0"/>
              </a:rPr>
              <a:t>sign up for a group on the sheets provided</a:t>
            </a:r>
            <a:r>
              <a:rPr lang="en-US" sz="2400" dirty="0" smtClean="0">
                <a:solidFill>
                  <a:prstClr val="black"/>
                </a:solidFill>
                <a:latin typeface="Arial" charset="0"/>
                <a:ea typeface="Arial" charset="0"/>
                <a:cs typeface="Arial" charset="0"/>
              </a:rPr>
              <a:t>, and start working towards your </a:t>
            </a:r>
            <a:r>
              <a:rPr lang="en-US" sz="2400" b="1" dirty="0" smtClean="0">
                <a:solidFill>
                  <a:prstClr val="black"/>
                </a:solidFill>
                <a:latin typeface="Arial" charset="0"/>
                <a:ea typeface="Arial" charset="0"/>
                <a:cs typeface="Arial" charset="0"/>
              </a:rPr>
              <a:t>7-10 min presentation to be given on Friday </a:t>
            </a:r>
            <a:r>
              <a:rPr lang="en-US" sz="2400" dirty="0" smtClean="0">
                <a:solidFill>
                  <a:prstClr val="black"/>
                </a:solidFill>
                <a:latin typeface="Arial" charset="0"/>
                <a:ea typeface="Arial" charset="0"/>
                <a:cs typeface="Arial" charset="0"/>
              </a:rPr>
              <a:t>afternoon.</a:t>
            </a:r>
          </a:p>
          <a:p>
            <a:pPr marL="349250" indent="-349250" fontAlgn="base">
              <a:lnSpc>
                <a:spcPct val="110000"/>
              </a:lnSpc>
              <a:spcBef>
                <a:spcPct val="0"/>
              </a:spcBef>
              <a:spcAft>
                <a:spcPts val="600"/>
              </a:spcAft>
              <a:buFont typeface="Wingdings" charset="2"/>
              <a:buChar char="²"/>
            </a:pPr>
            <a:r>
              <a:rPr lang="en-US" sz="2400" b="1" dirty="0" smtClean="0">
                <a:solidFill>
                  <a:prstClr val="black"/>
                </a:solidFill>
                <a:latin typeface="Arial" charset="0"/>
                <a:ea typeface="Arial" charset="0"/>
                <a:cs typeface="Arial" charset="0"/>
              </a:rPr>
              <a:t>Deadline to sign up </a:t>
            </a:r>
            <a:r>
              <a:rPr lang="en-US" sz="2400" dirty="0" smtClean="0">
                <a:solidFill>
                  <a:prstClr val="black"/>
                </a:solidFill>
                <a:latin typeface="Arial" charset="0"/>
                <a:ea typeface="Arial" charset="0"/>
                <a:cs typeface="Arial" charset="0"/>
              </a:rPr>
              <a:t>is the mid-afternoon break tomorrow (</a:t>
            </a:r>
            <a:r>
              <a:rPr lang="en-US" sz="2400" b="1" dirty="0" smtClean="0">
                <a:solidFill>
                  <a:prstClr val="black"/>
                </a:solidFill>
                <a:latin typeface="Arial" charset="0"/>
                <a:ea typeface="Arial" charset="0"/>
                <a:cs typeface="Arial" charset="0"/>
              </a:rPr>
              <a:t>3:30 Tuesday</a:t>
            </a:r>
            <a:r>
              <a:rPr lang="en-US" sz="2400" dirty="0" smtClean="0">
                <a:solidFill>
                  <a:prstClr val="black"/>
                </a:solidFill>
                <a:latin typeface="Arial" charset="0"/>
                <a:ea typeface="Arial" charset="0"/>
                <a:cs typeface="Arial" charset="0"/>
              </a:rPr>
              <a:t>) </a:t>
            </a:r>
            <a:endParaRPr lang="en-US" sz="2400" dirty="0">
              <a:solidFill>
                <a:prstClr val="black"/>
              </a:solidFill>
              <a:latin typeface="Arial" charset="0"/>
              <a:ea typeface="Arial" charset="0"/>
              <a:cs typeface="Arial"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9631725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Which group should I choose?</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3</a:t>
            </a:fld>
            <a:endParaRPr lang="en-US"/>
          </a:p>
        </p:txBody>
      </p:sp>
      <p:sp>
        <p:nvSpPr>
          <p:cNvPr id="3" name="TextBox 2"/>
          <p:cNvSpPr txBox="1"/>
          <p:nvPr/>
        </p:nvSpPr>
        <p:spPr>
          <a:xfrm>
            <a:off x="1021287" y="1149603"/>
            <a:ext cx="7823628" cy="5155258"/>
          </a:xfrm>
          <a:prstGeom prst="rect">
            <a:avLst/>
          </a:prstGeom>
          <a:noFill/>
        </p:spPr>
        <p:txBody>
          <a:bodyPr wrap="square" rtlCol="0">
            <a:spAutoFit/>
          </a:bodyPr>
          <a:lstStyle/>
          <a:p>
            <a:pPr fontAlgn="base">
              <a:spcBef>
                <a:spcPct val="0"/>
              </a:spcBef>
              <a:spcAft>
                <a:spcPct val="0"/>
              </a:spcAft>
            </a:pPr>
            <a:r>
              <a:rPr lang="en-US" sz="2000" b="1" u="sng" dirty="0" smtClean="0">
                <a:solidFill>
                  <a:prstClr val="black"/>
                </a:solidFill>
                <a:latin typeface="Arial" charset="0"/>
                <a:ea typeface="Arial" charset="0"/>
                <a:cs typeface="Arial" charset="0"/>
              </a:rPr>
              <a:t>Group 1: </a:t>
            </a:r>
            <a:r>
              <a:rPr lang="en-US" sz="2000" b="1" u="sng" dirty="0" err="1" smtClean="0">
                <a:solidFill>
                  <a:prstClr val="black"/>
                </a:solidFill>
                <a:latin typeface="Arial" charset="0"/>
                <a:ea typeface="Arial" charset="0"/>
                <a:cs typeface="Arial" charset="0"/>
              </a:rPr>
              <a:t>Metallicity</a:t>
            </a:r>
            <a:endParaRPr lang="en-US" sz="2000" dirty="0" smtClean="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a:t>
            </a:r>
            <a:r>
              <a:rPr lang="en-US" b="1" dirty="0" smtClean="0">
                <a:solidFill>
                  <a:prstClr val="black"/>
                </a:solidFill>
                <a:latin typeface="Arial" charset="0"/>
                <a:ea typeface="Arial" charset="0"/>
                <a:cs typeface="Arial" charset="0"/>
              </a:rPr>
              <a:t>   Question:</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does the </a:t>
            </a:r>
            <a:r>
              <a:rPr lang="en-US" dirty="0" smtClean="0">
                <a:solidFill>
                  <a:prstClr val="black"/>
                </a:solidFill>
                <a:latin typeface="Arial" charset="0"/>
                <a:ea typeface="Arial" charset="0"/>
                <a:cs typeface="Arial" charset="0"/>
              </a:rPr>
              <a:t>gas-to-dust ratio </a:t>
            </a:r>
            <a:r>
              <a:rPr lang="en-US" dirty="0">
                <a:solidFill>
                  <a:prstClr val="black"/>
                </a:solidFill>
                <a:latin typeface="Arial" charset="0"/>
                <a:ea typeface="Arial" charset="0"/>
                <a:cs typeface="Arial" charset="0"/>
              </a:rPr>
              <a:t>of the parent </a:t>
            </a:r>
            <a:r>
              <a:rPr lang="en-US" dirty="0" err="1">
                <a:solidFill>
                  <a:prstClr val="black"/>
                </a:solidFill>
                <a:latin typeface="Arial" charset="0"/>
                <a:ea typeface="Arial" charset="0"/>
                <a:cs typeface="Arial" charset="0"/>
              </a:rPr>
              <a:t>protoplanetary</a:t>
            </a:r>
            <a:r>
              <a:rPr lang="en-US" dirty="0">
                <a:solidFill>
                  <a:prstClr val="black"/>
                </a:solidFill>
                <a:latin typeface="Arial" charset="0"/>
                <a:ea typeface="Arial" charset="0"/>
                <a:cs typeface="Arial" charset="0"/>
              </a:rPr>
              <a:t> disk affect </a:t>
            </a:r>
            <a:r>
              <a:rPr lang="en-US" dirty="0" smtClean="0">
                <a:solidFill>
                  <a:prstClr val="black"/>
                </a:solidFill>
                <a:latin typeface="Arial" charset="0"/>
                <a:ea typeface="Arial" charset="0"/>
                <a:cs typeface="Arial" charset="0"/>
              </a:rPr>
              <a:t>the results </a:t>
            </a:r>
            <a:r>
              <a:rPr lang="en-US" dirty="0">
                <a:solidFill>
                  <a:prstClr val="black"/>
                </a:solidFill>
                <a:latin typeface="Arial" charset="0"/>
                <a:ea typeface="Arial" charset="0"/>
                <a:cs typeface="Arial" charset="0"/>
              </a:rPr>
              <a:t>from a core accretion </a:t>
            </a:r>
            <a:r>
              <a:rPr lang="en-US" dirty="0" smtClean="0">
                <a:solidFill>
                  <a:prstClr val="black"/>
                </a:solidFill>
                <a:latin typeface="Arial" charset="0"/>
                <a:ea typeface="Arial" charset="0"/>
                <a:cs typeface="Arial" charset="0"/>
              </a:rPr>
              <a:t>population synthesis?</a:t>
            </a:r>
          </a:p>
          <a:p>
            <a:pPr fontAlgn="base">
              <a:spcBef>
                <a:spcPct val="0"/>
              </a:spcBef>
              <a:spcAft>
                <a:spcPct val="0"/>
              </a:spcAft>
            </a:pPr>
            <a:endParaRPr lang="en-US" sz="1100"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2: Initial Disk Mass</a:t>
            </a:r>
            <a:endParaRPr lang="en-US" sz="2000" dirty="0" smtClean="0">
              <a:solidFill>
                <a:prstClr val="black"/>
              </a:solidFill>
              <a:latin typeface="Arial" charset="0"/>
              <a:ea typeface="Arial" charset="0"/>
              <a:cs typeface="Arial" charset="0"/>
            </a:endParaRPr>
          </a:p>
          <a:p>
            <a:pPr fontAlgn="base">
              <a:spcBef>
                <a:spcPct val="0"/>
              </a:spcBef>
              <a:spcAft>
                <a:spcPct val="0"/>
              </a:spcAft>
            </a:pPr>
            <a:r>
              <a:rPr lang="en-US" b="1" dirty="0" smtClean="0">
                <a:solidFill>
                  <a:prstClr val="black"/>
                </a:solidFill>
                <a:latin typeface="Arial" charset="0"/>
                <a:ea typeface="Arial" charset="0"/>
                <a:cs typeface="Arial" charset="0"/>
              </a:rPr>
              <a:t>    </a:t>
            </a:r>
            <a:r>
              <a:rPr lang="en-US" b="1" dirty="0">
                <a:solidFill>
                  <a:prstClr val="black"/>
                </a:solidFill>
                <a:latin typeface="Arial" charset="0"/>
                <a:ea typeface="Arial" charset="0"/>
                <a:cs typeface="Arial" charset="0"/>
              </a:rPr>
              <a:t>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What happens to the number of planets and planet masses   if you change the initial mass of a </a:t>
            </a:r>
            <a:r>
              <a:rPr lang="en-US" dirty="0" err="1" smtClean="0">
                <a:solidFill>
                  <a:prstClr val="black"/>
                </a:solidFill>
                <a:latin typeface="Arial" charset="0"/>
                <a:ea typeface="Arial" charset="0"/>
                <a:cs typeface="Arial" charset="0"/>
              </a:rPr>
              <a:t>protoplanetary</a:t>
            </a:r>
            <a:r>
              <a:rPr lang="en-US" dirty="0" smtClean="0">
                <a:solidFill>
                  <a:prstClr val="black"/>
                </a:solidFill>
                <a:latin typeface="Arial" charset="0"/>
                <a:ea typeface="Arial" charset="0"/>
                <a:cs typeface="Arial" charset="0"/>
              </a:rPr>
              <a:t> disk? </a:t>
            </a:r>
          </a:p>
          <a:p>
            <a:pPr fontAlgn="base">
              <a:spcBef>
                <a:spcPct val="0"/>
              </a:spcBef>
              <a:spcAft>
                <a:spcPct val="0"/>
              </a:spcAft>
            </a:pPr>
            <a:endParaRPr lang="en-US" sz="1100" dirty="0">
              <a:solidFill>
                <a:prstClr val="black"/>
              </a:solidFill>
              <a:latin typeface="Arial" charset="0"/>
              <a:ea typeface="Arial" charset="0"/>
              <a:cs typeface="Arial" charset="0"/>
            </a:endParaRPr>
          </a:p>
          <a:p>
            <a:pPr fontAlgn="base">
              <a:spcBef>
                <a:spcPct val="0"/>
              </a:spcBef>
              <a:spcAft>
                <a:spcPct val="0"/>
              </a:spcAft>
            </a:pPr>
            <a:r>
              <a:rPr lang="en-US" sz="2000" b="1" u="sng" dirty="0">
                <a:solidFill>
                  <a:prstClr val="black"/>
                </a:solidFill>
                <a:latin typeface="Arial" charset="0"/>
                <a:ea typeface="Arial" charset="0"/>
                <a:cs typeface="Arial" charset="0"/>
              </a:rPr>
              <a:t>Group </a:t>
            </a:r>
            <a:r>
              <a:rPr lang="en-US" sz="2000" b="1" u="sng" dirty="0" smtClean="0">
                <a:solidFill>
                  <a:prstClr val="black"/>
                </a:solidFill>
                <a:latin typeface="Arial" charset="0"/>
                <a:ea typeface="Arial" charset="0"/>
                <a:cs typeface="Arial" charset="0"/>
              </a:rPr>
              <a:t>3: Initial Disk Distribution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a:t>
            </a:r>
            <a:r>
              <a:rPr lang="en-US" b="1" dirty="0" smtClean="0">
                <a:solidFill>
                  <a:prstClr val="black"/>
                </a:solidFill>
                <a:latin typeface="Arial" charset="0"/>
                <a:ea typeface="Arial" charset="0"/>
                <a:cs typeface="Arial" charset="0"/>
              </a:rPr>
              <a:t>Question:</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is the distribution of planet orbits related </a:t>
            </a:r>
            <a:r>
              <a:rPr lang="en-US" dirty="0" smtClean="0">
                <a:solidFill>
                  <a:prstClr val="black"/>
                </a:solidFill>
                <a:latin typeface="Arial" charset="0"/>
                <a:ea typeface="Arial" charset="0"/>
                <a:cs typeface="Arial" charset="0"/>
              </a:rPr>
              <a:t>to the </a:t>
            </a:r>
            <a:r>
              <a:rPr lang="en-US" dirty="0">
                <a:solidFill>
                  <a:prstClr val="black"/>
                </a:solidFill>
                <a:latin typeface="Arial" charset="0"/>
                <a:ea typeface="Arial" charset="0"/>
                <a:cs typeface="Arial" charset="0"/>
              </a:rPr>
              <a:t>original distribution of the parent disk</a:t>
            </a:r>
            <a:r>
              <a:rPr lang="en-US" dirty="0" smtClean="0">
                <a:solidFill>
                  <a:prstClr val="black"/>
                </a:solidFill>
                <a:latin typeface="Arial" charset="0"/>
                <a:ea typeface="Arial" charset="0"/>
                <a:cs typeface="Arial" charset="0"/>
              </a:rPr>
              <a:t>?  Does </a:t>
            </a:r>
            <a:r>
              <a:rPr lang="en-US" dirty="0">
                <a:solidFill>
                  <a:prstClr val="black"/>
                </a:solidFill>
                <a:latin typeface="Arial" charset="0"/>
                <a:ea typeface="Arial" charset="0"/>
                <a:cs typeface="Arial" charset="0"/>
              </a:rPr>
              <a:t>a steeper disk surface density </a:t>
            </a:r>
            <a:r>
              <a:rPr lang="en-US" dirty="0" smtClean="0">
                <a:solidFill>
                  <a:prstClr val="black"/>
                </a:solidFill>
                <a:latin typeface="Arial" charset="0"/>
                <a:ea typeface="Arial" charset="0"/>
                <a:cs typeface="Arial" charset="0"/>
              </a:rPr>
              <a:t>slope result </a:t>
            </a:r>
            <a:r>
              <a:rPr lang="en-US" dirty="0">
                <a:solidFill>
                  <a:prstClr val="black"/>
                </a:solidFill>
                <a:latin typeface="Arial" charset="0"/>
                <a:ea typeface="Arial" charset="0"/>
                <a:cs typeface="Arial" charset="0"/>
              </a:rPr>
              <a:t>in more short-period planets</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small does the disk have to be </a:t>
            </a:r>
            <a:r>
              <a:rPr lang="en-US" dirty="0" smtClean="0">
                <a:solidFill>
                  <a:prstClr val="black"/>
                </a:solidFill>
                <a:latin typeface="Arial" charset="0"/>
                <a:ea typeface="Arial" charset="0"/>
                <a:cs typeface="Arial" charset="0"/>
              </a:rPr>
              <a:t>  for </a:t>
            </a:r>
            <a:r>
              <a:rPr lang="en-US" dirty="0">
                <a:solidFill>
                  <a:prstClr val="black"/>
                </a:solidFill>
                <a:latin typeface="Arial" charset="0"/>
                <a:ea typeface="Arial" charset="0"/>
                <a:cs typeface="Arial" charset="0"/>
              </a:rPr>
              <a:t>most gap-opening </a:t>
            </a:r>
            <a:r>
              <a:rPr lang="en-US" dirty="0" smtClean="0">
                <a:solidFill>
                  <a:prstClr val="black"/>
                </a:solidFill>
                <a:latin typeface="Arial" charset="0"/>
                <a:ea typeface="Arial" charset="0"/>
                <a:cs typeface="Arial" charset="0"/>
              </a:rPr>
              <a:t>planets to </a:t>
            </a:r>
            <a:r>
              <a:rPr lang="en-US" dirty="0">
                <a:solidFill>
                  <a:prstClr val="black"/>
                </a:solidFill>
                <a:latin typeface="Arial" charset="0"/>
                <a:ea typeface="Arial" charset="0"/>
                <a:cs typeface="Arial" charset="0"/>
              </a:rPr>
              <a:t>move outward, rather than inward</a:t>
            </a:r>
            <a:r>
              <a:rPr lang="en-US" dirty="0" smtClean="0">
                <a:solidFill>
                  <a:prstClr val="black"/>
                </a:solidFill>
                <a:latin typeface="Arial" charset="0"/>
                <a:ea typeface="Arial" charset="0"/>
                <a:cs typeface="Arial" charset="0"/>
              </a:rPr>
              <a:t>?</a:t>
            </a:r>
            <a:endParaRPr lang="en-US" dirty="0">
              <a:solidFill>
                <a:prstClr val="black"/>
              </a:solidFill>
              <a:latin typeface="Arial" charset="0"/>
              <a:ea typeface="Arial" charset="0"/>
              <a:cs typeface="Arial" charset="0"/>
            </a:endParaRPr>
          </a:p>
          <a:p>
            <a:pPr fontAlgn="base">
              <a:spcBef>
                <a:spcPct val="0"/>
              </a:spcBef>
              <a:spcAft>
                <a:spcPct val="0"/>
              </a:spcAft>
            </a:pPr>
            <a:endParaRPr lang="en-US" sz="1100" dirty="0">
              <a:solidFill>
                <a:prstClr val="black"/>
              </a:solidFill>
              <a:latin typeface="Arial" charset="0"/>
              <a:ea typeface="Arial" charset="0"/>
              <a:cs typeface="Arial" charset="0"/>
            </a:endParaRPr>
          </a:p>
          <a:p>
            <a:pPr fontAlgn="base">
              <a:spcBef>
                <a:spcPct val="0"/>
              </a:spcBef>
              <a:spcAft>
                <a:spcPct val="0"/>
              </a:spcAft>
            </a:pPr>
            <a:r>
              <a:rPr lang="en-US" sz="2000" b="1" u="sng" dirty="0">
                <a:solidFill>
                  <a:prstClr val="black"/>
                </a:solidFill>
                <a:latin typeface="Arial" charset="0"/>
                <a:ea typeface="Arial" charset="0"/>
                <a:cs typeface="Arial" charset="0"/>
              </a:rPr>
              <a:t>Group </a:t>
            </a:r>
            <a:r>
              <a:rPr lang="en-US" sz="2000" b="1" u="sng" dirty="0" smtClean="0">
                <a:solidFill>
                  <a:prstClr val="black"/>
                </a:solidFill>
                <a:latin typeface="Arial" charset="0"/>
                <a:ea typeface="Arial" charset="0"/>
                <a:cs typeface="Arial" charset="0"/>
              </a:rPr>
              <a:t>4: Gas Accretion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How does the assumed physics for runaway gas </a:t>
            </a:r>
            <a:r>
              <a:rPr lang="en-US" dirty="0" smtClean="0">
                <a:solidFill>
                  <a:prstClr val="black"/>
                </a:solidFill>
                <a:latin typeface="Arial" charset="0"/>
                <a:ea typeface="Arial" charset="0"/>
                <a:cs typeface="Arial" charset="0"/>
              </a:rPr>
              <a:t>accretion (e.g. atmosphere opacity) affect </a:t>
            </a:r>
            <a:r>
              <a:rPr lang="en-US" dirty="0">
                <a:solidFill>
                  <a:prstClr val="black"/>
                </a:solidFill>
                <a:latin typeface="Arial" charset="0"/>
                <a:ea typeface="Arial" charset="0"/>
                <a:cs typeface="Arial" charset="0"/>
              </a:rPr>
              <a:t>the mass distribution for gas giant planets</a:t>
            </a:r>
            <a:r>
              <a:rPr lang="en-US" dirty="0" smtClean="0">
                <a:solidFill>
                  <a:prstClr val="black"/>
                </a:solidFill>
                <a:latin typeface="Arial" charset="0"/>
                <a:ea typeface="Arial" charset="0"/>
                <a:cs typeface="Arial" charset="0"/>
              </a:rPr>
              <a:t>?  Do </a:t>
            </a:r>
            <a:r>
              <a:rPr lang="en-US" dirty="0">
                <a:solidFill>
                  <a:prstClr val="black"/>
                </a:solidFill>
                <a:latin typeface="Arial" charset="0"/>
                <a:ea typeface="Arial" charset="0"/>
                <a:cs typeface="Arial" charset="0"/>
              </a:rPr>
              <a:t>changes in the gas accretion indirectly </a:t>
            </a:r>
            <a:r>
              <a:rPr lang="en-US" dirty="0" smtClean="0">
                <a:solidFill>
                  <a:prstClr val="black"/>
                </a:solidFill>
                <a:latin typeface="Arial" charset="0"/>
                <a:ea typeface="Arial" charset="0"/>
                <a:cs typeface="Arial" charset="0"/>
              </a:rPr>
              <a:t>affect the </a:t>
            </a:r>
            <a:r>
              <a:rPr lang="en-US" dirty="0">
                <a:solidFill>
                  <a:prstClr val="black"/>
                </a:solidFill>
                <a:latin typeface="Arial" charset="0"/>
                <a:ea typeface="Arial" charset="0"/>
                <a:cs typeface="Arial" charset="0"/>
              </a:rPr>
              <a:t>frequency of </a:t>
            </a:r>
            <a:r>
              <a:rPr lang="en-US" dirty="0" smtClean="0">
                <a:solidFill>
                  <a:prstClr val="black"/>
                </a:solidFill>
                <a:latin typeface="Arial" charset="0"/>
                <a:ea typeface="Arial" charset="0"/>
                <a:cs typeface="Arial" charset="0"/>
              </a:rPr>
              <a:t>gap </a:t>
            </a:r>
            <a:r>
              <a:rPr lang="en-US" dirty="0">
                <a:solidFill>
                  <a:prstClr val="black"/>
                </a:solidFill>
                <a:latin typeface="Arial" charset="0"/>
                <a:ea typeface="Arial" charset="0"/>
                <a:cs typeface="Arial" charset="0"/>
              </a:rPr>
              <a:t>formation and Type II orbital migration</a:t>
            </a:r>
            <a:r>
              <a:rPr lang="en-US" dirty="0" smtClean="0">
                <a:solidFill>
                  <a:prstClr val="black"/>
                </a:solidFill>
                <a:latin typeface="Arial" charset="0"/>
                <a:ea typeface="Arial" charset="0"/>
                <a:cs typeface="Arial" charset="0"/>
              </a:rPr>
              <a:t>?</a:t>
            </a:r>
            <a:endParaRPr lang="en-US" dirty="0">
              <a:solidFill>
                <a:prstClr val="black"/>
              </a:solidFill>
              <a:latin typeface="Arial" charset="0"/>
              <a:ea typeface="Arial" charset="0"/>
              <a:cs typeface="Arial"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5115882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Which group should I choose?</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4</a:t>
            </a:fld>
            <a:endParaRPr lang="en-US"/>
          </a:p>
        </p:txBody>
      </p:sp>
      <p:sp>
        <p:nvSpPr>
          <p:cNvPr id="3" name="TextBox 2"/>
          <p:cNvSpPr txBox="1"/>
          <p:nvPr/>
        </p:nvSpPr>
        <p:spPr>
          <a:xfrm>
            <a:off x="1089327" y="1081563"/>
            <a:ext cx="7586133" cy="5863144"/>
          </a:xfrm>
          <a:prstGeom prst="rect">
            <a:avLst/>
          </a:prstGeom>
          <a:noFill/>
        </p:spPr>
        <p:txBody>
          <a:bodyPr wrap="square" rtlCol="0">
            <a:spAutoFit/>
          </a:bodyPr>
          <a:lstStyle/>
          <a:p>
            <a:pPr fontAlgn="base">
              <a:spcBef>
                <a:spcPct val="0"/>
              </a:spcBef>
              <a:spcAft>
                <a:spcPct val="0"/>
              </a:spcAft>
            </a:pPr>
            <a:r>
              <a:rPr lang="en-US" sz="2000" b="1" u="sng" dirty="0" smtClean="0">
                <a:solidFill>
                  <a:prstClr val="black"/>
                </a:solidFill>
                <a:latin typeface="Arial" charset="0"/>
                <a:ea typeface="Arial" charset="0"/>
                <a:cs typeface="Arial" charset="0"/>
              </a:rPr>
              <a:t>Group 5: Embedded-Planet Migration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How </a:t>
            </a:r>
            <a:r>
              <a:rPr lang="en-US" dirty="0">
                <a:solidFill>
                  <a:prstClr val="black"/>
                </a:solidFill>
                <a:latin typeface="Arial" charset="0"/>
                <a:ea typeface="Arial" charset="0"/>
                <a:cs typeface="Arial" charset="0"/>
              </a:rPr>
              <a:t>does the migration speed of embedded planets affect their </a:t>
            </a:r>
            <a:r>
              <a:rPr lang="en-US" dirty="0" smtClean="0">
                <a:solidFill>
                  <a:prstClr val="black"/>
                </a:solidFill>
                <a:latin typeface="Arial" charset="0"/>
                <a:ea typeface="Arial" charset="0"/>
                <a:cs typeface="Arial" charset="0"/>
              </a:rPr>
              <a:t>orbital </a:t>
            </a:r>
            <a:r>
              <a:rPr lang="en-US" dirty="0">
                <a:solidFill>
                  <a:prstClr val="black"/>
                </a:solidFill>
                <a:latin typeface="Arial" charset="0"/>
                <a:ea typeface="Arial" charset="0"/>
                <a:cs typeface="Arial" charset="0"/>
              </a:rPr>
              <a:t>distribution?  What is the ideal amount </a:t>
            </a:r>
            <a:r>
              <a:rPr lang="en-US" dirty="0" smtClean="0">
                <a:solidFill>
                  <a:prstClr val="black"/>
                </a:solidFill>
                <a:latin typeface="Arial" charset="0"/>
                <a:ea typeface="Arial" charset="0"/>
                <a:cs typeface="Arial" charset="0"/>
              </a:rPr>
              <a:t>of migration to </a:t>
            </a:r>
            <a:r>
              <a:rPr lang="en-US" dirty="0">
                <a:solidFill>
                  <a:prstClr val="black"/>
                </a:solidFill>
                <a:latin typeface="Arial" charset="0"/>
                <a:ea typeface="Arial" charset="0"/>
                <a:cs typeface="Arial" charset="0"/>
              </a:rPr>
              <a:t>create short-period planets, but not have them all fall into their central star?</a:t>
            </a:r>
          </a:p>
          <a:p>
            <a:pPr fontAlgn="base">
              <a:spcBef>
                <a:spcPct val="0"/>
              </a:spcBef>
              <a:spcAft>
                <a:spcPct val="0"/>
              </a:spcAft>
            </a:pPr>
            <a:endParaRPr lang="en-US" sz="1100" b="1" u="sng"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6: Gap Formation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How </a:t>
            </a:r>
            <a:r>
              <a:rPr lang="en-US" dirty="0">
                <a:solidFill>
                  <a:prstClr val="black"/>
                </a:solidFill>
                <a:latin typeface="Arial" charset="0"/>
                <a:ea typeface="Arial" charset="0"/>
                <a:cs typeface="Arial" charset="0"/>
              </a:rPr>
              <a:t>does gap formation affect the mass of gas giant planets? </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does it affect their orbital distribution, by slowing their migration rate?</a:t>
            </a:r>
          </a:p>
          <a:p>
            <a:pPr fontAlgn="base">
              <a:spcBef>
                <a:spcPct val="0"/>
              </a:spcBef>
              <a:spcAft>
                <a:spcPct val="0"/>
              </a:spcAft>
            </a:pPr>
            <a:endParaRPr lang="en-US" sz="1100" b="1" u="sng"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7: Disk Lifetime</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How </a:t>
            </a:r>
            <a:r>
              <a:rPr lang="en-US" dirty="0">
                <a:solidFill>
                  <a:prstClr val="black"/>
                </a:solidFill>
                <a:latin typeface="Arial" charset="0"/>
                <a:ea typeface="Arial" charset="0"/>
                <a:cs typeface="Arial" charset="0"/>
              </a:rPr>
              <a:t>does the disk lifetime affect planet formation</a:t>
            </a:r>
            <a:r>
              <a:rPr lang="en-US" dirty="0" smtClean="0">
                <a:solidFill>
                  <a:prstClr val="black"/>
                </a:solidFill>
                <a:latin typeface="Arial" charset="0"/>
                <a:ea typeface="Arial" charset="0"/>
                <a:cs typeface="Arial" charset="0"/>
              </a:rPr>
              <a:t>?</a:t>
            </a:r>
          </a:p>
          <a:p>
            <a:pPr fontAlgn="base">
              <a:spcBef>
                <a:spcPct val="0"/>
              </a:spcBef>
              <a:spcAft>
                <a:spcPct val="0"/>
              </a:spcAft>
            </a:pPr>
            <a:r>
              <a:rPr lang="en-US" dirty="0" smtClean="0">
                <a:solidFill>
                  <a:prstClr val="black"/>
                </a:solidFill>
                <a:latin typeface="Arial" charset="0"/>
                <a:ea typeface="Arial" charset="0"/>
                <a:cs typeface="Arial" charset="0"/>
              </a:rPr>
              <a:t>  Is there a minimum lifetime required to form Jupiter-like planets?</a:t>
            </a:r>
          </a:p>
          <a:p>
            <a:pPr fontAlgn="base">
              <a:spcBef>
                <a:spcPct val="0"/>
              </a:spcBef>
              <a:spcAft>
                <a:spcPct val="0"/>
              </a:spcAft>
            </a:pPr>
            <a:r>
              <a:rPr lang="en-US" dirty="0" smtClean="0">
                <a:solidFill>
                  <a:prstClr val="black"/>
                </a:solidFill>
                <a:latin typeface="Arial" charset="0"/>
                <a:ea typeface="Arial" charset="0"/>
                <a:cs typeface="Arial" charset="0"/>
              </a:rPr>
              <a:t>  Is there a maximum lifetime to avoid planets all migrating into the star?</a:t>
            </a:r>
          </a:p>
          <a:p>
            <a:pPr fontAlgn="base">
              <a:spcBef>
                <a:spcPct val="0"/>
              </a:spcBef>
              <a:spcAft>
                <a:spcPct val="0"/>
              </a:spcAft>
            </a:pPr>
            <a:endParaRPr lang="en-US" sz="1100" b="1" u="sng"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8: Disk Viscosity</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Does </a:t>
            </a:r>
            <a:r>
              <a:rPr lang="en-US" dirty="0">
                <a:solidFill>
                  <a:prstClr val="black"/>
                </a:solidFill>
                <a:latin typeface="Arial" charset="0"/>
                <a:ea typeface="Arial" charset="0"/>
                <a:cs typeface="Arial" charset="0"/>
              </a:rPr>
              <a:t>planet formation depend on the unknown disk viscosity</a:t>
            </a:r>
            <a:r>
              <a:rPr lang="en-US" dirty="0" smtClean="0">
                <a:solidFill>
                  <a:prstClr val="black"/>
                </a:solidFill>
                <a:latin typeface="Arial" charset="0"/>
                <a:ea typeface="Arial" charset="0"/>
                <a:cs typeface="Arial" charset="0"/>
              </a:rPr>
              <a:t>?  </a:t>
            </a:r>
            <a:r>
              <a:rPr lang="en-US" dirty="0">
                <a:solidFill>
                  <a:prstClr val="black"/>
                </a:solidFill>
                <a:latin typeface="Arial" charset="0"/>
                <a:ea typeface="Arial" charset="0"/>
                <a:cs typeface="Arial" charset="0"/>
              </a:rPr>
              <a:t>Can the orbital migration of gap-forming planets be slowed </a:t>
            </a:r>
            <a:r>
              <a:rPr lang="en-US" dirty="0" smtClean="0">
                <a:solidFill>
                  <a:prstClr val="black"/>
                </a:solidFill>
                <a:latin typeface="Arial" charset="0"/>
                <a:ea typeface="Arial" charset="0"/>
                <a:cs typeface="Arial" charset="0"/>
              </a:rPr>
              <a:t>down by </a:t>
            </a:r>
            <a:r>
              <a:rPr lang="en-US" dirty="0">
                <a:solidFill>
                  <a:prstClr val="black"/>
                </a:solidFill>
                <a:latin typeface="Arial" charset="0"/>
                <a:ea typeface="Arial" charset="0"/>
                <a:cs typeface="Arial" charset="0"/>
              </a:rPr>
              <a:t>adopting a lower disk viscosity?</a:t>
            </a:r>
            <a:endParaRPr lang="en-US" dirty="0" smtClean="0">
              <a:solidFill>
                <a:prstClr val="black"/>
              </a:solidFill>
              <a:latin typeface="Arial" charset="0"/>
              <a:ea typeface="Arial" charset="0"/>
              <a:cs typeface="Arial" charset="0"/>
            </a:endParaRPr>
          </a:p>
          <a:p>
            <a:pPr fontAlgn="base">
              <a:spcBef>
                <a:spcPct val="0"/>
              </a:spcBef>
              <a:spcAft>
                <a:spcPct val="0"/>
              </a:spcAft>
            </a:pPr>
            <a:r>
              <a:rPr lang="en-US" b="1" dirty="0" smtClean="0">
                <a:solidFill>
                  <a:prstClr val="black"/>
                </a:solidFill>
                <a:latin typeface="Arial" charset="0"/>
                <a:ea typeface="Arial" charset="0"/>
                <a:cs typeface="Arial" charset="0"/>
              </a:rPr>
              <a:t>	</a:t>
            </a:r>
            <a:endParaRPr lang="en-US" dirty="0" smtClean="0">
              <a:solidFill>
                <a:prstClr val="black"/>
              </a:solidFill>
              <a:latin typeface="Arial" charset="0"/>
              <a:ea typeface="Arial" charset="0"/>
              <a:cs typeface="Arial" charset="0"/>
            </a:endParaRPr>
          </a:p>
          <a:p>
            <a:pPr fontAlgn="base">
              <a:spcBef>
                <a:spcPct val="0"/>
              </a:spcBef>
              <a:spcAft>
                <a:spcPct val="0"/>
              </a:spcAft>
            </a:pPr>
            <a:endParaRPr lang="en-US" dirty="0" smtClean="0">
              <a:solidFill>
                <a:srgbClr val="002060"/>
              </a:solidFill>
              <a:latin typeface="Times New Roman" charset="0"/>
              <a:ea typeface="Times New Roman" charset="0"/>
              <a:cs typeface="Times New Roman"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11383298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What Questions Should I Answer?</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5</a:t>
            </a:fld>
            <a:endParaRPr lang="en-US"/>
          </a:p>
        </p:txBody>
      </p:sp>
      <p:sp>
        <p:nvSpPr>
          <p:cNvPr id="3" name="TextBox 2"/>
          <p:cNvSpPr txBox="1"/>
          <p:nvPr/>
        </p:nvSpPr>
        <p:spPr>
          <a:xfrm>
            <a:off x="1100667" y="882155"/>
            <a:ext cx="7586133" cy="6546408"/>
          </a:xfrm>
          <a:prstGeom prst="rect">
            <a:avLst/>
          </a:prstGeom>
          <a:noFill/>
        </p:spPr>
        <p:txBody>
          <a:bodyPr wrap="square" rtlCol="0">
            <a:spAutoFit/>
          </a:bodyPr>
          <a:lstStyle/>
          <a:p>
            <a:pPr marL="349250" indent="-349250" fontAlgn="base">
              <a:lnSpc>
                <a:spcPct val="130000"/>
              </a:lnSpc>
              <a:spcBef>
                <a:spcPct val="0"/>
              </a:spcBef>
              <a:buFont typeface="+mj-lt"/>
              <a:buAutoNum type="arabicPeriod"/>
            </a:pPr>
            <a:r>
              <a:rPr lang="en-US" sz="2400" b="1" dirty="0">
                <a:solidFill>
                  <a:prstClr val="black"/>
                </a:solidFill>
                <a:latin typeface="Arial" charset="0"/>
                <a:ea typeface="Arial" charset="0"/>
                <a:cs typeface="Arial" charset="0"/>
              </a:rPr>
              <a:t>What </a:t>
            </a:r>
            <a:r>
              <a:rPr lang="en-US" sz="2400" b="1" dirty="0" smtClean="0">
                <a:solidFill>
                  <a:prstClr val="black"/>
                </a:solidFill>
                <a:latin typeface="Arial" charset="0"/>
                <a:ea typeface="Arial" charset="0"/>
                <a:cs typeface="Arial" charset="0"/>
              </a:rPr>
              <a:t>question(s) are you trying to answer?</a:t>
            </a:r>
            <a:endParaRPr lang="en-US" sz="2400" b="1" dirty="0">
              <a:solidFill>
                <a:prstClr val="black"/>
              </a:solidFill>
              <a:latin typeface="Arial" charset="0"/>
              <a:ea typeface="Arial" charset="0"/>
              <a:cs typeface="Arial" charset="0"/>
            </a:endParaRP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are your hypotheses?</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methodology did you use to test your hypotheses?</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did you find?</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are the implications of your findings?</a:t>
            </a:r>
          </a:p>
          <a:p>
            <a:pPr marL="914400" lvl="1" indent="-457200" fontAlgn="base">
              <a:lnSpc>
                <a:spcPct val="120000"/>
              </a:lnSpc>
              <a:spcBef>
                <a:spcPct val="0"/>
              </a:spcBef>
              <a:buFont typeface="+mj-lt"/>
              <a:buAutoNum type="alphaLcPeriod"/>
            </a:pPr>
            <a:r>
              <a:rPr lang="en-US" sz="2400" dirty="0" smtClean="0">
                <a:solidFill>
                  <a:prstClr val="black"/>
                </a:solidFill>
                <a:latin typeface="Arial" charset="0"/>
                <a:ea typeface="Arial" charset="0"/>
                <a:cs typeface="Arial" charset="0"/>
              </a:rPr>
              <a:t>Comparison with real data</a:t>
            </a:r>
          </a:p>
          <a:p>
            <a:pPr marL="914400" lvl="1" indent="-457200" fontAlgn="base">
              <a:lnSpc>
                <a:spcPct val="120000"/>
              </a:lnSpc>
              <a:spcBef>
                <a:spcPct val="0"/>
              </a:spcBef>
              <a:buFont typeface="+mj-lt"/>
              <a:buAutoNum type="alphaLcPeriod"/>
            </a:pPr>
            <a:r>
              <a:rPr lang="en-US" sz="2400" dirty="0" smtClean="0">
                <a:solidFill>
                  <a:prstClr val="black"/>
                </a:solidFill>
                <a:latin typeface="Arial" charset="0"/>
                <a:ea typeface="Arial" charset="0"/>
                <a:cs typeface="Arial" charset="0"/>
              </a:rPr>
              <a:t>Most interesting/surprising result?</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conclusions can you draw?</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if any, future work is needed? </a:t>
            </a:r>
          </a:p>
          <a:p>
            <a:pPr fontAlgn="base">
              <a:lnSpc>
                <a:spcPct val="150000"/>
              </a:lnSpc>
              <a:spcBef>
                <a:spcPct val="0"/>
              </a:spcBef>
            </a:pPr>
            <a:r>
              <a:rPr lang="en-US" sz="3200" b="1" dirty="0" smtClean="0">
                <a:solidFill>
                  <a:srgbClr val="660066"/>
                </a:solidFill>
                <a:latin typeface="Arial" charset="0"/>
                <a:ea typeface="Arial" charset="0"/>
                <a:cs typeface="Arial" charset="0"/>
              </a:rPr>
              <a:t>DON’T BE AFRAID TO BE CREATIVE!!</a:t>
            </a:r>
          </a:p>
          <a:p>
            <a:pPr marL="800100" lvl="1" indent="-342900" fontAlgn="base">
              <a:lnSpc>
                <a:spcPct val="120000"/>
              </a:lnSpc>
              <a:spcBef>
                <a:spcPct val="0"/>
              </a:spcBef>
              <a:buFont typeface="+mj-lt"/>
              <a:buAutoNum type="arabicPeriod"/>
            </a:pPr>
            <a:endParaRPr lang="en-US" b="1" dirty="0" smtClean="0">
              <a:solidFill>
                <a:prstClr val="black"/>
              </a:solidFill>
              <a:latin typeface="Arial" charset="0"/>
              <a:ea typeface="Arial" charset="0"/>
              <a:cs typeface="Arial" charset="0"/>
            </a:endParaRPr>
          </a:p>
          <a:p>
            <a:pPr marL="342900" indent="-342900" fontAlgn="base">
              <a:lnSpc>
                <a:spcPct val="120000"/>
              </a:lnSpc>
              <a:spcBef>
                <a:spcPct val="0"/>
              </a:spcBef>
              <a:buFont typeface="+mj-lt"/>
              <a:buAutoNum type="arabicPeriod"/>
            </a:pPr>
            <a:endParaRPr lang="en-US" b="1" dirty="0" smtClean="0">
              <a:solidFill>
                <a:prstClr val="black"/>
              </a:solidFill>
              <a:latin typeface="Arial" charset="0"/>
              <a:ea typeface="Arial" charset="0"/>
              <a:cs typeface="Arial" charset="0"/>
            </a:endParaRPr>
          </a:p>
          <a:p>
            <a:pPr marL="342900" indent="-342900" fontAlgn="base">
              <a:lnSpc>
                <a:spcPct val="120000"/>
              </a:lnSpc>
              <a:spcBef>
                <a:spcPct val="0"/>
              </a:spcBef>
              <a:buFont typeface="+mj-lt"/>
              <a:buAutoNum type="arabicPeriod"/>
            </a:pPr>
            <a:endParaRPr lang="en-US" b="1" dirty="0">
              <a:solidFill>
                <a:prstClr val="black"/>
              </a:solidFill>
              <a:latin typeface="Arial" charset="0"/>
              <a:ea typeface="Arial" charset="0"/>
              <a:cs typeface="Arial"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3374"/>
            <a:ext cx="8229600" cy="1143000"/>
          </a:xfrm>
        </p:spPr>
        <p:txBody>
          <a:bodyPr>
            <a:noAutofit/>
          </a:bodyPr>
          <a:lstStyle/>
          <a:p>
            <a:r>
              <a:rPr lang="en-US" sz="6600" b="1" dirty="0" smtClean="0">
                <a:solidFill>
                  <a:srgbClr val="660066"/>
                </a:solidFill>
                <a:latin typeface="Arial (Headings)"/>
                <a:cs typeface="Arial (Headings)"/>
              </a:rPr>
              <a:t>Example</a:t>
            </a:r>
            <a:r>
              <a:rPr lang="en-US" sz="6600" b="1" dirty="0" smtClean="0">
                <a:latin typeface="Arial (Headings)"/>
                <a:cs typeface="Arial (Headings)"/>
              </a:rPr>
              <a:t/>
            </a:r>
            <a:br>
              <a:rPr lang="en-US" sz="6600" b="1" dirty="0" smtClean="0">
                <a:latin typeface="Arial (Headings)"/>
                <a:cs typeface="Arial (Headings)"/>
              </a:rPr>
            </a:br>
            <a:r>
              <a:rPr lang="en-US" sz="3500" b="1" dirty="0" smtClean="0">
                <a:latin typeface="Arial (Headings)"/>
                <a:cs typeface="Arial (Headings)"/>
              </a:rPr>
              <a:t>Template Group Project Slides</a:t>
            </a:r>
            <a:endParaRPr lang="en-US" sz="3500" b="1" dirty="0">
              <a:latin typeface="Arial (Headings)"/>
              <a:cs typeface="Arial (Headings)"/>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6</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9641266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35"/>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3157680"/>
            <a:ext cx="8229600" cy="5255846"/>
          </a:xfrm>
        </p:spPr>
        <p:txBody>
          <a:bodyPr>
            <a:noAutofit/>
          </a:bodyPr>
          <a:lstStyle/>
          <a:p>
            <a:pPr marL="0" indent="0" algn="ctr">
              <a:lnSpc>
                <a:spcPct val="110000"/>
              </a:lnSpc>
              <a:spcAft>
                <a:spcPts val="600"/>
              </a:spcAft>
              <a:buNone/>
            </a:pPr>
            <a:r>
              <a:rPr lang="en-US" sz="2400" dirty="0" smtClean="0">
                <a:latin typeface="Arial"/>
                <a:cs typeface="Arial"/>
              </a:rPr>
              <a:t>(names and affiliations)</a:t>
            </a:r>
          </a:p>
          <a:p>
            <a:pPr marL="0" indent="0">
              <a:lnSpc>
                <a:spcPct val="110000"/>
              </a:lnSpc>
              <a:spcAft>
                <a:spcPts val="600"/>
              </a:spcAft>
              <a:buNone/>
            </a:pPr>
            <a:r>
              <a:rPr lang="en-US" sz="2400" dirty="0" smtClean="0">
                <a:latin typeface="Arial"/>
                <a:cs typeface="Arial"/>
              </a:rPr>
              <a:t> </a:t>
            </a:r>
          </a:p>
          <a:p>
            <a:pPr marL="0" indent="0">
              <a:lnSpc>
                <a:spcPct val="110000"/>
              </a:lnSpc>
              <a:spcAft>
                <a:spcPts val="600"/>
              </a:spcAft>
              <a:buNone/>
            </a:pPr>
            <a:endParaRPr lang="en-US" dirty="0">
              <a:latin typeface="Arial"/>
              <a:cs typeface="Arial"/>
            </a:endParaRPr>
          </a:p>
          <a:p>
            <a:pPr marL="514350" indent="-514350">
              <a:lnSpc>
                <a:spcPct val="110000"/>
              </a:lnSpc>
              <a:spcAft>
                <a:spcPts val="600"/>
              </a:spcAft>
              <a:buFont typeface="+mj-lt"/>
              <a:buAutoNum type="arabicPeriod"/>
            </a:pPr>
            <a:endParaRPr lang="en-US" sz="18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7</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6725163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Project Goal: 											Understand </a:t>
            </a:r>
            <a:r>
              <a:rPr lang="en-US" sz="2400" dirty="0">
                <a:latin typeface="Arial"/>
                <a:cs typeface="Arial"/>
              </a:rPr>
              <a:t>how planetary systems form and </a:t>
            </a:r>
            <a:r>
              <a:rPr lang="en-US" sz="2400" dirty="0" smtClean="0">
                <a:latin typeface="Arial"/>
                <a:cs typeface="Arial"/>
              </a:rPr>
              <a:t>evolve</a:t>
            </a:r>
            <a:endParaRPr lang="en-US" sz="2400" dirty="0">
              <a:latin typeface="Arial"/>
              <a:cs typeface="Arial"/>
            </a:endParaRPr>
          </a:p>
          <a:p>
            <a:pPr marL="0" indent="0">
              <a:lnSpc>
                <a:spcPct val="110000"/>
              </a:lnSpc>
              <a:spcAft>
                <a:spcPts val="600"/>
              </a:spcAft>
              <a:buNone/>
            </a:pPr>
            <a:r>
              <a:rPr lang="en-US" sz="2400" dirty="0" smtClean="0">
                <a:latin typeface="Arial"/>
                <a:cs typeface="Arial"/>
              </a:rPr>
              <a:t>Objective: 															Use population synthesis models to determine what physics is needed to explain </a:t>
            </a:r>
            <a:r>
              <a:rPr lang="en-US" sz="2400" dirty="0" err="1" smtClean="0">
                <a:latin typeface="Arial"/>
                <a:cs typeface="Arial"/>
              </a:rPr>
              <a:t>exoplanet</a:t>
            </a:r>
            <a:r>
              <a:rPr lang="en-US" sz="2400" dirty="0" smtClean="0">
                <a:latin typeface="Arial"/>
                <a:cs typeface="Arial"/>
              </a:rPr>
              <a:t> observations</a:t>
            </a:r>
          </a:p>
          <a:p>
            <a:pPr marL="0" indent="0">
              <a:lnSpc>
                <a:spcPct val="110000"/>
              </a:lnSpc>
              <a:spcAft>
                <a:spcPts val="600"/>
              </a:spcAft>
              <a:buNone/>
            </a:pPr>
            <a:endParaRPr lang="en-US" sz="2400" dirty="0" smtClean="0">
              <a:latin typeface="Arial"/>
              <a:cs typeface="Arial"/>
            </a:endParaRPr>
          </a:p>
          <a:p>
            <a:pPr marL="0" indent="0">
              <a:lnSpc>
                <a:spcPct val="110000"/>
              </a:lnSpc>
              <a:spcAft>
                <a:spcPts val="600"/>
              </a:spcAft>
              <a:buNone/>
            </a:pPr>
            <a:r>
              <a:rPr lang="en-US" sz="2400" dirty="0" smtClean="0">
                <a:latin typeface="Arial"/>
                <a:cs typeface="Arial"/>
              </a:rPr>
              <a:t>Science Questions:                                                         	How </a:t>
            </a:r>
            <a:r>
              <a:rPr lang="en-US" sz="2400" dirty="0">
                <a:latin typeface="Arial"/>
                <a:cs typeface="Arial"/>
              </a:rPr>
              <a:t>does planet formation depend on </a:t>
            </a:r>
            <a:r>
              <a:rPr lang="en-US" sz="2400" dirty="0" smtClean="0">
                <a:latin typeface="Arial"/>
                <a:cs typeface="Arial"/>
              </a:rPr>
              <a:t>the disk </a:t>
            </a:r>
            <a:r>
              <a:rPr lang="en-US" sz="2400" dirty="0">
                <a:latin typeface="Arial"/>
                <a:cs typeface="Arial"/>
              </a:rPr>
              <a:t>color?</a:t>
            </a:r>
          </a:p>
          <a:p>
            <a:pPr marL="0" indent="0">
              <a:lnSpc>
                <a:spcPct val="110000"/>
              </a:lnSpc>
              <a:spcAft>
                <a:spcPts val="600"/>
              </a:spcAft>
              <a:buNone/>
            </a:pPr>
            <a:endParaRPr lang="en-US" dirty="0">
              <a:latin typeface="Arial"/>
              <a:cs typeface="Arial"/>
            </a:endParaRPr>
          </a:p>
          <a:p>
            <a:pPr marL="514350" indent="-514350">
              <a:lnSpc>
                <a:spcPct val="110000"/>
              </a:lnSpc>
              <a:spcAft>
                <a:spcPts val="600"/>
              </a:spcAft>
              <a:buFont typeface="+mj-lt"/>
              <a:buAutoNum type="arabicPeriod"/>
            </a:pPr>
            <a:endParaRPr lang="en-US" sz="18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8</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14133002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Hypothesis </a:t>
            </a:r>
            <a:r>
              <a:rPr lang="en-US" sz="2400" dirty="0">
                <a:latin typeface="Arial"/>
                <a:cs typeface="Arial"/>
              </a:rPr>
              <a:t>(before numerical tests</a:t>
            </a:r>
            <a:r>
              <a:rPr lang="en-US" sz="2400" dirty="0" smtClean="0">
                <a:latin typeface="Arial"/>
                <a:cs typeface="Arial"/>
              </a:rPr>
              <a:t>):								A </a:t>
            </a:r>
            <a:r>
              <a:rPr lang="en-US" sz="2400" dirty="0">
                <a:latin typeface="Arial"/>
                <a:cs typeface="Arial"/>
              </a:rPr>
              <a:t>redder disk will produce redder </a:t>
            </a:r>
            <a:r>
              <a:rPr lang="en-US" sz="2400" dirty="0" smtClean="0">
                <a:latin typeface="Arial"/>
                <a:cs typeface="Arial"/>
              </a:rPr>
              <a:t>planets.				Small </a:t>
            </a:r>
            <a:r>
              <a:rPr lang="en-US" sz="2400" dirty="0">
                <a:latin typeface="Arial"/>
                <a:cs typeface="Arial"/>
              </a:rPr>
              <a:t>planets are redder, so these should be favored</a:t>
            </a:r>
            <a:r>
              <a:rPr lang="en-US" sz="2400" dirty="0" smtClean="0">
                <a:latin typeface="Arial"/>
                <a:cs typeface="Arial"/>
              </a:rPr>
              <a:t>.</a:t>
            </a:r>
            <a:endParaRPr lang="en-US" sz="2400" dirty="0">
              <a:latin typeface="Arial"/>
              <a:cs typeface="Arial"/>
            </a:endParaRPr>
          </a:p>
          <a:p>
            <a:pPr marL="0" indent="0">
              <a:lnSpc>
                <a:spcPct val="110000"/>
              </a:lnSpc>
              <a:spcAft>
                <a:spcPts val="600"/>
              </a:spcAft>
              <a:buNone/>
            </a:pPr>
            <a:r>
              <a:rPr lang="en-US" sz="2400" dirty="0" smtClean="0">
                <a:latin typeface="Arial"/>
                <a:cs typeface="Arial"/>
              </a:rPr>
              <a:t>Methodology: 													Vary </a:t>
            </a:r>
            <a:r>
              <a:rPr lang="en-US" sz="2400" dirty="0">
                <a:latin typeface="Arial"/>
                <a:cs typeface="Arial"/>
              </a:rPr>
              <a:t>disk color above and below the nominal </a:t>
            </a:r>
            <a:r>
              <a:rPr lang="en-US" sz="2400" dirty="0" smtClean="0">
                <a:latin typeface="Arial"/>
                <a:cs typeface="Arial"/>
              </a:rPr>
              <a:t>value (</a:t>
            </a:r>
            <a:r>
              <a:rPr lang="en-US" sz="2400" dirty="0">
                <a:latin typeface="Arial"/>
                <a:cs typeface="Arial"/>
              </a:rPr>
              <a:t>yellow</a:t>
            </a:r>
            <a:r>
              <a:rPr lang="en-US" sz="2400" dirty="0" smtClean="0">
                <a:latin typeface="Arial"/>
                <a:cs typeface="Arial"/>
              </a:rPr>
              <a:t>); try red, orange, green, blue.							While </a:t>
            </a:r>
            <a:r>
              <a:rPr lang="en-US" sz="2400" dirty="0">
                <a:latin typeface="Arial"/>
                <a:cs typeface="Arial"/>
              </a:rPr>
              <a:t>disk color is the primary variable of interest</a:t>
            </a:r>
            <a:r>
              <a:rPr lang="en-US" sz="2400" dirty="0" smtClean="0">
                <a:latin typeface="Arial"/>
                <a:cs typeface="Arial"/>
              </a:rPr>
              <a:t>, we </a:t>
            </a:r>
            <a:r>
              <a:rPr lang="en-US" sz="2400" dirty="0">
                <a:latin typeface="Arial"/>
                <a:cs typeface="Arial"/>
              </a:rPr>
              <a:t>will also considered some related </a:t>
            </a:r>
            <a:r>
              <a:rPr lang="en-US" sz="2400" dirty="0" smtClean="0">
                <a:latin typeface="Arial"/>
                <a:cs typeface="Arial"/>
              </a:rPr>
              <a:t>variables </a:t>
            </a:r>
            <a:r>
              <a:rPr lang="en-US" sz="2400" dirty="0">
                <a:latin typeface="Arial"/>
                <a:cs typeface="Arial"/>
              </a:rPr>
              <a:t>such as </a:t>
            </a:r>
            <a:r>
              <a:rPr lang="en-US" sz="2400" dirty="0" smtClean="0">
                <a:latin typeface="Arial"/>
                <a:cs typeface="Arial"/>
              </a:rPr>
              <a:t>disk </a:t>
            </a:r>
            <a:r>
              <a:rPr lang="en-US" sz="2400" dirty="0">
                <a:latin typeface="Arial"/>
                <a:cs typeface="Arial"/>
              </a:rPr>
              <a:t>lightness and saturation</a:t>
            </a:r>
            <a:r>
              <a:rPr lang="en-US" sz="2400" dirty="0" smtClean="0">
                <a:latin typeface="Arial"/>
                <a:cs typeface="Arial"/>
              </a:rPr>
              <a:t>, with </a:t>
            </a:r>
            <a:r>
              <a:rPr lang="en-US" sz="2400" dirty="0">
                <a:latin typeface="Arial"/>
                <a:cs typeface="Arial"/>
              </a:rPr>
              <a:t>the ultimate goal of finding the best match to observations</a:t>
            </a:r>
            <a:r>
              <a:rPr lang="en-US" sz="2400" dirty="0" smtClean="0">
                <a:latin typeface="Arial"/>
                <a:cs typeface="Arial"/>
              </a:rPr>
              <a:t>.</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9</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3344177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ExScI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PF">
  <a:themeElements>
    <a:clrScheme name="1_TPF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TPF">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accent2"/>
            </a:solidFill>
            <a:effectLst/>
            <a:latin typeface="Arial" pitchFamily="-10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accent2"/>
            </a:solidFill>
            <a:effectLst/>
            <a:latin typeface="Arial" pitchFamily="-106" charset="0"/>
          </a:defRPr>
        </a:defPPr>
      </a:lstStyle>
    </a:lnDef>
  </a:objectDefaults>
  <a:extraClrSchemeLst>
    <a:extraClrScheme>
      <a:clrScheme name="1_TPF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TPF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TPF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TPF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TPF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TPF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TPF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TPF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TPF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TPF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TPF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TPF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508</TotalTime>
  <Words>776</Words>
  <Application>Microsoft Macintosh PowerPoint</Application>
  <PresentationFormat>On-screen Show (4:3)</PresentationFormat>
  <Paragraphs>147</Paragraphs>
  <Slides>14</Slides>
  <Notes>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18" baseType="lpstr">
      <vt:lpstr>Office Theme</vt:lpstr>
      <vt:lpstr>NExScI_template</vt:lpstr>
      <vt:lpstr>1_TPF</vt:lpstr>
      <vt:lpstr>Photo Editor Photo</vt:lpstr>
      <vt:lpstr>PowerPoint Presentation</vt:lpstr>
      <vt:lpstr>What is this group project about?</vt:lpstr>
      <vt:lpstr>Which group should I choose?</vt:lpstr>
      <vt:lpstr>Which group should I choose?</vt:lpstr>
      <vt:lpstr>What Questions Should I Answer?</vt:lpstr>
      <vt:lpstr>Example Template Group Project Slides</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vector>
  </TitlesOfParts>
  <Company>CIW/DTM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Stark</dc:creator>
  <cp:lastModifiedBy>Ellen O'Leary</cp:lastModifiedBy>
  <cp:revision>172</cp:revision>
  <dcterms:created xsi:type="dcterms:W3CDTF">2014-07-20T21:53:38Z</dcterms:created>
  <dcterms:modified xsi:type="dcterms:W3CDTF">2015-07-27T04:39:08Z</dcterms:modified>
</cp:coreProperties>
</file>