
<file path=[Content_Types].xml><?xml version="1.0" encoding="utf-8"?>
<Types xmlns="http://schemas.openxmlformats.org/package/2006/content-types">
  <Default Extension="emf" ContentType="image/x-emf"/>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7"/>
  </p:notesMasterIdLst>
  <p:sldIdLst>
    <p:sldId id="257" r:id="rId2"/>
    <p:sldId id="339" r:id="rId3"/>
    <p:sldId id="404" r:id="rId4"/>
    <p:sldId id="355" r:id="rId5"/>
    <p:sldId id="405" r:id="rId6"/>
    <p:sldId id="341" r:id="rId7"/>
    <p:sldId id="414" r:id="rId8"/>
    <p:sldId id="359" r:id="rId9"/>
    <p:sldId id="301" r:id="rId10"/>
    <p:sldId id="303" r:id="rId11"/>
    <p:sldId id="304" r:id="rId12"/>
    <p:sldId id="388" r:id="rId13"/>
    <p:sldId id="281" r:id="rId14"/>
    <p:sldId id="408" r:id="rId15"/>
    <p:sldId id="283" r:id="rId16"/>
    <p:sldId id="409" r:id="rId17"/>
    <p:sldId id="280" r:id="rId18"/>
    <p:sldId id="285" r:id="rId19"/>
    <p:sldId id="286" r:id="rId20"/>
    <p:sldId id="295" r:id="rId21"/>
    <p:sldId id="296" r:id="rId22"/>
    <p:sldId id="267" r:id="rId23"/>
    <p:sldId id="410" r:id="rId24"/>
    <p:sldId id="411" r:id="rId25"/>
    <p:sldId id="269" r:id="rId26"/>
    <p:sldId id="308" r:id="rId27"/>
    <p:sldId id="413" r:id="rId28"/>
    <p:sldId id="313" r:id="rId29"/>
    <p:sldId id="316" r:id="rId30"/>
    <p:sldId id="403" r:id="rId31"/>
    <p:sldId id="271" r:id="rId32"/>
    <p:sldId id="260" r:id="rId33"/>
    <p:sldId id="300" r:id="rId34"/>
    <p:sldId id="320" r:id="rId35"/>
    <p:sldId id="366"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58EC9"/>
    <a:srgbClr val="458ECA"/>
    <a:srgbClr val="21C1BC"/>
    <a:srgbClr val="7214A5"/>
    <a:srgbClr val="A4270B"/>
    <a:srgbClr val="0432FF"/>
    <a:srgbClr val="C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706"/>
    <p:restoredTop sz="93482"/>
  </p:normalViewPr>
  <p:slideViewPr>
    <p:cSldViewPr snapToGrid="0" snapToObjects="1">
      <p:cViewPr varScale="1">
        <p:scale>
          <a:sx n="89" d="100"/>
          <a:sy n="89" d="100"/>
        </p:scale>
        <p:origin x="632"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A81000-D446-3547-A110-18C3531FFE9E}" type="datetimeFigureOut">
              <a:rPr lang="en-US" smtClean="0"/>
              <a:t>11/8/18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DCADCB-5402-4545-BBE9-C2ED95DDD9DE}" type="slidenum">
              <a:rPr lang="en-US" smtClean="0"/>
              <a:t>‹#›</a:t>
            </a:fld>
            <a:endParaRPr lang="en-US"/>
          </a:p>
        </p:txBody>
      </p:sp>
    </p:spTree>
    <p:extLst>
      <p:ext uri="{BB962C8B-B14F-4D97-AF65-F5344CB8AC3E}">
        <p14:creationId xmlns:p14="http://schemas.microsoft.com/office/powerpoint/2010/main" val="7152625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DCADCB-5402-4545-BBE9-C2ED95DDD9DE}" type="slidenum">
              <a:rPr lang="en-US" smtClean="0"/>
              <a:t>1</a:t>
            </a:fld>
            <a:endParaRPr lang="en-US"/>
          </a:p>
        </p:txBody>
      </p:sp>
    </p:spTree>
    <p:extLst>
      <p:ext uri="{BB962C8B-B14F-4D97-AF65-F5344CB8AC3E}">
        <p14:creationId xmlns:p14="http://schemas.microsoft.com/office/powerpoint/2010/main" val="19302945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did this for a grid of models with a</a:t>
            </a:r>
            <a:r>
              <a:rPr lang="en-US" baseline="0" dirty="0"/>
              <a:t> wide range of physical properties</a:t>
            </a:r>
          </a:p>
          <a:p>
            <a:r>
              <a:rPr lang="en-US" baseline="0" dirty="0"/>
              <a:t>Observed </a:t>
            </a:r>
            <a:r>
              <a:rPr lang="en-US" baseline="0" dirty="0" err="1"/>
              <a:t>uv</a:t>
            </a:r>
            <a:r>
              <a:rPr lang="en-US" baseline="0" dirty="0"/>
              <a:t> field including </a:t>
            </a:r>
            <a:r>
              <a:rPr lang="en-US" baseline="0" dirty="0" err="1"/>
              <a:t>ly</a:t>
            </a:r>
            <a:r>
              <a:rPr lang="en-US" baseline="0" dirty="0"/>
              <a:t> a show spectrum </a:t>
            </a:r>
            <a:endParaRPr lang="en-US" dirty="0"/>
          </a:p>
        </p:txBody>
      </p:sp>
      <p:sp>
        <p:nvSpPr>
          <p:cNvPr id="4" name="Slide Number Placeholder 3"/>
          <p:cNvSpPr>
            <a:spLocks noGrp="1"/>
          </p:cNvSpPr>
          <p:nvPr>
            <p:ph type="sldNum" sz="quarter" idx="10"/>
          </p:nvPr>
        </p:nvSpPr>
        <p:spPr/>
        <p:txBody>
          <a:bodyPr/>
          <a:lstStyle/>
          <a:p>
            <a:fld id="{17DCADCB-5402-4545-BBE9-C2ED95DDD9DE}" type="slidenum">
              <a:rPr lang="en-US" smtClean="0"/>
              <a:t>10</a:t>
            </a:fld>
            <a:endParaRPr lang="en-US"/>
          </a:p>
        </p:txBody>
      </p:sp>
    </p:spTree>
    <p:extLst>
      <p:ext uri="{BB962C8B-B14F-4D97-AF65-F5344CB8AC3E}">
        <p14:creationId xmlns:p14="http://schemas.microsoft.com/office/powerpoint/2010/main" val="3339670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fix </a:t>
            </a:r>
            <a:r>
              <a:rPr lang="en-US" dirty="0" err="1"/>
              <a:t>tabing</a:t>
            </a:r>
            <a:r>
              <a:rPr lang="en-US" dirty="0"/>
              <a:t> on minor bullets</a:t>
            </a:r>
          </a:p>
        </p:txBody>
      </p:sp>
      <p:sp>
        <p:nvSpPr>
          <p:cNvPr id="4" name="Slide Number Placeholder 3"/>
          <p:cNvSpPr>
            <a:spLocks noGrp="1"/>
          </p:cNvSpPr>
          <p:nvPr>
            <p:ph type="sldNum" sz="quarter" idx="10"/>
          </p:nvPr>
        </p:nvSpPr>
        <p:spPr/>
        <p:txBody>
          <a:bodyPr/>
          <a:lstStyle/>
          <a:p>
            <a:fld id="{17DCADCB-5402-4545-BBE9-C2ED95DDD9DE}" type="slidenum">
              <a:rPr lang="en-US" smtClean="0"/>
              <a:t>11</a:t>
            </a:fld>
            <a:endParaRPr lang="en-US"/>
          </a:p>
        </p:txBody>
      </p:sp>
    </p:spTree>
    <p:extLst>
      <p:ext uri="{BB962C8B-B14F-4D97-AF65-F5344CB8AC3E}">
        <p14:creationId xmlns:p14="http://schemas.microsoft.com/office/powerpoint/2010/main" val="845973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Effects</a:t>
            </a:r>
            <a:r>
              <a:rPr lang="en-US" baseline="0" dirty="0"/>
              <a:t> temperature structure (Torus, Harries+), </a:t>
            </a:r>
            <a:r>
              <a:rPr lang="en-US" baseline="0" dirty="0" err="1"/>
              <a:t>freezeout</a:t>
            </a:r>
            <a:r>
              <a:rPr lang="en-US" baseline="0" dirty="0"/>
              <a:t> &amp; </a:t>
            </a:r>
            <a:r>
              <a:rPr lang="en-US" baseline="0" dirty="0" err="1"/>
              <a:t>photodesorption</a:t>
            </a:r>
            <a:r>
              <a:rPr lang="en-US" baseline="0" dirty="0"/>
              <a:t> reactions</a:t>
            </a:r>
            <a:endParaRPr lang="en-US" dirty="0"/>
          </a:p>
        </p:txBody>
      </p:sp>
      <p:sp>
        <p:nvSpPr>
          <p:cNvPr id="4" name="Slide Number Placeholder 3"/>
          <p:cNvSpPr>
            <a:spLocks noGrp="1"/>
          </p:cNvSpPr>
          <p:nvPr>
            <p:ph type="sldNum" sz="quarter" idx="10"/>
          </p:nvPr>
        </p:nvSpPr>
        <p:spPr/>
        <p:txBody>
          <a:bodyPr/>
          <a:lstStyle/>
          <a:p>
            <a:fld id="{17DCADCB-5402-4545-BBE9-C2ED95DDD9DE}" type="slidenum">
              <a:rPr lang="en-US" smtClean="0"/>
              <a:t>12</a:t>
            </a:fld>
            <a:endParaRPr lang="en-US"/>
          </a:p>
        </p:txBody>
      </p:sp>
    </p:spTree>
    <p:extLst>
      <p:ext uri="{BB962C8B-B14F-4D97-AF65-F5344CB8AC3E}">
        <p14:creationId xmlns:p14="http://schemas.microsoft.com/office/powerpoint/2010/main" val="1449907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DCADCB-5402-4545-BBE9-C2ED95DDD9DE}" type="slidenum">
              <a:rPr lang="en-US" smtClean="0"/>
              <a:t>15</a:t>
            </a:fld>
            <a:endParaRPr lang="en-US"/>
          </a:p>
        </p:txBody>
      </p:sp>
    </p:spTree>
    <p:extLst>
      <p:ext uri="{BB962C8B-B14F-4D97-AF65-F5344CB8AC3E}">
        <p14:creationId xmlns:p14="http://schemas.microsoft.com/office/powerpoint/2010/main" val="32032673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3.14</a:t>
            </a:r>
          </a:p>
        </p:txBody>
      </p:sp>
      <p:sp>
        <p:nvSpPr>
          <p:cNvPr id="4" name="Slide Number Placeholder 3"/>
          <p:cNvSpPr>
            <a:spLocks noGrp="1"/>
          </p:cNvSpPr>
          <p:nvPr>
            <p:ph type="sldNum" sz="quarter" idx="10"/>
          </p:nvPr>
        </p:nvSpPr>
        <p:spPr/>
        <p:txBody>
          <a:bodyPr/>
          <a:lstStyle/>
          <a:p>
            <a:fld id="{17DCADCB-5402-4545-BBE9-C2ED95DDD9DE}" type="slidenum">
              <a:rPr lang="en-US" smtClean="0"/>
              <a:t>17</a:t>
            </a:fld>
            <a:endParaRPr lang="en-US"/>
          </a:p>
        </p:txBody>
      </p:sp>
    </p:spTree>
    <p:extLst>
      <p:ext uri="{BB962C8B-B14F-4D97-AF65-F5344CB8AC3E}">
        <p14:creationId xmlns:p14="http://schemas.microsoft.com/office/powerpoint/2010/main" val="7270450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31.4</a:t>
            </a:r>
          </a:p>
        </p:txBody>
      </p:sp>
      <p:sp>
        <p:nvSpPr>
          <p:cNvPr id="4" name="Slide Number Placeholder 3"/>
          <p:cNvSpPr>
            <a:spLocks noGrp="1"/>
          </p:cNvSpPr>
          <p:nvPr>
            <p:ph type="sldNum" sz="quarter" idx="10"/>
          </p:nvPr>
        </p:nvSpPr>
        <p:spPr/>
        <p:txBody>
          <a:bodyPr/>
          <a:lstStyle/>
          <a:p>
            <a:fld id="{17DCADCB-5402-4545-BBE9-C2ED95DDD9DE}" type="slidenum">
              <a:rPr lang="en-US" smtClean="0"/>
              <a:t>18</a:t>
            </a:fld>
            <a:endParaRPr lang="en-US"/>
          </a:p>
        </p:txBody>
      </p:sp>
    </p:spTree>
    <p:extLst>
      <p:ext uri="{BB962C8B-B14F-4D97-AF65-F5344CB8AC3E}">
        <p14:creationId xmlns:p14="http://schemas.microsoft.com/office/powerpoint/2010/main" val="19650146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103.8</a:t>
            </a:r>
            <a:r>
              <a:rPr lang="en-US" baseline="0" dirty="0"/>
              <a:t> </a:t>
            </a:r>
            <a:r>
              <a:rPr lang="en-US" baseline="0" dirty="0" err="1"/>
              <a:t>Jupiters</a:t>
            </a:r>
            <a:endParaRPr lang="en-US" dirty="0"/>
          </a:p>
        </p:txBody>
      </p:sp>
      <p:sp>
        <p:nvSpPr>
          <p:cNvPr id="4" name="Slide Number Placeholder 3"/>
          <p:cNvSpPr>
            <a:spLocks noGrp="1"/>
          </p:cNvSpPr>
          <p:nvPr>
            <p:ph type="sldNum" sz="quarter" idx="10"/>
          </p:nvPr>
        </p:nvSpPr>
        <p:spPr/>
        <p:txBody>
          <a:bodyPr/>
          <a:lstStyle/>
          <a:p>
            <a:fld id="{17DCADCB-5402-4545-BBE9-C2ED95DDD9DE}" type="slidenum">
              <a:rPr lang="en-US" smtClean="0"/>
              <a:t>19</a:t>
            </a:fld>
            <a:endParaRPr lang="en-US"/>
          </a:p>
        </p:txBody>
      </p:sp>
    </p:spTree>
    <p:extLst>
      <p:ext uri="{BB962C8B-B14F-4D97-AF65-F5344CB8AC3E}">
        <p14:creationId xmlns:p14="http://schemas.microsoft.com/office/powerpoint/2010/main" val="13193240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DCADCB-5402-4545-BBE9-C2ED95DDD9DE}" type="slidenum">
              <a:rPr lang="en-US" smtClean="0"/>
              <a:t>20</a:t>
            </a:fld>
            <a:endParaRPr lang="en-US"/>
          </a:p>
        </p:txBody>
      </p:sp>
    </p:spTree>
    <p:extLst>
      <p:ext uri="{BB962C8B-B14F-4D97-AF65-F5344CB8AC3E}">
        <p14:creationId xmlns:p14="http://schemas.microsoft.com/office/powerpoint/2010/main" val="21145544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Total column or average density?</a:t>
            </a:r>
          </a:p>
        </p:txBody>
      </p:sp>
      <p:sp>
        <p:nvSpPr>
          <p:cNvPr id="4" name="Slide Number Placeholder 3"/>
          <p:cNvSpPr>
            <a:spLocks noGrp="1"/>
          </p:cNvSpPr>
          <p:nvPr>
            <p:ph type="sldNum" sz="quarter" idx="10"/>
          </p:nvPr>
        </p:nvSpPr>
        <p:spPr/>
        <p:txBody>
          <a:bodyPr/>
          <a:lstStyle/>
          <a:p>
            <a:fld id="{17DCADCB-5402-4545-BBE9-C2ED95DDD9DE}" type="slidenum">
              <a:rPr lang="en-US" smtClean="0"/>
              <a:t>21</a:t>
            </a:fld>
            <a:endParaRPr lang="en-US"/>
          </a:p>
        </p:txBody>
      </p:sp>
    </p:spTree>
    <p:extLst>
      <p:ext uri="{BB962C8B-B14F-4D97-AF65-F5344CB8AC3E}">
        <p14:creationId xmlns:p14="http://schemas.microsoft.com/office/powerpoint/2010/main" val="6669869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Ionization rate in 1.7 times higher in 0.03 </a:t>
            </a:r>
            <a:r>
              <a:rPr lang="en-US" dirty="0" err="1"/>
              <a:t>msun</a:t>
            </a:r>
            <a:r>
              <a:rPr lang="en-US" dirty="0"/>
              <a:t> models </a:t>
            </a:r>
          </a:p>
        </p:txBody>
      </p:sp>
      <p:sp>
        <p:nvSpPr>
          <p:cNvPr id="4" name="Slide Number Placeholder 3"/>
          <p:cNvSpPr>
            <a:spLocks noGrp="1"/>
          </p:cNvSpPr>
          <p:nvPr>
            <p:ph type="sldNum" sz="quarter" idx="10"/>
          </p:nvPr>
        </p:nvSpPr>
        <p:spPr/>
        <p:txBody>
          <a:bodyPr/>
          <a:lstStyle/>
          <a:p>
            <a:fld id="{17DCADCB-5402-4545-BBE9-C2ED95DDD9DE}" type="slidenum">
              <a:rPr lang="en-US" smtClean="0"/>
              <a:t>22</a:t>
            </a:fld>
            <a:endParaRPr lang="en-US"/>
          </a:p>
        </p:txBody>
      </p:sp>
    </p:spTree>
    <p:extLst>
      <p:ext uri="{BB962C8B-B14F-4D97-AF65-F5344CB8AC3E}">
        <p14:creationId xmlns:p14="http://schemas.microsoft.com/office/powerpoint/2010/main" val="18365087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a:t>
            </a:r>
            <a:r>
              <a:rPr lang="en-US" baseline="0" dirty="0"/>
              <a:t> assuming core accretion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Solar C/O = 0.54</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How does this prediction match with what we see in protoplanetary disks?</a:t>
            </a:r>
            <a:endParaRPr lang="en-US" dirty="0"/>
          </a:p>
        </p:txBody>
      </p:sp>
      <p:sp>
        <p:nvSpPr>
          <p:cNvPr id="4" name="Slide Number Placeholder 3"/>
          <p:cNvSpPr>
            <a:spLocks noGrp="1"/>
          </p:cNvSpPr>
          <p:nvPr>
            <p:ph type="sldNum" sz="quarter" idx="10"/>
          </p:nvPr>
        </p:nvSpPr>
        <p:spPr/>
        <p:txBody>
          <a:bodyPr/>
          <a:lstStyle/>
          <a:p>
            <a:fld id="{DA9A5B44-D634-3840-9665-8A7A7D02392C}" type="slidenum">
              <a:rPr lang="en-US" smtClean="0"/>
              <a:t>2</a:t>
            </a:fld>
            <a:endParaRPr lang="en-US"/>
          </a:p>
        </p:txBody>
      </p:sp>
    </p:spTree>
    <p:extLst>
      <p:ext uri="{BB962C8B-B14F-4D97-AF65-F5344CB8AC3E}">
        <p14:creationId xmlns:p14="http://schemas.microsoft.com/office/powerpoint/2010/main" val="13690063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Total column or average density?</a:t>
            </a:r>
          </a:p>
        </p:txBody>
      </p:sp>
      <p:sp>
        <p:nvSpPr>
          <p:cNvPr id="4" name="Slide Number Placeholder 3"/>
          <p:cNvSpPr>
            <a:spLocks noGrp="1"/>
          </p:cNvSpPr>
          <p:nvPr>
            <p:ph type="sldNum" sz="quarter" idx="10"/>
          </p:nvPr>
        </p:nvSpPr>
        <p:spPr/>
        <p:txBody>
          <a:bodyPr/>
          <a:lstStyle/>
          <a:p>
            <a:fld id="{17DCADCB-5402-4545-BBE9-C2ED95DDD9DE}" type="slidenum">
              <a:rPr lang="en-US" smtClean="0"/>
              <a:t>23</a:t>
            </a:fld>
            <a:endParaRPr lang="en-US"/>
          </a:p>
        </p:txBody>
      </p:sp>
    </p:spTree>
    <p:extLst>
      <p:ext uri="{BB962C8B-B14F-4D97-AF65-F5344CB8AC3E}">
        <p14:creationId xmlns:p14="http://schemas.microsoft.com/office/powerpoint/2010/main" val="9456259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Total column or average density?</a:t>
            </a:r>
          </a:p>
        </p:txBody>
      </p:sp>
      <p:sp>
        <p:nvSpPr>
          <p:cNvPr id="4" name="Slide Number Placeholder 3"/>
          <p:cNvSpPr>
            <a:spLocks noGrp="1"/>
          </p:cNvSpPr>
          <p:nvPr>
            <p:ph type="sldNum" sz="quarter" idx="10"/>
          </p:nvPr>
        </p:nvSpPr>
        <p:spPr/>
        <p:txBody>
          <a:bodyPr/>
          <a:lstStyle/>
          <a:p>
            <a:fld id="{17DCADCB-5402-4545-BBE9-C2ED95DDD9DE}" type="slidenum">
              <a:rPr lang="en-US" smtClean="0"/>
              <a:t>24</a:t>
            </a:fld>
            <a:endParaRPr lang="en-US"/>
          </a:p>
        </p:txBody>
      </p:sp>
    </p:spTree>
    <p:extLst>
      <p:ext uri="{BB962C8B-B14F-4D97-AF65-F5344CB8AC3E}">
        <p14:creationId xmlns:p14="http://schemas.microsoft.com/office/powerpoint/2010/main" val="34189751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 combine with final slide if need be </a:t>
            </a:r>
          </a:p>
          <a:p>
            <a:r>
              <a:rPr lang="en-US" dirty="0"/>
              <a:t>change un-attenuated to high ionization rate</a:t>
            </a:r>
          </a:p>
        </p:txBody>
      </p:sp>
      <p:sp>
        <p:nvSpPr>
          <p:cNvPr id="4" name="Slide Number Placeholder 3"/>
          <p:cNvSpPr>
            <a:spLocks noGrp="1"/>
          </p:cNvSpPr>
          <p:nvPr>
            <p:ph type="sldNum" sz="quarter" idx="10"/>
          </p:nvPr>
        </p:nvSpPr>
        <p:spPr/>
        <p:txBody>
          <a:bodyPr/>
          <a:lstStyle/>
          <a:p>
            <a:fld id="{17DCADCB-5402-4545-BBE9-C2ED95DDD9DE}" type="slidenum">
              <a:rPr lang="en-US" smtClean="0"/>
              <a:t>25</a:t>
            </a:fld>
            <a:endParaRPr lang="en-US"/>
          </a:p>
        </p:txBody>
      </p:sp>
    </p:spTree>
    <p:extLst>
      <p:ext uri="{BB962C8B-B14F-4D97-AF65-F5344CB8AC3E}">
        <p14:creationId xmlns:p14="http://schemas.microsoft.com/office/powerpoint/2010/main" val="15513838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7DCADCB-5402-4545-BBE9-C2ED95DDD9DE}" type="slidenum">
              <a:rPr lang="en-US" smtClean="0"/>
              <a:t>26</a:t>
            </a:fld>
            <a:endParaRPr lang="en-US"/>
          </a:p>
        </p:txBody>
      </p:sp>
    </p:spTree>
    <p:extLst>
      <p:ext uri="{BB962C8B-B14F-4D97-AF65-F5344CB8AC3E}">
        <p14:creationId xmlns:p14="http://schemas.microsoft.com/office/powerpoint/2010/main" val="33113460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7DCADCB-5402-4545-BBE9-C2ED95DDD9DE}" type="slidenum">
              <a:rPr lang="en-US" smtClean="0"/>
              <a:t>27</a:t>
            </a:fld>
            <a:endParaRPr lang="en-US"/>
          </a:p>
        </p:txBody>
      </p:sp>
    </p:spTree>
    <p:extLst>
      <p:ext uri="{BB962C8B-B14F-4D97-AF65-F5344CB8AC3E}">
        <p14:creationId xmlns:p14="http://schemas.microsoft.com/office/powerpoint/2010/main" val="17563687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high ionization -&gt; low C/H</a:t>
            </a:r>
          </a:p>
        </p:txBody>
      </p:sp>
      <p:sp>
        <p:nvSpPr>
          <p:cNvPr id="4" name="Slide Number Placeholder 3"/>
          <p:cNvSpPr>
            <a:spLocks noGrp="1"/>
          </p:cNvSpPr>
          <p:nvPr>
            <p:ph type="sldNum" sz="quarter" idx="5"/>
          </p:nvPr>
        </p:nvSpPr>
        <p:spPr/>
        <p:txBody>
          <a:bodyPr/>
          <a:lstStyle/>
          <a:p>
            <a:fld id="{17DCADCB-5402-4545-BBE9-C2ED95DDD9DE}" type="slidenum">
              <a:rPr lang="en-US" smtClean="0"/>
              <a:t>28</a:t>
            </a:fld>
            <a:endParaRPr lang="en-US"/>
          </a:p>
        </p:txBody>
      </p:sp>
    </p:spTree>
    <p:extLst>
      <p:ext uri="{BB962C8B-B14F-4D97-AF65-F5344CB8AC3E}">
        <p14:creationId xmlns:p14="http://schemas.microsoft.com/office/powerpoint/2010/main" val="12782581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cut last bullet point</a:t>
            </a:r>
          </a:p>
        </p:txBody>
      </p:sp>
      <p:sp>
        <p:nvSpPr>
          <p:cNvPr id="4" name="Slide Number Placeholder 3"/>
          <p:cNvSpPr>
            <a:spLocks noGrp="1"/>
          </p:cNvSpPr>
          <p:nvPr>
            <p:ph type="sldNum" sz="quarter" idx="10"/>
          </p:nvPr>
        </p:nvSpPr>
        <p:spPr/>
        <p:txBody>
          <a:bodyPr/>
          <a:lstStyle/>
          <a:p>
            <a:fld id="{17DCADCB-5402-4545-BBE9-C2ED95DDD9DE}" type="slidenum">
              <a:rPr lang="en-US" smtClean="0"/>
              <a:t>30</a:t>
            </a:fld>
            <a:endParaRPr lang="en-US"/>
          </a:p>
        </p:txBody>
      </p:sp>
    </p:spTree>
    <p:extLst>
      <p:ext uri="{BB962C8B-B14F-4D97-AF65-F5344CB8AC3E}">
        <p14:creationId xmlns:p14="http://schemas.microsoft.com/office/powerpoint/2010/main" val="32952398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7DCADCB-5402-4545-BBE9-C2ED95DDD9DE}" type="slidenum">
              <a:rPr lang="en-US" smtClean="0"/>
              <a:t>31</a:t>
            </a:fld>
            <a:endParaRPr lang="en-US"/>
          </a:p>
        </p:txBody>
      </p:sp>
    </p:spTree>
    <p:extLst>
      <p:ext uri="{BB962C8B-B14F-4D97-AF65-F5344CB8AC3E}">
        <p14:creationId xmlns:p14="http://schemas.microsoft.com/office/powerpoint/2010/main" val="12502376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 cut if need be</a:t>
            </a:r>
          </a:p>
        </p:txBody>
      </p:sp>
      <p:sp>
        <p:nvSpPr>
          <p:cNvPr id="4" name="Slide Number Placeholder 3"/>
          <p:cNvSpPr>
            <a:spLocks noGrp="1"/>
          </p:cNvSpPr>
          <p:nvPr>
            <p:ph type="sldNum" sz="quarter" idx="10"/>
          </p:nvPr>
        </p:nvSpPr>
        <p:spPr/>
        <p:txBody>
          <a:bodyPr/>
          <a:lstStyle/>
          <a:p>
            <a:fld id="{17DCADCB-5402-4545-BBE9-C2ED95DDD9DE}" type="slidenum">
              <a:rPr lang="en-US" smtClean="0"/>
              <a:t>32</a:t>
            </a:fld>
            <a:endParaRPr lang="en-US"/>
          </a:p>
        </p:txBody>
      </p:sp>
    </p:spTree>
    <p:extLst>
      <p:ext uri="{BB962C8B-B14F-4D97-AF65-F5344CB8AC3E}">
        <p14:creationId xmlns:p14="http://schemas.microsoft.com/office/powerpoint/2010/main" val="4967799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DCADCB-5402-4545-BBE9-C2ED95DDD9DE}" type="slidenum">
              <a:rPr lang="en-US" smtClean="0"/>
              <a:t>33</a:t>
            </a:fld>
            <a:endParaRPr lang="en-US"/>
          </a:p>
        </p:txBody>
      </p:sp>
    </p:spTree>
    <p:extLst>
      <p:ext uri="{BB962C8B-B14F-4D97-AF65-F5344CB8AC3E}">
        <p14:creationId xmlns:p14="http://schemas.microsoft.com/office/powerpoint/2010/main" val="2613255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Grey: Williams &amp; Best 14, red: Miotello+16</a:t>
            </a:r>
          </a:p>
          <a:p>
            <a:r>
              <a:rPr lang="en-US" dirty="0"/>
              <a:t>ALMA</a:t>
            </a:r>
            <a:r>
              <a:rPr lang="en-US" baseline="0" dirty="0"/>
              <a:t> has been great for study the gas in protoplanetary disks, including allowing surveys of small disks which we were previously unable to detect in the gas. And one of the interesting results to come out of these surveys </a:t>
            </a:r>
            <a:endParaRPr lang="en-US" dirty="0"/>
          </a:p>
        </p:txBody>
      </p:sp>
      <p:sp>
        <p:nvSpPr>
          <p:cNvPr id="4" name="Slide Number Placeholder 3"/>
          <p:cNvSpPr>
            <a:spLocks noGrp="1"/>
          </p:cNvSpPr>
          <p:nvPr>
            <p:ph type="sldNum" sz="quarter" idx="10"/>
          </p:nvPr>
        </p:nvSpPr>
        <p:spPr/>
        <p:txBody>
          <a:bodyPr/>
          <a:lstStyle/>
          <a:p>
            <a:fld id="{17DCADCB-5402-4545-BBE9-C2ED95DDD9DE}" type="slidenum">
              <a:rPr lang="en-US" smtClean="0"/>
              <a:t>3</a:t>
            </a:fld>
            <a:endParaRPr lang="en-US"/>
          </a:p>
        </p:txBody>
      </p:sp>
    </p:spTree>
    <p:extLst>
      <p:ext uri="{BB962C8B-B14F-4D97-AF65-F5344CB8AC3E}">
        <p14:creationId xmlns:p14="http://schemas.microsoft.com/office/powerpoint/2010/main" val="4044804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 cut if need be. These</a:t>
            </a:r>
            <a:r>
              <a:rPr lang="en-US" baseline="0" dirty="0"/>
              <a:t> differences are because of evolving chemistry, we want to understand what this information tells us about the disks themselves and how we can relate the composition of disks to that of exoplanets </a:t>
            </a:r>
            <a:endParaRPr lang="en-US" dirty="0"/>
          </a:p>
        </p:txBody>
      </p:sp>
      <p:sp>
        <p:nvSpPr>
          <p:cNvPr id="4" name="Slide Number Placeholder 3"/>
          <p:cNvSpPr>
            <a:spLocks noGrp="1"/>
          </p:cNvSpPr>
          <p:nvPr>
            <p:ph type="sldNum" sz="quarter" idx="10"/>
          </p:nvPr>
        </p:nvSpPr>
        <p:spPr/>
        <p:txBody>
          <a:bodyPr/>
          <a:lstStyle/>
          <a:p>
            <a:fld id="{17DCADCB-5402-4545-BBE9-C2ED95DDD9DE}" type="slidenum">
              <a:rPr lang="en-US" smtClean="0"/>
              <a:t>35</a:t>
            </a:fld>
            <a:endParaRPr lang="en-US"/>
          </a:p>
        </p:txBody>
      </p:sp>
    </p:spTree>
    <p:extLst>
      <p:ext uri="{BB962C8B-B14F-4D97-AF65-F5344CB8AC3E}">
        <p14:creationId xmlns:p14="http://schemas.microsoft.com/office/powerpoint/2010/main" val="3578542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McClure </a:t>
            </a:r>
            <a:r>
              <a:rPr lang="en-US" dirty="0" err="1"/>
              <a:t>vD</a:t>
            </a:r>
            <a:endParaRPr lang="en-US" dirty="0"/>
          </a:p>
        </p:txBody>
      </p:sp>
      <p:sp>
        <p:nvSpPr>
          <p:cNvPr id="4" name="Slide Number Placeholder 3"/>
          <p:cNvSpPr>
            <a:spLocks noGrp="1"/>
          </p:cNvSpPr>
          <p:nvPr>
            <p:ph type="sldNum" sz="quarter" idx="10"/>
          </p:nvPr>
        </p:nvSpPr>
        <p:spPr/>
        <p:txBody>
          <a:bodyPr/>
          <a:lstStyle/>
          <a:p>
            <a:fld id="{17DCADCB-5402-4545-BBE9-C2ED95DDD9DE}" type="slidenum">
              <a:rPr lang="en-US" smtClean="0"/>
              <a:t>4</a:t>
            </a:fld>
            <a:endParaRPr lang="en-US"/>
          </a:p>
        </p:txBody>
      </p:sp>
    </p:spTree>
    <p:extLst>
      <p:ext uri="{BB962C8B-B14F-4D97-AF65-F5344CB8AC3E}">
        <p14:creationId xmlns:p14="http://schemas.microsoft.com/office/powerpoint/2010/main" val="34014704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 skip if need be</a:t>
            </a:r>
          </a:p>
        </p:txBody>
      </p:sp>
      <p:sp>
        <p:nvSpPr>
          <p:cNvPr id="4" name="Slide Number Placeholder 3"/>
          <p:cNvSpPr>
            <a:spLocks noGrp="1"/>
          </p:cNvSpPr>
          <p:nvPr>
            <p:ph type="sldNum" sz="quarter" idx="10"/>
          </p:nvPr>
        </p:nvSpPr>
        <p:spPr/>
        <p:txBody>
          <a:bodyPr/>
          <a:lstStyle/>
          <a:p>
            <a:fld id="{17DCADCB-5402-4545-BBE9-C2ED95DDD9DE}" type="slidenum">
              <a:rPr lang="en-US" smtClean="0"/>
              <a:t>5</a:t>
            </a:fld>
            <a:endParaRPr lang="en-US"/>
          </a:p>
        </p:txBody>
      </p:sp>
    </p:spTree>
    <p:extLst>
      <p:ext uri="{BB962C8B-B14F-4D97-AF65-F5344CB8AC3E}">
        <p14:creationId xmlns:p14="http://schemas.microsoft.com/office/powerpoint/2010/main" val="16011863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9A5B44-D634-3840-9665-8A7A7D02392C}" type="slidenum">
              <a:rPr lang="en-US" smtClean="0"/>
              <a:t>6</a:t>
            </a:fld>
            <a:endParaRPr lang="en-US"/>
          </a:p>
        </p:txBody>
      </p:sp>
    </p:spTree>
    <p:extLst>
      <p:ext uri="{BB962C8B-B14F-4D97-AF65-F5344CB8AC3E}">
        <p14:creationId xmlns:p14="http://schemas.microsoft.com/office/powerpoint/2010/main" val="25626183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9A5B44-D634-3840-9665-8A7A7D02392C}" type="slidenum">
              <a:rPr lang="en-US" smtClean="0"/>
              <a:t>7</a:t>
            </a:fld>
            <a:endParaRPr lang="en-US"/>
          </a:p>
        </p:txBody>
      </p:sp>
    </p:spTree>
    <p:extLst>
      <p:ext uri="{BB962C8B-B14F-4D97-AF65-F5344CB8AC3E}">
        <p14:creationId xmlns:p14="http://schemas.microsoft.com/office/powerpoint/2010/main" val="25673461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DCADCB-5402-4545-BBE9-C2ED95DDD9DE}" type="slidenum">
              <a:rPr lang="en-US" smtClean="0"/>
              <a:t>8</a:t>
            </a:fld>
            <a:endParaRPr lang="en-US"/>
          </a:p>
        </p:txBody>
      </p:sp>
    </p:spTree>
    <p:extLst>
      <p:ext uri="{BB962C8B-B14F-4D97-AF65-F5344CB8AC3E}">
        <p14:creationId xmlns:p14="http://schemas.microsoft.com/office/powerpoint/2010/main" val="17915934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did this for a grid of models with a</a:t>
            </a:r>
            <a:r>
              <a:rPr lang="en-US" baseline="0" dirty="0"/>
              <a:t> wide range of physical properties</a:t>
            </a:r>
            <a:endParaRPr lang="en-US" dirty="0"/>
          </a:p>
        </p:txBody>
      </p:sp>
      <p:sp>
        <p:nvSpPr>
          <p:cNvPr id="4" name="Slide Number Placeholder 3"/>
          <p:cNvSpPr>
            <a:spLocks noGrp="1"/>
          </p:cNvSpPr>
          <p:nvPr>
            <p:ph type="sldNum" sz="quarter" idx="10"/>
          </p:nvPr>
        </p:nvSpPr>
        <p:spPr/>
        <p:txBody>
          <a:bodyPr/>
          <a:lstStyle/>
          <a:p>
            <a:fld id="{17DCADCB-5402-4545-BBE9-C2ED95DDD9DE}" type="slidenum">
              <a:rPr lang="en-US" smtClean="0"/>
              <a:t>9</a:t>
            </a:fld>
            <a:endParaRPr lang="en-US"/>
          </a:p>
        </p:txBody>
      </p:sp>
    </p:spTree>
    <p:extLst>
      <p:ext uri="{BB962C8B-B14F-4D97-AF65-F5344CB8AC3E}">
        <p14:creationId xmlns:p14="http://schemas.microsoft.com/office/powerpoint/2010/main" val="3277975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CC55003-9040-AC45-9F7A-76D381A00D61}" type="datetimeFigureOut">
              <a:rPr lang="en-US" smtClean="0"/>
              <a:t>11/8/18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76EA08-CE7F-3947-8CB9-882CBFEC6B9D}"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CC55003-9040-AC45-9F7A-76D381A00D61}" type="datetimeFigureOut">
              <a:rPr lang="en-US" smtClean="0"/>
              <a:t>11/8/18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76EA08-CE7F-3947-8CB9-882CBFEC6B9D}"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CC55003-9040-AC45-9F7A-76D381A00D61}" type="datetimeFigureOut">
              <a:rPr lang="en-US" smtClean="0"/>
              <a:t>11/8/18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76EA08-CE7F-3947-8CB9-882CBFEC6B9D}"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CC55003-9040-AC45-9F7A-76D381A00D61}" type="datetimeFigureOut">
              <a:rPr lang="en-US" smtClean="0"/>
              <a:t>11/8/18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76EA08-CE7F-3947-8CB9-882CBFEC6B9D}"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CC55003-9040-AC45-9F7A-76D381A00D61}" type="datetimeFigureOut">
              <a:rPr lang="en-US" smtClean="0"/>
              <a:t>11/8/18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76EA08-CE7F-3947-8CB9-882CBFEC6B9D}"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CC55003-9040-AC45-9F7A-76D381A00D61}" type="datetimeFigureOut">
              <a:rPr lang="en-US" smtClean="0"/>
              <a:t>11/8/18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76EA08-CE7F-3947-8CB9-882CBFEC6B9D}"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CC55003-9040-AC45-9F7A-76D381A00D61}" type="datetimeFigureOut">
              <a:rPr lang="en-US" smtClean="0"/>
              <a:t>11/8/18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976EA08-CE7F-3947-8CB9-882CBFEC6B9D}"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CC55003-9040-AC45-9F7A-76D381A00D61}" type="datetimeFigureOut">
              <a:rPr lang="en-US" smtClean="0"/>
              <a:t>11/8/18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976EA08-CE7F-3947-8CB9-882CBFEC6B9D}"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C55003-9040-AC45-9F7A-76D381A00D61}" type="datetimeFigureOut">
              <a:rPr lang="en-US" smtClean="0"/>
              <a:t>11/8/18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976EA08-CE7F-3947-8CB9-882CBFEC6B9D}"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CC55003-9040-AC45-9F7A-76D381A00D61}" type="datetimeFigureOut">
              <a:rPr lang="en-US" smtClean="0"/>
              <a:t>11/8/18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76EA08-CE7F-3947-8CB9-882CBFEC6B9D}"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CC55003-9040-AC45-9F7A-76D381A00D61}" type="datetimeFigureOut">
              <a:rPr lang="en-US" smtClean="0"/>
              <a:t>11/8/18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76EA08-CE7F-3947-8CB9-882CBFEC6B9D}"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C55003-9040-AC45-9F7A-76D381A00D61}" type="datetimeFigureOut">
              <a:rPr lang="en-US" smtClean="0"/>
              <a:t>11/8/18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76EA08-CE7F-3947-8CB9-882CBFEC6B9D}" type="slidenum">
              <a:rPr lang="en-US" smtClean="0"/>
              <a:t>‹#›</a:t>
            </a:fld>
            <a:endParaRPr lang="en-US"/>
          </a:p>
        </p:txBody>
      </p:sp>
    </p:spTree>
    <p:extLst>
      <p:ext uri="{BB962C8B-B14F-4D97-AF65-F5344CB8AC3E}">
        <p14:creationId xmlns:p14="http://schemas.microsoft.com/office/powerpoint/2010/main" val="152336269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8.emf"/></Relationships>
</file>

<file path=ppt/slides/_rels/slide22.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8.emf"/></Relationships>
</file>

<file path=ppt/slides/_rels/slide23.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7.emf"/></Relationships>
</file>

<file path=ppt/slides/_rels/slide28.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7.emf"/></Relationships>
</file>

<file path=ppt/slides/_rels/slide29.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6.tiff"/></Relationships>
</file>

<file path=ppt/slides/_rels/slide31.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28.tiff"/><Relationship Id="rId4" Type="http://schemas.openxmlformats.org/officeDocument/2006/relationships/image" Target="../media/image27.emf"/></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0.tiff"/><Relationship Id="rId7" Type="http://schemas.openxmlformats.org/officeDocument/2006/relationships/image" Target="../media/image6.tiff"/><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33.tiff"/><Relationship Id="rId5" Type="http://schemas.openxmlformats.org/officeDocument/2006/relationships/image" Target="../media/image32.png"/><Relationship Id="rId10" Type="http://schemas.openxmlformats.org/officeDocument/2006/relationships/image" Target="../media/image27.emf"/><Relationship Id="rId4" Type="http://schemas.openxmlformats.org/officeDocument/2006/relationships/image" Target="../media/image31.tiff"/><Relationship Id="rId9" Type="http://schemas.openxmlformats.org/officeDocument/2006/relationships/image" Target="../media/image35.tiff"/></Relationships>
</file>

<file path=ppt/slides/_rels/slide4.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tiff"/></Relationships>
</file>

<file path=ppt/slides/_rels/slide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tiff"/></Relationships>
</file>

<file path=ppt/slides/_rels/slide7.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7.emf"/></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latin typeface="Palatino Linotype" charset="0"/>
                <a:ea typeface="Palatino Linotype" charset="0"/>
                <a:cs typeface="Palatino Linotype" charset="0"/>
              </a:rPr>
              <a:t>Primordial C/H Predictions Inside the CO Snowline</a:t>
            </a:r>
          </a:p>
        </p:txBody>
      </p:sp>
      <p:sp>
        <p:nvSpPr>
          <p:cNvPr id="3" name="Subtitle 2"/>
          <p:cNvSpPr>
            <a:spLocks noGrp="1"/>
          </p:cNvSpPr>
          <p:nvPr>
            <p:ph type="subTitle" idx="1"/>
          </p:nvPr>
        </p:nvSpPr>
        <p:spPr/>
        <p:txBody>
          <a:bodyPr>
            <a:normAutofit/>
          </a:bodyPr>
          <a:lstStyle/>
          <a:p>
            <a:r>
              <a:rPr lang="en-US" sz="2800" dirty="0" err="1"/>
              <a:t>Kamber</a:t>
            </a:r>
            <a:r>
              <a:rPr lang="en-US" sz="2800" dirty="0"/>
              <a:t> Schwarz, NHFP Sagan Fellow</a:t>
            </a:r>
          </a:p>
          <a:p>
            <a:r>
              <a:rPr lang="en-US" sz="2800" dirty="0"/>
              <a:t>Edwin Bergin, Ilse </a:t>
            </a:r>
            <a:r>
              <a:rPr lang="en-US" sz="2800" dirty="0" err="1"/>
              <a:t>Cleeves</a:t>
            </a:r>
            <a:r>
              <a:rPr lang="en-US" sz="2800" dirty="0"/>
              <a:t>, </a:t>
            </a:r>
            <a:r>
              <a:rPr lang="en-US" sz="2800" dirty="0" err="1"/>
              <a:t>Ke</a:t>
            </a:r>
            <a:r>
              <a:rPr lang="en-US" sz="2800" dirty="0"/>
              <a:t> Zhang, Karin </a:t>
            </a:r>
            <a:r>
              <a:rPr lang="en-US" sz="2800" dirty="0" err="1"/>
              <a:t>Öberg</a:t>
            </a:r>
            <a:r>
              <a:rPr lang="en-US" sz="2800" dirty="0"/>
              <a:t>, Geoff Blake, Dana Anderson</a:t>
            </a:r>
          </a:p>
        </p:txBody>
      </p:sp>
      <p:sp>
        <p:nvSpPr>
          <p:cNvPr id="5" name="Subtitle 2"/>
          <p:cNvSpPr txBox="1">
            <a:spLocks/>
          </p:cNvSpPr>
          <p:nvPr/>
        </p:nvSpPr>
        <p:spPr>
          <a:xfrm>
            <a:off x="1524000" y="6153300"/>
            <a:ext cx="9144000" cy="60572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sz="1800" dirty="0"/>
              <a:t>Sagan/Michelson Fellows Symposium </a:t>
            </a:r>
          </a:p>
          <a:p>
            <a:r>
              <a:rPr lang="en-US" sz="1800" dirty="0"/>
              <a:t>November 8</a:t>
            </a:r>
            <a:r>
              <a:rPr lang="en-US" sz="1800" baseline="30000" dirty="0"/>
              <a:t>th</a:t>
            </a:r>
            <a:r>
              <a:rPr lang="en-US" sz="1800" dirty="0"/>
              <a:t>, 2018</a:t>
            </a:r>
          </a:p>
        </p:txBody>
      </p:sp>
      <p:pic>
        <p:nvPicPr>
          <p:cNvPr id="9" name="Picture 8">
            <a:extLst>
              <a:ext uri="{FF2B5EF4-FFF2-40B4-BE49-F238E27FC236}">
                <a16:creationId xmlns:a16="http://schemas.microsoft.com/office/drawing/2014/main" id="{ED9DD7B2-98C0-A140-A1C5-81C605782582}"/>
              </a:ext>
            </a:extLst>
          </p:cNvPr>
          <p:cNvPicPr>
            <a:picLocks noChangeAspect="1"/>
          </p:cNvPicPr>
          <p:nvPr/>
        </p:nvPicPr>
        <p:blipFill>
          <a:blip r:embed="rId3"/>
          <a:stretch>
            <a:fillRect/>
          </a:stretch>
        </p:blipFill>
        <p:spPr>
          <a:xfrm>
            <a:off x="84961" y="5764191"/>
            <a:ext cx="1101446" cy="1033033"/>
          </a:xfrm>
          <a:prstGeom prst="rect">
            <a:avLst/>
          </a:prstGeom>
        </p:spPr>
      </p:pic>
    </p:spTree>
    <p:extLst>
      <p:ext uri="{BB962C8B-B14F-4D97-AF65-F5344CB8AC3E}">
        <p14:creationId xmlns:p14="http://schemas.microsoft.com/office/powerpoint/2010/main" val="8567753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01038"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Physical Modeling </a:t>
            </a:r>
          </a:p>
        </p:txBody>
      </p:sp>
      <p:cxnSp>
        <p:nvCxnSpPr>
          <p:cNvPr id="5" name="Straight Connector 4"/>
          <p:cNvCxnSpPr/>
          <p:nvPr/>
        </p:nvCxnSpPr>
        <p:spPr>
          <a:xfrm>
            <a:off x="301038" y="1112232"/>
            <a:ext cx="9602379" cy="3646"/>
          </a:xfrm>
          <a:prstGeom prst="line">
            <a:avLst/>
          </a:prstGeom>
          <a:ln cap="sq">
            <a:gradFill flip="none" rotWithShape="1">
              <a:gsLst>
                <a:gs pos="0">
                  <a:schemeClr val="bg1"/>
                </a:gs>
                <a:gs pos="74000">
                  <a:schemeClr val="tx1"/>
                </a:gs>
                <a:gs pos="83000">
                  <a:schemeClr val="tx1"/>
                </a:gs>
                <a:gs pos="100000">
                  <a:schemeClr val="tx1"/>
                </a:gs>
              </a:gsLst>
              <a:lin ang="10800000" scaled="1"/>
              <a:tileRect/>
            </a:gradFill>
            <a:tailEnd type="ova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223549" y="1511935"/>
            <a:ext cx="6770322" cy="3539430"/>
          </a:xfrm>
          <a:prstGeom prst="rect">
            <a:avLst/>
          </a:prstGeom>
          <a:noFill/>
        </p:spPr>
        <p:txBody>
          <a:bodyPr wrap="square" rtlCol="0">
            <a:spAutoFit/>
          </a:bodyPr>
          <a:lstStyle/>
          <a:p>
            <a:pPr marL="457200" indent="-457200">
              <a:buFont typeface="Arial" charset="0"/>
              <a:buChar char="•"/>
            </a:pPr>
            <a:r>
              <a:rPr lang="en-US" sz="2800" dirty="0"/>
              <a:t>R</a:t>
            </a:r>
            <a:r>
              <a:rPr lang="en-US" sz="2800" baseline="-25000" dirty="0"/>
              <a:t>out</a:t>
            </a:r>
            <a:r>
              <a:rPr lang="en-US" sz="2800" dirty="0"/>
              <a:t> = 200 au</a:t>
            </a:r>
          </a:p>
          <a:p>
            <a:pPr marL="457200" indent="-457200">
              <a:buFont typeface="Arial" charset="0"/>
              <a:buChar char="•"/>
            </a:pPr>
            <a:r>
              <a:rPr lang="en-US" sz="2800" dirty="0"/>
              <a:t>Disk temperature (Torus, Harries+00)</a:t>
            </a:r>
          </a:p>
          <a:p>
            <a:pPr marL="457200" indent="-457200">
              <a:buFont typeface="Arial" charset="0"/>
              <a:buChar char="•"/>
            </a:pPr>
            <a:r>
              <a:rPr lang="en-US" sz="2800" dirty="0"/>
              <a:t>UV &amp; X-ray radiative transport (</a:t>
            </a:r>
            <a:r>
              <a:rPr lang="en-US" sz="2800" dirty="0" err="1"/>
              <a:t>Bethell</a:t>
            </a:r>
            <a:r>
              <a:rPr lang="en-US" sz="2800" dirty="0"/>
              <a:t> &amp; Bergin 11a,11b)</a:t>
            </a:r>
          </a:p>
          <a:p>
            <a:pPr marL="914400" lvl="1" indent="-457200">
              <a:buFont typeface="Arial" charset="0"/>
              <a:buChar char="•"/>
            </a:pPr>
            <a:r>
              <a:rPr lang="en-US" sz="2800" dirty="0"/>
              <a:t>Matched to observe field</a:t>
            </a:r>
          </a:p>
          <a:p>
            <a:pPr marL="457200" indent="-457200">
              <a:buFont typeface="Arial" charset="0"/>
              <a:buChar char="•"/>
            </a:pPr>
            <a:r>
              <a:rPr lang="en-US" sz="2800" dirty="0"/>
              <a:t>Cosmic ray attenuation       (Cleeves+13)</a:t>
            </a:r>
          </a:p>
          <a:p>
            <a:pPr marL="457200" indent="-457200">
              <a:buFont typeface="Arial" charset="0"/>
              <a:buChar char="•"/>
            </a:pPr>
            <a:endParaRPr lang="en-US" sz="2800" dirty="0"/>
          </a:p>
        </p:txBody>
      </p:sp>
      <p:pic>
        <p:nvPicPr>
          <p:cNvPr id="32" name="Picture 31">
            <a:extLst>
              <a:ext uri="{FF2B5EF4-FFF2-40B4-BE49-F238E27FC236}">
                <a16:creationId xmlns:a16="http://schemas.microsoft.com/office/drawing/2014/main" id="{AEFC8F0F-23A6-3141-95C1-1C732C0592AE}"/>
              </a:ext>
            </a:extLst>
          </p:cNvPr>
          <p:cNvPicPr>
            <a:picLocks noChangeAspect="1"/>
          </p:cNvPicPr>
          <p:nvPr/>
        </p:nvPicPr>
        <p:blipFill rotWithShape="1">
          <a:blip r:embed="rId3"/>
          <a:srcRect t="-1" r="-622" b="-1234"/>
          <a:stretch/>
        </p:blipFill>
        <p:spPr>
          <a:xfrm>
            <a:off x="6698812" y="1319211"/>
            <a:ext cx="5493188" cy="5176182"/>
          </a:xfrm>
          <a:prstGeom prst="rect">
            <a:avLst/>
          </a:prstGeom>
        </p:spPr>
      </p:pic>
      <p:grpSp>
        <p:nvGrpSpPr>
          <p:cNvPr id="33" name="Group 32">
            <a:extLst>
              <a:ext uri="{FF2B5EF4-FFF2-40B4-BE49-F238E27FC236}">
                <a16:creationId xmlns:a16="http://schemas.microsoft.com/office/drawing/2014/main" id="{7207CE97-E5BD-FD41-9DB3-C132C32DFF12}"/>
              </a:ext>
            </a:extLst>
          </p:cNvPr>
          <p:cNvGrpSpPr/>
          <p:nvPr/>
        </p:nvGrpSpPr>
        <p:grpSpPr>
          <a:xfrm>
            <a:off x="7857769" y="1605378"/>
            <a:ext cx="3606887" cy="1551612"/>
            <a:chOff x="7857769" y="1605378"/>
            <a:chExt cx="3606887" cy="1551612"/>
          </a:xfrm>
        </p:grpSpPr>
        <p:cxnSp>
          <p:nvCxnSpPr>
            <p:cNvPr id="34" name="Curved Connector 33">
              <a:extLst>
                <a:ext uri="{FF2B5EF4-FFF2-40B4-BE49-F238E27FC236}">
                  <a16:creationId xmlns:a16="http://schemas.microsoft.com/office/drawing/2014/main" id="{3F48D1A8-BCC8-BE47-9376-C4D5B080F769}"/>
                </a:ext>
              </a:extLst>
            </p:cNvPr>
            <p:cNvCxnSpPr/>
            <p:nvPr/>
          </p:nvCxnSpPr>
          <p:spPr>
            <a:xfrm rot="5400000">
              <a:off x="11169301" y="1781694"/>
              <a:ext cx="471672" cy="119039"/>
            </a:xfrm>
            <a:prstGeom prst="curvedConnector3">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35" name="Curved Connector 34">
              <a:extLst>
                <a:ext uri="{FF2B5EF4-FFF2-40B4-BE49-F238E27FC236}">
                  <a16:creationId xmlns:a16="http://schemas.microsoft.com/office/drawing/2014/main" id="{E234E063-C221-0A45-8636-EB36CAB4BE34}"/>
                </a:ext>
              </a:extLst>
            </p:cNvPr>
            <p:cNvCxnSpPr/>
            <p:nvPr/>
          </p:nvCxnSpPr>
          <p:spPr>
            <a:xfrm rot="5400000">
              <a:off x="10529807" y="2330163"/>
              <a:ext cx="471672" cy="119039"/>
            </a:xfrm>
            <a:prstGeom prst="curvedConnector3">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36" name="Curved Connector 35">
              <a:extLst>
                <a:ext uri="{FF2B5EF4-FFF2-40B4-BE49-F238E27FC236}">
                  <a16:creationId xmlns:a16="http://schemas.microsoft.com/office/drawing/2014/main" id="{174A33A6-26EA-2B47-BA79-E195EDA8C2AC}"/>
                </a:ext>
              </a:extLst>
            </p:cNvPr>
            <p:cNvCxnSpPr/>
            <p:nvPr/>
          </p:nvCxnSpPr>
          <p:spPr>
            <a:xfrm rot="5400000">
              <a:off x="9782679" y="2844638"/>
              <a:ext cx="471672" cy="119039"/>
            </a:xfrm>
            <a:prstGeom prst="curvedConnector3">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grpSp>
          <p:nvGrpSpPr>
            <p:cNvPr id="37" name="Group 36">
              <a:extLst>
                <a:ext uri="{FF2B5EF4-FFF2-40B4-BE49-F238E27FC236}">
                  <a16:creationId xmlns:a16="http://schemas.microsoft.com/office/drawing/2014/main" id="{D754D0BA-67EF-E447-8D99-22BFF69EC4E3}"/>
                </a:ext>
              </a:extLst>
            </p:cNvPr>
            <p:cNvGrpSpPr/>
            <p:nvPr/>
          </p:nvGrpSpPr>
          <p:grpSpPr>
            <a:xfrm flipH="1">
              <a:off x="7857769" y="1622374"/>
              <a:ext cx="1505661" cy="1534616"/>
              <a:chOff x="5026439" y="4242159"/>
              <a:chExt cx="1505661" cy="1534616"/>
            </a:xfrm>
          </p:grpSpPr>
          <p:cxnSp>
            <p:nvCxnSpPr>
              <p:cNvPr id="38" name="Curved Connector 37">
                <a:extLst>
                  <a:ext uri="{FF2B5EF4-FFF2-40B4-BE49-F238E27FC236}">
                    <a16:creationId xmlns:a16="http://schemas.microsoft.com/office/drawing/2014/main" id="{67907D73-199C-F64B-B436-83231415DFD7}"/>
                  </a:ext>
                </a:extLst>
              </p:cNvPr>
              <p:cNvCxnSpPr>
                <a:cxnSpLocks/>
              </p:cNvCxnSpPr>
              <p:nvPr/>
            </p:nvCxnSpPr>
            <p:spPr>
              <a:xfrm rot="5400000">
                <a:off x="6236745" y="4418475"/>
                <a:ext cx="471672" cy="119039"/>
              </a:xfrm>
              <a:prstGeom prst="curvedConnector3">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39" name="Curved Connector 38">
                <a:extLst>
                  <a:ext uri="{FF2B5EF4-FFF2-40B4-BE49-F238E27FC236}">
                    <a16:creationId xmlns:a16="http://schemas.microsoft.com/office/drawing/2014/main" id="{879D4D2F-BA1C-894B-BA75-8A8653902D4B}"/>
                  </a:ext>
                </a:extLst>
              </p:cNvPr>
              <p:cNvCxnSpPr>
                <a:cxnSpLocks/>
              </p:cNvCxnSpPr>
              <p:nvPr/>
            </p:nvCxnSpPr>
            <p:spPr>
              <a:xfrm rot="5400000">
                <a:off x="5597251" y="4966944"/>
                <a:ext cx="471672" cy="119039"/>
              </a:xfrm>
              <a:prstGeom prst="curvedConnector3">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40" name="Curved Connector 39">
                <a:extLst>
                  <a:ext uri="{FF2B5EF4-FFF2-40B4-BE49-F238E27FC236}">
                    <a16:creationId xmlns:a16="http://schemas.microsoft.com/office/drawing/2014/main" id="{AC702633-151B-6945-A318-33EE076F7065}"/>
                  </a:ext>
                </a:extLst>
              </p:cNvPr>
              <p:cNvCxnSpPr>
                <a:cxnSpLocks/>
              </p:cNvCxnSpPr>
              <p:nvPr/>
            </p:nvCxnSpPr>
            <p:spPr>
              <a:xfrm rot="5400000">
                <a:off x="4850123" y="5481419"/>
                <a:ext cx="471672" cy="119039"/>
              </a:xfrm>
              <a:prstGeom prst="curvedConnector3">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41" name="Group 40">
            <a:extLst>
              <a:ext uri="{FF2B5EF4-FFF2-40B4-BE49-F238E27FC236}">
                <a16:creationId xmlns:a16="http://schemas.microsoft.com/office/drawing/2014/main" id="{699D3880-9384-CD4F-B871-B8EA6D644390}"/>
              </a:ext>
            </a:extLst>
          </p:cNvPr>
          <p:cNvGrpSpPr/>
          <p:nvPr/>
        </p:nvGrpSpPr>
        <p:grpSpPr>
          <a:xfrm flipV="1">
            <a:off x="7871623" y="4046900"/>
            <a:ext cx="3606887" cy="1551612"/>
            <a:chOff x="7857769" y="1605378"/>
            <a:chExt cx="3606887" cy="1551612"/>
          </a:xfrm>
        </p:grpSpPr>
        <p:cxnSp>
          <p:nvCxnSpPr>
            <p:cNvPr id="42" name="Curved Connector 41">
              <a:extLst>
                <a:ext uri="{FF2B5EF4-FFF2-40B4-BE49-F238E27FC236}">
                  <a16:creationId xmlns:a16="http://schemas.microsoft.com/office/drawing/2014/main" id="{BFAB9410-698F-0B49-B00F-3B15745A4326}"/>
                </a:ext>
              </a:extLst>
            </p:cNvPr>
            <p:cNvCxnSpPr/>
            <p:nvPr/>
          </p:nvCxnSpPr>
          <p:spPr>
            <a:xfrm rot="5400000">
              <a:off x="11169301" y="1781694"/>
              <a:ext cx="471672" cy="119039"/>
            </a:xfrm>
            <a:prstGeom prst="curvedConnector3">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43" name="Curved Connector 42">
              <a:extLst>
                <a:ext uri="{FF2B5EF4-FFF2-40B4-BE49-F238E27FC236}">
                  <a16:creationId xmlns:a16="http://schemas.microsoft.com/office/drawing/2014/main" id="{263BC8A2-0088-9E4F-8461-CECF0BFE8F00}"/>
                </a:ext>
              </a:extLst>
            </p:cNvPr>
            <p:cNvCxnSpPr/>
            <p:nvPr/>
          </p:nvCxnSpPr>
          <p:spPr>
            <a:xfrm rot="5400000">
              <a:off x="10529807" y="2330163"/>
              <a:ext cx="471672" cy="119039"/>
            </a:xfrm>
            <a:prstGeom prst="curvedConnector3">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44" name="Curved Connector 43">
              <a:extLst>
                <a:ext uri="{FF2B5EF4-FFF2-40B4-BE49-F238E27FC236}">
                  <a16:creationId xmlns:a16="http://schemas.microsoft.com/office/drawing/2014/main" id="{22C1916D-88AB-024F-8283-A0430803BB5B}"/>
                </a:ext>
              </a:extLst>
            </p:cNvPr>
            <p:cNvCxnSpPr/>
            <p:nvPr/>
          </p:nvCxnSpPr>
          <p:spPr>
            <a:xfrm rot="5400000">
              <a:off x="9782679" y="2844638"/>
              <a:ext cx="471672" cy="119039"/>
            </a:xfrm>
            <a:prstGeom prst="curvedConnector3">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grpSp>
          <p:nvGrpSpPr>
            <p:cNvPr id="45" name="Group 44">
              <a:extLst>
                <a:ext uri="{FF2B5EF4-FFF2-40B4-BE49-F238E27FC236}">
                  <a16:creationId xmlns:a16="http://schemas.microsoft.com/office/drawing/2014/main" id="{69C7F2D2-CC96-3A42-91C7-998CCED803B1}"/>
                </a:ext>
              </a:extLst>
            </p:cNvPr>
            <p:cNvGrpSpPr/>
            <p:nvPr/>
          </p:nvGrpSpPr>
          <p:grpSpPr>
            <a:xfrm flipH="1">
              <a:off x="7857769" y="1622374"/>
              <a:ext cx="1505661" cy="1534616"/>
              <a:chOff x="5026439" y="4242159"/>
              <a:chExt cx="1505661" cy="1534616"/>
            </a:xfrm>
          </p:grpSpPr>
          <p:cxnSp>
            <p:nvCxnSpPr>
              <p:cNvPr id="46" name="Curved Connector 45">
                <a:extLst>
                  <a:ext uri="{FF2B5EF4-FFF2-40B4-BE49-F238E27FC236}">
                    <a16:creationId xmlns:a16="http://schemas.microsoft.com/office/drawing/2014/main" id="{EC4A6F6D-50E4-574E-972E-27CD05CAB433}"/>
                  </a:ext>
                </a:extLst>
              </p:cNvPr>
              <p:cNvCxnSpPr>
                <a:cxnSpLocks/>
              </p:cNvCxnSpPr>
              <p:nvPr/>
            </p:nvCxnSpPr>
            <p:spPr>
              <a:xfrm rot="5400000">
                <a:off x="6236745" y="4418475"/>
                <a:ext cx="471672" cy="119039"/>
              </a:xfrm>
              <a:prstGeom prst="curvedConnector3">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47" name="Curved Connector 46">
                <a:extLst>
                  <a:ext uri="{FF2B5EF4-FFF2-40B4-BE49-F238E27FC236}">
                    <a16:creationId xmlns:a16="http://schemas.microsoft.com/office/drawing/2014/main" id="{8376BD37-D120-DC4E-B6C7-D08CA6E45D22}"/>
                  </a:ext>
                </a:extLst>
              </p:cNvPr>
              <p:cNvCxnSpPr>
                <a:cxnSpLocks/>
              </p:cNvCxnSpPr>
              <p:nvPr/>
            </p:nvCxnSpPr>
            <p:spPr>
              <a:xfrm rot="5400000">
                <a:off x="5597251" y="4966944"/>
                <a:ext cx="471672" cy="119039"/>
              </a:xfrm>
              <a:prstGeom prst="curvedConnector3">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48" name="Curved Connector 47">
                <a:extLst>
                  <a:ext uri="{FF2B5EF4-FFF2-40B4-BE49-F238E27FC236}">
                    <a16:creationId xmlns:a16="http://schemas.microsoft.com/office/drawing/2014/main" id="{9F85D159-C0DD-7D42-B313-6FEF98BF2109}"/>
                  </a:ext>
                </a:extLst>
              </p:cNvPr>
              <p:cNvCxnSpPr>
                <a:cxnSpLocks/>
              </p:cNvCxnSpPr>
              <p:nvPr/>
            </p:nvCxnSpPr>
            <p:spPr>
              <a:xfrm rot="5400000">
                <a:off x="4850123" y="5481419"/>
                <a:ext cx="471672" cy="119039"/>
              </a:xfrm>
              <a:prstGeom prst="curvedConnector3">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grpSp>
      </p:grpSp>
      <p:pic>
        <p:nvPicPr>
          <p:cNvPr id="49" name="Picture 48">
            <a:extLst>
              <a:ext uri="{FF2B5EF4-FFF2-40B4-BE49-F238E27FC236}">
                <a16:creationId xmlns:a16="http://schemas.microsoft.com/office/drawing/2014/main" id="{507316D8-0D60-184B-94B6-934F4BD26EE4}"/>
              </a:ext>
            </a:extLst>
          </p:cNvPr>
          <p:cNvPicPr>
            <a:picLocks noChangeAspect="1"/>
          </p:cNvPicPr>
          <p:nvPr/>
        </p:nvPicPr>
        <p:blipFill>
          <a:blip r:embed="rId4"/>
          <a:stretch>
            <a:fillRect/>
          </a:stretch>
        </p:blipFill>
        <p:spPr>
          <a:xfrm>
            <a:off x="9555375" y="3458955"/>
            <a:ext cx="323354" cy="365760"/>
          </a:xfrm>
          <a:prstGeom prst="rect">
            <a:avLst/>
          </a:prstGeom>
        </p:spPr>
      </p:pic>
      <p:sp>
        <p:nvSpPr>
          <p:cNvPr id="50" name="Rectangle 49">
            <a:extLst>
              <a:ext uri="{FF2B5EF4-FFF2-40B4-BE49-F238E27FC236}">
                <a16:creationId xmlns:a16="http://schemas.microsoft.com/office/drawing/2014/main" id="{E01A226F-97AC-F642-A917-327144A40DC3}"/>
              </a:ext>
            </a:extLst>
          </p:cNvPr>
          <p:cNvSpPr/>
          <p:nvPr/>
        </p:nvSpPr>
        <p:spPr>
          <a:xfrm>
            <a:off x="9876517" y="5868650"/>
            <a:ext cx="2300690" cy="2249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B357D85B-7C66-274C-B8BD-8A44B6024C83}"/>
              </a:ext>
            </a:extLst>
          </p:cNvPr>
          <p:cNvSpPr/>
          <p:nvPr/>
        </p:nvSpPr>
        <p:spPr>
          <a:xfrm>
            <a:off x="7073715" y="5868650"/>
            <a:ext cx="2300690" cy="2249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 name="Group 51">
            <a:extLst>
              <a:ext uri="{FF2B5EF4-FFF2-40B4-BE49-F238E27FC236}">
                <a16:creationId xmlns:a16="http://schemas.microsoft.com/office/drawing/2014/main" id="{73C1693A-0999-F546-A087-C9B9E447CAF0}"/>
              </a:ext>
            </a:extLst>
          </p:cNvPr>
          <p:cNvGrpSpPr/>
          <p:nvPr/>
        </p:nvGrpSpPr>
        <p:grpSpPr>
          <a:xfrm>
            <a:off x="7236730" y="5801192"/>
            <a:ext cx="1894613" cy="292388"/>
            <a:chOff x="7283902" y="3657598"/>
            <a:chExt cx="1894613" cy="292388"/>
          </a:xfrm>
        </p:grpSpPr>
        <p:sp>
          <p:nvSpPr>
            <p:cNvPr id="53" name="TextBox 52">
              <a:extLst>
                <a:ext uri="{FF2B5EF4-FFF2-40B4-BE49-F238E27FC236}">
                  <a16:creationId xmlns:a16="http://schemas.microsoft.com/office/drawing/2014/main" id="{823ED598-64E7-FE44-ADEA-E48A56EBA97F}"/>
                </a:ext>
              </a:extLst>
            </p:cNvPr>
            <p:cNvSpPr txBox="1"/>
            <p:nvPr/>
          </p:nvSpPr>
          <p:spPr>
            <a:xfrm>
              <a:off x="7283902" y="3657598"/>
              <a:ext cx="463588" cy="292388"/>
            </a:xfrm>
            <a:prstGeom prst="rect">
              <a:avLst/>
            </a:prstGeom>
            <a:noFill/>
          </p:spPr>
          <p:txBody>
            <a:bodyPr wrap="none" rtlCol="0">
              <a:spAutoFit/>
            </a:bodyPr>
            <a:lstStyle/>
            <a:p>
              <a:r>
                <a:rPr lang="en-US" sz="1300" dirty="0">
                  <a:latin typeface="Arial" panose="020B0604020202020204" pitchFamily="34" charset="0"/>
                  <a:cs typeface="Arial" panose="020B0604020202020204" pitchFamily="34" charset="0"/>
                </a:rPr>
                <a:t>200</a:t>
              </a:r>
            </a:p>
          </p:txBody>
        </p:sp>
        <p:sp>
          <p:nvSpPr>
            <p:cNvPr id="54" name="TextBox 53">
              <a:extLst>
                <a:ext uri="{FF2B5EF4-FFF2-40B4-BE49-F238E27FC236}">
                  <a16:creationId xmlns:a16="http://schemas.microsoft.com/office/drawing/2014/main" id="{49C6EAEA-77D5-374D-9543-EF5F1CD0B63D}"/>
                </a:ext>
              </a:extLst>
            </p:cNvPr>
            <p:cNvSpPr txBox="1"/>
            <p:nvPr/>
          </p:nvSpPr>
          <p:spPr>
            <a:xfrm>
              <a:off x="8807901" y="3657598"/>
              <a:ext cx="370614" cy="292388"/>
            </a:xfrm>
            <a:prstGeom prst="rect">
              <a:avLst/>
            </a:prstGeom>
            <a:noFill/>
          </p:spPr>
          <p:txBody>
            <a:bodyPr wrap="none" rtlCol="0">
              <a:spAutoFit/>
            </a:bodyPr>
            <a:lstStyle/>
            <a:p>
              <a:r>
                <a:rPr lang="en-US" sz="1300" dirty="0">
                  <a:latin typeface="Arial" panose="020B0604020202020204" pitchFamily="34" charset="0"/>
                  <a:cs typeface="Arial" panose="020B0604020202020204" pitchFamily="34" charset="0"/>
                </a:rPr>
                <a:t>66</a:t>
              </a:r>
            </a:p>
          </p:txBody>
        </p:sp>
        <p:sp>
          <p:nvSpPr>
            <p:cNvPr id="55" name="TextBox 54">
              <a:extLst>
                <a:ext uri="{FF2B5EF4-FFF2-40B4-BE49-F238E27FC236}">
                  <a16:creationId xmlns:a16="http://schemas.microsoft.com/office/drawing/2014/main" id="{275BCDD9-F509-A048-88AF-858F8D7E9F5F}"/>
                </a:ext>
              </a:extLst>
            </p:cNvPr>
            <p:cNvSpPr txBox="1"/>
            <p:nvPr/>
          </p:nvSpPr>
          <p:spPr>
            <a:xfrm>
              <a:off x="7997199" y="3657598"/>
              <a:ext cx="463588" cy="292388"/>
            </a:xfrm>
            <a:prstGeom prst="rect">
              <a:avLst/>
            </a:prstGeom>
            <a:noFill/>
          </p:spPr>
          <p:txBody>
            <a:bodyPr wrap="none" rtlCol="0">
              <a:spAutoFit/>
            </a:bodyPr>
            <a:lstStyle/>
            <a:p>
              <a:r>
                <a:rPr lang="en-US" sz="1300" dirty="0">
                  <a:latin typeface="Arial" panose="020B0604020202020204" pitchFamily="34" charset="0"/>
                  <a:cs typeface="Arial" panose="020B0604020202020204" pitchFamily="34" charset="0"/>
                </a:rPr>
                <a:t>133</a:t>
              </a:r>
            </a:p>
          </p:txBody>
        </p:sp>
      </p:grpSp>
      <p:grpSp>
        <p:nvGrpSpPr>
          <p:cNvPr id="56" name="Group 55">
            <a:extLst>
              <a:ext uri="{FF2B5EF4-FFF2-40B4-BE49-F238E27FC236}">
                <a16:creationId xmlns:a16="http://schemas.microsoft.com/office/drawing/2014/main" id="{B4D5F16F-14D6-F246-818C-3C59F670C06B}"/>
              </a:ext>
            </a:extLst>
          </p:cNvPr>
          <p:cNvGrpSpPr/>
          <p:nvPr/>
        </p:nvGrpSpPr>
        <p:grpSpPr>
          <a:xfrm>
            <a:off x="10272065" y="5801192"/>
            <a:ext cx="1905142" cy="292388"/>
            <a:chOff x="7283902" y="3657598"/>
            <a:chExt cx="1905142" cy="292388"/>
          </a:xfrm>
        </p:grpSpPr>
        <p:sp>
          <p:nvSpPr>
            <p:cNvPr id="57" name="TextBox 56">
              <a:extLst>
                <a:ext uri="{FF2B5EF4-FFF2-40B4-BE49-F238E27FC236}">
                  <a16:creationId xmlns:a16="http://schemas.microsoft.com/office/drawing/2014/main" id="{8359513E-C543-334E-9922-1EB0853FFA0E}"/>
                </a:ext>
              </a:extLst>
            </p:cNvPr>
            <p:cNvSpPr txBox="1"/>
            <p:nvPr/>
          </p:nvSpPr>
          <p:spPr>
            <a:xfrm>
              <a:off x="7283902" y="3657598"/>
              <a:ext cx="370614" cy="292388"/>
            </a:xfrm>
            <a:prstGeom prst="rect">
              <a:avLst/>
            </a:prstGeom>
            <a:noFill/>
          </p:spPr>
          <p:txBody>
            <a:bodyPr wrap="none" rtlCol="0">
              <a:spAutoFit/>
            </a:bodyPr>
            <a:lstStyle/>
            <a:p>
              <a:r>
                <a:rPr lang="en-US" sz="1300" dirty="0">
                  <a:latin typeface="Arial" panose="020B0604020202020204" pitchFamily="34" charset="0"/>
                  <a:cs typeface="Arial" panose="020B0604020202020204" pitchFamily="34" charset="0"/>
                </a:rPr>
                <a:t>66</a:t>
              </a:r>
            </a:p>
          </p:txBody>
        </p:sp>
        <p:sp>
          <p:nvSpPr>
            <p:cNvPr id="58" name="TextBox 57">
              <a:extLst>
                <a:ext uri="{FF2B5EF4-FFF2-40B4-BE49-F238E27FC236}">
                  <a16:creationId xmlns:a16="http://schemas.microsoft.com/office/drawing/2014/main" id="{A51BD209-22D0-C14A-9468-48704F4EACFC}"/>
                </a:ext>
              </a:extLst>
            </p:cNvPr>
            <p:cNvSpPr txBox="1"/>
            <p:nvPr/>
          </p:nvSpPr>
          <p:spPr>
            <a:xfrm>
              <a:off x="8725456" y="3657598"/>
              <a:ext cx="463588" cy="292388"/>
            </a:xfrm>
            <a:prstGeom prst="rect">
              <a:avLst/>
            </a:prstGeom>
            <a:noFill/>
          </p:spPr>
          <p:txBody>
            <a:bodyPr wrap="none" rtlCol="0">
              <a:spAutoFit/>
            </a:bodyPr>
            <a:lstStyle/>
            <a:p>
              <a:r>
                <a:rPr lang="en-US" sz="1300" dirty="0">
                  <a:latin typeface="Arial" panose="020B0604020202020204" pitchFamily="34" charset="0"/>
                  <a:cs typeface="Arial" panose="020B0604020202020204" pitchFamily="34" charset="0"/>
                </a:rPr>
                <a:t>200</a:t>
              </a:r>
            </a:p>
          </p:txBody>
        </p:sp>
        <p:sp>
          <p:nvSpPr>
            <p:cNvPr id="59" name="TextBox 58">
              <a:extLst>
                <a:ext uri="{FF2B5EF4-FFF2-40B4-BE49-F238E27FC236}">
                  <a16:creationId xmlns:a16="http://schemas.microsoft.com/office/drawing/2014/main" id="{3C247828-1056-D543-B905-DA7076D800D9}"/>
                </a:ext>
              </a:extLst>
            </p:cNvPr>
            <p:cNvSpPr txBox="1"/>
            <p:nvPr/>
          </p:nvSpPr>
          <p:spPr>
            <a:xfrm>
              <a:off x="7997199" y="3657598"/>
              <a:ext cx="463588" cy="292388"/>
            </a:xfrm>
            <a:prstGeom prst="rect">
              <a:avLst/>
            </a:prstGeom>
            <a:noFill/>
          </p:spPr>
          <p:txBody>
            <a:bodyPr wrap="none" rtlCol="0">
              <a:spAutoFit/>
            </a:bodyPr>
            <a:lstStyle/>
            <a:p>
              <a:r>
                <a:rPr lang="en-US" sz="1300" dirty="0">
                  <a:latin typeface="Arial" panose="020B0604020202020204" pitchFamily="34" charset="0"/>
                  <a:cs typeface="Arial" panose="020B0604020202020204" pitchFamily="34" charset="0"/>
                </a:rPr>
                <a:t>133</a:t>
              </a:r>
            </a:p>
          </p:txBody>
        </p:sp>
      </p:grpSp>
    </p:spTree>
    <p:extLst>
      <p:ext uri="{BB962C8B-B14F-4D97-AF65-F5344CB8AC3E}">
        <p14:creationId xmlns:p14="http://schemas.microsoft.com/office/powerpoint/2010/main" val="5726992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01038"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Chemical Modeling </a:t>
            </a:r>
          </a:p>
        </p:txBody>
      </p:sp>
      <p:cxnSp>
        <p:nvCxnSpPr>
          <p:cNvPr id="5" name="Straight Connector 4"/>
          <p:cNvCxnSpPr/>
          <p:nvPr/>
        </p:nvCxnSpPr>
        <p:spPr>
          <a:xfrm>
            <a:off x="301038" y="1112232"/>
            <a:ext cx="9602379" cy="3646"/>
          </a:xfrm>
          <a:prstGeom prst="line">
            <a:avLst/>
          </a:prstGeom>
          <a:ln cap="sq">
            <a:gradFill flip="none" rotWithShape="1">
              <a:gsLst>
                <a:gs pos="0">
                  <a:schemeClr val="bg1"/>
                </a:gs>
                <a:gs pos="74000">
                  <a:schemeClr val="tx1"/>
                </a:gs>
                <a:gs pos="83000">
                  <a:schemeClr val="tx1"/>
                </a:gs>
                <a:gs pos="100000">
                  <a:schemeClr val="tx1"/>
                </a:gs>
              </a:gsLst>
              <a:lin ang="10800000" scaled="1"/>
              <a:tileRect/>
            </a:gradFill>
            <a:tailEnd type="oval"/>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5903689" y="1609438"/>
            <a:ext cx="6096000" cy="3724096"/>
          </a:xfrm>
          <a:prstGeom prst="rect">
            <a:avLst/>
          </a:prstGeom>
        </p:spPr>
        <p:txBody>
          <a:bodyPr>
            <a:spAutoFit/>
          </a:bodyPr>
          <a:lstStyle/>
          <a:p>
            <a:pPr marL="457200" indent="-457200">
              <a:buFont typeface="Arial" charset="0"/>
              <a:buChar char="•"/>
            </a:pPr>
            <a:r>
              <a:rPr lang="en-US" sz="2800" dirty="0"/>
              <a:t>Independent radii</a:t>
            </a:r>
          </a:p>
          <a:p>
            <a:pPr marL="914400" lvl="1" indent="-457200">
              <a:buFont typeface="Arial" charset="0"/>
              <a:buChar char="•"/>
            </a:pPr>
            <a:r>
              <a:rPr lang="en-US" sz="2800" dirty="0"/>
              <a:t>45 vertical zones</a:t>
            </a:r>
          </a:p>
          <a:p>
            <a:pPr marL="457200" indent="-457200">
              <a:buFont typeface="Arial" charset="0"/>
              <a:buChar char="•"/>
            </a:pPr>
            <a:r>
              <a:rPr lang="en-US" sz="2800" dirty="0"/>
              <a:t>5984 chemical reactions</a:t>
            </a:r>
          </a:p>
          <a:p>
            <a:pPr marL="914400" lvl="1" indent="-457200">
              <a:buFont typeface="Arial" charset="0"/>
              <a:buChar char="•"/>
            </a:pPr>
            <a:r>
              <a:rPr lang="en-US" sz="2400" dirty="0"/>
              <a:t>Photo-chemistry</a:t>
            </a:r>
          </a:p>
          <a:p>
            <a:pPr marL="914400" lvl="1" indent="-457200">
              <a:buFont typeface="Arial" charset="0"/>
              <a:buChar char="•"/>
            </a:pPr>
            <a:r>
              <a:rPr lang="en-US" sz="2400" dirty="0"/>
              <a:t>Grain-surface chemistry </a:t>
            </a:r>
          </a:p>
          <a:p>
            <a:pPr marL="914400" lvl="1" indent="-457200">
              <a:buFont typeface="Arial" charset="0"/>
              <a:buChar char="•"/>
            </a:pPr>
            <a:r>
              <a:rPr lang="en-US" sz="2400" dirty="0"/>
              <a:t>Ion chemistry</a:t>
            </a:r>
          </a:p>
          <a:p>
            <a:pPr marL="914400" lvl="1" indent="-457200">
              <a:buFont typeface="Arial" charset="0"/>
              <a:buChar char="•"/>
            </a:pPr>
            <a:r>
              <a:rPr lang="en-US" sz="2400" dirty="0"/>
              <a:t>Self-shielding of H</a:t>
            </a:r>
            <a:r>
              <a:rPr lang="en-US" sz="2400" baseline="-25000" dirty="0"/>
              <a:t>2</a:t>
            </a:r>
            <a:r>
              <a:rPr lang="en-US" sz="2400" dirty="0"/>
              <a:t> and CO</a:t>
            </a:r>
          </a:p>
          <a:p>
            <a:pPr marL="457200" indent="-457200">
              <a:buFont typeface="Arial" charset="0"/>
              <a:buChar char="•"/>
            </a:pPr>
            <a:r>
              <a:rPr lang="en-US" sz="2800" dirty="0"/>
              <a:t>CO/H</a:t>
            </a:r>
            <a:r>
              <a:rPr lang="en-US" sz="2800" baseline="-25000" dirty="0"/>
              <a:t>2</a:t>
            </a:r>
            <a:r>
              <a:rPr lang="en-US" sz="2800" dirty="0"/>
              <a:t> = 2×10</a:t>
            </a:r>
            <a:r>
              <a:rPr lang="en-US" sz="2800" baseline="30000" dirty="0"/>
              <a:t>-4 </a:t>
            </a:r>
            <a:r>
              <a:rPr lang="en-US" sz="2800" dirty="0"/>
              <a:t>initially</a:t>
            </a:r>
          </a:p>
          <a:p>
            <a:pPr marL="457200" indent="-457200">
              <a:buFont typeface="Arial" charset="0"/>
              <a:buChar char="•"/>
            </a:pPr>
            <a:r>
              <a:rPr lang="en-US" sz="2800" dirty="0"/>
              <a:t>Run for 6 </a:t>
            </a:r>
            <a:r>
              <a:rPr lang="en-US" sz="2800" dirty="0" err="1"/>
              <a:t>Myr</a:t>
            </a:r>
            <a:endParaRPr lang="en-US" sz="2800" dirty="0"/>
          </a:p>
        </p:txBody>
      </p:sp>
      <p:pic>
        <p:nvPicPr>
          <p:cNvPr id="6" name="Picture 5">
            <a:extLst>
              <a:ext uri="{FF2B5EF4-FFF2-40B4-BE49-F238E27FC236}">
                <a16:creationId xmlns:a16="http://schemas.microsoft.com/office/drawing/2014/main" id="{73A95B7E-1CB2-BC43-9BB7-794BE0257143}"/>
              </a:ext>
            </a:extLst>
          </p:cNvPr>
          <p:cNvPicPr>
            <a:picLocks noChangeAspect="1"/>
          </p:cNvPicPr>
          <p:nvPr/>
        </p:nvPicPr>
        <p:blipFill>
          <a:blip r:embed="rId3"/>
          <a:stretch>
            <a:fillRect/>
          </a:stretch>
        </p:blipFill>
        <p:spPr>
          <a:xfrm>
            <a:off x="401295" y="1221102"/>
            <a:ext cx="5502394" cy="5343823"/>
          </a:xfrm>
          <a:prstGeom prst="rect">
            <a:avLst/>
          </a:prstGeom>
        </p:spPr>
      </p:pic>
      <p:grpSp>
        <p:nvGrpSpPr>
          <p:cNvPr id="2" name="Group 1">
            <a:extLst>
              <a:ext uri="{FF2B5EF4-FFF2-40B4-BE49-F238E27FC236}">
                <a16:creationId xmlns:a16="http://schemas.microsoft.com/office/drawing/2014/main" id="{50CD0685-D930-DF4F-A6FE-FA78B4AB2312}"/>
              </a:ext>
            </a:extLst>
          </p:cNvPr>
          <p:cNvGrpSpPr/>
          <p:nvPr/>
        </p:nvGrpSpPr>
        <p:grpSpPr>
          <a:xfrm>
            <a:off x="842579" y="5928514"/>
            <a:ext cx="5103492" cy="292388"/>
            <a:chOff x="7073715" y="5801192"/>
            <a:chExt cx="5103492" cy="292388"/>
          </a:xfrm>
        </p:grpSpPr>
        <p:sp>
          <p:nvSpPr>
            <p:cNvPr id="7" name="Rectangle 6">
              <a:extLst>
                <a:ext uri="{FF2B5EF4-FFF2-40B4-BE49-F238E27FC236}">
                  <a16:creationId xmlns:a16="http://schemas.microsoft.com/office/drawing/2014/main" id="{F2513121-3E02-4946-89DC-775A76A91264}"/>
                </a:ext>
              </a:extLst>
            </p:cNvPr>
            <p:cNvSpPr/>
            <p:nvPr/>
          </p:nvSpPr>
          <p:spPr>
            <a:xfrm>
              <a:off x="9841792" y="5868650"/>
              <a:ext cx="2300690" cy="2249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EF03E2A-E6D3-F040-AE1E-AC3E8E7AA6BD}"/>
                </a:ext>
              </a:extLst>
            </p:cNvPr>
            <p:cNvSpPr/>
            <p:nvPr/>
          </p:nvSpPr>
          <p:spPr>
            <a:xfrm>
              <a:off x="7073715" y="5868650"/>
              <a:ext cx="2300690" cy="2249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A29B9C17-5B07-7C47-9CA7-988C371EF80C}"/>
                </a:ext>
              </a:extLst>
            </p:cNvPr>
            <p:cNvGrpSpPr/>
            <p:nvPr/>
          </p:nvGrpSpPr>
          <p:grpSpPr>
            <a:xfrm>
              <a:off x="7236730" y="5801192"/>
              <a:ext cx="1894613" cy="292388"/>
              <a:chOff x="7283902" y="3657598"/>
              <a:chExt cx="1894613" cy="292388"/>
            </a:xfrm>
          </p:grpSpPr>
          <p:sp>
            <p:nvSpPr>
              <p:cNvPr id="10" name="TextBox 9">
                <a:extLst>
                  <a:ext uri="{FF2B5EF4-FFF2-40B4-BE49-F238E27FC236}">
                    <a16:creationId xmlns:a16="http://schemas.microsoft.com/office/drawing/2014/main" id="{3F1BAB57-1B86-2E48-9037-07971AC198BC}"/>
                  </a:ext>
                </a:extLst>
              </p:cNvPr>
              <p:cNvSpPr txBox="1"/>
              <p:nvPr/>
            </p:nvSpPr>
            <p:spPr>
              <a:xfrm>
                <a:off x="7283902" y="3657598"/>
                <a:ext cx="463588" cy="292388"/>
              </a:xfrm>
              <a:prstGeom prst="rect">
                <a:avLst/>
              </a:prstGeom>
              <a:noFill/>
            </p:spPr>
            <p:txBody>
              <a:bodyPr wrap="none" rtlCol="0">
                <a:spAutoFit/>
              </a:bodyPr>
              <a:lstStyle/>
              <a:p>
                <a:r>
                  <a:rPr lang="en-US" sz="1300" dirty="0">
                    <a:latin typeface="Arial" panose="020B0604020202020204" pitchFamily="34" charset="0"/>
                    <a:cs typeface="Arial" panose="020B0604020202020204" pitchFamily="34" charset="0"/>
                  </a:rPr>
                  <a:t>200</a:t>
                </a:r>
              </a:p>
            </p:txBody>
          </p:sp>
          <p:sp>
            <p:nvSpPr>
              <p:cNvPr id="11" name="TextBox 10">
                <a:extLst>
                  <a:ext uri="{FF2B5EF4-FFF2-40B4-BE49-F238E27FC236}">
                    <a16:creationId xmlns:a16="http://schemas.microsoft.com/office/drawing/2014/main" id="{47E9E053-9822-E04E-B798-C60BA69925BE}"/>
                  </a:ext>
                </a:extLst>
              </p:cNvPr>
              <p:cNvSpPr txBox="1"/>
              <p:nvPr/>
            </p:nvSpPr>
            <p:spPr>
              <a:xfrm>
                <a:off x="8807901" y="3657598"/>
                <a:ext cx="370614" cy="292388"/>
              </a:xfrm>
              <a:prstGeom prst="rect">
                <a:avLst/>
              </a:prstGeom>
              <a:noFill/>
            </p:spPr>
            <p:txBody>
              <a:bodyPr wrap="none" rtlCol="0">
                <a:spAutoFit/>
              </a:bodyPr>
              <a:lstStyle/>
              <a:p>
                <a:r>
                  <a:rPr lang="en-US" sz="1300" dirty="0">
                    <a:latin typeface="Arial" panose="020B0604020202020204" pitchFamily="34" charset="0"/>
                    <a:cs typeface="Arial" panose="020B0604020202020204" pitchFamily="34" charset="0"/>
                  </a:rPr>
                  <a:t>66</a:t>
                </a:r>
              </a:p>
            </p:txBody>
          </p:sp>
          <p:sp>
            <p:nvSpPr>
              <p:cNvPr id="12" name="TextBox 11">
                <a:extLst>
                  <a:ext uri="{FF2B5EF4-FFF2-40B4-BE49-F238E27FC236}">
                    <a16:creationId xmlns:a16="http://schemas.microsoft.com/office/drawing/2014/main" id="{FE8E6F9E-9C2A-F348-84EB-A6B087F6A027}"/>
                  </a:ext>
                </a:extLst>
              </p:cNvPr>
              <p:cNvSpPr txBox="1"/>
              <p:nvPr/>
            </p:nvSpPr>
            <p:spPr>
              <a:xfrm>
                <a:off x="7997199" y="3657598"/>
                <a:ext cx="463588" cy="292388"/>
              </a:xfrm>
              <a:prstGeom prst="rect">
                <a:avLst/>
              </a:prstGeom>
              <a:noFill/>
            </p:spPr>
            <p:txBody>
              <a:bodyPr wrap="none" rtlCol="0">
                <a:spAutoFit/>
              </a:bodyPr>
              <a:lstStyle/>
              <a:p>
                <a:r>
                  <a:rPr lang="en-US" sz="1300" dirty="0">
                    <a:latin typeface="Arial" panose="020B0604020202020204" pitchFamily="34" charset="0"/>
                    <a:cs typeface="Arial" panose="020B0604020202020204" pitchFamily="34" charset="0"/>
                  </a:rPr>
                  <a:t>133</a:t>
                </a:r>
              </a:p>
            </p:txBody>
          </p:sp>
        </p:grpSp>
        <p:grpSp>
          <p:nvGrpSpPr>
            <p:cNvPr id="13" name="Group 12">
              <a:extLst>
                <a:ext uri="{FF2B5EF4-FFF2-40B4-BE49-F238E27FC236}">
                  <a16:creationId xmlns:a16="http://schemas.microsoft.com/office/drawing/2014/main" id="{EB15EBFE-EB76-5749-A5DE-2EBAB8132C7C}"/>
                </a:ext>
              </a:extLst>
            </p:cNvPr>
            <p:cNvGrpSpPr/>
            <p:nvPr/>
          </p:nvGrpSpPr>
          <p:grpSpPr>
            <a:xfrm>
              <a:off x="10237340" y="5801192"/>
              <a:ext cx="1939867" cy="292388"/>
              <a:chOff x="7249177" y="3657598"/>
              <a:chExt cx="1939867" cy="292388"/>
            </a:xfrm>
          </p:grpSpPr>
          <p:sp>
            <p:nvSpPr>
              <p:cNvPr id="14" name="TextBox 13">
                <a:extLst>
                  <a:ext uri="{FF2B5EF4-FFF2-40B4-BE49-F238E27FC236}">
                    <a16:creationId xmlns:a16="http://schemas.microsoft.com/office/drawing/2014/main" id="{FFFDEFEE-9585-8545-8DA7-8503A1D035FF}"/>
                  </a:ext>
                </a:extLst>
              </p:cNvPr>
              <p:cNvSpPr txBox="1"/>
              <p:nvPr/>
            </p:nvSpPr>
            <p:spPr>
              <a:xfrm>
                <a:off x="7249177" y="3657598"/>
                <a:ext cx="370614" cy="292388"/>
              </a:xfrm>
              <a:prstGeom prst="rect">
                <a:avLst/>
              </a:prstGeom>
              <a:noFill/>
            </p:spPr>
            <p:txBody>
              <a:bodyPr wrap="none" rtlCol="0">
                <a:spAutoFit/>
              </a:bodyPr>
              <a:lstStyle/>
              <a:p>
                <a:r>
                  <a:rPr lang="en-US" sz="1300" dirty="0">
                    <a:latin typeface="Arial" panose="020B0604020202020204" pitchFamily="34" charset="0"/>
                    <a:cs typeface="Arial" panose="020B0604020202020204" pitchFamily="34" charset="0"/>
                  </a:rPr>
                  <a:t>66</a:t>
                </a:r>
              </a:p>
            </p:txBody>
          </p:sp>
          <p:sp>
            <p:nvSpPr>
              <p:cNvPr id="15" name="TextBox 14">
                <a:extLst>
                  <a:ext uri="{FF2B5EF4-FFF2-40B4-BE49-F238E27FC236}">
                    <a16:creationId xmlns:a16="http://schemas.microsoft.com/office/drawing/2014/main" id="{EC63F662-0ABE-7442-8947-525813434FBF}"/>
                  </a:ext>
                </a:extLst>
              </p:cNvPr>
              <p:cNvSpPr txBox="1"/>
              <p:nvPr/>
            </p:nvSpPr>
            <p:spPr>
              <a:xfrm>
                <a:off x="8725456" y="3657598"/>
                <a:ext cx="463588" cy="292388"/>
              </a:xfrm>
              <a:prstGeom prst="rect">
                <a:avLst/>
              </a:prstGeom>
              <a:noFill/>
            </p:spPr>
            <p:txBody>
              <a:bodyPr wrap="none" rtlCol="0">
                <a:spAutoFit/>
              </a:bodyPr>
              <a:lstStyle/>
              <a:p>
                <a:r>
                  <a:rPr lang="en-US" sz="1300" dirty="0">
                    <a:latin typeface="Arial" panose="020B0604020202020204" pitchFamily="34" charset="0"/>
                    <a:cs typeface="Arial" panose="020B0604020202020204" pitchFamily="34" charset="0"/>
                  </a:rPr>
                  <a:t>200</a:t>
                </a:r>
              </a:p>
            </p:txBody>
          </p:sp>
          <p:sp>
            <p:nvSpPr>
              <p:cNvPr id="16" name="TextBox 15">
                <a:extLst>
                  <a:ext uri="{FF2B5EF4-FFF2-40B4-BE49-F238E27FC236}">
                    <a16:creationId xmlns:a16="http://schemas.microsoft.com/office/drawing/2014/main" id="{D31B8849-E74A-834C-85C4-6E3CF9A0B054}"/>
                  </a:ext>
                </a:extLst>
              </p:cNvPr>
              <p:cNvSpPr txBox="1"/>
              <p:nvPr/>
            </p:nvSpPr>
            <p:spPr>
              <a:xfrm>
                <a:off x="7927749" y="3657598"/>
                <a:ext cx="463588" cy="292388"/>
              </a:xfrm>
              <a:prstGeom prst="rect">
                <a:avLst/>
              </a:prstGeom>
              <a:noFill/>
            </p:spPr>
            <p:txBody>
              <a:bodyPr wrap="none" rtlCol="0">
                <a:spAutoFit/>
              </a:bodyPr>
              <a:lstStyle/>
              <a:p>
                <a:r>
                  <a:rPr lang="en-US" sz="1300" dirty="0">
                    <a:latin typeface="Arial" panose="020B0604020202020204" pitchFamily="34" charset="0"/>
                    <a:cs typeface="Arial" panose="020B0604020202020204" pitchFamily="34" charset="0"/>
                  </a:rPr>
                  <a:t>133</a:t>
                </a:r>
              </a:p>
            </p:txBody>
          </p:sp>
        </p:grpSp>
      </p:grpSp>
    </p:spTree>
    <p:extLst>
      <p:ext uri="{BB962C8B-B14F-4D97-AF65-F5344CB8AC3E}">
        <p14:creationId xmlns:p14="http://schemas.microsoft.com/office/powerpoint/2010/main" val="18109341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162263" y="1401936"/>
            <a:ext cx="4248837" cy="644459"/>
            <a:chOff x="1162255" y="603912"/>
            <a:chExt cx="4248837" cy="644459"/>
          </a:xfrm>
        </p:grpSpPr>
        <p:sp>
          <p:nvSpPr>
            <p:cNvPr id="10" name="TextBox 9"/>
            <p:cNvSpPr txBox="1"/>
            <p:nvPr/>
          </p:nvSpPr>
          <p:spPr>
            <a:xfrm rot="19331716">
              <a:off x="3732043" y="603912"/>
              <a:ext cx="1679049" cy="369332"/>
            </a:xfrm>
            <a:prstGeom prst="rect">
              <a:avLst/>
            </a:prstGeom>
            <a:noFill/>
          </p:spPr>
          <p:txBody>
            <a:bodyPr wrap="none" rtlCol="0">
              <a:spAutoFit/>
            </a:bodyPr>
            <a:lstStyle/>
            <a:p>
              <a:r>
                <a:rPr lang="en-US" dirty="0"/>
                <a:t>w</a:t>
              </a:r>
              <a:r>
                <a:rPr lang="en-US"/>
                <a:t>arm </a:t>
              </a:r>
              <a:r>
                <a:rPr lang="en-US" dirty="0"/>
                <a:t>high CR</a:t>
              </a:r>
            </a:p>
          </p:txBody>
        </p:sp>
        <p:sp>
          <p:nvSpPr>
            <p:cNvPr id="11" name="TextBox 10"/>
            <p:cNvSpPr txBox="1"/>
            <p:nvPr/>
          </p:nvSpPr>
          <p:spPr>
            <a:xfrm rot="19331716">
              <a:off x="3155354" y="879039"/>
              <a:ext cx="781368" cy="369332"/>
            </a:xfrm>
            <a:prstGeom prst="rect">
              <a:avLst/>
            </a:prstGeom>
            <a:noFill/>
          </p:spPr>
          <p:txBody>
            <a:bodyPr wrap="none" rtlCol="0">
              <a:spAutoFit/>
            </a:bodyPr>
            <a:lstStyle/>
            <a:p>
              <a:r>
                <a:rPr lang="en-US"/>
                <a:t>warm</a:t>
              </a:r>
              <a:endParaRPr lang="en-US" dirty="0"/>
            </a:p>
          </p:txBody>
        </p:sp>
        <p:sp>
          <p:nvSpPr>
            <p:cNvPr id="12" name="TextBox 11"/>
            <p:cNvSpPr txBox="1"/>
            <p:nvPr/>
          </p:nvSpPr>
          <p:spPr>
            <a:xfrm rot="19331716">
              <a:off x="2453511" y="804481"/>
              <a:ext cx="1024639" cy="369332"/>
            </a:xfrm>
            <a:prstGeom prst="rect">
              <a:avLst/>
            </a:prstGeom>
            <a:noFill/>
          </p:spPr>
          <p:txBody>
            <a:bodyPr wrap="none" rtlCol="0">
              <a:spAutoFit/>
            </a:bodyPr>
            <a:lstStyle/>
            <a:p>
              <a:r>
                <a:rPr lang="en-US"/>
                <a:t>high CR</a:t>
              </a:r>
              <a:endParaRPr lang="en-US" dirty="0"/>
            </a:p>
          </p:txBody>
        </p:sp>
        <p:sp>
          <p:nvSpPr>
            <p:cNvPr id="13" name="TextBox 12"/>
            <p:cNvSpPr txBox="1"/>
            <p:nvPr/>
          </p:nvSpPr>
          <p:spPr>
            <a:xfrm rot="19331716">
              <a:off x="1784705" y="717769"/>
              <a:ext cx="1273105" cy="369332"/>
            </a:xfrm>
            <a:prstGeom prst="rect">
              <a:avLst/>
            </a:prstGeom>
            <a:noFill/>
          </p:spPr>
          <p:txBody>
            <a:bodyPr wrap="none" rtlCol="0">
              <a:spAutoFit/>
            </a:bodyPr>
            <a:lstStyle/>
            <a:p>
              <a:r>
                <a:rPr lang="en-US"/>
                <a:t>high X-ray</a:t>
              </a:r>
              <a:endParaRPr lang="en-US" dirty="0"/>
            </a:p>
          </p:txBody>
        </p:sp>
        <p:sp>
          <p:nvSpPr>
            <p:cNvPr id="14" name="TextBox 13"/>
            <p:cNvSpPr txBox="1"/>
            <p:nvPr/>
          </p:nvSpPr>
          <p:spPr>
            <a:xfrm rot="19331716">
              <a:off x="1162255" y="804482"/>
              <a:ext cx="962123" cy="369332"/>
            </a:xfrm>
            <a:prstGeom prst="rect">
              <a:avLst/>
            </a:prstGeom>
            <a:noFill/>
          </p:spPr>
          <p:txBody>
            <a:bodyPr wrap="none" rtlCol="0">
              <a:spAutoFit/>
            </a:bodyPr>
            <a:lstStyle/>
            <a:p>
              <a:r>
                <a:rPr lang="en-US"/>
                <a:t>fiducial</a:t>
              </a:r>
              <a:endParaRPr lang="en-US" dirty="0"/>
            </a:p>
          </p:txBody>
        </p:sp>
      </p:grpSp>
      <p:graphicFrame>
        <p:nvGraphicFramePr>
          <p:cNvPr id="2" name="Table 1"/>
          <p:cNvGraphicFramePr>
            <a:graphicFrameLocks noGrp="1"/>
          </p:cNvGraphicFramePr>
          <p:nvPr>
            <p:extLst/>
          </p:nvPr>
        </p:nvGraphicFramePr>
        <p:xfrm>
          <a:off x="635439" y="2115380"/>
          <a:ext cx="3954981" cy="4079240"/>
        </p:xfrm>
        <a:graphic>
          <a:graphicData uri="http://schemas.openxmlformats.org/drawingml/2006/table">
            <a:tbl>
              <a:tblPr firstRow="1" bandRow="1">
                <a:tableStyleId>{5940675A-B579-460E-94D1-54222C63F5DA}</a:tableStyleId>
              </a:tblPr>
              <a:tblGrid>
                <a:gridCol w="684231">
                  <a:extLst>
                    <a:ext uri="{9D8B030D-6E8A-4147-A177-3AD203B41FA5}">
                      <a16:colId xmlns:a16="http://schemas.microsoft.com/office/drawing/2014/main" val="20000"/>
                    </a:ext>
                  </a:extLst>
                </a:gridCol>
                <a:gridCol w="641259">
                  <a:extLst>
                    <a:ext uri="{9D8B030D-6E8A-4147-A177-3AD203B41FA5}">
                      <a16:colId xmlns:a16="http://schemas.microsoft.com/office/drawing/2014/main" val="20001"/>
                    </a:ext>
                  </a:extLst>
                </a:gridCol>
                <a:gridCol w="641259">
                  <a:extLst>
                    <a:ext uri="{9D8B030D-6E8A-4147-A177-3AD203B41FA5}">
                      <a16:colId xmlns:a16="http://schemas.microsoft.com/office/drawing/2014/main" val="20002"/>
                    </a:ext>
                  </a:extLst>
                </a:gridCol>
                <a:gridCol w="662744">
                  <a:extLst>
                    <a:ext uri="{9D8B030D-6E8A-4147-A177-3AD203B41FA5}">
                      <a16:colId xmlns:a16="http://schemas.microsoft.com/office/drawing/2014/main" val="20003"/>
                    </a:ext>
                  </a:extLst>
                </a:gridCol>
                <a:gridCol w="662744">
                  <a:extLst>
                    <a:ext uri="{9D8B030D-6E8A-4147-A177-3AD203B41FA5}">
                      <a16:colId xmlns:a16="http://schemas.microsoft.com/office/drawing/2014/main" val="20004"/>
                    </a:ext>
                  </a:extLst>
                </a:gridCol>
                <a:gridCol w="662744">
                  <a:extLst>
                    <a:ext uri="{9D8B030D-6E8A-4147-A177-3AD203B41FA5}">
                      <a16:colId xmlns:a16="http://schemas.microsoft.com/office/drawing/2014/main" val="20005"/>
                    </a:ext>
                  </a:extLst>
                </a:gridCol>
              </a:tblGrid>
              <a:tr h="370840">
                <a:tc>
                  <a:txBody>
                    <a:bodyPr/>
                    <a:lstStyle/>
                    <a:p>
                      <a:r>
                        <a:rPr lang="en-US" dirty="0"/>
                        <a:t>0%</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solidFill>
                            <a:srgbClr val="00B050"/>
                          </a:solidFill>
                        </a:rPr>
                        <a:t>✓</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solidFill>
                            <a:srgbClr val="00B050"/>
                          </a:solidFill>
                        </a:rPr>
                        <a:t>✓</a:t>
                      </a:r>
                    </a:p>
                  </a:txBody>
                  <a:tcPr/>
                </a:tc>
                <a:tc>
                  <a:txBody>
                    <a:bodyPr/>
                    <a:lstStyle/>
                    <a:p>
                      <a:r>
                        <a:rPr lang="en-US">
                          <a:solidFill>
                            <a:srgbClr val="00B050"/>
                          </a:solidFill>
                        </a:rPr>
                        <a:t>✓</a:t>
                      </a:r>
                      <a:endParaRPr lang="en-US" dirty="0">
                        <a:solidFill>
                          <a:srgbClr val="00B050"/>
                        </a:solidFill>
                      </a:endParaRPr>
                    </a:p>
                  </a:txBody>
                  <a:tcPr/>
                </a:tc>
                <a:tc>
                  <a:txBody>
                    <a:bodyPr/>
                    <a:lstStyle/>
                    <a:p>
                      <a:r>
                        <a:rPr lang="en-US">
                          <a:solidFill>
                            <a:srgbClr val="00B050"/>
                          </a:solidFill>
                        </a:rPr>
                        <a:t>✓</a:t>
                      </a:r>
                      <a:endParaRPr lang="en-US" dirty="0">
                        <a:solidFill>
                          <a:srgbClr val="00B050"/>
                        </a:solidFill>
                      </a:endParaRPr>
                    </a:p>
                  </a:txBody>
                  <a:tcPr/>
                </a:tc>
                <a:tc>
                  <a:txBody>
                    <a:bodyPr/>
                    <a:lstStyle/>
                    <a:p>
                      <a:r>
                        <a:rPr lang="en-US" dirty="0">
                          <a:solidFill>
                            <a:srgbClr val="00B050"/>
                          </a:solidFill>
                        </a:rPr>
                        <a:t>✓</a:t>
                      </a:r>
                    </a:p>
                  </a:txBody>
                  <a:tcPr/>
                </a:tc>
                <a:extLst>
                  <a:ext uri="{0D108BD9-81ED-4DB2-BD59-A6C34878D82A}">
                    <a16:rowId xmlns:a16="http://schemas.microsoft.com/office/drawing/2014/main" val="10000"/>
                  </a:ext>
                </a:extLst>
              </a:tr>
              <a:tr h="370840">
                <a:tc>
                  <a:txBody>
                    <a:bodyPr/>
                    <a:lstStyle/>
                    <a:p>
                      <a:r>
                        <a:rPr lang="en-US" dirty="0"/>
                        <a:t>10%</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a:solidFill>
                            <a:srgbClr val="00B050"/>
                          </a:solidFill>
                        </a:rPr>
                        <a:t>✓</a:t>
                      </a:r>
                      <a:endParaRPr lang="en-US" dirty="0">
                        <a:solidFill>
                          <a:srgbClr val="00B050"/>
                        </a:solidFill>
                      </a:endParaRPr>
                    </a:p>
                  </a:txBody>
                  <a:tcPr/>
                </a:tc>
                <a:tc>
                  <a:txBody>
                    <a:bodyPr/>
                    <a:lstStyle/>
                    <a:p>
                      <a:r>
                        <a:rPr lang="en-US">
                          <a:solidFill>
                            <a:srgbClr val="00B050"/>
                          </a:solidFill>
                        </a:rPr>
                        <a:t>✓</a:t>
                      </a:r>
                      <a:endParaRPr lang="en-US" dirty="0">
                        <a:solidFill>
                          <a:srgbClr val="00B050"/>
                        </a:solidFill>
                      </a:endParaRPr>
                    </a:p>
                  </a:txBody>
                  <a:tcPr/>
                </a:tc>
                <a:extLst>
                  <a:ext uri="{0D108BD9-81ED-4DB2-BD59-A6C34878D82A}">
                    <a16:rowId xmlns:a16="http://schemas.microsoft.com/office/drawing/2014/main" val="10001"/>
                  </a:ext>
                </a:extLst>
              </a:tr>
              <a:tr h="370840">
                <a:tc>
                  <a:txBody>
                    <a:bodyPr/>
                    <a:lstStyle/>
                    <a:p>
                      <a:r>
                        <a:rPr lang="en-US" dirty="0"/>
                        <a:t>20%</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a:solidFill>
                            <a:srgbClr val="00B050"/>
                          </a:solidFill>
                        </a:rPr>
                        <a:t>✓</a:t>
                      </a:r>
                      <a:endParaRPr lang="en-US" dirty="0">
                        <a:solidFill>
                          <a:srgbClr val="00B050"/>
                        </a:solidFill>
                      </a:endParaRPr>
                    </a:p>
                  </a:txBody>
                  <a:tcPr/>
                </a:tc>
                <a:tc>
                  <a:txBody>
                    <a:bodyPr/>
                    <a:lstStyle/>
                    <a:p>
                      <a:r>
                        <a:rPr lang="en-US">
                          <a:solidFill>
                            <a:srgbClr val="00B050"/>
                          </a:solidFill>
                        </a:rPr>
                        <a:t>✓</a:t>
                      </a:r>
                      <a:endParaRPr lang="en-US" dirty="0">
                        <a:solidFill>
                          <a:srgbClr val="00B050"/>
                        </a:solidFill>
                      </a:endParaRPr>
                    </a:p>
                  </a:txBody>
                  <a:tcPr/>
                </a:tc>
                <a:extLst>
                  <a:ext uri="{0D108BD9-81ED-4DB2-BD59-A6C34878D82A}">
                    <a16:rowId xmlns:a16="http://schemas.microsoft.com/office/drawing/2014/main" val="10002"/>
                  </a:ext>
                </a:extLst>
              </a:tr>
              <a:tr h="370840">
                <a:tc>
                  <a:txBody>
                    <a:bodyPr/>
                    <a:lstStyle/>
                    <a:p>
                      <a:r>
                        <a:rPr lang="en-US" dirty="0"/>
                        <a:t>30%</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a:solidFill>
                            <a:srgbClr val="00B050"/>
                          </a:solidFill>
                        </a:rPr>
                        <a:t>✓</a:t>
                      </a:r>
                      <a:endParaRPr lang="en-US" dirty="0">
                        <a:solidFill>
                          <a:srgbClr val="00B050"/>
                        </a:solidFill>
                      </a:endParaRPr>
                    </a:p>
                  </a:txBody>
                  <a:tcPr/>
                </a:tc>
                <a:tc>
                  <a:txBody>
                    <a:bodyPr/>
                    <a:lstStyle/>
                    <a:p>
                      <a:r>
                        <a:rPr lang="en-US">
                          <a:solidFill>
                            <a:srgbClr val="00B050"/>
                          </a:solidFill>
                        </a:rPr>
                        <a:t>✓</a:t>
                      </a:r>
                      <a:endParaRPr lang="en-US" dirty="0">
                        <a:solidFill>
                          <a:srgbClr val="00B050"/>
                        </a:solidFill>
                      </a:endParaRPr>
                    </a:p>
                  </a:txBody>
                  <a:tcPr/>
                </a:tc>
                <a:tc>
                  <a:txBody>
                    <a:bodyPr/>
                    <a:lstStyle/>
                    <a:p>
                      <a:r>
                        <a:rPr lang="en-US">
                          <a:solidFill>
                            <a:srgbClr val="00B050"/>
                          </a:solidFill>
                        </a:rPr>
                        <a:t>✓</a:t>
                      </a:r>
                      <a:endParaRPr lang="en-US" dirty="0">
                        <a:solidFill>
                          <a:srgbClr val="00B050"/>
                        </a:solidFill>
                      </a:endParaRPr>
                    </a:p>
                  </a:txBody>
                  <a:tcPr/>
                </a:tc>
                <a:extLst>
                  <a:ext uri="{0D108BD9-81ED-4DB2-BD59-A6C34878D82A}">
                    <a16:rowId xmlns:a16="http://schemas.microsoft.com/office/drawing/2014/main" val="10003"/>
                  </a:ext>
                </a:extLst>
              </a:tr>
              <a:tr h="370840">
                <a:tc>
                  <a:txBody>
                    <a:bodyPr/>
                    <a:lstStyle/>
                    <a:p>
                      <a:r>
                        <a:rPr lang="en-US" dirty="0"/>
                        <a:t>40%</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extLst>
                  <a:ext uri="{0D108BD9-81ED-4DB2-BD59-A6C34878D82A}">
                    <a16:rowId xmlns:a16="http://schemas.microsoft.com/office/drawing/2014/main" val="10004"/>
                  </a:ext>
                </a:extLst>
              </a:tr>
              <a:tr h="370840">
                <a:tc>
                  <a:txBody>
                    <a:bodyPr/>
                    <a:lstStyle/>
                    <a:p>
                      <a:r>
                        <a:rPr lang="en-US" dirty="0"/>
                        <a:t>50%</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extLst>
                  <a:ext uri="{0D108BD9-81ED-4DB2-BD59-A6C34878D82A}">
                    <a16:rowId xmlns:a16="http://schemas.microsoft.com/office/drawing/2014/main" val="10005"/>
                  </a:ext>
                </a:extLst>
              </a:tr>
              <a:tr h="370840">
                <a:tc>
                  <a:txBody>
                    <a:bodyPr/>
                    <a:lstStyle/>
                    <a:p>
                      <a:r>
                        <a:rPr lang="en-US" dirty="0"/>
                        <a:t>60%</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a:solidFill>
                            <a:srgbClr val="00B050"/>
                          </a:solidFill>
                        </a:rPr>
                        <a:t>✓</a:t>
                      </a:r>
                      <a:endParaRPr lang="en-US" dirty="0">
                        <a:solidFill>
                          <a:srgbClr val="00B050"/>
                        </a:solidFill>
                      </a:endParaRPr>
                    </a:p>
                  </a:txBody>
                  <a:tcPr/>
                </a:tc>
                <a:extLst>
                  <a:ext uri="{0D108BD9-81ED-4DB2-BD59-A6C34878D82A}">
                    <a16:rowId xmlns:a16="http://schemas.microsoft.com/office/drawing/2014/main" val="10006"/>
                  </a:ext>
                </a:extLst>
              </a:tr>
              <a:tr h="370840">
                <a:tc>
                  <a:txBody>
                    <a:bodyPr/>
                    <a:lstStyle/>
                    <a:p>
                      <a:r>
                        <a:rPr lang="en-US" dirty="0"/>
                        <a:t>70%</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a:solidFill>
                            <a:srgbClr val="00B050"/>
                          </a:solidFill>
                        </a:rPr>
                        <a:t>✓</a:t>
                      </a:r>
                      <a:endParaRPr lang="en-US" dirty="0">
                        <a:solidFill>
                          <a:srgbClr val="00B050"/>
                        </a:solidFill>
                      </a:endParaRPr>
                    </a:p>
                  </a:txBody>
                  <a:tcPr/>
                </a:tc>
                <a:extLst>
                  <a:ext uri="{0D108BD9-81ED-4DB2-BD59-A6C34878D82A}">
                    <a16:rowId xmlns:a16="http://schemas.microsoft.com/office/drawing/2014/main" val="10007"/>
                  </a:ext>
                </a:extLst>
              </a:tr>
              <a:tr h="370840">
                <a:tc>
                  <a:txBody>
                    <a:bodyPr/>
                    <a:lstStyle/>
                    <a:p>
                      <a:r>
                        <a:rPr lang="en-US" dirty="0"/>
                        <a:t>80%</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extLst>
                  <a:ext uri="{0D108BD9-81ED-4DB2-BD59-A6C34878D82A}">
                    <a16:rowId xmlns:a16="http://schemas.microsoft.com/office/drawing/2014/main" val="10008"/>
                  </a:ext>
                </a:extLst>
              </a:tr>
              <a:tr h="370840">
                <a:tc>
                  <a:txBody>
                    <a:bodyPr/>
                    <a:lstStyle/>
                    <a:p>
                      <a:r>
                        <a:rPr lang="en-US" dirty="0"/>
                        <a:t>90%</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extLst>
                  <a:ext uri="{0D108BD9-81ED-4DB2-BD59-A6C34878D82A}">
                    <a16:rowId xmlns:a16="http://schemas.microsoft.com/office/drawing/2014/main" val="10009"/>
                  </a:ext>
                </a:extLst>
              </a:tr>
              <a:tr h="370840">
                <a:tc>
                  <a:txBody>
                    <a:bodyPr/>
                    <a:lstStyle/>
                    <a:p>
                      <a:r>
                        <a:rPr lang="en-US" dirty="0"/>
                        <a:t>99%</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extLst>
                  <a:ext uri="{0D108BD9-81ED-4DB2-BD59-A6C34878D82A}">
                    <a16:rowId xmlns:a16="http://schemas.microsoft.com/office/drawing/2014/main" val="10010"/>
                  </a:ext>
                </a:extLst>
              </a:tr>
            </a:tbl>
          </a:graphicData>
        </a:graphic>
      </p:graphicFrame>
      <p:grpSp>
        <p:nvGrpSpPr>
          <p:cNvPr id="34" name="Group 33"/>
          <p:cNvGrpSpPr/>
          <p:nvPr/>
        </p:nvGrpSpPr>
        <p:grpSpPr>
          <a:xfrm>
            <a:off x="1965330" y="67870"/>
            <a:ext cx="3626225" cy="6790130"/>
            <a:chOff x="1965330" y="67870"/>
            <a:chExt cx="3626225" cy="6790130"/>
          </a:xfrm>
        </p:grpSpPr>
        <p:sp>
          <p:nvSpPr>
            <p:cNvPr id="31" name="Trapezoid 30"/>
            <p:cNvSpPr/>
            <p:nvPr/>
          </p:nvSpPr>
          <p:spPr>
            <a:xfrm rot="16200000">
              <a:off x="416628" y="1616573"/>
              <a:ext cx="6723629" cy="3626224"/>
            </a:xfrm>
            <a:prstGeom prst="trapezoid">
              <a:avLst>
                <a:gd name="adj" fmla="val 46448"/>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1965330" y="4788131"/>
              <a:ext cx="3626225" cy="20698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42" name="Straight Connector 41"/>
          <p:cNvCxnSpPr/>
          <p:nvPr/>
        </p:nvCxnSpPr>
        <p:spPr>
          <a:xfrm>
            <a:off x="301038" y="1112232"/>
            <a:ext cx="9602379" cy="3646"/>
          </a:xfrm>
          <a:prstGeom prst="line">
            <a:avLst/>
          </a:prstGeom>
          <a:ln cap="sq">
            <a:gradFill flip="none" rotWithShape="1">
              <a:gsLst>
                <a:gs pos="0">
                  <a:schemeClr val="bg1"/>
                </a:gs>
                <a:gs pos="74000">
                  <a:schemeClr val="tx1"/>
                </a:gs>
                <a:gs pos="83000">
                  <a:schemeClr val="tx1"/>
                </a:gs>
                <a:gs pos="100000">
                  <a:schemeClr val="tx1"/>
                </a:gs>
              </a:gsLst>
              <a:lin ang="10800000" scaled="1"/>
              <a:tileRect/>
            </a:gradFill>
            <a:tailEnd type="oval"/>
          </a:ln>
        </p:spPr>
        <p:style>
          <a:lnRef idx="1">
            <a:schemeClr val="accent1"/>
          </a:lnRef>
          <a:fillRef idx="0">
            <a:schemeClr val="accent1"/>
          </a:fillRef>
          <a:effectRef idx="0">
            <a:schemeClr val="accent1"/>
          </a:effectRef>
          <a:fontRef idx="minor">
            <a:schemeClr val="tx1"/>
          </a:fontRef>
        </p:style>
      </p:cxnSp>
      <p:pic>
        <p:nvPicPr>
          <p:cNvPr id="35" name="Picture 34"/>
          <p:cNvPicPr>
            <a:picLocks noChangeAspect="1"/>
          </p:cNvPicPr>
          <p:nvPr/>
        </p:nvPicPr>
        <p:blipFill rotWithShape="1">
          <a:blip r:embed="rId3">
            <a:extLst>
              <a:ext uri="{28A0092B-C50C-407E-A947-70E740481C1C}">
                <a14:useLocalDpi xmlns:a14="http://schemas.microsoft.com/office/drawing/2010/main"/>
              </a:ext>
            </a:extLst>
          </a:blip>
          <a:srcRect l="15012" t="16062" r="53350" b="17276"/>
          <a:stretch/>
        </p:blipFill>
        <p:spPr>
          <a:xfrm>
            <a:off x="5320273" y="0"/>
            <a:ext cx="2700321" cy="3200400"/>
          </a:xfrm>
          <a:prstGeom prst="rect">
            <a:avLst/>
          </a:prstGeom>
        </p:spPr>
      </p:pic>
      <p:pic>
        <p:nvPicPr>
          <p:cNvPr id="36" name="Picture 35"/>
          <p:cNvPicPr>
            <a:picLocks noChangeAspect="1"/>
          </p:cNvPicPr>
          <p:nvPr/>
        </p:nvPicPr>
        <p:blipFill rotWithShape="1">
          <a:blip r:embed="rId3">
            <a:extLst>
              <a:ext uri="{28A0092B-C50C-407E-A947-70E740481C1C}">
                <a14:useLocalDpi xmlns:a14="http://schemas.microsoft.com/office/drawing/2010/main"/>
              </a:ext>
            </a:extLst>
          </a:blip>
          <a:srcRect l="55939" t="15944" r="10605" b="17394"/>
          <a:stretch/>
        </p:blipFill>
        <p:spPr>
          <a:xfrm>
            <a:off x="5320273" y="3657600"/>
            <a:ext cx="2855478" cy="3200400"/>
          </a:xfrm>
          <a:prstGeom prst="rect">
            <a:avLst/>
          </a:prstGeom>
        </p:spPr>
      </p:pic>
      <p:sp>
        <p:nvSpPr>
          <p:cNvPr id="38" name="TextBox 37"/>
          <p:cNvSpPr txBox="1"/>
          <p:nvPr/>
        </p:nvSpPr>
        <p:spPr>
          <a:xfrm>
            <a:off x="8139460" y="4990435"/>
            <a:ext cx="2807179" cy="954107"/>
          </a:xfrm>
          <a:prstGeom prst="rect">
            <a:avLst/>
          </a:prstGeom>
          <a:noFill/>
        </p:spPr>
        <p:txBody>
          <a:bodyPr wrap="none" rtlCol="0">
            <a:spAutoFit/>
          </a:bodyPr>
          <a:lstStyle/>
          <a:p>
            <a:r>
              <a:rPr lang="en-US" sz="2800" dirty="0"/>
              <a:t>99% large grains</a:t>
            </a:r>
          </a:p>
          <a:p>
            <a:r>
              <a:rPr lang="en-US" sz="2800" dirty="0"/>
              <a:t>0.005 </a:t>
            </a:r>
            <a:r>
              <a:rPr lang="mr-IN" sz="2800" dirty="0"/>
              <a:t>–</a:t>
            </a:r>
            <a:r>
              <a:rPr lang="en-US" sz="2800" dirty="0"/>
              <a:t> 1000 𝜇m</a:t>
            </a:r>
          </a:p>
        </p:txBody>
      </p:sp>
      <p:sp>
        <p:nvSpPr>
          <p:cNvPr id="39" name="Right Arrow 38"/>
          <p:cNvSpPr/>
          <p:nvPr/>
        </p:nvSpPr>
        <p:spPr>
          <a:xfrm rot="5400000">
            <a:off x="8242518" y="3577509"/>
            <a:ext cx="2620508" cy="205344"/>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itle 1"/>
          <p:cNvSpPr txBox="1">
            <a:spLocks/>
          </p:cNvSpPr>
          <p:nvPr/>
        </p:nvSpPr>
        <p:spPr>
          <a:xfrm>
            <a:off x="301038"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Model Grid: Dust</a:t>
            </a:r>
          </a:p>
        </p:txBody>
      </p:sp>
      <p:sp>
        <p:nvSpPr>
          <p:cNvPr id="18" name="TextBox 17"/>
          <p:cNvSpPr txBox="1"/>
          <p:nvPr/>
        </p:nvSpPr>
        <p:spPr>
          <a:xfrm>
            <a:off x="8139460" y="1343452"/>
            <a:ext cx="3047629" cy="954107"/>
          </a:xfrm>
          <a:prstGeom prst="rect">
            <a:avLst/>
          </a:prstGeom>
          <a:noFill/>
        </p:spPr>
        <p:txBody>
          <a:bodyPr wrap="none" rtlCol="0">
            <a:spAutoFit/>
          </a:bodyPr>
          <a:lstStyle/>
          <a:p>
            <a:r>
              <a:rPr lang="en-US" sz="2800" dirty="0"/>
              <a:t>100% small grains</a:t>
            </a:r>
          </a:p>
          <a:p>
            <a:r>
              <a:rPr lang="en-US" sz="2800" dirty="0"/>
              <a:t>0.005 </a:t>
            </a:r>
            <a:r>
              <a:rPr lang="mr-IN" sz="2800" dirty="0"/>
              <a:t>–</a:t>
            </a:r>
            <a:r>
              <a:rPr lang="en-US" sz="2800" dirty="0"/>
              <a:t> 1 𝜇m</a:t>
            </a:r>
          </a:p>
        </p:txBody>
      </p:sp>
      <p:sp>
        <p:nvSpPr>
          <p:cNvPr id="3" name="TextBox 2"/>
          <p:cNvSpPr txBox="1"/>
          <p:nvPr/>
        </p:nvSpPr>
        <p:spPr>
          <a:xfrm rot="16200000">
            <a:off x="-361259" y="3794044"/>
            <a:ext cx="1463862" cy="369332"/>
          </a:xfrm>
          <a:prstGeom prst="rect">
            <a:avLst/>
          </a:prstGeom>
          <a:noFill/>
        </p:spPr>
        <p:txBody>
          <a:bodyPr wrap="none" rtlCol="0">
            <a:spAutoFit/>
          </a:bodyPr>
          <a:lstStyle/>
          <a:p>
            <a:r>
              <a:rPr lang="en-US"/>
              <a:t>Large grains</a:t>
            </a:r>
          </a:p>
        </p:txBody>
      </p:sp>
      <p:sp>
        <p:nvSpPr>
          <p:cNvPr id="21" name="TextBox 20"/>
          <p:cNvSpPr txBox="1"/>
          <p:nvPr/>
        </p:nvSpPr>
        <p:spPr>
          <a:xfrm>
            <a:off x="3291438" y="2905749"/>
            <a:ext cx="3574465" cy="1384995"/>
          </a:xfrm>
          <a:prstGeom prst="rect">
            <a:avLst/>
          </a:prstGeom>
          <a:noFill/>
        </p:spPr>
        <p:txBody>
          <a:bodyPr wrap="square" rtlCol="0">
            <a:spAutoFit/>
          </a:bodyPr>
          <a:lstStyle/>
          <a:p>
            <a:pPr marL="457200" indent="-457200">
              <a:buFont typeface="Arial" charset="0"/>
              <a:buChar char="•"/>
            </a:pPr>
            <a:r>
              <a:rPr lang="en-US" sz="2800" dirty="0"/>
              <a:t>Temperature</a:t>
            </a:r>
          </a:p>
          <a:p>
            <a:pPr marL="457200" indent="-457200">
              <a:buFont typeface="Arial" charset="0"/>
              <a:buChar char="•"/>
            </a:pPr>
            <a:r>
              <a:rPr lang="en-US" sz="2800" dirty="0"/>
              <a:t>Freeze out &amp; </a:t>
            </a:r>
            <a:r>
              <a:rPr lang="en-US" sz="2800" dirty="0" err="1"/>
              <a:t>photodesorption</a:t>
            </a:r>
            <a:endParaRPr lang="en-US" sz="2800" dirty="0"/>
          </a:p>
        </p:txBody>
      </p:sp>
      <p:sp>
        <p:nvSpPr>
          <p:cNvPr id="5" name="TextBox 4"/>
          <p:cNvSpPr txBox="1"/>
          <p:nvPr/>
        </p:nvSpPr>
        <p:spPr>
          <a:xfrm>
            <a:off x="2061011" y="2906465"/>
            <a:ext cx="1393330" cy="523220"/>
          </a:xfrm>
          <a:prstGeom prst="rect">
            <a:avLst/>
          </a:prstGeom>
          <a:noFill/>
        </p:spPr>
        <p:txBody>
          <a:bodyPr wrap="none" rtlCol="0">
            <a:spAutoFit/>
          </a:bodyPr>
          <a:lstStyle/>
          <a:p>
            <a:r>
              <a:rPr lang="en-US" sz="2800" dirty="0"/>
              <a:t>Affects:</a:t>
            </a:r>
          </a:p>
        </p:txBody>
      </p:sp>
      <p:pic>
        <p:nvPicPr>
          <p:cNvPr id="22" name="Picture 21">
            <a:extLst>
              <a:ext uri="{FF2B5EF4-FFF2-40B4-BE49-F238E27FC236}">
                <a16:creationId xmlns:a16="http://schemas.microsoft.com/office/drawing/2014/main" id="{57AE6804-DF99-9545-9687-69DD8CDDE8A0}"/>
              </a:ext>
            </a:extLst>
          </p:cNvPr>
          <p:cNvPicPr>
            <a:picLocks noChangeAspect="1"/>
          </p:cNvPicPr>
          <p:nvPr/>
        </p:nvPicPr>
        <p:blipFill>
          <a:blip r:embed="rId4"/>
          <a:stretch>
            <a:fillRect/>
          </a:stretch>
        </p:blipFill>
        <p:spPr>
          <a:xfrm>
            <a:off x="4916081" y="1400430"/>
            <a:ext cx="404192" cy="457200"/>
          </a:xfrm>
          <a:prstGeom prst="rect">
            <a:avLst/>
          </a:prstGeom>
        </p:spPr>
      </p:pic>
      <p:pic>
        <p:nvPicPr>
          <p:cNvPr id="23" name="Picture 22">
            <a:extLst>
              <a:ext uri="{FF2B5EF4-FFF2-40B4-BE49-F238E27FC236}">
                <a16:creationId xmlns:a16="http://schemas.microsoft.com/office/drawing/2014/main" id="{762E3CC0-21E3-7F48-B3D0-302E29CA3B7D}"/>
              </a:ext>
            </a:extLst>
          </p:cNvPr>
          <p:cNvPicPr>
            <a:picLocks noChangeAspect="1"/>
          </p:cNvPicPr>
          <p:nvPr/>
        </p:nvPicPr>
        <p:blipFill>
          <a:blip r:embed="rId4"/>
          <a:stretch>
            <a:fillRect/>
          </a:stretch>
        </p:blipFill>
        <p:spPr>
          <a:xfrm>
            <a:off x="4916081" y="5066370"/>
            <a:ext cx="404192" cy="457200"/>
          </a:xfrm>
          <a:prstGeom prst="rect">
            <a:avLst/>
          </a:prstGeom>
        </p:spPr>
      </p:pic>
    </p:spTree>
    <p:extLst>
      <p:ext uri="{BB962C8B-B14F-4D97-AF65-F5344CB8AC3E}">
        <p14:creationId xmlns:p14="http://schemas.microsoft.com/office/powerpoint/2010/main" val="7614301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635439" y="2115380"/>
          <a:ext cx="3954981" cy="4079240"/>
        </p:xfrm>
        <a:graphic>
          <a:graphicData uri="http://schemas.openxmlformats.org/drawingml/2006/table">
            <a:tbl>
              <a:tblPr firstRow="1" bandRow="1">
                <a:tableStyleId>{5940675A-B579-460E-94D1-54222C63F5DA}</a:tableStyleId>
              </a:tblPr>
              <a:tblGrid>
                <a:gridCol w="684231">
                  <a:extLst>
                    <a:ext uri="{9D8B030D-6E8A-4147-A177-3AD203B41FA5}">
                      <a16:colId xmlns:a16="http://schemas.microsoft.com/office/drawing/2014/main" val="20000"/>
                    </a:ext>
                  </a:extLst>
                </a:gridCol>
                <a:gridCol w="641259">
                  <a:extLst>
                    <a:ext uri="{9D8B030D-6E8A-4147-A177-3AD203B41FA5}">
                      <a16:colId xmlns:a16="http://schemas.microsoft.com/office/drawing/2014/main" val="20001"/>
                    </a:ext>
                  </a:extLst>
                </a:gridCol>
                <a:gridCol w="641259">
                  <a:extLst>
                    <a:ext uri="{9D8B030D-6E8A-4147-A177-3AD203B41FA5}">
                      <a16:colId xmlns:a16="http://schemas.microsoft.com/office/drawing/2014/main" val="20002"/>
                    </a:ext>
                  </a:extLst>
                </a:gridCol>
                <a:gridCol w="662744">
                  <a:extLst>
                    <a:ext uri="{9D8B030D-6E8A-4147-A177-3AD203B41FA5}">
                      <a16:colId xmlns:a16="http://schemas.microsoft.com/office/drawing/2014/main" val="20003"/>
                    </a:ext>
                  </a:extLst>
                </a:gridCol>
                <a:gridCol w="662744">
                  <a:extLst>
                    <a:ext uri="{9D8B030D-6E8A-4147-A177-3AD203B41FA5}">
                      <a16:colId xmlns:a16="http://schemas.microsoft.com/office/drawing/2014/main" val="20004"/>
                    </a:ext>
                  </a:extLst>
                </a:gridCol>
                <a:gridCol w="662744">
                  <a:extLst>
                    <a:ext uri="{9D8B030D-6E8A-4147-A177-3AD203B41FA5}">
                      <a16:colId xmlns:a16="http://schemas.microsoft.com/office/drawing/2014/main" val="20005"/>
                    </a:ext>
                  </a:extLst>
                </a:gridCol>
              </a:tblGrid>
              <a:tr h="370840">
                <a:tc>
                  <a:txBody>
                    <a:bodyPr/>
                    <a:lstStyle/>
                    <a:p>
                      <a:r>
                        <a:rPr lang="en-US" dirty="0"/>
                        <a:t>0%</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solidFill>
                            <a:srgbClr val="00B050"/>
                          </a:solidFill>
                        </a:rPr>
                        <a:t>✓</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solidFill>
                            <a:srgbClr val="00B050"/>
                          </a:solidFill>
                        </a:rPr>
                        <a:t>✓</a:t>
                      </a:r>
                    </a:p>
                  </a:txBody>
                  <a:tcPr/>
                </a:tc>
                <a:tc>
                  <a:txBody>
                    <a:bodyPr/>
                    <a:lstStyle/>
                    <a:p>
                      <a:r>
                        <a:rPr lang="en-US">
                          <a:solidFill>
                            <a:srgbClr val="00B050"/>
                          </a:solidFill>
                        </a:rPr>
                        <a:t>✓</a:t>
                      </a:r>
                      <a:endParaRPr lang="en-US" dirty="0">
                        <a:solidFill>
                          <a:srgbClr val="00B050"/>
                        </a:solidFill>
                      </a:endParaRPr>
                    </a:p>
                  </a:txBody>
                  <a:tcPr/>
                </a:tc>
                <a:tc>
                  <a:txBody>
                    <a:bodyPr/>
                    <a:lstStyle/>
                    <a:p>
                      <a:r>
                        <a:rPr lang="en-US">
                          <a:solidFill>
                            <a:srgbClr val="00B050"/>
                          </a:solidFill>
                        </a:rPr>
                        <a:t>✓</a:t>
                      </a:r>
                      <a:endParaRPr lang="en-US" dirty="0">
                        <a:solidFill>
                          <a:srgbClr val="00B050"/>
                        </a:solidFill>
                      </a:endParaRPr>
                    </a:p>
                  </a:txBody>
                  <a:tcPr/>
                </a:tc>
                <a:tc>
                  <a:txBody>
                    <a:bodyPr/>
                    <a:lstStyle/>
                    <a:p>
                      <a:r>
                        <a:rPr lang="en-US" dirty="0">
                          <a:solidFill>
                            <a:srgbClr val="00B050"/>
                          </a:solidFill>
                        </a:rPr>
                        <a:t>✓</a:t>
                      </a:r>
                    </a:p>
                  </a:txBody>
                  <a:tcPr/>
                </a:tc>
                <a:extLst>
                  <a:ext uri="{0D108BD9-81ED-4DB2-BD59-A6C34878D82A}">
                    <a16:rowId xmlns:a16="http://schemas.microsoft.com/office/drawing/2014/main" val="10000"/>
                  </a:ext>
                </a:extLst>
              </a:tr>
              <a:tr h="370840">
                <a:tc>
                  <a:txBody>
                    <a:bodyPr/>
                    <a:lstStyle/>
                    <a:p>
                      <a:r>
                        <a:rPr lang="en-US" dirty="0"/>
                        <a:t>10%</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a:solidFill>
                            <a:srgbClr val="00B050"/>
                          </a:solidFill>
                        </a:rPr>
                        <a:t>✓</a:t>
                      </a:r>
                      <a:endParaRPr lang="en-US" dirty="0">
                        <a:solidFill>
                          <a:srgbClr val="00B050"/>
                        </a:solidFill>
                      </a:endParaRPr>
                    </a:p>
                  </a:txBody>
                  <a:tcPr/>
                </a:tc>
                <a:tc>
                  <a:txBody>
                    <a:bodyPr/>
                    <a:lstStyle/>
                    <a:p>
                      <a:r>
                        <a:rPr lang="en-US">
                          <a:solidFill>
                            <a:srgbClr val="00B050"/>
                          </a:solidFill>
                        </a:rPr>
                        <a:t>✓</a:t>
                      </a:r>
                      <a:endParaRPr lang="en-US" dirty="0">
                        <a:solidFill>
                          <a:srgbClr val="00B050"/>
                        </a:solidFill>
                      </a:endParaRPr>
                    </a:p>
                  </a:txBody>
                  <a:tcPr/>
                </a:tc>
                <a:extLst>
                  <a:ext uri="{0D108BD9-81ED-4DB2-BD59-A6C34878D82A}">
                    <a16:rowId xmlns:a16="http://schemas.microsoft.com/office/drawing/2014/main" val="10001"/>
                  </a:ext>
                </a:extLst>
              </a:tr>
              <a:tr h="370840">
                <a:tc>
                  <a:txBody>
                    <a:bodyPr/>
                    <a:lstStyle/>
                    <a:p>
                      <a:r>
                        <a:rPr lang="en-US" dirty="0"/>
                        <a:t>20%</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a:solidFill>
                            <a:srgbClr val="00B050"/>
                          </a:solidFill>
                        </a:rPr>
                        <a:t>✓</a:t>
                      </a:r>
                      <a:endParaRPr lang="en-US" dirty="0">
                        <a:solidFill>
                          <a:srgbClr val="00B050"/>
                        </a:solidFill>
                      </a:endParaRPr>
                    </a:p>
                  </a:txBody>
                  <a:tcPr/>
                </a:tc>
                <a:tc>
                  <a:txBody>
                    <a:bodyPr/>
                    <a:lstStyle/>
                    <a:p>
                      <a:r>
                        <a:rPr lang="en-US">
                          <a:solidFill>
                            <a:srgbClr val="00B050"/>
                          </a:solidFill>
                        </a:rPr>
                        <a:t>✓</a:t>
                      </a:r>
                      <a:endParaRPr lang="en-US" dirty="0">
                        <a:solidFill>
                          <a:srgbClr val="00B050"/>
                        </a:solidFill>
                      </a:endParaRPr>
                    </a:p>
                  </a:txBody>
                  <a:tcPr/>
                </a:tc>
                <a:extLst>
                  <a:ext uri="{0D108BD9-81ED-4DB2-BD59-A6C34878D82A}">
                    <a16:rowId xmlns:a16="http://schemas.microsoft.com/office/drawing/2014/main" val="10002"/>
                  </a:ext>
                </a:extLst>
              </a:tr>
              <a:tr h="370840">
                <a:tc>
                  <a:txBody>
                    <a:bodyPr/>
                    <a:lstStyle/>
                    <a:p>
                      <a:r>
                        <a:rPr lang="en-US" dirty="0"/>
                        <a:t>30%</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a:solidFill>
                            <a:srgbClr val="00B050"/>
                          </a:solidFill>
                        </a:rPr>
                        <a:t>✓</a:t>
                      </a:r>
                      <a:endParaRPr lang="en-US" dirty="0">
                        <a:solidFill>
                          <a:srgbClr val="00B050"/>
                        </a:solidFill>
                      </a:endParaRPr>
                    </a:p>
                  </a:txBody>
                  <a:tcPr/>
                </a:tc>
                <a:tc>
                  <a:txBody>
                    <a:bodyPr/>
                    <a:lstStyle/>
                    <a:p>
                      <a:r>
                        <a:rPr lang="en-US">
                          <a:solidFill>
                            <a:srgbClr val="00B050"/>
                          </a:solidFill>
                        </a:rPr>
                        <a:t>✓</a:t>
                      </a:r>
                      <a:endParaRPr lang="en-US" dirty="0">
                        <a:solidFill>
                          <a:srgbClr val="00B050"/>
                        </a:solidFill>
                      </a:endParaRPr>
                    </a:p>
                  </a:txBody>
                  <a:tcPr/>
                </a:tc>
                <a:tc>
                  <a:txBody>
                    <a:bodyPr/>
                    <a:lstStyle/>
                    <a:p>
                      <a:r>
                        <a:rPr lang="en-US">
                          <a:solidFill>
                            <a:srgbClr val="00B050"/>
                          </a:solidFill>
                        </a:rPr>
                        <a:t>✓</a:t>
                      </a:r>
                      <a:endParaRPr lang="en-US" dirty="0">
                        <a:solidFill>
                          <a:srgbClr val="00B050"/>
                        </a:solidFill>
                      </a:endParaRPr>
                    </a:p>
                  </a:txBody>
                  <a:tcPr/>
                </a:tc>
                <a:extLst>
                  <a:ext uri="{0D108BD9-81ED-4DB2-BD59-A6C34878D82A}">
                    <a16:rowId xmlns:a16="http://schemas.microsoft.com/office/drawing/2014/main" val="10003"/>
                  </a:ext>
                </a:extLst>
              </a:tr>
              <a:tr h="370840">
                <a:tc>
                  <a:txBody>
                    <a:bodyPr/>
                    <a:lstStyle/>
                    <a:p>
                      <a:r>
                        <a:rPr lang="en-US" dirty="0"/>
                        <a:t>40%</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extLst>
                  <a:ext uri="{0D108BD9-81ED-4DB2-BD59-A6C34878D82A}">
                    <a16:rowId xmlns:a16="http://schemas.microsoft.com/office/drawing/2014/main" val="10004"/>
                  </a:ext>
                </a:extLst>
              </a:tr>
              <a:tr h="370840">
                <a:tc>
                  <a:txBody>
                    <a:bodyPr/>
                    <a:lstStyle/>
                    <a:p>
                      <a:r>
                        <a:rPr lang="en-US" dirty="0"/>
                        <a:t>50%</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extLst>
                  <a:ext uri="{0D108BD9-81ED-4DB2-BD59-A6C34878D82A}">
                    <a16:rowId xmlns:a16="http://schemas.microsoft.com/office/drawing/2014/main" val="10005"/>
                  </a:ext>
                </a:extLst>
              </a:tr>
              <a:tr h="370840">
                <a:tc>
                  <a:txBody>
                    <a:bodyPr/>
                    <a:lstStyle/>
                    <a:p>
                      <a:r>
                        <a:rPr lang="en-US" dirty="0"/>
                        <a:t>60%</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a:solidFill>
                            <a:srgbClr val="00B050"/>
                          </a:solidFill>
                        </a:rPr>
                        <a:t>✓</a:t>
                      </a:r>
                      <a:endParaRPr lang="en-US" dirty="0">
                        <a:solidFill>
                          <a:srgbClr val="00B050"/>
                        </a:solidFill>
                      </a:endParaRPr>
                    </a:p>
                  </a:txBody>
                  <a:tcPr/>
                </a:tc>
                <a:extLst>
                  <a:ext uri="{0D108BD9-81ED-4DB2-BD59-A6C34878D82A}">
                    <a16:rowId xmlns:a16="http://schemas.microsoft.com/office/drawing/2014/main" val="10006"/>
                  </a:ext>
                </a:extLst>
              </a:tr>
              <a:tr h="370840">
                <a:tc>
                  <a:txBody>
                    <a:bodyPr/>
                    <a:lstStyle/>
                    <a:p>
                      <a:r>
                        <a:rPr lang="en-US" dirty="0"/>
                        <a:t>70%</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a:solidFill>
                            <a:srgbClr val="00B050"/>
                          </a:solidFill>
                        </a:rPr>
                        <a:t>✓</a:t>
                      </a:r>
                      <a:endParaRPr lang="en-US" dirty="0">
                        <a:solidFill>
                          <a:srgbClr val="00B050"/>
                        </a:solidFill>
                      </a:endParaRPr>
                    </a:p>
                  </a:txBody>
                  <a:tcPr/>
                </a:tc>
                <a:extLst>
                  <a:ext uri="{0D108BD9-81ED-4DB2-BD59-A6C34878D82A}">
                    <a16:rowId xmlns:a16="http://schemas.microsoft.com/office/drawing/2014/main" val="10007"/>
                  </a:ext>
                </a:extLst>
              </a:tr>
              <a:tr h="370840">
                <a:tc>
                  <a:txBody>
                    <a:bodyPr/>
                    <a:lstStyle/>
                    <a:p>
                      <a:r>
                        <a:rPr lang="en-US" dirty="0"/>
                        <a:t>80%</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extLst>
                  <a:ext uri="{0D108BD9-81ED-4DB2-BD59-A6C34878D82A}">
                    <a16:rowId xmlns:a16="http://schemas.microsoft.com/office/drawing/2014/main" val="10008"/>
                  </a:ext>
                </a:extLst>
              </a:tr>
              <a:tr h="370840">
                <a:tc>
                  <a:txBody>
                    <a:bodyPr/>
                    <a:lstStyle/>
                    <a:p>
                      <a:r>
                        <a:rPr lang="en-US" dirty="0"/>
                        <a:t>90%</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extLst>
                  <a:ext uri="{0D108BD9-81ED-4DB2-BD59-A6C34878D82A}">
                    <a16:rowId xmlns:a16="http://schemas.microsoft.com/office/drawing/2014/main" val="10009"/>
                  </a:ext>
                </a:extLst>
              </a:tr>
              <a:tr h="370840">
                <a:tc>
                  <a:txBody>
                    <a:bodyPr/>
                    <a:lstStyle/>
                    <a:p>
                      <a:r>
                        <a:rPr lang="en-US" dirty="0"/>
                        <a:t>99%</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extLst>
                  <a:ext uri="{0D108BD9-81ED-4DB2-BD59-A6C34878D82A}">
                    <a16:rowId xmlns:a16="http://schemas.microsoft.com/office/drawing/2014/main" val="10010"/>
                  </a:ext>
                </a:extLst>
              </a:tr>
            </a:tbl>
          </a:graphicData>
        </a:graphic>
      </p:graphicFrame>
      <p:grpSp>
        <p:nvGrpSpPr>
          <p:cNvPr id="15" name="Group 14"/>
          <p:cNvGrpSpPr/>
          <p:nvPr/>
        </p:nvGrpSpPr>
        <p:grpSpPr>
          <a:xfrm>
            <a:off x="1162263" y="1401936"/>
            <a:ext cx="4248837" cy="644459"/>
            <a:chOff x="1162255" y="603912"/>
            <a:chExt cx="4248837" cy="644459"/>
          </a:xfrm>
        </p:grpSpPr>
        <p:sp>
          <p:nvSpPr>
            <p:cNvPr id="10" name="TextBox 9"/>
            <p:cNvSpPr txBox="1"/>
            <p:nvPr/>
          </p:nvSpPr>
          <p:spPr>
            <a:xfrm rot="19331716">
              <a:off x="3732043" y="603912"/>
              <a:ext cx="1679049" cy="369332"/>
            </a:xfrm>
            <a:prstGeom prst="rect">
              <a:avLst/>
            </a:prstGeom>
            <a:noFill/>
          </p:spPr>
          <p:txBody>
            <a:bodyPr wrap="none" rtlCol="0">
              <a:spAutoFit/>
            </a:bodyPr>
            <a:lstStyle/>
            <a:p>
              <a:r>
                <a:rPr lang="en-US" dirty="0"/>
                <a:t>w</a:t>
              </a:r>
              <a:r>
                <a:rPr lang="en-US"/>
                <a:t>arm </a:t>
              </a:r>
              <a:r>
                <a:rPr lang="en-US" dirty="0"/>
                <a:t>high CR</a:t>
              </a:r>
            </a:p>
          </p:txBody>
        </p:sp>
        <p:sp>
          <p:nvSpPr>
            <p:cNvPr id="11" name="TextBox 10"/>
            <p:cNvSpPr txBox="1"/>
            <p:nvPr/>
          </p:nvSpPr>
          <p:spPr>
            <a:xfrm rot="19331716">
              <a:off x="3155354" y="879039"/>
              <a:ext cx="781368" cy="369332"/>
            </a:xfrm>
            <a:prstGeom prst="rect">
              <a:avLst/>
            </a:prstGeom>
            <a:noFill/>
          </p:spPr>
          <p:txBody>
            <a:bodyPr wrap="none" rtlCol="0">
              <a:spAutoFit/>
            </a:bodyPr>
            <a:lstStyle/>
            <a:p>
              <a:r>
                <a:rPr lang="en-US"/>
                <a:t>warm</a:t>
              </a:r>
              <a:endParaRPr lang="en-US" dirty="0"/>
            </a:p>
          </p:txBody>
        </p:sp>
        <p:sp>
          <p:nvSpPr>
            <p:cNvPr id="12" name="TextBox 11"/>
            <p:cNvSpPr txBox="1"/>
            <p:nvPr/>
          </p:nvSpPr>
          <p:spPr>
            <a:xfrm rot="19331716">
              <a:off x="2453511" y="804481"/>
              <a:ext cx="1024639" cy="369332"/>
            </a:xfrm>
            <a:prstGeom prst="rect">
              <a:avLst/>
            </a:prstGeom>
            <a:noFill/>
          </p:spPr>
          <p:txBody>
            <a:bodyPr wrap="none" rtlCol="0">
              <a:spAutoFit/>
            </a:bodyPr>
            <a:lstStyle/>
            <a:p>
              <a:r>
                <a:rPr lang="en-US"/>
                <a:t>high CR</a:t>
              </a:r>
              <a:endParaRPr lang="en-US" dirty="0"/>
            </a:p>
          </p:txBody>
        </p:sp>
        <p:sp>
          <p:nvSpPr>
            <p:cNvPr id="13" name="TextBox 12"/>
            <p:cNvSpPr txBox="1"/>
            <p:nvPr/>
          </p:nvSpPr>
          <p:spPr>
            <a:xfrm rot="19331716">
              <a:off x="1784705" y="717769"/>
              <a:ext cx="1273105" cy="369332"/>
            </a:xfrm>
            <a:prstGeom prst="rect">
              <a:avLst/>
            </a:prstGeom>
            <a:noFill/>
          </p:spPr>
          <p:txBody>
            <a:bodyPr wrap="none" rtlCol="0">
              <a:spAutoFit/>
            </a:bodyPr>
            <a:lstStyle/>
            <a:p>
              <a:r>
                <a:rPr lang="en-US"/>
                <a:t>high X-ray</a:t>
              </a:r>
              <a:endParaRPr lang="en-US" dirty="0"/>
            </a:p>
          </p:txBody>
        </p:sp>
        <p:sp>
          <p:nvSpPr>
            <p:cNvPr id="14" name="TextBox 13"/>
            <p:cNvSpPr txBox="1"/>
            <p:nvPr/>
          </p:nvSpPr>
          <p:spPr>
            <a:xfrm rot="19331716">
              <a:off x="1162255" y="804482"/>
              <a:ext cx="962123" cy="369332"/>
            </a:xfrm>
            <a:prstGeom prst="rect">
              <a:avLst/>
            </a:prstGeom>
            <a:noFill/>
          </p:spPr>
          <p:txBody>
            <a:bodyPr wrap="none" rtlCol="0">
              <a:spAutoFit/>
            </a:bodyPr>
            <a:lstStyle/>
            <a:p>
              <a:r>
                <a:rPr lang="en-US"/>
                <a:t>fiducial</a:t>
              </a:r>
              <a:endParaRPr lang="en-US" dirty="0"/>
            </a:p>
          </p:txBody>
        </p:sp>
      </p:grpSp>
      <p:grpSp>
        <p:nvGrpSpPr>
          <p:cNvPr id="34" name="Group 33"/>
          <p:cNvGrpSpPr/>
          <p:nvPr/>
        </p:nvGrpSpPr>
        <p:grpSpPr>
          <a:xfrm>
            <a:off x="2613726" y="67870"/>
            <a:ext cx="3626225" cy="6790130"/>
            <a:chOff x="1965330" y="67870"/>
            <a:chExt cx="3626225" cy="6790130"/>
          </a:xfrm>
        </p:grpSpPr>
        <p:sp>
          <p:nvSpPr>
            <p:cNvPr id="31" name="Trapezoid 30"/>
            <p:cNvSpPr/>
            <p:nvPr/>
          </p:nvSpPr>
          <p:spPr>
            <a:xfrm rot="16200000">
              <a:off x="416628" y="1616573"/>
              <a:ext cx="6723629" cy="3626224"/>
            </a:xfrm>
            <a:prstGeom prst="trapezoid">
              <a:avLst>
                <a:gd name="adj" fmla="val 46448"/>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1965330" y="4788131"/>
              <a:ext cx="3626225" cy="20698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1" name="Title 1"/>
          <p:cNvSpPr txBox="1">
            <a:spLocks/>
          </p:cNvSpPr>
          <p:nvPr/>
        </p:nvSpPr>
        <p:spPr>
          <a:xfrm>
            <a:off x="301038"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Model Grid: X-rays</a:t>
            </a:r>
          </a:p>
        </p:txBody>
      </p:sp>
      <p:cxnSp>
        <p:nvCxnSpPr>
          <p:cNvPr id="18" name="Straight Connector 17"/>
          <p:cNvCxnSpPr/>
          <p:nvPr/>
        </p:nvCxnSpPr>
        <p:spPr>
          <a:xfrm>
            <a:off x="301038" y="1112232"/>
            <a:ext cx="9602379" cy="3646"/>
          </a:xfrm>
          <a:prstGeom prst="line">
            <a:avLst/>
          </a:prstGeom>
          <a:ln cap="sq">
            <a:gradFill flip="none" rotWithShape="1">
              <a:gsLst>
                <a:gs pos="0">
                  <a:schemeClr val="bg1"/>
                </a:gs>
                <a:gs pos="74000">
                  <a:schemeClr val="tx1"/>
                </a:gs>
                <a:gs pos="83000">
                  <a:schemeClr val="tx1"/>
                </a:gs>
                <a:gs pos="100000">
                  <a:schemeClr val="tx1"/>
                </a:gs>
              </a:gsLst>
              <a:lin ang="10800000" scaled="1"/>
              <a:tileRect/>
            </a:gradFill>
            <a:tailEnd type="ova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9391396" y="4095633"/>
            <a:ext cx="2723631" cy="1384995"/>
          </a:xfrm>
          <a:prstGeom prst="rect">
            <a:avLst/>
          </a:prstGeom>
          <a:noFill/>
        </p:spPr>
        <p:txBody>
          <a:bodyPr wrap="none" rtlCol="0">
            <a:spAutoFit/>
          </a:bodyPr>
          <a:lstStyle/>
          <a:p>
            <a:r>
              <a:rPr lang="en-US" sz="2800" dirty="0"/>
              <a:t>Fiducial:</a:t>
            </a:r>
          </a:p>
          <a:p>
            <a:r>
              <a:rPr lang="en-US" sz="2800" dirty="0"/>
              <a:t>L</a:t>
            </a:r>
            <a:r>
              <a:rPr lang="en-US" sz="2800" baseline="-25000" dirty="0"/>
              <a:t>XR</a:t>
            </a:r>
            <a:r>
              <a:rPr lang="en-US" sz="2800" dirty="0"/>
              <a:t> = 10</a:t>
            </a:r>
            <a:r>
              <a:rPr lang="en-US" sz="2800" baseline="30000" dirty="0"/>
              <a:t>30</a:t>
            </a:r>
            <a:r>
              <a:rPr lang="en-US" sz="2800" dirty="0"/>
              <a:t> erg s</a:t>
            </a:r>
            <a:r>
              <a:rPr lang="en-US" sz="2800" baseline="30000" dirty="0"/>
              <a:t>-1</a:t>
            </a:r>
          </a:p>
          <a:p>
            <a:r>
              <a:rPr lang="en-US" sz="2800" dirty="0"/>
              <a:t>Quiescent </a:t>
            </a:r>
          </a:p>
        </p:txBody>
      </p:sp>
      <p:sp>
        <p:nvSpPr>
          <p:cNvPr id="20" name="TextBox 19"/>
          <p:cNvSpPr txBox="1"/>
          <p:nvPr/>
        </p:nvSpPr>
        <p:spPr>
          <a:xfrm>
            <a:off x="9410851" y="1983512"/>
            <a:ext cx="2795958" cy="1384995"/>
          </a:xfrm>
          <a:prstGeom prst="rect">
            <a:avLst/>
          </a:prstGeom>
          <a:noFill/>
        </p:spPr>
        <p:txBody>
          <a:bodyPr wrap="none" rtlCol="0">
            <a:spAutoFit/>
          </a:bodyPr>
          <a:lstStyle/>
          <a:p>
            <a:r>
              <a:rPr lang="en-US" sz="2800" dirty="0"/>
              <a:t>High X-rays:</a:t>
            </a:r>
          </a:p>
          <a:p>
            <a:r>
              <a:rPr lang="en-US" sz="2800" dirty="0"/>
              <a:t>L</a:t>
            </a:r>
            <a:r>
              <a:rPr lang="en-US" sz="2800" baseline="-25000" dirty="0"/>
              <a:t>XR</a:t>
            </a:r>
            <a:r>
              <a:rPr lang="en-US" sz="2800" dirty="0"/>
              <a:t> = 10</a:t>
            </a:r>
            <a:r>
              <a:rPr lang="en-US" sz="2800" baseline="30000" dirty="0"/>
              <a:t>31</a:t>
            </a:r>
            <a:r>
              <a:rPr lang="en-US" sz="2800" dirty="0"/>
              <a:t> erg s</a:t>
            </a:r>
            <a:r>
              <a:rPr lang="en-US" sz="2800" baseline="30000" dirty="0"/>
              <a:t>-1</a:t>
            </a:r>
          </a:p>
          <a:p>
            <a:r>
              <a:rPr lang="en-US" sz="2800" dirty="0"/>
              <a:t>Flaring</a:t>
            </a:r>
          </a:p>
        </p:txBody>
      </p:sp>
      <p:pic>
        <p:nvPicPr>
          <p:cNvPr id="21" name="Picture 20"/>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037404" y="1525517"/>
            <a:ext cx="5983072" cy="4835876"/>
          </a:xfrm>
          <a:prstGeom prst="rect">
            <a:avLst/>
          </a:prstGeom>
        </p:spPr>
      </p:pic>
      <p:cxnSp>
        <p:nvCxnSpPr>
          <p:cNvPr id="22" name="Straight Arrow Connector 21"/>
          <p:cNvCxnSpPr/>
          <p:nvPr/>
        </p:nvCxnSpPr>
        <p:spPr>
          <a:xfrm flipH="1">
            <a:off x="7714120" y="2667944"/>
            <a:ext cx="1677276" cy="129730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H="1">
            <a:off x="7048550" y="4788130"/>
            <a:ext cx="2269480" cy="51950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7837297" y="6041233"/>
            <a:ext cx="1317284" cy="369332"/>
          </a:xfrm>
          <a:prstGeom prst="rect">
            <a:avLst/>
          </a:prstGeom>
          <a:noFill/>
        </p:spPr>
        <p:txBody>
          <a:bodyPr wrap="none" rtlCol="0">
            <a:spAutoFit/>
          </a:bodyPr>
          <a:lstStyle/>
          <a:p>
            <a:r>
              <a:rPr lang="en-US"/>
              <a:t>Cleeves+15</a:t>
            </a:r>
          </a:p>
        </p:txBody>
      </p:sp>
      <p:sp>
        <p:nvSpPr>
          <p:cNvPr id="25" name="TextBox 24"/>
          <p:cNvSpPr txBox="1"/>
          <p:nvPr/>
        </p:nvSpPr>
        <p:spPr>
          <a:xfrm rot="16200000">
            <a:off x="-361259" y="3794044"/>
            <a:ext cx="1463862" cy="369332"/>
          </a:xfrm>
          <a:prstGeom prst="rect">
            <a:avLst/>
          </a:prstGeom>
          <a:noFill/>
        </p:spPr>
        <p:txBody>
          <a:bodyPr wrap="none" rtlCol="0">
            <a:spAutoFit/>
          </a:bodyPr>
          <a:lstStyle/>
          <a:p>
            <a:r>
              <a:rPr lang="en-US"/>
              <a:t>Large grains</a:t>
            </a:r>
          </a:p>
        </p:txBody>
      </p:sp>
    </p:spTree>
    <p:extLst>
      <p:ext uri="{BB962C8B-B14F-4D97-AF65-F5344CB8AC3E}">
        <p14:creationId xmlns:p14="http://schemas.microsoft.com/office/powerpoint/2010/main" val="12704790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635439" y="2115380"/>
          <a:ext cx="3954981" cy="4079240"/>
        </p:xfrm>
        <a:graphic>
          <a:graphicData uri="http://schemas.openxmlformats.org/drawingml/2006/table">
            <a:tbl>
              <a:tblPr firstRow="1" bandRow="1">
                <a:tableStyleId>{5940675A-B579-460E-94D1-54222C63F5DA}</a:tableStyleId>
              </a:tblPr>
              <a:tblGrid>
                <a:gridCol w="684231">
                  <a:extLst>
                    <a:ext uri="{9D8B030D-6E8A-4147-A177-3AD203B41FA5}">
                      <a16:colId xmlns:a16="http://schemas.microsoft.com/office/drawing/2014/main" val="20000"/>
                    </a:ext>
                  </a:extLst>
                </a:gridCol>
                <a:gridCol w="641259">
                  <a:extLst>
                    <a:ext uri="{9D8B030D-6E8A-4147-A177-3AD203B41FA5}">
                      <a16:colId xmlns:a16="http://schemas.microsoft.com/office/drawing/2014/main" val="20001"/>
                    </a:ext>
                  </a:extLst>
                </a:gridCol>
                <a:gridCol w="641259">
                  <a:extLst>
                    <a:ext uri="{9D8B030D-6E8A-4147-A177-3AD203B41FA5}">
                      <a16:colId xmlns:a16="http://schemas.microsoft.com/office/drawing/2014/main" val="20002"/>
                    </a:ext>
                  </a:extLst>
                </a:gridCol>
                <a:gridCol w="662744">
                  <a:extLst>
                    <a:ext uri="{9D8B030D-6E8A-4147-A177-3AD203B41FA5}">
                      <a16:colId xmlns:a16="http://schemas.microsoft.com/office/drawing/2014/main" val="20003"/>
                    </a:ext>
                  </a:extLst>
                </a:gridCol>
                <a:gridCol w="662744">
                  <a:extLst>
                    <a:ext uri="{9D8B030D-6E8A-4147-A177-3AD203B41FA5}">
                      <a16:colId xmlns:a16="http://schemas.microsoft.com/office/drawing/2014/main" val="20004"/>
                    </a:ext>
                  </a:extLst>
                </a:gridCol>
                <a:gridCol w="662744">
                  <a:extLst>
                    <a:ext uri="{9D8B030D-6E8A-4147-A177-3AD203B41FA5}">
                      <a16:colId xmlns:a16="http://schemas.microsoft.com/office/drawing/2014/main" val="20005"/>
                    </a:ext>
                  </a:extLst>
                </a:gridCol>
              </a:tblGrid>
              <a:tr h="370840">
                <a:tc>
                  <a:txBody>
                    <a:bodyPr/>
                    <a:lstStyle/>
                    <a:p>
                      <a:r>
                        <a:rPr lang="en-US" dirty="0"/>
                        <a:t>0%</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solidFill>
                            <a:srgbClr val="00B050"/>
                          </a:solidFill>
                        </a:rPr>
                        <a:t>✓</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solidFill>
                            <a:srgbClr val="00B050"/>
                          </a:solidFill>
                        </a:rPr>
                        <a:t>✓</a:t>
                      </a:r>
                    </a:p>
                  </a:txBody>
                  <a:tcPr/>
                </a:tc>
                <a:tc>
                  <a:txBody>
                    <a:bodyPr/>
                    <a:lstStyle/>
                    <a:p>
                      <a:r>
                        <a:rPr lang="en-US">
                          <a:solidFill>
                            <a:srgbClr val="00B050"/>
                          </a:solidFill>
                        </a:rPr>
                        <a:t>✓</a:t>
                      </a:r>
                      <a:endParaRPr lang="en-US" dirty="0">
                        <a:solidFill>
                          <a:srgbClr val="00B050"/>
                        </a:solidFill>
                      </a:endParaRPr>
                    </a:p>
                  </a:txBody>
                  <a:tcPr/>
                </a:tc>
                <a:tc>
                  <a:txBody>
                    <a:bodyPr/>
                    <a:lstStyle/>
                    <a:p>
                      <a:r>
                        <a:rPr lang="en-US">
                          <a:solidFill>
                            <a:srgbClr val="00B050"/>
                          </a:solidFill>
                        </a:rPr>
                        <a:t>✓</a:t>
                      </a:r>
                      <a:endParaRPr lang="en-US" dirty="0">
                        <a:solidFill>
                          <a:srgbClr val="00B050"/>
                        </a:solidFill>
                      </a:endParaRPr>
                    </a:p>
                  </a:txBody>
                  <a:tcPr/>
                </a:tc>
                <a:tc>
                  <a:txBody>
                    <a:bodyPr/>
                    <a:lstStyle/>
                    <a:p>
                      <a:r>
                        <a:rPr lang="en-US" dirty="0">
                          <a:solidFill>
                            <a:srgbClr val="00B050"/>
                          </a:solidFill>
                        </a:rPr>
                        <a:t>✓</a:t>
                      </a:r>
                    </a:p>
                  </a:txBody>
                  <a:tcPr/>
                </a:tc>
                <a:extLst>
                  <a:ext uri="{0D108BD9-81ED-4DB2-BD59-A6C34878D82A}">
                    <a16:rowId xmlns:a16="http://schemas.microsoft.com/office/drawing/2014/main" val="10000"/>
                  </a:ext>
                </a:extLst>
              </a:tr>
              <a:tr h="370840">
                <a:tc>
                  <a:txBody>
                    <a:bodyPr/>
                    <a:lstStyle/>
                    <a:p>
                      <a:r>
                        <a:rPr lang="en-US" dirty="0"/>
                        <a:t>10%</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a:solidFill>
                            <a:srgbClr val="00B050"/>
                          </a:solidFill>
                        </a:rPr>
                        <a:t>✓</a:t>
                      </a:r>
                      <a:endParaRPr lang="en-US" dirty="0">
                        <a:solidFill>
                          <a:srgbClr val="00B050"/>
                        </a:solidFill>
                      </a:endParaRPr>
                    </a:p>
                  </a:txBody>
                  <a:tcPr/>
                </a:tc>
                <a:tc>
                  <a:txBody>
                    <a:bodyPr/>
                    <a:lstStyle/>
                    <a:p>
                      <a:r>
                        <a:rPr lang="en-US">
                          <a:solidFill>
                            <a:srgbClr val="00B050"/>
                          </a:solidFill>
                        </a:rPr>
                        <a:t>✓</a:t>
                      </a:r>
                      <a:endParaRPr lang="en-US" dirty="0">
                        <a:solidFill>
                          <a:srgbClr val="00B050"/>
                        </a:solidFill>
                      </a:endParaRPr>
                    </a:p>
                  </a:txBody>
                  <a:tcPr/>
                </a:tc>
                <a:extLst>
                  <a:ext uri="{0D108BD9-81ED-4DB2-BD59-A6C34878D82A}">
                    <a16:rowId xmlns:a16="http://schemas.microsoft.com/office/drawing/2014/main" val="10001"/>
                  </a:ext>
                </a:extLst>
              </a:tr>
              <a:tr h="370840">
                <a:tc>
                  <a:txBody>
                    <a:bodyPr/>
                    <a:lstStyle/>
                    <a:p>
                      <a:r>
                        <a:rPr lang="en-US" dirty="0"/>
                        <a:t>20%</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a:solidFill>
                            <a:srgbClr val="00B050"/>
                          </a:solidFill>
                        </a:rPr>
                        <a:t>✓</a:t>
                      </a:r>
                      <a:endParaRPr lang="en-US" dirty="0">
                        <a:solidFill>
                          <a:srgbClr val="00B050"/>
                        </a:solidFill>
                      </a:endParaRPr>
                    </a:p>
                  </a:txBody>
                  <a:tcPr/>
                </a:tc>
                <a:tc>
                  <a:txBody>
                    <a:bodyPr/>
                    <a:lstStyle/>
                    <a:p>
                      <a:r>
                        <a:rPr lang="en-US">
                          <a:solidFill>
                            <a:srgbClr val="00B050"/>
                          </a:solidFill>
                        </a:rPr>
                        <a:t>✓</a:t>
                      </a:r>
                      <a:endParaRPr lang="en-US" dirty="0">
                        <a:solidFill>
                          <a:srgbClr val="00B050"/>
                        </a:solidFill>
                      </a:endParaRPr>
                    </a:p>
                  </a:txBody>
                  <a:tcPr/>
                </a:tc>
                <a:extLst>
                  <a:ext uri="{0D108BD9-81ED-4DB2-BD59-A6C34878D82A}">
                    <a16:rowId xmlns:a16="http://schemas.microsoft.com/office/drawing/2014/main" val="10002"/>
                  </a:ext>
                </a:extLst>
              </a:tr>
              <a:tr h="370840">
                <a:tc>
                  <a:txBody>
                    <a:bodyPr/>
                    <a:lstStyle/>
                    <a:p>
                      <a:r>
                        <a:rPr lang="en-US" dirty="0"/>
                        <a:t>30%</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a:solidFill>
                            <a:srgbClr val="00B050"/>
                          </a:solidFill>
                        </a:rPr>
                        <a:t>✓</a:t>
                      </a:r>
                      <a:endParaRPr lang="en-US" dirty="0">
                        <a:solidFill>
                          <a:srgbClr val="00B050"/>
                        </a:solidFill>
                      </a:endParaRPr>
                    </a:p>
                  </a:txBody>
                  <a:tcPr/>
                </a:tc>
                <a:tc>
                  <a:txBody>
                    <a:bodyPr/>
                    <a:lstStyle/>
                    <a:p>
                      <a:r>
                        <a:rPr lang="en-US">
                          <a:solidFill>
                            <a:srgbClr val="00B050"/>
                          </a:solidFill>
                        </a:rPr>
                        <a:t>✓</a:t>
                      </a:r>
                      <a:endParaRPr lang="en-US" dirty="0">
                        <a:solidFill>
                          <a:srgbClr val="00B050"/>
                        </a:solidFill>
                      </a:endParaRPr>
                    </a:p>
                  </a:txBody>
                  <a:tcPr/>
                </a:tc>
                <a:tc>
                  <a:txBody>
                    <a:bodyPr/>
                    <a:lstStyle/>
                    <a:p>
                      <a:r>
                        <a:rPr lang="en-US">
                          <a:solidFill>
                            <a:srgbClr val="00B050"/>
                          </a:solidFill>
                        </a:rPr>
                        <a:t>✓</a:t>
                      </a:r>
                      <a:endParaRPr lang="en-US" dirty="0">
                        <a:solidFill>
                          <a:srgbClr val="00B050"/>
                        </a:solidFill>
                      </a:endParaRPr>
                    </a:p>
                  </a:txBody>
                  <a:tcPr/>
                </a:tc>
                <a:extLst>
                  <a:ext uri="{0D108BD9-81ED-4DB2-BD59-A6C34878D82A}">
                    <a16:rowId xmlns:a16="http://schemas.microsoft.com/office/drawing/2014/main" val="10003"/>
                  </a:ext>
                </a:extLst>
              </a:tr>
              <a:tr h="370840">
                <a:tc>
                  <a:txBody>
                    <a:bodyPr/>
                    <a:lstStyle/>
                    <a:p>
                      <a:r>
                        <a:rPr lang="en-US" dirty="0"/>
                        <a:t>40%</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extLst>
                  <a:ext uri="{0D108BD9-81ED-4DB2-BD59-A6C34878D82A}">
                    <a16:rowId xmlns:a16="http://schemas.microsoft.com/office/drawing/2014/main" val="10004"/>
                  </a:ext>
                </a:extLst>
              </a:tr>
              <a:tr h="370840">
                <a:tc>
                  <a:txBody>
                    <a:bodyPr/>
                    <a:lstStyle/>
                    <a:p>
                      <a:r>
                        <a:rPr lang="en-US" dirty="0"/>
                        <a:t>50%</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extLst>
                  <a:ext uri="{0D108BD9-81ED-4DB2-BD59-A6C34878D82A}">
                    <a16:rowId xmlns:a16="http://schemas.microsoft.com/office/drawing/2014/main" val="10005"/>
                  </a:ext>
                </a:extLst>
              </a:tr>
              <a:tr h="370840">
                <a:tc>
                  <a:txBody>
                    <a:bodyPr/>
                    <a:lstStyle/>
                    <a:p>
                      <a:r>
                        <a:rPr lang="en-US" dirty="0"/>
                        <a:t>60%</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a:solidFill>
                            <a:srgbClr val="00B050"/>
                          </a:solidFill>
                        </a:rPr>
                        <a:t>✓</a:t>
                      </a:r>
                      <a:endParaRPr lang="en-US" dirty="0">
                        <a:solidFill>
                          <a:srgbClr val="00B050"/>
                        </a:solidFill>
                      </a:endParaRPr>
                    </a:p>
                  </a:txBody>
                  <a:tcPr/>
                </a:tc>
                <a:extLst>
                  <a:ext uri="{0D108BD9-81ED-4DB2-BD59-A6C34878D82A}">
                    <a16:rowId xmlns:a16="http://schemas.microsoft.com/office/drawing/2014/main" val="10006"/>
                  </a:ext>
                </a:extLst>
              </a:tr>
              <a:tr h="370840">
                <a:tc>
                  <a:txBody>
                    <a:bodyPr/>
                    <a:lstStyle/>
                    <a:p>
                      <a:r>
                        <a:rPr lang="en-US" dirty="0"/>
                        <a:t>70%</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a:solidFill>
                            <a:srgbClr val="00B050"/>
                          </a:solidFill>
                        </a:rPr>
                        <a:t>✓</a:t>
                      </a:r>
                      <a:endParaRPr lang="en-US" dirty="0">
                        <a:solidFill>
                          <a:srgbClr val="00B050"/>
                        </a:solidFill>
                      </a:endParaRPr>
                    </a:p>
                  </a:txBody>
                  <a:tcPr/>
                </a:tc>
                <a:extLst>
                  <a:ext uri="{0D108BD9-81ED-4DB2-BD59-A6C34878D82A}">
                    <a16:rowId xmlns:a16="http://schemas.microsoft.com/office/drawing/2014/main" val="10007"/>
                  </a:ext>
                </a:extLst>
              </a:tr>
              <a:tr h="370840">
                <a:tc>
                  <a:txBody>
                    <a:bodyPr/>
                    <a:lstStyle/>
                    <a:p>
                      <a:r>
                        <a:rPr lang="en-US" dirty="0"/>
                        <a:t>80%</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extLst>
                  <a:ext uri="{0D108BD9-81ED-4DB2-BD59-A6C34878D82A}">
                    <a16:rowId xmlns:a16="http://schemas.microsoft.com/office/drawing/2014/main" val="10008"/>
                  </a:ext>
                </a:extLst>
              </a:tr>
              <a:tr h="370840">
                <a:tc>
                  <a:txBody>
                    <a:bodyPr/>
                    <a:lstStyle/>
                    <a:p>
                      <a:r>
                        <a:rPr lang="en-US" dirty="0"/>
                        <a:t>90%</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extLst>
                  <a:ext uri="{0D108BD9-81ED-4DB2-BD59-A6C34878D82A}">
                    <a16:rowId xmlns:a16="http://schemas.microsoft.com/office/drawing/2014/main" val="10009"/>
                  </a:ext>
                </a:extLst>
              </a:tr>
              <a:tr h="370840">
                <a:tc>
                  <a:txBody>
                    <a:bodyPr/>
                    <a:lstStyle/>
                    <a:p>
                      <a:r>
                        <a:rPr lang="en-US" dirty="0"/>
                        <a:t>99%</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extLst>
                  <a:ext uri="{0D108BD9-81ED-4DB2-BD59-A6C34878D82A}">
                    <a16:rowId xmlns:a16="http://schemas.microsoft.com/office/drawing/2014/main" val="10010"/>
                  </a:ext>
                </a:extLst>
              </a:tr>
            </a:tbl>
          </a:graphicData>
        </a:graphic>
      </p:graphicFrame>
      <p:grpSp>
        <p:nvGrpSpPr>
          <p:cNvPr id="15" name="Group 14"/>
          <p:cNvGrpSpPr/>
          <p:nvPr/>
        </p:nvGrpSpPr>
        <p:grpSpPr>
          <a:xfrm>
            <a:off x="1162263" y="1401936"/>
            <a:ext cx="4248837" cy="644459"/>
            <a:chOff x="1162255" y="603912"/>
            <a:chExt cx="4248837" cy="644459"/>
          </a:xfrm>
        </p:grpSpPr>
        <p:sp>
          <p:nvSpPr>
            <p:cNvPr id="10" name="TextBox 9"/>
            <p:cNvSpPr txBox="1"/>
            <p:nvPr/>
          </p:nvSpPr>
          <p:spPr>
            <a:xfrm rot="19331716">
              <a:off x="3732043" y="603912"/>
              <a:ext cx="1679049" cy="369332"/>
            </a:xfrm>
            <a:prstGeom prst="rect">
              <a:avLst/>
            </a:prstGeom>
            <a:noFill/>
          </p:spPr>
          <p:txBody>
            <a:bodyPr wrap="none" rtlCol="0">
              <a:spAutoFit/>
            </a:bodyPr>
            <a:lstStyle/>
            <a:p>
              <a:r>
                <a:rPr lang="en-US" dirty="0"/>
                <a:t>w</a:t>
              </a:r>
              <a:r>
                <a:rPr lang="en-US"/>
                <a:t>arm </a:t>
              </a:r>
              <a:r>
                <a:rPr lang="en-US" dirty="0"/>
                <a:t>high CR</a:t>
              </a:r>
            </a:p>
          </p:txBody>
        </p:sp>
        <p:sp>
          <p:nvSpPr>
            <p:cNvPr id="11" name="TextBox 10"/>
            <p:cNvSpPr txBox="1"/>
            <p:nvPr/>
          </p:nvSpPr>
          <p:spPr>
            <a:xfrm rot="19331716">
              <a:off x="3155354" y="879039"/>
              <a:ext cx="781368" cy="369332"/>
            </a:xfrm>
            <a:prstGeom prst="rect">
              <a:avLst/>
            </a:prstGeom>
            <a:noFill/>
          </p:spPr>
          <p:txBody>
            <a:bodyPr wrap="none" rtlCol="0">
              <a:spAutoFit/>
            </a:bodyPr>
            <a:lstStyle/>
            <a:p>
              <a:r>
                <a:rPr lang="en-US"/>
                <a:t>warm</a:t>
              </a:r>
              <a:endParaRPr lang="en-US" dirty="0"/>
            </a:p>
          </p:txBody>
        </p:sp>
        <p:sp>
          <p:nvSpPr>
            <p:cNvPr id="12" name="TextBox 11"/>
            <p:cNvSpPr txBox="1"/>
            <p:nvPr/>
          </p:nvSpPr>
          <p:spPr>
            <a:xfrm rot="19331716">
              <a:off x="2453511" y="804481"/>
              <a:ext cx="1024639" cy="369332"/>
            </a:xfrm>
            <a:prstGeom prst="rect">
              <a:avLst/>
            </a:prstGeom>
            <a:noFill/>
          </p:spPr>
          <p:txBody>
            <a:bodyPr wrap="none" rtlCol="0">
              <a:spAutoFit/>
            </a:bodyPr>
            <a:lstStyle/>
            <a:p>
              <a:r>
                <a:rPr lang="en-US"/>
                <a:t>high CR</a:t>
              </a:r>
              <a:endParaRPr lang="en-US" dirty="0"/>
            </a:p>
          </p:txBody>
        </p:sp>
        <p:sp>
          <p:nvSpPr>
            <p:cNvPr id="13" name="TextBox 12"/>
            <p:cNvSpPr txBox="1"/>
            <p:nvPr/>
          </p:nvSpPr>
          <p:spPr>
            <a:xfrm rot="19331716">
              <a:off x="1784705" y="717769"/>
              <a:ext cx="1273105" cy="369332"/>
            </a:xfrm>
            <a:prstGeom prst="rect">
              <a:avLst/>
            </a:prstGeom>
            <a:noFill/>
          </p:spPr>
          <p:txBody>
            <a:bodyPr wrap="none" rtlCol="0">
              <a:spAutoFit/>
            </a:bodyPr>
            <a:lstStyle/>
            <a:p>
              <a:r>
                <a:rPr lang="en-US"/>
                <a:t>high X-ray</a:t>
              </a:r>
              <a:endParaRPr lang="en-US" dirty="0"/>
            </a:p>
          </p:txBody>
        </p:sp>
        <p:sp>
          <p:nvSpPr>
            <p:cNvPr id="14" name="TextBox 13"/>
            <p:cNvSpPr txBox="1"/>
            <p:nvPr/>
          </p:nvSpPr>
          <p:spPr>
            <a:xfrm rot="19331716">
              <a:off x="1162255" y="804482"/>
              <a:ext cx="962123" cy="369332"/>
            </a:xfrm>
            <a:prstGeom prst="rect">
              <a:avLst/>
            </a:prstGeom>
            <a:noFill/>
          </p:spPr>
          <p:txBody>
            <a:bodyPr wrap="none" rtlCol="0">
              <a:spAutoFit/>
            </a:bodyPr>
            <a:lstStyle/>
            <a:p>
              <a:r>
                <a:rPr lang="en-US"/>
                <a:t>fiducial</a:t>
              </a:r>
              <a:endParaRPr lang="en-US" dirty="0"/>
            </a:p>
          </p:txBody>
        </p:sp>
      </p:grpSp>
      <p:grpSp>
        <p:nvGrpSpPr>
          <p:cNvPr id="34" name="Group 33"/>
          <p:cNvGrpSpPr/>
          <p:nvPr/>
        </p:nvGrpSpPr>
        <p:grpSpPr>
          <a:xfrm>
            <a:off x="3278740" y="67870"/>
            <a:ext cx="3626225" cy="6790130"/>
            <a:chOff x="1965330" y="67870"/>
            <a:chExt cx="3626225" cy="6790130"/>
          </a:xfrm>
        </p:grpSpPr>
        <p:sp>
          <p:nvSpPr>
            <p:cNvPr id="31" name="Trapezoid 30"/>
            <p:cNvSpPr/>
            <p:nvPr/>
          </p:nvSpPr>
          <p:spPr>
            <a:xfrm rot="16200000">
              <a:off x="416628" y="1616573"/>
              <a:ext cx="6723629" cy="3626224"/>
            </a:xfrm>
            <a:prstGeom prst="trapezoid">
              <a:avLst>
                <a:gd name="adj" fmla="val 46448"/>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1965330" y="4788131"/>
              <a:ext cx="3626225" cy="20698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1" name="Title 1"/>
          <p:cNvSpPr txBox="1">
            <a:spLocks/>
          </p:cNvSpPr>
          <p:nvPr/>
        </p:nvSpPr>
        <p:spPr>
          <a:xfrm>
            <a:off x="301038"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Model Grid: Cosmic Rays</a:t>
            </a:r>
          </a:p>
        </p:txBody>
      </p:sp>
      <p:cxnSp>
        <p:nvCxnSpPr>
          <p:cNvPr id="18" name="Straight Connector 17"/>
          <p:cNvCxnSpPr/>
          <p:nvPr/>
        </p:nvCxnSpPr>
        <p:spPr>
          <a:xfrm>
            <a:off x="301038" y="1112232"/>
            <a:ext cx="9602379" cy="3646"/>
          </a:xfrm>
          <a:prstGeom prst="line">
            <a:avLst/>
          </a:prstGeom>
          <a:ln cap="sq">
            <a:gradFill flip="none" rotWithShape="1">
              <a:gsLst>
                <a:gs pos="0">
                  <a:schemeClr val="bg1"/>
                </a:gs>
                <a:gs pos="74000">
                  <a:schemeClr val="tx1"/>
                </a:gs>
                <a:gs pos="83000">
                  <a:schemeClr val="tx1"/>
                </a:gs>
                <a:gs pos="100000">
                  <a:schemeClr val="tx1"/>
                </a:gs>
              </a:gsLst>
              <a:lin ang="10800000" scaled="1"/>
              <a:tileRect/>
            </a:gradFill>
            <a:tailEnd type="oval"/>
          </a:ln>
        </p:spPr>
        <p:style>
          <a:lnRef idx="1">
            <a:schemeClr val="accent1"/>
          </a:lnRef>
          <a:fillRef idx="0">
            <a:schemeClr val="accent1"/>
          </a:fillRef>
          <a:effectRef idx="0">
            <a:schemeClr val="accent1"/>
          </a:effectRef>
          <a:fontRef idx="minor">
            <a:schemeClr val="tx1"/>
          </a:fontRef>
        </p:style>
      </p:cxnSp>
      <p:grpSp>
        <p:nvGrpSpPr>
          <p:cNvPr id="26" name="Group 25"/>
          <p:cNvGrpSpPr>
            <a:grpSpLocks noChangeAspect="1"/>
          </p:cNvGrpSpPr>
          <p:nvPr/>
        </p:nvGrpSpPr>
        <p:grpSpPr>
          <a:xfrm>
            <a:off x="7587566" y="520037"/>
            <a:ext cx="4568777" cy="4778142"/>
            <a:chOff x="12627" y="868447"/>
            <a:chExt cx="5149668" cy="5385651"/>
          </a:xfrm>
        </p:grpSpPr>
        <p:grpSp>
          <p:nvGrpSpPr>
            <p:cNvPr id="27" name="Group 26"/>
            <p:cNvGrpSpPr>
              <a:grpSpLocks noChangeAspect="1"/>
            </p:cNvGrpSpPr>
            <p:nvPr/>
          </p:nvGrpSpPr>
          <p:grpSpPr>
            <a:xfrm>
              <a:off x="1889751" y="2612827"/>
              <a:ext cx="3272544" cy="3641271"/>
              <a:chOff x="3937559" y="2519479"/>
              <a:chExt cx="3930491" cy="4373351"/>
            </a:xfrm>
          </p:grpSpPr>
          <p:sp>
            <p:nvSpPr>
              <p:cNvPr id="39" name="Freeform 38"/>
              <p:cNvSpPr/>
              <p:nvPr/>
            </p:nvSpPr>
            <p:spPr>
              <a:xfrm>
                <a:off x="3978438" y="2519479"/>
                <a:ext cx="3889612" cy="2204114"/>
              </a:xfrm>
              <a:custGeom>
                <a:avLst/>
                <a:gdLst>
                  <a:gd name="connsiteX0" fmla="*/ 0 w 3889612"/>
                  <a:gd name="connsiteY0" fmla="*/ 2204114 h 2204114"/>
                  <a:gd name="connsiteX1" fmla="*/ 3889612 w 3889612"/>
                  <a:gd name="connsiteY1" fmla="*/ 2200702 h 2204114"/>
                  <a:gd name="connsiteX2" fmla="*/ 3886200 w 3889612"/>
                  <a:gd name="connsiteY2" fmla="*/ 2125639 h 2204114"/>
                  <a:gd name="connsiteX3" fmla="*/ 3886200 w 3889612"/>
                  <a:gd name="connsiteY3" fmla="*/ 2064224 h 2204114"/>
                  <a:gd name="connsiteX4" fmla="*/ 3886200 w 3889612"/>
                  <a:gd name="connsiteY4" fmla="*/ 1989162 h 2204114"/>
                  <a:gd name="connsiteX5" fmla="*/ 3882788 w 3889612"/>
                  <a:gd name="connsiteY5" fmla="*/ 1920923 h 2204114"/>
                  <a:gd name="connsiteX6" fmla="*/ 3879377 w 3889612"/>
                  <a:gd name="connsiteY6" fmla="*/ 1832212 h 2204114"/>
                  <a:gd name="connsiteX7" fmla="*/ 3872553 w 3889612"/>
                  <a:gd name="connsiteY7" fmla="*/ 1767385 h 2204114"/>
                  <a:gd name="connsiteX8" fmla="*/ 3862317 w 3889612"/>
                  <a:gd name="connsiteY8" fmla="*/ 1685499 h 2204114"/>
                  <a:gd name="connsiteX9" fmla="*/ 3855493 w 3889612"/>
                  <a:gd name="connsiteY9" fmla="*/ 1600200 h 2204114"/>
                  <a:gd name="connsiteX10" fmla="*/ 3845257 w 3889612"/>
                  <a:gd name="connsiteY10" fmla="*/ 1518314 h 2204114"/>
                  <a:gd name="connsiteX11" fmla="*/ 3838433 w 3889612"/>
                  <a:gd name="connsiteY11" fmla="*/ 1463723 h 2204114"/>
                  <a:gd name="connsiteX12" fmla="*/ 3831609 w 3889612"/>
                  <a:gd name="connsiteY12" fmla="*/ 1412544 h 2204114"/>
                  <a:gd name="connsiteX13" fmla="*/ 3821374 w 3889612"/>
                  <a:gd name="connsiteY13" fmla="*/ 1337481 h 2204114"/>
                  <a:gd name="connsiteX14" fmla="*/ 3804314 w 3889612"/>
                  <a:gd name="connsiteY14" fmla="*/ 1259006 h 2204114"/>
                  <a:gd name="connsiteX15" fmla="*/ 3783842 w 3889612"/>
                  <a:gd name="connsiteY15" fmla="*/ 1163472 h 2204114"/>
                  <a:gd name="connsiteX16" fmla="*/ 3766782 w 3889612"/>
                  <a:gd name="connsiteY16" fmla="*/ 1084997 h 2204114"/>
                  <a:gd name="connsiteX17" fmla="*/ 3749723 w 3889612"/>
                  <a:gd name="connsiteY17" fmla="*/ 1016759 h 2204114"/>
                  <a:gd name="connsiteX18" fmla="*/ 3742899 w 3889612"/>
                  <a:gd name="connsiteY18" fmla="*/ 986051 h 2204114"/>
                  <a:gd name="connsiteX19" fmla="*/ 3732663 w 3889612"/>
                  <a:gd name="connsiteY19" fmla="*/ 951932 h 2204114"/>
                  <a:gd name="connsiteX20" fmla="*/ 3719015 w 3889612"/>
                  <a:gd name="connsiteY20" fmla="*/ 900753 h 2204114"/>
                  <a:gd name="connsiteX21" fmla="*/ 3705368 w 3889612"/>
                  <a:gd name="connsiteY21" fmla="*/ 856397 h 2204114"/>
                  <a:gd name="connsiteX22" fmla="*/ 3691720 w 3889612"/>
                  <a:gd name="connsiteY22" fmla="*/ 815454 h 2204114"/>
                  <a:gd name="connsiteX23" fmla="*/ 3671248 w 3889612"/>
                  <a:gd name="connsiteY23" fmla="*/ 750627 h 2204114"/>
                  <a:gd name="connsiteX24" fmla="*/ 3643953 w 3889612"/>
                  <a:gd name="connsiteY24" fmla="*/ 678976 h 2204114"/>
                  <a:gd name="connsiteX25" fmla="*/ 3623481 w 3889612"/>
                  <a:gd name="connsiteY25" fmla="*/ 620973 h 2204114"/>
                  <a:gd name="connsiteX26" fmla="*/ 3609833 w 3889612"/>
                  <a:gd name="connsiteY26" fmla="*/ 583442 h 2204114"/>
                  <a:gd name="connsiteX27" fmla="*/ 3585950 w 3889612"/>
                  <a:gd name="connsiteY27" fmla="*/ 525439 h 2204114"/>
                  <a:gd name="connsiteX28" fmla="*/ 3565478 w 3889612"/>
                  <a:gd name="connsiteY28" fmla="*/ 477672 h 2204114"/>
                  <a:gd name="connsiteX29" fmla="*/ 3545006 w 3889612"/>
                  <a:gd name="connsiteY29" fmla="*/ 429905 h 2204114"/>
                  <a:gd name="connsiteX30" fmla="*/ 3521123 w 3889612"/>
                  <a:gd name="connsiteY30" fmla="*/ 392373 h 2204114"/>
                  <a:gd name="connsiteX31" fmla="*/ 3507475 w 3889612"/>
                  <a:gd name="connsiteY31" fmla="*/ 365078 h 2204114"/>
                  <a:gd name="connsiteX32" fmla="*/ 3469944 w 3889612"/>
                  <a:gd name="connsiteY32" fmla="*/ 307075 h 2204114"/>
                  <a:gd name="connsiteX33" fmla="*/ 3435824 w 3889612"/>
                  <a:gd name="connsiteY33" fmla="*/ 255896 h 2204114"/>
                  <a:gd name="connsiteX34" fmla="*/ 3394881 w 3889612"/>
                  <a:gd name="connsiteY34" fmla="*/ 204717 h 2204114"/>
                  <a:gd name="connsiteX35" fmla="*/ 3347114 w 3889612"/>
                  <a:gd name="connsiteY35" fmla="*/ 150126 h 2204114"/>
                  <a:gd name="connsiteX36" fmla="*/ 3268639 w 3889612"/>
                  <a:gd name="connsiteY36" fmla="*/ 81887 h 2204114"/>
                  <a:gd name="connsiteX37" fmla="*/ 3227696 w 3889612"/>
                  <a:gd name="connsiteY37" fmla="*/ 58003 h 2204114"/>
                  <a:gd name="connsiteX38" fmla="*/ 3183341 w 3889612"/>
                  <a:gd name="connsiteY38" fmla="*/ 30708 h 2204114"/>
                  <a:gd name="connsiteX39" fmla="*/ 3156045 w 3889612"/>
                  <a:gd name="connsiteY39" fmla="*/ 13648 h 2204114"/>
                  <a:gd name="connsiteX40" fmla="*/ 3104866 w 3889612"/>
                  <a:gd name="connsiteY40" fmla="*/ 0 h 2204114"/>
                  <a:gd name="connsiteX41" fmla="*/ 3063923 w 3889612"/>
                  <a:gd name="connsiteY41" fmla="*/ 3412 h 2204114"/>
                  <a:gd name="connsiteX42" fmla="*/ 1671851 w 3889612"/>
                  <a:gd name="connsiteY42" fmla="*/ 986051 h 2204114"/>
                  <a:gd name="connsiteX43" fmla="*/ 1467135 w 3889612"/>
                  <a:gd name="connsiteY43" fmla="*/ 1136176 h 2204114"/>
                  <a:gd name="connsiteX44" fmla="*/ 1334069 w 3889612"/>
                  <a:gd name="connsiteY44" fmla="*/ 1235123 h 2204114"/>
                  <a:gd name="connsiteX45" fmla="*/ 1204415 w 3889612"/>
                  <a:gd name="connsiteY45" fmla="*/ 1327245 h 2204114"/>
                  <a:gd name="connsiteX46" fmla="*/ 1143000 w 3889612"/>
                  <a:gd name="connsiteY46" fmla="*/ 1371600 h 2204114"/>
                  <a:gd name="connsiteX47" fmla="*/ 1057702 w 3889612"/>
                  <a:gd name="connsiteY47" fmla="*/ 1456899 h 2204114"/>
                  <a:gd name="connsiteX48" fmla="*/ 791571 w 3889612"/>
                  <a:gd name="connsiteY48" fmla="*/ 1705970 h 2204114"/>
                  <a:gd name="connsiteX49" fmla="*/ 736980 w 3889612"/>
                  <a:gd name="connsiteY49" fmla="*/ 1753738 h 2204114"/>
                  <a:gd name="connsiteX50" fmla="*/ 709684 w 3889612"/>
                  <a:gd name="connsiteY50" fmla="*/ 1781033 h 2204114"/>
                  <a:gd name="connsiteX51" fmla="*/ 665329 w 3889612"/>
                  <a:gd name="connsiteY51" fmla="*/ 1815153 h 2204114"/>
                  <a:gd name="connsiteX52" fmla="*/ 586854 w 3889612"/>
                  <a:gd name="connsiteY52" fmla="*/ 1873156 h 2204114"/>
                  <a:gd name="connsiteX53" fmla="*/ 525439 w 3889612"/>
                  <a:gd name="connsiteY53" fmla="*/ 1910687 h 2204114"/>
                  <a:gd name="connsiteX54" fmla="*/ 470848 w 3889612"/>
                  <a:gd name="connsiteY54" fmla="*/ 1948218 h 2204114"/>
                  <a:gd name="connsiteX55" fmla="*/ 395785 w 3889612"/>
                  <a:gd name="connsiteY55" fmla="*/ 2009633 h 2204114"/>
                  <a:gd name="connsiteX56" fmla="*/ 337782 w 3889612"/>
                  <a:gd name="connsiteY56" fmla="*/ 2050576 h 2204114"/>
                  <a:gd name="connsiteX57" fmla="*/ 0 w 3889612"/>
                  <a:gd name="connsiteY57" fmla="*/ 2204114 h 2204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3889612" h="2204114">
                    <a:moveTo>
                      <a:pt x="0" y="2204114"/>
                    </a:moveTo>
                    <a:lnTo>
                      <a:pt x="3889612" y="2200702"/>
                    </a:lnTo>
                    <a:lnTo>
                      <a:pt x="3886200" y="2125639"/>
                    </a:lnTo>
                    <a:lnTo>
                      <a:pt x="3886200" y="2064224"/>
                    </a:lnTo>
                    <a:lnTo>
                      <a:pt x="3886200" y="1989162"/>
                    </a:lnTo>
                    <a:lnTo>
                      <a:pt x="3882788" y="1920923"/>
                    </a:lnTo>
                    <a:lnTo>
                      <a:pt x="3879377" y="1832212"/>
                    </a:lnTo>
                    <a:lnTo>
                      <a:pt x="3872553" y="1767385"/>
                    </a:lnTo>
                    <a:lnTo>
                      <a:pt x="3862317" y="1685499"/>
                    </a:lnTo>
                    <a:lnTo>
                      <a:pt x="3855493" y="1600200"/>
                    </a:lnTo>
                    <a:lnTo>
                      <a:pt x="3845257" y="1518314"/>
                    </a:lnTo>
                    <a:lnTo>
                      <a:pt x="3838433" y="1463723"/>
                    </a:lnTo>
                    <a:lnTo>
                      <a:pt x="3831609" y="1412544"/>
                    </a:lnTo>
                    <a:lnTo>
                      <a:pt x="3821374" y="1337481"/>
                    </a:lnTo>
                    <a:lnTo>
                      <a:pt x="3804314" y="1259006"/>
                    </a:lnTo>
                    <a:lnTo>
                      <a:pt x="3783842" y="1163472"/>
                    </a:lnTo>
                    <a:lnTo>
                      <a:pt x="3766782" y="1084997"/>
                    </a:lnTo>
                    <a:lnTo>
                      <a:pt x="3749723" y="1016759"/>
                    </a:lnTo>
                    <a:lnTo>
                      <a:pt x="3742899" y="986051"/>
                    </a:lnTo>
                    <a:lnTo>
                      <a:pt x="3732663" y="951932"/>
                    </a:lnTo>
                    <a:lnTo>
                      <a:pt x="3719015" y="900753"/>
                    </a:lnTo>
                    <a:lnTo>
                      <a:pt x="3705368" y="856397"/>
                    </a:lnTo>
                    <a:lnTo>
                      <a:pt x="3691720" y="815454"/>
                    </a:lnTo>
                    <a:lnTo>
                      <a:pt x="3671248" y="750627"/>
                    </a:lnTo>
                    <a:lnTo>
                      <a:pt x="3643953" y="678976"/>
                    </a:lnTo>
                    <a:lnTo>
                      <a:pt x="3623481" y="620973"/>
                    </a:lnTo>
                    <a:lnTo>
                      <a:pt x="3609833" y="583442"/>
                    </a:lnTo>
                    <a:lnTo>
                      <a:pt x="3585950" y="525439"/>
                    </a:lnTo>
                    <a:lnTo>
                      <a:pt x="3565478" y="477672"/>
                    </a:lnTo>
                    <a:lnTo>
                      <a:pt x="3545006" y="429905"/>
                    </a:lnTo>
                    <a:lnTo>
                      <a:pt x="3521123" y="392373"/>
                    </a:lnTo>
                    <a:lnTo>
                      <a:pt x="3507475" y="365078"/>
                    </a:lnTo>
                    <a:lnTo>
                      <a:pt x="3469944" y="307075"/>
                    </a:lnTo>
                    <a:lnTo>
                      <a:pt x="3435824" y="255896"/>
                    </a:lnTo>
                    <a:lnTo>
                      <a:pt x="3394881" y="204717"/>
                    </a:lnTo>
                    <a:lnTo>
                      <a:pt x="3347114" y="150126"/>
                    </a:lnTo>
                    <a:lnTo>
                      <a:pt x="3268639" y="81887"/>
                    </a:lnTo>
                    <a:lnTo>
                      <a:pt x="3227696" y="58003"/>
                    </a:lnTo>
                    <a:lnTo>
                      <a:pt x="3183341" y="30708"/>
                    </a:lnTo>
                    <a:lnTo>
                      <a:pt x="3156045" y="13648"/>
                    </a:lnTo>
                    <a:lnTo>
                      <a:pt x="3104866" y="0"/>
                    </a:lnTo>
                    <a:lnTo>
                      <a:pt x="3063923" y="3412"/>
                    </a:lnTo>
                    <a:lnTo>
                      <a:pt x="1671851" y="986051"/>
                    </a:lnTo>
                    <a:lnTo>
                      <a:pt x="1467135" y="1136176"/>
                    </a:lnTo>
                    <a:lnTo>
                      <a:pt x="1334069" y="1235123"/>
                    </a:lnTo>
                    <a:lnTo>
                      <a:pt x="1204415" y="1327245"/>
                    </a:lnTo>
                    <a:lnTo>
                      <a:pt x="1143000" y="1371600"/>
                    </a:lnTo>
                    <a:lnTo>
                      <a:pt x="1057702" y="1456899"/>
                    </a:lnTo>
                    <a:lnTo>
                      <a:pt x="791571" y="1705970"/>
                    </a:lnTo>
                    <a:lnTo>
                      <a:pt x="736980" y="1753738"/>
                    </a:lnTo>
                    <a:lnTo>
                      <a:pt x="709684" y="1781033"/>
                    </a:lnTo>
                    <a:lnTo>
                      <a:pt x="665329" y="1815153"/>
                    </a:lnTo>
                    <a:lnTo>
                      <a:pt x="586854" y="1873156"/>
                    </a:lnTo>
                    <a:lnTo>
                      <a:pt x="525439" y="1910687"/>
                    </a:lnTo>
                    <a:lnTo>
                      <a:pt x="470848" y="1948218"/>
                    </a:lnTo>
                    <a:lnTo>
                      <a:pt x="395785" y="2009633"/>
                    </a:lnTo>
                    <a:lnTo>
                      <a:pt x="337782" y="2050576"/>
                    </a:lnTo>
                    <a:lnTo>
                      <a:pt x="0" y="2204114"/>
                    </a:lnTo>
                    <a:close/>
                  </a:path>
                </a:pathLst>
              </a:custGeom>
              <a:gradFill flip="none" rotWithShape="1">
                <a:gsLst>
                  <a:gs pos="0">
                    <a:srgbClr val="4372C4"/>
                  </a:gs>
                  <a:gs pos="67000">
                    <a:srgbClr val="C0CCF1"/>
                  </a:gs>
                  <a:gs pos="100000">
                    <a:srgbClr val="E0E5F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39"/>
              <p:cNvSpPr/>
              <p:nvPr/>
            </p:nvSpPr>
            <p:spPr>
              <a:xfrm flipV="1">
                <a:off x="3978438" y="4688716"/>
                <a:ext cx="3889612" cy="2204114"/>
              </a:xfrm>
              <a:custGeom>
                <a:avLst/>
                <a:gdLst>
                  <a:gd name="connsiteX0" fmla="*/ 0 w 3889612"/>
                  <a:gd name="connsiteY0" fmla="*/ 2204114 h 2204114"/>
                  <a:gd name="connsiteX1" fmla="*/ 3889612 w 3889612"/>
                  <a:gd name="connsiteY1" fmla="*/ 2200702 h 2204114"/>
                  <a:gd name="connsiteX2" fmla="*/ 3886200 w 3889612"/>
                  <a:gd name="connsiteY2" fmla="*/ 2125639 h 2204114"/>
                  <a:gd name="connsiteX3" fmla="*/ 3886200 w 3889612"/>
                  <a:gd name="connsiteY3" fmla="*/ 2064224 h 2204114"/>
                  <a:gd name="connsiteX4" fmla="*/ 3886200 w 3889612"/>
                  <a:gd name="connsiteY4" fmla="*/ 1989162 h 2204114"/>
                  <a:gd name="connsiteX5" fmla="*/ 3882788 w 3889612"/>
                  <a:gd name="connsiteY5" fmla="*/ 1920923 h 2204114"/>
                  <a:gd name="connsiteX6" fmla="*/ 3879377 w 3889612"/>
                  <a:gd name="connsiteY6" fmla="*/ 1832212 h 2204114"/>
                  <a:gd name="connsiteX7" fmla="*/ 3872553 w 3889612"/>
                  <a:gd name="connsiteY7" fmla="*/ 1767385 h 2204114"/>
                  <a:gd name="connsiteX8" fmla="*/ 3862317 w 3889612"/>
                  <a:gd name="connsiteY8" fmla="*/ 1685499 h 2204114"/>
                  <a:gd name="connsiteX9" fmla="*/ 3855493 w 3889612"/>
                  <a:gd name="connsiteY9" fmla="*/ 1600200 h 2204114"/>
                  <a:gd name="connsiteX10" fmla="*/ 3845257 w 3889612"/>
                  <a:gd name="connsiteY10" fmla="*/ 1518314 h 2204114"/>
                  <a:gd name="connsiteX11" fmla="*/ 3838433 w 3889612"/>
                  <a:gd name="connsiteY11" fmla="*/ 1463723 h 2204114"/>
                  <a:gd name="connsiteX12" fmla="*/ 3831609 w 3889612"/>
                  <a:gd name="connsiteY12" fmla="*/ 1412544 h 2204114"/>
                  <a:gd name="connsiteX13" fmla="*/ 3821374 w 3889612"/>
                  <a:gd name="connsiteY13" fmla="*/ 1337481 h 2204114"/>
                  <a:gd name="connsiteX14" fmla="*/ 3804314 w 3889612"/>
                  <a:gd name="connsiteY14" fmla="*/ 1259006 h 2204114"/>
                  <a:gd name="connsiteX15" fmla="*/ 3783842 w 3889612"/>
                  <a:gd name="connsiteY15" fmla="*/ 1163472 h 2204114"/>
                  <a:gd name="connsiteX16" fmla="*/ 3766782 w 3889612"/>
                  <a:gd name="connsiteY16" fmla="*/ 1084997 h 2204114"/>
                  <a:gd name="connsiteX17" fmla="*/ 3749723 w 3889612"/>
                  <a:gd name="connsiteY17" fmla="*/ 1016759 h 2204114"/>
                  <a:gd name="connsiteX18" fmla="*/ 3742899 w 3889612"/>
                  <a:gd name="connsiteY18" fmla="*/ 986051 h 2204114"/>
                  <a:gd name="connsiteX19" fmla="*/ 3732663 w 3889612"/>
                  <a:gd name="connsiteY19" fmla="*/ 951932 h 2204114"/>
                  <a:gd name="connsiteX20" fmla="*/ 3719015 w 3889612"/>
                  <a:gd name="connsiteY20" fmla="*/ 900753 h 2204114"/>
                  <a:gd name="connsiteX21" fmla="*/ 3705368 w 3889612"/>
                  <a:gd name="connsiteY21" fmla="*/ 856397 h 2204114"/>
                  <a:gd name="connsiteX22" fmla="*/ 3691720 w 3889612"/>
                  <a:gd name="connsiteY22" fmla="*/ 815454 h 2204114"/>
                  <a:gd name="connsiteX23" fmla="*/ 3671248 w 3889612"/>
                  <a:gd name="connsiteY23" fmla="*/ 750627 h 2204114"/>
                  <a:gd name="connsiteX24" fmla="*/ 3643953 w 3889612"/>
                  <a:gd name="connsiteY24" fmla="*/ 678976 h 2204114"/>
                  <a:gd name="connsiteX25" fmla="*/ 3623481 w 3889612"/>
                  <a:gd name="connsiteY25" fmla="*/ 620973 h 2204114"/>
                  <a:gd name="connsiteX26" fmla="*/ 3609833 w 3889612"/>
                  <a:gd name="connsiteY26" fmla="*/ 583442 h 2204114"/>
                  <a:gd name="connsiteX27" fmla="*/ 3585950 w 3889612"/>
                  <a:gd name="connsiteY27" fmla="*/ 525439 h 2204114"/>
                  <a:gd name="connsiteX28" fmla="*/ 3565478 w 3889612"/>
                  <a:gd name="connsiteY28" fmla="*/ 477672 h 2204114"/>
                  <a:gd name="connsiteX29" fmla="*/ 3545006 w 3889612"/>
                  <a:gd name="connsiteY29" fmla="*/ 429905 h 2204114"/>
                  <a:gd name="connsiteX30" fmla="*/ 3521123 w 3889612"/>
                  <a:gd name="connsiteY30" fmla="*/ 392373 h 2204114"/>
                  <a:gd name="connsiteX31" fmla="*/ 3507475 w 3889612"/>
                  <a:gd name="connsiteY31" fmla="*/ 365078 h 2204114"/>
                  <a:gd name="connsiteX32" fmla="*/ 3469944 w 3889612"/>
                  <a:gd name="connsiteY32" fmla="*/ 307075 h 2204114"/>
                  <a:gd name="connsiteX33" fmla="*/ 3435824 w 3889612"/>
                  <a:gd name="connsiteY33" fmla="*/ 255896 h 2204114"/>
                  <a:gd name="connsiteX34" fmla="*/ 3394881 w 3889612"/>
                  <a:gd name="connsiteY34" fmla="*/ 204717 h 2204114"/>
                  <a:gd name="connsiteX35" fmla="*/ 3347114 w 3889612"/>
                  <a:gd name="connsiteY35" fmla="*/ 150126 h 2204114"/>
                  <a:gd name="connsiteX36" fmla="*/ 3268639 w 3889612"/>
                  <a:gd name="connsiteY36" fmla="*/ 81887 h 2204114"/>
                  <a:gd name="connsiteX37" fmla="*/ 3227696 w 3889612"/>
                  <a:gd name="connsiteY37" fmla="*/ 58003 h 2204114"/>
                  <a:gd name="connsiteX38" fmla="*/ 3183341 w 3889612"/>
                  <a:gd name="connsiteY38" fmla="*/ 30708 h 2204114"/>
                  <a:gd name="connsiteX39" fmla="*/ 3156045 w 3889612"/>
                  <a:gd name="connsiteY39" fmla="*/ 13648 h 2204114"/>
                  <a:gd name="connsiteX40" fmla="*/ 3104866 w 3889612"/>
                  <a:gd name="connsiteY40" fmla="*/ 0 h 2204114"/>
                  <a:gd name="connsiteX41" fmla="*/ 3063923 w 3889612"/>
                  <a:gd name="connsiteY41" fmla="*/ 3412 h 2204114"/>
                  <a:gd name="connsiteX42" fmla="*/ 1671851 w 3889612"/>
                  <a:gd name="connsiteY42" fmla="*/ 986051 h 2204114"/>
                  <a:gd name="connsiteX43" fmla="*/ 1467135 w 3889612"/>
                  <a:gd name="connsiteY43" fmla="*/ 1136176 h 2204114"/>
                  <a:gd name="connsiteX44" fmla="*/ 1334069 w 3889612"/>
                  <a:gd name="connsiteY44" fmla="*/ 1235123 h 2204114"/>
                  <a:gd name="connsiteX45" fmla="*/ 1204415 w 3889612"/>
                  <a:gd name="connsiteY45" fmla="*/ 1327245 h 2204114"/>
                  <a:gd name="connsiteX46" fmla="*/ 1143000 w 3889612"/>
                  <a:gd name="connsiteY46" fmla="*/ 1371600 h 2204114"/>
                  <a:gd name="connsiteX47" fmla="*/ 1057702 w 3889612"/>
                  <a:gd name="connsiteY47" fmla="*/ 1456899 h 2204114"/>
                  <a:gd name="connsiteX48" fmla="*/ 791571 w 3889612"/>
                  <a:gd name="connsiteY48" fmla="*/ 1705970 h 2204114"/>
                  <a:gd name="connsiteX49" fmla="*/ 736980 w 3889612"/>
                  <a:gd name="connsiteY49" fmla="*/ 1753738 h 2204114"/>
                  <a:gd name="connsiteX50" fmla="*/ 709684 w 3889612"/>
                  <a:gd name="connsiteY50" fmla="*/ 1781033 h 2204114"/>
                  <a:gd name="connsiteX51" fmla="*/ 665329 w 3889612"/>
                  <a:gd name="connsiteY51" fmla="*/ 1815153 h 2204114"/>
                  <a:gd name="connsiteX52" fmla="*/ 586854 w 3889612"/>
                  <a:gd name="connsiteY52" fmla="*/ 1873156 h 2204114"/>
                  <a:gd name="connsiteX53" fmla="*/ 525439 w 3889612"/>
                  <a:gd name="connsiteY53" fmla="*/ 1910687 h 2204114"/>
                  <a:gd name="connsiteX54" fmla="*/ 470848 w 3889612"/>
                  <a:gd name="connsiteY54" fmla="*/ 1948218 h 2204114"/>
                  <a:gd name="connsiteX55" fmla="*/ 395785 w 3889612"/>
                  <a:gd name="connsiteY55" fmla="*/ 2009633 h 2204114"/>
                  <a:gd name="connsiteX56" fmla="*/ 337782 w 3889612"/>
                  <a:gd name="connsiteY56" fmla="*/ 2050576 h 2204114"/>
                  <a:gd name="connsiteX57" fmla="*/ 0 w 3889612"/>
                  <a:gd name="connsiteY57" fmla="*/ 2204114 h 2204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3889612" h="2204114">
                    <a:moveTo>
                      <a:pt x="0" y="2204114"/>
                    </a:moveTo>
                    <a:lnTo>
                      <a:pt x="3889612" y="2200702"/>
                    </a:lnTo>
                    <a:lnTo>
                      <a:pt x="3886200" y="2125639"/>
                    </a:lnTo>
                    <a:lnTo>
                      <a:pt x="3886200" y="2064224"/>
                    </a:lnTo>
                    <a:lnTo>
                      <a:pt x="3886200" y="1989162"/>
                    </a:lnTo>
                    <a:lnTo>
                      <a:pt x="3882788" y="1920923"/>
                    </a:lnTo>
                    <a:lnTo>
                      <a:pt x="3879377" y="1832212"/>
                    </a:lnTo>
                    <a:lnTo>
                      <a:pt x="3872553" y="1767385"/>
                    </a:lnTo>
                    <a:lnTo>
                      <a:pt x="3862317" y="1685499"/>
                    </a:lnTo>
                    <a:lnTo>
                      <a:pt x="3855493" y="1600200"/>
                    </a:lnTo>
                    <a:lnTo>
                      <a:pt x="3845257" y="1518314"/>
                    </a:lnTo>
                    <a:lnTo>
                      <a:pt x="3838433" y="1463723"/>
                    </a:lnTo>
                    <a:lnTo>
                      <a:pt x="3831609" y="1412544"/>
                    </a:lnTo>
                    <a:lnTo>
                      <a:pt x="3821374" y="1337481"/>
                    </a:lnTo>
                    <a:lnTo>
                      <a:pt x="3804314" y="1259006"/>
                    </a:lnTo>
                    <a:lnTo>
                      <a:pt x="3783842" y="1163472"/>
                    </a:lnTo>
                    <a:lnTo>
                      <a:pt x="3766782" y="1084997"/>
                    </a:lnTo>
                    <a:lnTo>
                      <a:pt x="3749723" y="1016759"/>
                    </a:lnTo>
                    <a:lnTo>
                      <a:pt x="3742899" y="986051"/>
                    </a:lnTo>
                    <a:lnTo>
                      <a:pt x="3732663" y="951932"/>
                    </a:lnTo>
                    <a:lnTo>
                      <a:pt x="3719015" y="900753"/>
                    </a:lnTo>
                    <a:lnTo>
                      <a:pt x="3705368" y="856397"/>
                    </a:lnTo>
                    <a:lnTo>
                      <a:pt x="3691720" y="815454"/>
                    </a:lnTo>
                    <a:lnTo>
                      <a:pt x="3671248" y="750627"/>
                    </a:lnTo>
                    <a:lnTo>
                      <a:pt x="3643953" y="678976"/>
                    </a:lnTo>
                    <a:lnTo>
                      <a:pt x="3623481" y="620973"/>
                    </a:lnTo>
                    <a:lnTo>
                      <a:pt x="3609833" y="583442"/>
                    </a:lnTo>
                    <a:lnTo>
                      <a:pt x="3585950" y="525439"/>
                    </a:lnTo>
                    <a:lnTo>
                      <a:pt x="3565478" y="477672"/>
                    </a:lnTo>
                    <a:lnTo>
                      <a:pt x="3545006" y="429905"/>
                    </a:lnTo>
                    <a:lnTo>
                      <a:pt x="3521123" y="392373"/>
                    </a:lnTo>
                    <a:lnTo>
                      <a:pt x="3507475" y="365078"/>
                    </a:lnTo>
                    <a:lnTo>
                      <a:pt x="3469944" y="307075"/>
                    </a:lnTo>
                    <a:lnTo>
                      <a:pt x="3435824" y="255896"/>
                    </a:lnTo>
                    <a:lnTo>
                      <a:pt x="3394881" y="204717"/>
                    </a:lnTo>
                    <a:lnTo>
                      <a:pt x="3347114" y="150126"/>
                    </a:lnTo>
                    <a:lnTo>
                      <a:pt x="3268639" y="81887"/>
                    </a:lnTo>
                    <a:lnTo>
                      <a:pt x="3227696" y="58003"/>
                    </a:lnTo>
                    <a:lnTo>
                      <a:pt x="3183341" y="30708"/>
                    </a:lnTo>
                    <a:lnTo>
                      <a:pt x="3156045" y="13648"/>
                    </a:lnTo>
                    <a:lnTo>
                      <a:pt x="3104866" y="0"/>
                    </a:lnTo>
                    <a:lnTo>
                      <a:pt x="3063923" y="3412"/>
                    </a:lnTo>
                    <a:lnTo>
                      <a:pt x="1671851" y="986051"/>
                    </a:lnTo>
                    <a:lnTo>
                      <a:pt x="1467135" y="1136176"/>
                    </a:lnTo>
                    <a:lnTo>
                      <a:pt x="1334069" y="1235123"/>
                    </a:lnTo>
                    <a:lnTo>
                      <a:pt x="1204415" y="1327245"/>
                    </a:lnTo>
                    <a:lnTo>
                      <a:pt x="1143000" y="1371600"/>
                    </a:lnTo>
                    <a:lnTo>
                      <a:pt x="1057702" y="1456899"/>
                    </a:lnTo>
                    <a:lnTo>
                      <a:pt x="791571" y="1705970"/>
                    </a:lnTo>
                    <a:lnTo>
                      <a:pt x="736980" y="1753738"/>
                    </a:lnTo>
                    <a:lnTo>
                      <a:pt x="709684" y="1781033"/>
                    </a:lnTo>
                    <a:lnTo>
                      <a:pt x="665329" y="1815153"/>
                    </a:lnTo>
                    <a:lnTo>
                      <a:pt x="586854" y="1873156"/>
                    </a:lnTo>
                    <a:lnTo>
                      <a:pt x="525439" y="1910687"/>
                    </a:lnTo>
                    <a:lnTo>
                      <a:pt x="470848" y="1948218"/>
                    </a:lnTo>
                    <a:lnTo>
                      <a:pt x="395785" y="2009633"/>
                    </a:lnTo>
                    <a:lnTo>
                      <a:pt x="337782" y="2050576"/>
                    </a:lnTo>
                    <a:lnTo>
                      <a:pt x="0" y="2204114"/>
                    </a:lnTo>
                    <a:close/>
                  </a:path>
                </a:pathLst>
              </a:custGeom>
              <a:gradFill>
                <a:gsLst>
                  <a:gs pos="0">
                    <a:srgbClr val="4372C4"/>
                  </a:gs>
                  <a:gs pos="67000">
                    <a:srgbClr val="C0CCF1"/>
                  </a:gs>
                  <a:gs pos="100000">
                    <a:srgbClr val="E0E5F7"/>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3937559" y="4685522"/>
                <a:ext cx="67566" cy="588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8" name="Curved Connector 27"/>
            <p:cNvCxnSpPr/>
            <p:nvPr/>
          </p:nvCxnSpPr>
          <p:spPr>
            <a:xfrm rot="5400000">
              <a:off x="3987709" y="1919171"/>
              <a:ext cx="538133" cy="135812"/>
            </a:xfrm>
            <a:prstGeom prst="curvedConnector3">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V="1">
              <a:off x="1917879" y="2518778"/>
              <a:ext cx="2490835" cy="1726575"/>
            </a:xfrm>
            <a:prstGeom prst="straightConnector1">
              <a:avLst/>
            </a:prstGeom>
            <a:ln>
              <a:solidFill>
                <a:srgbClr val="4372C4"/>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1761015" y="1836637"/>
              <a:ext cx="1783252" cy="2191612"/>
            </a:xfrm>
            <a:prstGeom prst="straightConnector1">
              <a:avLst/>
            </a:prstGeom>
            <a:ln>
              <a:solidFill>
                <a:srgbClr val="4372C4"/>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V="1">
              <a:off x="1561408" y="1298503"/>
              <a:ext cx="22463" cy="2581294"/>
            </a:xfrm>
            <a:prstGeom prst="straightConnector1">
              <a:avLst/>
            </a:prstGeom>
            <a:ln>
              <a:solidFill>
                <a:srgbClr val="4372C4"/>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H="1" flipV="1">
              <a:off x="12627" y="2649939"/>
              <a:ext cx="1194456" cy="1378310"/>
            </a:xfrm>
            <a:prstGeom prst="straightConnector1">
              <a:avLst/>
            </a:prstGeom>
            <a:ln>
              <a:solidFill>
                <a:srgbClr val="4372C4"/>
              </a:solidFill>
              <a:tailEnd type="triangle"/>
            </a:ln>
          </p:spPr>
          <p:style>
            <a:lnRef idx="1">
              <a:schemeClr val="accent1"/>
            </a:lnRef>
            <a:fillRef idx="0">
              <a:schemeClr val="accent1"/>
            </a:fillRef>
            <a:effectRef idx="0">
              <a:schemeClr val="accent1"/>
            </a:effectRef>
            <a:fontRef idx="minor">
              <a:schemeClr val="tx1"/>
            </a:fontRef>
          </p:style>
        </p:cxnSp>
        <p:cxnSp>
          <p:nvCxnSpPr>
            <p:cNvPr id="36" name="Curved Connector 35"/>
            <p:cNvCxnSpPr/>
            <p:nvPr/>
          </p:nvCxnSpPr>
          <p:spPr>
            <a:xfrm rot="5400000">
              <a:off x="2345729" y="1069608"/>
              <a:ext cx="538133" cy="135812"/>
            </a:xfrm>
            <a:prstGeom prst="curvedConnector3">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37" name="Curved Connector 36"/>
            <p:cNvCxnSpPr/>
            <p:nvPr/>
          </p:nvCxnSpPr>
          <p:spPr>
            <a:xfrm rot="5400000">
              <a:off x="3206068" y="1451675"/>
              <a:ext cx="538133" cy="135812"/>
            </a:xfrm>
            <a:prstGeom prst="curvedConnector3">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4" name="Group 43"/>
          <p:cNvGrpSpPr>
            <a:grpSpLocks noChangeAspect="1"/>
          </p:cNvGrpSpPr>
          <p:nvPr/>
        </p:nvGrpSpPr>
        <p:grpSpPr>
          <a:xfrm>
            <a:off x="4540487" y="2136184"/>
            <a:ext cx="2868377" cy="3191565"/>
            <a:chOff x="3937559" y="2519479"/>
            <a:chExt cx="3930491" cy="4373351"/>
          </a:xfrm>
        </p:grpSpPr>
        <p:sp>
          <p:nvSpPr>
            <p:cNvPr id="49" name="Freeform 48"/>
            <p:cNvSpPr/>
            <p:nvPr/>
          </p:nvSpPr>
          <p:spPr>
            <a:xfrm>
              <a:off x="3978438" y="2519479"/>
              <a:ext cx="3889612" cy="2204114"/>
            </a:xfrm>
            <a:custGeom>
              <a:avLst/>
              <a:gdLst>
                <a:gd name="connsiteX0" fmla="*/ 0 w 3889612"/>
                <a:gd name="connsiteY0" fmla="*/ 2204114 h 2204114"/>
                <a:gd name="connsiteX1" fmla="*/ 3889612 w 3889612"/>
                <a:gd name="connsiteY1" fmla="*/ 2200702 h 2204114"/>
                <a:gd name="connsiteX2" fmla="*/ 3886200 w 3889612"/>
                <a:gd name="connsiteY2" fmla="*/ 2125639 h 2204114"/>
                <a:gd name="connsiteX3" fmla="*/ 3886200 w 3889612"/>
                <a:gd name="connsiteY3" fmla="*/ 2064224 h 2204114"/>
                <a:gd name="connsiteX4" fmla="*/ 3886200 w 3889612"/>
                <a:gd name="connsiteY4" fmla="*/ 1989162 h 2204114"/>
                <a:gd name="connsiteX5" fmla="*/ 3882788 w 3889612"/>
                <a:gd name="connsiteY5" fmla="*/ 1920923 h 2204114"/>
                <a:gd name="connsiteX6" fmla="*/ 3879377 w 3889612"/>
                <a:gd name="connsiteY6" fmla="*/ 1832212 h 2204114"/>
                <a:gd name="connsiteX7" fmla="*/ 3872553 w 3889612"/>
                <a:gd name="connsiteY7" fmla="*/ 1767385 h 2204114"/>
                <a:gd name="connsiteX8" fmla="*/ 3862317 w 3889612"/>
                <a:gd name="connsiteY8" fmla="*/ 1685499 h 2204114"/>
                <a:gd name="connsiteX9" fmla="*/ 3855493 w 3889612"/>
                <a:gd name="connsiteY9" fmla="*/ 1600200 h 2204114"/>
                <a:gd name="connsiteX10" fmla="*/ 3845257 w 3889612"/>
                <a:gd name="connsiteY10" fmla="*/ 1518314 h 2204114"/>
                <a:gd name="connsiteX11" fmla="*/ 3838433 w 3889612"/>
                <a:gd name="connsiteY11" fmla="*/ 1463723 h 2204114"/>
                <a:gd name="connsiteX12" fmla="*/ 3831609 w 3889612"/>
                <a:gd name="connsiteY12" fmla="*/ 1412544 h 2204114"/>
                <a:gd name="connsiteX13" fmla="*/ 3821374 w 3889612"/>
                <a:gd name="connsiteY13" fmla="*/ 1337481 h 2204114"/>
                <a:gd name="connsiteX14" fmla="*/ 3804314 w 3889612"/>
                <a:gd name="connsiteY14" fmla="*/ 1259006 h 2204114"/>
                <a:gd name="connsiteX15" fmla="*/ 3783842 w 3889612"/>
                <a:gd name="connsiteY15" fmla="*/ 1163472 h 2204114"/>
                <a:gd name="connsiteX16" fmla="*/ 3766782 w 3889612"/>
                <a:gd name="connsiteY16" fmla="*/ 1084997 h 2204114"/>
                <a:gd name="connsiteX17" fmla="*/ 3749723 w 3889612"/>
                <a:gd name="connsiteY17" fmla="*/ 1016759 h 2204114"/>
                <a:gd name="connsiteX18" fmla="*/ 3742899 w 3889612"/>
                <a:gd name="connsiteY18" fmla="*/ 986051 h 2204114"/>
                <a:gd name="connsiteX19" fmla="*/ 3732663 w 3889612"/>
                <a:gd name="connsiteY19" fmla="*/ 951932 h 2204114"/>
                <a:gd name="connsiteX20" fmla="*/ 3719015 w 3889612"/>
                <a:gd name="connsiteY20" fmla="*/ 900753 h 2204114"/>
                <a:gd name="connsiteX21" fmla="*/ 3705368 w 3889612"/>
                <a:gd name="connsiteY21" fmla="*/ 856397 h 2204114"/>
                <a:gd name="connsiteX22" fmla="*/ 3691720 w 3889612"/>
                <a:gd name="connsiteY22" fmla="*/ 815454 h 2204114"/>
                <a:gd name="connsiteX23" fmla="*/ 3671248 w 3889612"/>
                <a:gd name="connsiteY23" fmla="*/ 750627 h 2204114"/>
                <a:gd name="connsiteX24" fmla="*/ 3643953 w 3889612"/>
                <a:gd name="connsiteY24" fmla="*/ 678976 h 2204114"/>
                <a:gd name="connsiteX25" fmla="*/ 3623481 w 3889612"/>
                <a:gd name="connsiteY25" fmla="*/ 620973 h 2204114"/>
                <a:gd name="connsiteX26" fmla="*/ 3609833 w 3889612"/>
                <a:gd name="connsiteY26" fmla="*/ 583442 h 2204114"/>
                <a:gd name="connsiteX27" fmla="*/ 3585950 w 3889612"/>
                <a:gd name="connsiteY27" fmla="*/ 525439 h 2204114"/>
                <a:gd name="connsiteX28" fmla="*/ 3565478 w 3889612"/>
                <a:gd name="connsiteY28" fmla="*/ 477672 h 2204114"/>
                <a:gd name="connsiteX29" fmla="*/ 3545006 w 3889612"/>
                <a:gd name="connsiteY29" fmla="*/ 429905 h 2204114"/>
                <a:gd name="connsiteX30" fmla="*/ 3521123 w 3889612"/>
                <a:gd name="connsiteY30" fmla="*/ 392373 h 2204114"/>
                <a:gd name="connsiteX31" fmla="*/ 3507475 w 3889612"/>
                <a:gd name="connsiteY31" fmla="*/ 365078 h 2204114"/>
                <a:gd name="connsiteX32" fmla="*/ 3469944 w 3889612"/>
                <a:gd name="connsiteY32" fmla="*/ 307075 h 2204114"/>
                <a:gd name="connsiteX33" fmla="*/ 3435824 w 3889612"/>
                <a:gd name="connsiteY33" fmla="*/ 255896 h 2204114"/>
                <a:gd name="connsiteX34" fmla="*/ 3394881 w 3889612"/>
                <a:gd name="connsiteY34" fmla="*/ 204717 h 2204114"/>
                <a:gd name="connsiteX35" fmla="*/ 3347114 w 3889612"/>
                <a:gd name="connsiteY35" fmla="*/ 150126 h 2204114"/>
                <a:gd name="connsiteX36" fmla="*/ 3268639 w 3889612"/>
                <a:gd name="connsiteY36" fmla="*/ 81887 h 2204114"/>
                <a:gd name="connsiteX37" fmla="*/ 3227696 w 3889612"/>
                <a:gd name="connsiteY37" fmla="*/ 58003 h 2204114"/>
                <a:gd name="connsiteX38" fmla="*/ 3183341 w 3889612"/>
                <a:gd name="connsiteY38" fmla="*/ 30708 h 2204114"/>
                <a:gd name="connsiteX39" fmla="*/ 3156045 w 3889612"/>
                <a:gd name="connsiteY39" fmla="*/ 13648 h 2204114"/>
                <a:gd name="connsiteX40" fmla="*/ 3104866 w 3889612"/>
                <a:gd name="connsiteY40" fmla="*/ 0 h 2204114"/>
                <a:gd name="connsiteX41" fmla="*/ 3063923 w 3889612"/>
                <a:gd name="connsiteY41" fmla="*/ 3412 h 2204114"/>
                <a:gd name="connsiteX42" fmla="*/ 1671851 w 3889612"/>
                <a:gd name="connsiteY42" fmla="*/ 986051 h 2204114"/>
                <a:gd name="connsiteX43" fmla="*/ 1467135 w 3889612"/>
                <a:gd name="connsiteY43" fmla="*/ 1136176 h 2204114"/>
                <a:gd name="connsiteX44" fmla="*/ 1334069 w 3889612"/>
                <a:gd name="connsiteY44" fmla="*/ 1235123 h 2204114"/>
                <a:gd name="connsiteX45" fmla="*/ 1204415 w 3889612"/>
                <a:gd name="connsiteY45" fmla="*/ 1327245 h 2204114"/>
                <a:gd name="connsiteX46" fmla="*/ 1143000 w 3889612"/>
                <a:gd name="connsiteY46" fmla="*/ 1371600 h 2204114"/>
                <a:gd name="connsiteX47" fmla="*/ 1057702 w 3889612"/>
                <a:gd name="connsiteY47" fmla="*/ 1456899 h 2204114"/>
                <a:gd name="connsiteX48" fmla="*/ 791571 w 3889612"/>
                <a:gd name="connsiteY48" fmla="*/ 1705970 h 2204114"/>
                <a:gd name="connsiteX49" fmla="*/ 736980 w 3889612"/>
                <a:gd name="connsiteY49" fmla="*/ 1753738 h 2204114"/>
                <a:gd name="connsiteX50" fmla="*/ 709684 w 3889612"/>
                <a:gd name="connsiteY50" fmla="*/ 1781033 h 2204114"/>
                <a:gd name="connsiteX51" fmla="*/ 665329 w 3889612"/>
                <a:gd name="connsiteY51" fmla="*/ 1815153 h 2204114"/>
                <a:gd name="connsiteX52" fmla="*/ 586854 w 3889612"/>
                <a:gd name="connsiteY52" fmla="*/ 1873156 h 2204114"/>
                <a:gd name="connsiteX53" fmla="*/ 525439 w 3889612"/>
                <a:gd name="connsiteY53" fmla="*/ 1910687 h 2204114"/>
                <a:gd name="connsiteX54" fmla="*/ 470848 w 3889612"/>
                <a:gd name="connsiteY54" fmla="*/ 1948218 h 2204114"/>
                <a:gd name="connsiteX55" fmla="*/ 395785 w 3889612"/>
                <a:gd name="connsiteY55" fmla="*/ 2009633 h 2204114"/>
                <a:gd name="connsiteX56" fmla="*/ 337782 w 3889612"/>
                <a:gd name="connsiteY56" fmla="*/ 2050576 h 2204114"/>
                <a:gd name="connsiteX57" fmla="*/ 0 w 3889612"/>
                <a:gd name="connsiteY57" fmla="*/ 2204114 h 2204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3889612" h="2204114">
                  <a:moveTo>
                    <a:pt x="0" y="2204114"/>
                  </a:moveTo>
                  <a:lnTo>
                    <a:pt x="3889612" y="2200702"/>
                  </a:lnTo>
                  <a:lnTo>
                    <a:pt x="3886200" y="2125639"/>
                  </a:lnTo>
                  <a:lnTo>
                    <a:pt x="3886200" y="2064224"/>
                  </a:lnTo>
                  <a:lnTo>
                    <a:pt x="3886200" y="1989162"/>
                  </a:lnTo>
                  <a:lnTo>
                    <a:pt x="3882788" y="1920923"/>
                  </a:lnTo>
                  <a:lnTo>
                    <a:pt x="3879377" y="1832212"/>
                  </a:lnTo>
                  <a:lnTo>
                    <a:pt x="3872553" y="1767385"/>
                  </a:lnTo>
                  <a:lnTo>
                    <a:pt x="3862317" y="1685499"/>
                  </a:lnTo>
                  <a:lnTo>
                    <a:pt x="3855493" y="1600200"/>
                  </a:lnTo>
                  <a:lnTo>
                    <a:pt x="3845257" y="1518314"/>
                  </a:lnTo>
                  <a:lnTo>
                    <a:pt x="3838433" y="1463723"/>
                  </a:lnTo>
                  <a:lnTo>
                    <a:pt x="3831609" y="1412544"/>
                  </a:lnTo>
                  <a:lnTo>
                    <a:pt x="3821374" y="1337481"/>
                  </a:lnTo>
                  <a:lnTo>
                    <a:pt x="3804314" y="1259006"/>
                  </a:lnTo>
                  <a:lnTo>
                    <a:pt x="3783842" y="1163472"/>
                  </a:lnTo>
                  <a:lnTo>
                    <a:pt x="3766782" y="1084997"/>
                  </a:lnTo>
                  <a:lnTo>
                    <a:pt x="3749723" y="1016759"/>
                  </a:lnTo>
                  <a:lnTo>
                    <a:pt x="3742899" y="986051"/>
                  </a:lnTo>
                  <a:lnTo>
                    <a:pt x="3732663" y="951932"/>
                  </a:lnTo>
                  <a:lnTo>
                    <a:pt x="3719015" y="900753"/>
                  </a:lnTo>
                  <a:lnTo>
                    <a:pt x="3705368" y="856397"/>
                  </a:lnTo>
                  <a:lnTo>
                    <a:pt x="3691720" y="815454"/>
                  </a:lnTo>
                  <a:lnTo>
                    <a:pt x="3671248" y="750627"/>
                  </a:lnTo>
                  <a:lnTo>
                    <a:pt x="3643953" y="678976"/>
                  </a:lnTo>
                  <a:lnTo>
                    <a:pt x="3623481" y="620973"/>
                  </a:lnTo>
                  <a:lnTo>
                    <a:pt x="3609833" y="583442"/>
                  </a:lnTo>
                  <a:lnTo>
                    <a:pt x="3585950" y="525439"/>
                  </a:lnTo>
                  <a:lnTo>
                    <a:pt x="3565478" y="477672"/>
                  </a:lnTo>
                  <a:lnTo>
                    <a:pt x="3545006" y="429905"/>
                  </a:lnTo>
                  <a:lnTo>
                    <a:pt x="3521123" y="392373"/>
                  </a:lnTo>
                  <a:lnTo>
                    <a:pt x="3507475" y="365078"/>
                  </a:lnTo>
                  <a:lnTo>
                    <a:pt x="3469944" y="307075"/>
                  </a:lnTo>
                  <a:lnTo>
                    <a:pt x="3435824" y="255896"/>
                  </a:lnTo>
                  <a:lnTo>
                    <a:pt x="3394881" y="204717"/>
                  </a:lnTo>
                  <a:lnTo>
                    <a:pt x="3347114" y="150126"/>
                  </a:lnTo>
                  <a:lnTo>
                    <a:pt x="3268639" y="81887"/>
                  </a:lnTo>
                  <a:lnTo>
                    <a:pt x="3227696" y="58003"/>
                  </a:lnTo>
                  <a:lnTo>
                    <a:pt x="3183341" y="30708"/>
                  </a:lnTo>
                  <a:lnTo>
                    <a:pt x="3156045" y="13648"/>
                  </a:lnTo>
                  <a:lnTo>
                    <a:pt x="3104866" y="0"/>
                  </a:lnTo>
                  <a:lnTo>
                    <a:pt x="3063923" y="3412"/>
                  </a:lnTo>
                  <a:lnTo>
                    <a:pt x="1671851" y="986051"/>
                  </a:lnTo>
                  <a:lnTo>
                    <a:pt x="1467135" y="1136176"/>
                  </a:lnTo>
                  <a:lnTo>
                    <a:pt x="1334069" y="1235123"/>
                  </a:lnTo>
                  <a:lnTo>
                    <a:pt x="1204415" y="1327245"/>
                  </a:lnTo>
                  <a:lnTo>
                    <a:pt x="1143000" y="1371600"/>
                  </a:lnTo>
                  <a:lnTo>
                    <a:pt x="1057702" y="1456899"/>
                  </a:lnTo>
                  <a:lnTo>
                    <a:pt x="791571" y="1705970"/>
                  </a:lnTo>
                  <a:lnTo>
                    <a:pt x="736980" y="1753738"/>
                  </a:lnTo>
                  <a:lnTo>
                    <a:pt x="709684" y="1781033"/>
                  </a:lnTo>
                  <a:lnTo>
                    <a:pt x="665329" y="1815153"/>
                  </a:lnTo>
                  <a:lnTo>
                    <a:pt x="586854" y="1873156"/>
                  </a:lnTo>
                  <a:lnTo>
                    <a:pt x="525439" y="1910687"/>
                  </a:lnTo>
                  <a:lnTo>
                    <a:pt x="470848" y="1948218"/>
                  </a:lnTo>
                  <a:lnTo>
                    <a:pt x="395785" y="2009633"/>
                  </a:lnTo>
                  <a:lnTo>
                    <a:pt x="337782" y="2050576"/>
                  </a:lnTo>
                  <a:lnTo>
                    <a:pt x="0" y="2204114"/>
                  </a:lnTo>
                  <a:close/>
                </a:path>
              </a:pathLst>
            </a:custGeom>
            <a:gradFill flip="none" rotWithShape="1">
              <a:gsLst>
                <a:gs pos="0">
                  <a:srgbClr val="4372C4"/>
                </a:gs>
                <a:gs pos="67000">
                  <a:srgbClr val="C0CCF1"/>
                </a:gs>
                <a:gs pos="100000">
                  <a:srgbClr val="E0E5F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reeform 49"/>
            <p:cNvSpPr/>
            <p:nvPr/>
          </p:nvSpPr>
          <p:spPr>
            <a:xfrm flipV="1">
              <a:off x="3978438" y="4688716"/>
              <a:ext cx="3889612" cy="2204114"/>
            </a:xfrm>
            <a:custGeom>
              <a:avLst/>
              <a:gdLst>
                <a:gd name="connsiteX0" fmla="*/ 0 w 3889612"/>
                <a:gd name="connsiteY0" fmla="*/ 2204114 h 2204114"/>
                <a:gd name="connsiteX1" fmla="*/ 3889612 w 3889612"/>
                <a:gd name="connsiteY1" fmla="*/ 2200702 h 2204114"/>
                <a:gd name="connsiteX2" fmla="*/ 3886200 w 3889612"/>
                <a:gd name="connsiteY2" fmla="*/ 2125639 h 2204114"/>
                <a:gd name="connsiteX3" fmla="*/ 3886200 w 3889612"/>
                <a:gd name="connsiteY3" fmla="*/ 2064224 h 2204114"/>
                <a:gd name="connsiteX4" fmla="*/ 3886200 w 3889612"/>
                <a:gd name="connsiteY4" fmla="*/ 1989162 h 2204114"/>
                <a:gd name="connsiteX5" fmla="*/ 3882788 w 3889612"/>
                <a:gd name="connsiteY5" fmla="*/ 1920923 h 2204114"/>
                <a:gd name="connsiteX6" fmla="*/ 3879377 w 3889612"/>
                <a:gd name="connsiteY6" fmla="*/ 1832212 h 2204114"/>
                <a:gd name="connsiteX7" fmla="*/ 3872553 w 3889612"/>
                <a:gd name="connsiteY7" fmla="*/ 1767385 h 2204114"/>
                <a:gd name="connsiteX8" fmla="*/ 3862317 w 3889612"/>
                <a:gd name="connsiteY8" fmla="*/ 1685499 h 2204114"/>
                <a:gd name="connsiteX9" fmla="*/ 3855493 w 3889612"/>
                <a:gd name="connsiteY9" fmla="*/ 1600200 h 2204114"/>
                <a:gd name="connsiteX10" fmla="*/ 3845257 w 3889612"/>
                <a:gd name="connsiteY10" fmla="*/ 1518314 h 2204114"/>
                <a:gd name="connsiteX11" fmla="*/ 3838433 w 3889612"/>
                <a:gd name="connsiteY11" fmla="*/ 1463723 h 2204114"/>
                <a:gd name="connsiteX12" fmla="*/ 3831609 w 3889612"/>
                <a:gd name="connsiteY12" fmla="*/ 1412544 h 2204114"/>
                <a:gd name="connsiteX13" fmla="*/ 3821374 w 3889612"/>
                <a:gd name="connsiteY13" fmla="*/ 1337481 h 2204114"/>
                <a:gd name="connsiteX14" fmla="*/ 3804314 w 3889612"/>
                <a:gd name="connsiteY14" fmla="*/ 1259006 h 2204114"/>
                <a:gd name="connsiteX15" fmla="*/ 3783842 w 3889612"/>
                <a:gd name="connsiteY15" fmla="*/ 1163472 h 2204114"/>
                <a:gd name="connsiteX16" fmla="*/ 3766782 w 3889612"/>
                <a:gd name="connsiteY16" fmla="*/ 1084997 h 2204114"/>
                <a:gd name="connsiteX17" fmla="*/ 3749723 w 3889612"/>
                <a:gd name="connsiteY17" fmla="*/ 1016759 h 2204114"/>
                <a:gd name="connsiteX18" fmla="*/ 3742899 w 3889612"/>
                <a:gd name="connsiteY18" fmla="*/ 986051 h 2204114"/>
                <a:gd name="connsiteX19" fmla="*/ 3732663 w 3889612"/>
                <a:gd name="connsiteY19" fmla="*/ 951932 h 2204114"/>
                <a:gd name="connsiteX20" fmla="*/ 3719015 w 3889612"/>
                <a:gd name="connsiteY20" fmla="*/ 900753 h 2204114"/>
                <a:gd name="connsiteX21" fmla="*/ 3705368 w 3889612"/>
                <a:gd name="connsiteY21" fmla="*/ 856397 h 2204114"/>
                <a:gd name="connsiteX22" fmla="*/ 3691720 w 3889612"/>
                <a:gd name="connsiteY22" fmla="*/ 815454 h 2204114"/>
                <a:gd name="connsiteX23" fmla="*/ 3671248 w 3889612"/>
                <a:gd name="connsiteY23" fmla="*/ 750627 h 2204114"/>
                <a:gd name="connsiteX24" fmla="*/ 3643953 w 3889612"/>
                <a:gd name="connsiteY24" fmla="*/ 678976 h 2204114"/>
                <a:gd name="connsiteX25" fmla="*/ 3623481 w 3889612"/>
                <a:gd name="connsiteY25" fmla="*/ 620973 h 2204114"/>
                <a:gd name="connsiteX26" fmla="*/ 3609833 w 3889612"/>
                <a:gd name="connsiteY26" fmla="*/ 583442 h 2204114"/>
                <a:gd name="connsiteX27" fmla="*/ 3585950 w 3889612"/>
                <a:gd name="connsiteY27" fmla="*/ 525439 h 2204114"/>
                <a:gd name="connsiteX28" fmla="*/ 3565478 w 3889612"/>
                <a:gd name="connsiteY28" fmla="*/ 477672 h 2204114"/>
                <a:gd name="connsiteX29" fmla="*/ 3545006 w 3889612"/>
                <a:gd name="connsiteY29" fmla="*/ 429905 h 2204114"/>
                <a:gd name="connsiteX30" fmla="*/ 3521123 w 3889612"/>
                <a:gd name="connsiteY30" fmla="*/ 392373 h 2204114"/>
                <a:gd name="connsiteX31" fmla="*/ 3507475 w 3889612"/>
                <a:gd name="connsiteY31" fmla="*/ 365078 h 2204114"/>
                <a:gd name="connsiteX32" fmla="*/ 3469944 w 3889612"/>
                <a:gd name="connsiteY32" fmla="*/ 307075 h 2204114"/>
                <a:gd name="connsiteX33" fmla="*/ 3435824 w 3889612"/>
                <a:gd name="connsiteY33" fmla="*/ 255896 h 2204114"/>
                <a:gd name="connsiteX34" fmla="*/ 3394881 w 3889612"/>
                <a:gd name="connsiteY34" fmla="*/ 204717 h 2204114"/>
                <a:gd name="connsiteX35" fmla="*/ 3347114 w 3889612"/>
                <a:gd name="connsiteY35" fmla="*/ 150126 h 2204114"/>
                <a:gd name="connsiteX36" fmla="*/ 3268639 w 3889612"/>
                <a:gd name="connsiteY36" fmla="*/ 81887 h 2204114"/>
                <a:gd name="connsiteX37" fmla="*/ 3227696 w 3889612"/>
                <a:gd name="connsiteY37" fmla="*/ 58003 h 2204114"/>
                <a:gd name="connsiteX38" fmla="*/ 3183341 w 3889612"/>
                <a:gd name="connsiteY38" fmla="*/ 30708 h 2204114"/>
                <a:gd name="connsiteX39" fmla="*/ 3156045 w 3889612"/>
                <a:gd name="connsiteY39" fmla="*/ 13648 h 2204114"/>
                <a:gd name="connsiteX40" fmla="*/ 3104866 w 3889612"/>
                <a:gd name="connsiteY40" fmla="*/ 0 h 2204114"/>
                <a:gd name="connsiteX41" fmla="*/ 3063923 w 3889612"/>
                <a:gd name="connsiteY41" fmla="*/ 3412 h 2204114"/>
                <a:gd name="connsiteX42" fmla="*/ 1671851 w 3889612"/>
                <a:gd name="connsiteY42" fmla="*/ 986051 h 2204114"/>
                <a:gd name="connsiteX43" fmla="*/ 1467135 w 3889612"/>
                <a:gd name="connsiteY43" fmla="*/ 1136176 h 2204114"/>
                <a:gd name="connsiteX44" fmla="*/ 1334069 w 3889612"/>
                <a:gd name="connsiteY44" fmla="*/ 1235123 h 2204114"/>
                <a:gd name="connsiteX45" fmla="*/ 1204415 w 3889612"/>
                <a:gd name="connsiteY45" fmla="*/ 1327245 h 2204114"/>
                <a:gd name="connsiteX46" fmla="*/ 1143000 w 3889612"/>
                <a:gd name="connsiteY46" fmla="*/ 1371600 h 2204114"/>
                <a:gd name="connsiteX47" fmla="*/ 1057702 w 3889612"/>
                <a:gd name="connsiteY47" fmla="*/ 1456899 h 2204114"/>
                <a:gd name="connsiteX48" fmla="*/ 791571 w 3889612"/>
                <a:gd name="connsiteY48" fmla="*/ 1705970 h 2204114"/>
                <a:gd name="connsiteX49" fmla="*/ 736980 w 3889612"/>
                <a:gd name="connsiteY49" fmla="*/ 1753738 h 2204114"/>
                <a:gd name="connsiteX50" fmla="*/ 709684 w 3889612"/>
                <a:gd name="connsiteY50" fmla="*/ 1781033 h 2204114"/>
                <a:gd name="connsiteX51" fmla="*/ 665329 w 3889612"/>
                <a:gd name="connsiteY51" fmla="*/ 1815153 h 2204114"/>
                <a:gd name="connsiteX52" fmla="*/ 586854 w 3889612"/>
                <a:gd name="connsiteY52" fmla="*/ 1873156 h 2204114"/>
                <a:gd name="connsiteX53" fmla="*/ 525439 w 3889612"/>
                <a:gd name="connsiteY53" fmla="*/ 1910687 h 2204114"/>
                <a:gd name="connsiteX54" fmla="*/ 470848 w 3889612"/>
                <a:gd name="connsiteY54" fmla="*/ 1948218 h 2204114"/>
                <a:gd name="connsiteX55" fmla="*/ 395785 w 3889612"/>
                <a:gd name="connsiteY55" fmla="*/ 2009633 h 2204114"/>
                <a:gd name="connsiteX56" fmla="*/ 337782 w 3889612"/>
                <a:gd name="connsiteY56" fmla="*/ 2050576 h 2204114"/>
                <a:gd name="connsiteX57" fmla="*/ 0 w 3889612"/>
                <a:gd name="connsiteY57" fmla="*/ 2204114 h 2204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3889612" h="2204114">
                  <a:moveTo>
                    <a:pt x="0" y="2204114"/>
                  </a:moveTo>
                  <a:lnTo>
                    <a:pt x="3889612" y="2200702"/>
                  </a:lnTo>
                  <a:lnTo>
                    <a:pt x="3886200" y="2125639"/>
                  </a:lnTo>
                  <a:lnTo>
                    <a:pt x="3886200" y="2064224"/>
                  </a:lnTo>
                  <a:lnTo>
                    <a:pt x="3886200" y="1989162"/>
                  </a:lnTo>
                  <a:lnTo>
                    <a:pt x="3882788" y="1920923"/>
                  </a:lnTo>
                  <a:lnTo>
                    <a:pt x="3879377" y="1832212"/>
                  </a:lnTo>
                  <a:lnTo>
                    <a:pt x="3872553" y="1767385"/>
                  </a:lnTo>
                  <a:lnTo>
                    <a:pt x="3862317" y="1685499"/>
                  </a:lnTo>
                  <a:lnTo>
                    <a:pt x="3855493" y="1600200"/>
                  </a:lnTo>
                  <a:lnTo>
                    <a:pt x="3845257" y="1518314"/>
                  </a:lnTo>
                  <a:lnTo>
                    <a:pt x="3838433" y="1463723"/>
                  </a:lnTo>
                  <a:lnTo>
                    <a:pt x="3831609" y="1412544"/>
                  </a:lnTo>
                  <a:lnTo>
                    <a:pt x="3821374" y="1337481"/>
                  </a:lnTo>
                  <a:lnTo>
                    <a:pt x="3804314" y="1259006"/>
                  </a:lnTo>
                  <a:lnTo>
                    <a:pt x="3783842" y="1163472"/>
                  </a:lnTo>
                  <a:lnTo>
                    <a:pt x="3766782" y="1084997"/>
                  </a:lnTo>
                  <a:lnTo>
                    <a:pt x="3749723" y="1016759"/>
                  </a:lnTo>
                  <a:lnTo>
                    <a:pt x="3742899" y="986051"/>
                  </a:lnTo>
                  <a:lnTo>
                    <a:pt x="3732663" y="951932"/>
                  </a:lnTo>
                  <a:lnTo>
                    <a:pt x="3719015" y="900753"/>
                  </a:lnTo>
                  <a:lnTo>
                    <a:pt x="3705368" y="856397"/>
                  </a:lnTo>
                  <a:lnTo>
                    <a:pt x="3691720" y="815454"/>
                  </a:lnTo>
                  <a:lnTo>
                    <a:pt x="3671248" y="750627"/>
                  </a:lnTo>
                  <a:lnTo>
                    <a:pt x="3643953" y="678976"/>
                  </a:lnTo>
                  <a:lnTo>
                    <a:pt x="3623481" y="620973"/>
                  </a:lnTo>
                  <a:lnTo>
                    <a:pt x="3609833" y="583442"/>
                  </a:lnTo>
                  <a:lnTo>
                    <a:pt x="3585950" y="525439"/>
                  </a:lnTo>
                  <a:lnTo>
                    <a:pt x="3565478" y="477672"/>
                  </a:lnTo>
                  <a:lnTo>
                    <a:pt x="3545006" y="429905"/>
                  </a:lnTo>
                  <a:lnTo>
                    <a:pt x="3521123" y="392373"/>
                  </a:lnTo>
                  <a:lnTo>
                    <a:pt x="3507475" y="365078"/>
                  </a:lnTo>
                  <a:lnTo>
                    <a:pt x="3469944" y="307075"/>
                  </a:lnTo>
                  <a:lnTo>
                    <a:pt x="3435824" y="255896"/>
                  </a:lnTo>
                  <a:lnTo>
                    <a:pt x="3394881" y="204717"/>
                  </a:lnTo>
                  <a:lnTo>
                    <a:pt x="3347114" y="150126"/>
                  </a:lnTo>
                  <a:lnTo>
                    <a:pt x="3268639" y="81887"/>
                  </a:lnTo>
                  <a:lnTo>
                    <a:pt x="3227696" y="58003"/>
                  </a:lnTo>
                  <a:lnTo>
                    <a:pt x="3183341" y="30708"/>
                  </a:lnTo>
                  <a:lnTo>
                    <a:pt x="3156045" y="13648"/>
                  </a:lnTo>
                  <a:lnTo>
                    <a:pt x="3104866" y="0"/>
                  </a:lnTo>
                  <a:lnTo>
                    <a:pt x="3063923" y="3412"/>
                  </a:lnTo>
                  <a:lnTo>
                    <a:pt x="1671851" y="986051"/>
                  </a:lnTo>
                  <a:lnTo>
                    <a:pt x="1467135" y="1136176"/>
                  </a:lnTo>
                  <a:lnTo>
                    <a:pt x="1334069" y="1235123"/>
                  </a:lnTo>
                  <a:lnTo>
                    <a:pt x="1204415" y="1327245"/>
                  </a:lnTo>
                  <a:lnTo>
                    <a:pt x="1143000" y="1371600"/>
                  </a:lnTo>
                  <a:lnTo>
                    <a:pt x="1057702" y="1456899"/>
                  </a:lnTo>
                  <a:lnTo>
                    <a:pt x="791571" y="1705970"/>
                  </a:lnTo>
                  <a:lnTo>
                    <a:pt x="736980" y="1753738"/>
                  </a:lnTo>
                  <a:lnTo>
                    <a:pt x="709684" y="1781033"/>
                  </a:lnTo>
                  <a:lnTo>
                    <a:pt x="665329" y="1815153"/>
                  </a:lnTo>
                  <a:lnTo>
                    <a:pt x="586854" y="1873156"/>
                  </a:lnTo>
                  <a:lnTo>
                    <a:pt x="525439" y="1910687"/>
                  </a:lnTo>
                  <a:lnTo>
                    <a:pt x="470848" y="1948218"/>
                  </a:lnTo>
                  <a:lnTo>
                    <a:pt x="395785" y="2009633"/>
                  </a:lnTo>
                  <a:lnTo>
                    <a:pt x="337782" y="2050576"/>
                  </a:lnTo>
                  <a:lnTo>
                    <a:pt x="0" y="2204114"/>
                  </a:lnTo>
                  <a:close/>
                </a:path>
              </a:pathLst>
            </a:custGeom>
            <a:gradFill>
              <a:gsLst>
                <a:gs pos="0">
                  <a:srgbClr val="4372C4"/>
                </a:gs>
                <a:gs pos="67000">
                  <a:srgbClr val="C0CCF1"/>
                </a:gs>
                <a:gs pos="100000">
                  <a:srgbClr val="E0E5F7"/>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p:nvSpPr>
          <p:spPr>
            <a:xfrm>
              <a:off x="3937559" y="4685522"/>
              <a:ext cx="67566" cy="588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45" name="Curved Connector 44"/>
          <p:cNvCxnSpPr/>
          <p:nvPr/>
        </p:nvCxnSpPr>
        <p:spPr>
          <a:xfrm rot="5400000">
            <a:off x="6322097" y="1846466"/>
            <a:ext cx="471672" cy="119039"/>
          </a:xfrm>
          <a:prstGeom prst="curvedConnector3">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46" name="Curved Connector 45"/>
          <p:cNvCxnSpPr/>
          <p:nvPr/>
        </p:nvCxnSpPr>
        <p:spPr>
          <a:xfrm rot="5400000">
            <a:off x="5682603" y="2394935"/>
            <a:ext cx="471672" cy="119039"/>
          </a:xfrm>
          <a:prstGeom prst="curvedConnector3">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47" name="Curved Connector 46"/>
          <p:cNvCxnSpPr/>
          <p:nvPr/>
        </p:nvCxnSpPr>
        <p:spPr>
          <a:xfrm rot="5400000">
            <a:off x="4935475" y="2909410"/>
            <a:ext cx="471672" cy="119039"/>
          </a:xfrm>
          <a:prstGeom prst="curvedConnector3">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52" name="TextBox 51"/>
          <p:cNvSpPr txBox="1"/>
          <p:nvPr/>
        </p:nvSpPr>
        <p:spPr>
          <a:xfrm>
            <a:off x="3915294" y="5077525"/>
            <a:ext cx="2512034" cy="1384995"/>
          </a:xfrm>
          <a:prstGeom prst="rect">
            <a:avLst/>
          </a:prstGeom>
          <a:noFill/>
        </p:spPr>
        <p:txBody>
          <a:bodyPr wrap="none" rtlCol="0">
            <a:spAutoFit/>
          </a:bodyPr>
          <a:lstStyle/>
          <a:p>
            <a:r>
              <a:rPr lang="en-US" sz="2800" dirty="0"/>
              <a:t>High CR:</a:t>
            </a:r>
          </a:p>
          <a:p>
            <a:r>
              <a:rPr lang="en-US" sz="2800" dirty="0"/>
              <a:t>𝛇</a:t>
            </a:r>
            <a:r>
              <a:rPr lang="en-US" sz="2800" baseline="-25000" dirty="0"/>
              <a:t>CR</a:t>
            </a:r>
            <a:r>
              <a:rPr lang="en-US" sz="2800" dirty="0"/>
              <a:t> = 2×10</a:t>
            </a:r>
            <a:r>
              <a:rPr lang="en-US" sz="2800" baseline="30000" dirty="0"/>
              <a:t>-17</a:t>
            </a:r>
            <a:r>
              <a:rPr lang="en-US" sz="2800" dirty="0"/>
              <a:t> s</a:t>
            </a:r>
            <a:r>
              <a:rPr lang="en-US" sz="2800" baseline="30000" dirty="0"/>
              <a:t>-1</a:t>
            </a:r>
          </a:p>
          <a:p>
            <a:r>
              <a:rPr lang="en-US" sz="2800" dirty="0"/>
              <a:t>ISM level</a:t>
            </a:r>
          </a:p>
        </p:txBody>
      </p:sp>
      <p:sp>
        <p:nvSpPr>
          <p:cNvPr id="53" name="TextBox 52"/>
          <p:cNvSpPr txBox="1"/>
          <p:nvPr/>
        </p:nvSpPr>
        <p:spPr>
          <a:xfrm>
            <a:off x="7783150" y="5077525"/>
            <a:ext cx="4418197" cy="2246769"/>
          </a:xfrm>
          <a:prstGeom prst="rect">
            <a:avLst/>
          </a:prstGeom>
          <a:noFill/>
        </p:spPr>
        <p:txBody>
          <a:bodyPr wrap="none" rtlCol="0">
            <a:spAutoFit/>
          </a:bodyPr>
          <a:lstStyle/>
          <a:p>
            <a:r>
              <a:rPr lang="en-US" sz="2800" dirty="0"/>
              <a:t>Fiducial:</a:t>
            </a:r>
          </a:p>
          <a:p>
            <a:r>
              <a:rPr lang="en-US" sz="2800" dirty="0"/>
              <a:t>𝛇</a:t>
            </a:r>
            <a:r>
              <a:rPr lang="en-US" sz="2800" baseline="-25000" dirty="0"/>
              <a:t>CR</a:t>
            </a:r>
            <a:r>
              <a:rPr lang="en-US" sz="2800" dirty="0"/>
              <a:t> = 1.6×10</a:t>
            </a:r>
            <a:r>
              <a:rPr lang="en-US" sz="2800" baseline="30000" dirty="0"/>
              <a:t>-19</a:t>
            </a:r>
            <a:r>
              <a:rPr lang="en-US" sz="2800" dirty="0"/>
              <a:t> s</a:t>
            </a:r>
            <a:r>
              <a:rPr lang="en-US" sz="2800" baseline="30000" dirty="0"/>
              <a:t>-1</a:t>
            </a:r>
          </a:p>
          <a:p>
            <a:r>
              <a:rPr lang="en-US" sz="2800" dirty="0"/>
              <a:t>Modulated by stellar wind</a:t>
            </a:r>
          </a:p>
          <a:p>
            <a:r>
              <a:rPr lang="en-US" sz="2800" dirty="0"/>
              <a:t>see Cleeves+13</a:t>
            </a:r>
          </a:p>
          <a:p>
            <a:endParaRPr lang="en-US" sz="2800" dirty="0"/>
          </a:p>
        </p:txBody>
      </p:sp>
      <p:sp>
        <p:nvSpPr>
          <p:cNvPr id="43" name="TextBox 42"/>
          <p:cNvSpPr txBox="1"/>
          <p:nvPr/>
        </p:nvSpPr>
        <p:spPr>
          <a:xfrm rot="16200000">
            <a:off x="-361259" y="3794044"/>
            <a:ext cx="1463862" cy="369332"/>
          </a:xfrm>
          <a:prstGeom prst="rect">
            <a:avLst/>
          </a:prstGeom>
          <a:noFill/>
        </p:spPr>
        <p:txBody>
          <a:bodyPr wrap="none" rtlCol="0">
            <a:spAutoFit/>
          </a:bodyPr>
          <a:lstStyle/>
          <a:p>
            <a:r>
              <a:rPr lang="en-US"/>
              <a:t>Large grains</a:t>
            </a:r>
          </a:p>
        </p:txBody>
      </p:sp>
      <p:pic>
        <p:nvPicPr>
          <p:cNvPr id="54" name="Picture 53">
            <a:extLst>
              <a:ext uri="{FF2B5EF4-FFF2-40B4-BE49-F238E27FC236}">
                <a16:creationId xmlns:a16="http://schemas.microsoft.com/office/drawing/2014/main" id="{8FEE97FF-8365-074B-8B5B-AF923A571ABE}"/>
              </a:ext>
            </a:extLst>
          </p:cNvPr>
          <p:cNvPicPr>
            <a:picLocks noChangeAspect="1"/>
          </p:cNvPicPr>
          <p:nvPr/>
        </p:nvPicPr>
        <p:blipFill>
          <a:blip r:embed="rId2"/>
          <a:stretch>
            <a:fillRect/>
          </a:stretch>
        </p:blipFill>
        <p:spPr>
          <a:xfrm>
            <a:off x="3963758" y="3407983"/>
            <a:ext cx="565868" cy="640080"/>
          </a:xfrm>
          <a:prstGeom prst="rect">
            <a:avLst/>
          </a:prstGeom>
        </p:spPr>
      </p:pic>
      <p:pic>
        <p:nvPicPr>
          <p:cNvPr id="55" name="Picture 54">
            <a:extLst>
              <a:ext uri="{FF2B5EF4-FFF2-40B4-BE49-F238E27FC236}">
                <a16:creationId xmlns:a16="http://schemas.microsoft.com/office/drawing/2014/main" id="{6B7B684D-D50A-084D-A57F-4AF096EBF4E8}"/>
              </a:ext>
            </a:extLst>
          </p:cNvPr>
          <p:cNvPicPr>
            <a:picLocks noChangeAspect="1"/>
          </p:cNvPicPr>
          <p:nvPr/>
        </p:nvPicPr>
        <p:blipFill>
          <a:blip r:embed="rId2"/>
          <a:stretch>
            <a:fillRect/>
          </a:stretch>
        </p:blipFill>
        <p:spPr>
          <a:xfrm>
            <a:off x="8687323" y="3407983"/>
            <a:ext cx="565868" cy="640080"/>
          </a:xfrm>
          <a:prstGeom prst="rect">
            <a:avLst/>
          </a:prstGeom>
        </p:spPr>
      </p:pic>
    </p:spTree>
    <p:extLst>
      <p:ext uri="{BB962C8B-B14F-4D97-AF65-F5344CB8AC3E}">
        <p14:creationId xmlns:p14="http://schemas.microsoft.com/office/powerpoint/2010/main" val="6466930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635439" y="2115380"/>
          <a:ext cx="3954981" cy="4079240"/>
        </p:xfrm>
        <a:graphic>
          <a:graphicData uri="http://schemas.openxmlformats.org/drawingml/2006/table">
            <a:tbl>
              <a:tblPr firstRow="1" bandRow="1">
                <a:tableStyleId>{5940675A-B579-460E-94D1-54222C63F5DA}</a:tableStyleId>
              </a:tblPr>
              <a:tblGrid>
                <a:gridCol w="684231">
                  <a:extLst>
                    <a:ext uri="{9D8B030D-6E8A-4147-A177-3AD203B41FA5}">
                      <a16:colId xmlns:a16="http://schemas.microsoft.com/office/drawing/2014/main" val="20000"/>
                    </a:ext>
                  </a:extLst>
                </a:gridCol>
                <a:gridCol w="641259">
                  <a:extLst>
                    <a:ext uri="{9D8B030D-6E8A-4147-A177-3AD203B41FA5}">
                      <a16:colId xmlns:a16="http://schemas.microsoft.com/office/drawing/2014/main" val="20001"/>
                    </a:ext>
                  </a:extLst>
                </a:gridCol>
                <a:gridCol w="641259">
                  <a:extLst>
                    <a:ext uri="{9D8B030D-6E8A-4147-A177-3AD203B41FA5}">
                      <a16:colId xmlns:a16="http://schemas.microsoft.com/office/drawing/2014/main" val="20002"/>
                    </a:ext>
                  </a:extLst>
                </a:gridCol>
                <a:gridCol w="662744">
                  <a:extLst>
                    <a:ext uri="{9D8B030D-6E8A-4147-A177-3AD203B41FA5}">
                      <a16:colId xmlns:a16="http://schemas.microsoft.com/office/drawing/2014/main" val="20003"/>
                    </a:ext>
                  </a:extLst>
                </a:gridCol>
                <a:gridCol w="662744">
                  <a:extLst>
                    <a:ext uri="{9D8B030D-6E8A-4147-A177-3AD203B41FA5}">
                      <a16:colId xmlns:a16="http://schemas.microsoft.com/office/drawing/2014/main" val="20004"/>
                    </a:ext>
                  </a:extLst>
                </a:gridCol>
                <a:gridCol w="662744">
                  <a:extLst>
                    <a:ext uri="{9D8B030D-6E8A-4147-A177-3AD203B41FA5}">
                      <a16:colId xmlns:a16="http://schemas.microsoft.com/office/drawing/2014/main" val="20005"/>
                    </a:ext>
                  </a:extLst>
                </a:gridCol>
              </a:tblGrid>
              <a:tr h="370840">
                <a:tc>
                  <a:txBody>
                    <a:bodyPr/>
                    <a:lstStyle/>
                    <a:p>
                      <a:r>
                        <a:rPr lang="en-US" dirty="0"/>
                        <a:t>0%</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solidFill>
                            <a:srgbClr val="00B050"/>
                          </a:solidFill>
                        </a:rPr>
                        <a:t>✓</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solidFill>
                            <a:srgbClr val="00B050"/>
                          </a:solidFill>
                        </a:rPr>
                        <a:t>✓</a:t>
                      </a:r>
                    </a:p>
                  </a:txBody>
                  <a:tcPr/>
                </a:tc>
                <a:tc>
                  <a:txBody>
                    <a:bodyPr/>
                    <a:lstStyle/>
                    <a:p>
                      <a:r>
                        <a:rPr lang="en-US">
                          <a:solidFill>
                            <a:srgbClr val="00B050"/>
                          </a:solidFill>
                        </a:rPr>
                        <a:t>✓</a:t>
                      </a:r>
                      <a:endParaRPr lang="en-US" dirty="0">
                        <a:solidFill>
                          <a:srgbClr val="00B050"/>
                        </a:solidFill>
                      </a:endParaRPr>
                    </a:p>
                  </a:txBody>
                  <a:tcPr/>
                </a:tc>
                <a:tc>
                  <a:txBody>
                    <a:bodyPr/>
                    <a:lstStyle/>
                    <a:p>
                      <a:r>
                        <a:rPr lang="en-US">
                          <a:solidFill>
                            <a:srgbClr val="00B050"/>
                          </a:solidFill>
                        </a:rPr>
                        <a:t>✓</a:t>
                      </a:r>
                      <a:endParaRPr lang="en-US" dirty="0">
                        <a:solidFill>
                          <a:srgbClr val="00B050"/>
                        </a:solidFill>
                      </a:endParaRPr>
                    </a:p>
                  </a:txBody>
                  <a:tcPr/>
                </a:tc>
                <a:tc>
                  <a:txBody>
                    <a:bodyPr/>
                    <a:lstStyle/>
                    <a:p>
                      <a:r>
                        <a:rPr lang="en-US" dirty="0">
                          <a:solidFill>
                            <a:srgbClr val="00B050"/>
                          </a:solidFill>
                        </a:rPr>
                        <a:t>✓</a:t>
                      </a:r>
                    </a:p>
                  </a:txBody>
                  <a:tcPr/>
                </a:tc>
                <a:extLst>
                  <a:ext uri="{0D108BD9-81ED-4DB2-BD59-A6C34878D82A}">
                    <a16:rowId xmlns:a16="http://schemas.microsoft.com/office/drawing/2014/main" val="10000"/>
                  </a:ext>
                </a:extLst>
              </a:tr>
              <a:tr h="370840">
                <a:tc>
                  <a:txBody>
                    <a:bodyPr/>
                    <a:lstStyle/>
                    <a:p>
                      <a:r>
                        <a:rPr lang="en-US" dirty="0"/>
                        <a:t>10%</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a:solidFill>
                            <a:srgbClr val="00B050"/>
                          </a:solidFill>
                        </a:rPr>
                        <a:t>✓</a:t>
                      </a:r>
                      <a:endParaRPr lang="en-US" dirty="0">
                        <a:solidFill>
                          <a:srgbClr val="00B050"/>
                        </a:solidFill>
                      </a:endParaRPr>
                    </a:p>
                  </a:txBody>
                  <a:tcPr/>
                </a:tc>
                <a:tc>
                  <a:txBody>
                    <a:bodyPr/>
                    <a:lstStyle/>
                    <a:p>
                      <a:r>
                        <a:rPr lang="en-US">
                          <a:solidFill>
                            <a:srgbClr val="00B050"/>
                          </a:solidFill>
                        </a:rPr>
                        <a:t>✓</a:t>
                      </a:r>
                      <a:endParaRPr lang="en-US" dirty="0">
                        <a:solidFill>
                          <a:srgbClr val="00B050"/>
                        </a:solidFill>
                      </a:endParaRPr>
                    </a:p>
                  </a:txBody>
                  <a:tcPr/>
                </a:tc>
                <a:extLst>
                  <a:ext uri="{0D108BD9-81ED-4DB2-BD59-A6C34878D82A}">
                    <a16:rowId xmlns:a16="http://schemas.microsoft.com/office/drawing/2014/main" val="10001"/>
                  </a:ext>
                </a:extLst>
              </a:tr>
              <a:tr h="370840">
                <a:tc>
                  <a:txBody>
                    <a:bodyPr/>
                    <a:lstStyle/>
                    <a:p>
                      <a:r>
                        <a:rPr lang="en-US" dirty="0"/>
                        <a:t>20%</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a:solidFill>
                            <a:srgbClr val="00B050"/>
                          </a:solidFill>
                        </a:rPr>
                        <a:t>✓</a:t>
                      </a:r>
                      <a:endParaRPr lang="en-US" dirty="0">
                        <a:solidFill>
                          <a:srgbClr val="00B050"/>
                        </a:solidFill>
                      </a:endParaRPr>
                    </a:p>
                  </a:txBody>
                  <a:tcPr/>
                </a:tc>
                <a:tc>
                  <a:txBody>
                    <a:bodyPr/>
                    <a:lstStyle/>
                    <a:p>
                      <a:r>
                        <a:rPr lang="en-US">
                          <a:solidFill>
                            <a:srgbClr val="00B050"/>
                          </a:solidFill>
                        </a:rPr>
                        <a:t>✓</a:t>
                      </a:r>
                      <a:endParaRPr lang="en-US" dirty="0">
                        <a:solidFill>
                          <a:srgbClr val="00B050"/>
                        </a:solidFill>
                      </a:endParaRPr>
                    </a:p>
                  </a:txBody>
                  <a:tcPr/>
                </a:tc>
                <a:extLst>
                  <a:ext uri="{0D108BD9-81ED-4DB2-BD59-A6C34878D82A}">
                    <a16:rowId xmlns:a16="http://schemas.microsoft.com/office/drawing/2014/main" val="10002"/>
                  </a:ext>
                </a:extLst>
              </a:tr>
              <a:tr h="370840">
                <a:tc>
                  <a:txBody>
                    <a:bodyPr/>
                    <a:lstStyle/>
                    <a:p>
                      <a:r>
                        <a:rPr lang="en-US" dirty="0"/>
                        <a:t>30%</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a:solidFill>
                            <a:srgbClr val="00B050"/>
                          </a:solidFill>
                        </a:rPr>
                        <a:t>✓</a:t>
                      </a:r>
                      <a:endParaRPr lang="en-US" dirty="0">
                        <a:solidFill>
                          <a:srgbClr val="00B050"/>
                        </a:solidFill>
                      </a:endParaRPr>
                    </a:p>
                  </a:txBody>
                  <a:tcPr/>
                </a:tc>
                <a:tc>
                  <a:txBody>
                    <a:bodyPr/>
                    <a:lstStyle/>
                    <a:p>
                      <a:r>
                        <a:rPr lang="en-US">
                          <a:solidFill>
                            <a:srgbClr val="00B050"/>
                          </a:solidFill>
                        </a:rPr>
                        <a:t>✓</a:t>
                      </a:r>
                      <a:endParaRPr lang="en-US" dirty="0">
                        <a:solidFill>
                          <a:srgbClr val="00B050"/>
                        </a:solidFill>
                      </a:endParaRPr>
                    </a:p>
                  </a:txBody>
                  <a:tcPr/>
                </a:tc>
                <a:tc>
                  <a:txBody>
                    <a:bodyPr/>
                    <a:lstStyle/>
                    <a:p>
                      <a:r>
                        <a:rPr lang="en-US">
                          <a:solidFill>
                            <a:srgbClr val="00B050"/>
                          </a:solidFill>
                        </a:rPr>
                        <a:t>✓</a:t>
                      </a:r>
                      <a:endParaRPr lang="en-US" dirty="0">
                        <a:solidFill>
                          <a:srgbClr val="00B050"/>
                        </a:solidFill>
                      </a:endParaRPr>
                    </a:p>
                  </a:txBody>
                  <a:tcPr/>
                </a:tc>
                <a:extLst>
                  <a:ext uri="{0D108BD9-81ED-4DB2-BD59-A6C34878D82A}">
                    <a16:rowId xmlns:a16="http://schemas.microsoft.com/office/drawing/2014/main" val="10003"/>
                  </a:ext>
                </a:extLst>
              </a:tr>
              <a:tr h="370840">
                <a:tc>
                  <a:txBody>
                    <a:bodyPr/>
                    <a:lstStyle/>
                    <a:p>
                      <a:r>
                        <a:rPr lang="en-US" dirty="0"/>
                        <a:t>40%</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extLst>
                  <a:ext uri="{0D108BD9-81ED-4DB2-BD59-A6C34878D82A}">
                    <a16:rowId xmlns:a16="http://schemas.microsoft.com/office/drawing/2014/main" val="10004"/>
                  </a:ext>
                </a:extLst>
              </a:tr>
              <a:tr h="370840">
                <a:tc>
                  <a:txBody>
                    <a:bodyPr/>
                    <a:lstStyle/>
                    <a:p>
                      <a:r>
                        <a:rPr lang="en-US" dirty="0"/>
                        <a:t>50%</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extLst>
                  <a:ext uri="{0D108BD9-81ED-4DB2-BD59-A6C34878D82A}">
                    <a16:rowId xmlns:a16="http://schemas.microsoft.com/office/drawing/2014/main" val="10005"/>
                  </a:ext>
                </a:extLst>
              </a:tr>
              <a:tr h="370840">
                <a:tc>
                  <a:txBody>
                    <a:bodyPr/>
                    <a:lstStyle/>
                    <a:p>
                      <a:r>
                        <a:rPr lang="en-US" dirty="0"/>
                        <a:t>60%</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a:solidFill>
                            <a:srgbClr val="00B050"/>
                          </a:solidFill>
                        </a:rPr>
                        <a:t>✓</a:t>
                      </a:r>
                      <a:endParaRPr lang="en-US" dirty="0">
                        <a:solidFill>
                          <a:srgbClr val="00B050"/>
                        </a:solidFill>
                      </a:endParaRPr>
                    </a:p>
                  </a:txBody>
                  <a:tcPr/>
                </a:tc>
                <a:extLst>
                  <a:ext uri="{0D108BD9-81ED-4DB2-BD59-A6C34878D82A}">
                    <a16:rowId xmlns:a16="http://schemas.microsoft.com/office/drawing/2014/main" val="10006"/>
                  </a:ext>
                </a:extLst>
              </a:tr>
              <a:tr h="370840">
                <a:tc>
                  <a:txBody>
                    <a:bodyPr/>
                    <a:lstStyle/>
                    <a:p>
                      <a:r>
                        <a:rPr lang="en-US" dirty="0"/>
                        <a:t>70%</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a:solidFill>
                            <a:srgbClr val="00B050"/>
                          </a:solidFill>
                        </a:rPr>
                        <a:t>✓</a:t>
                      </a:r>
                      <a:endParaRPr lang="en-US" dirty="0">
                        <a:solidFill>
                          <a:srgbClr val="00B050"/>
                        </a:solidFill>
                      </a:endParaRPr>
                    </a:p>
                  </a:txBody>
                  <a:tcPr/>
                </a:tc>
                <a:extLst>
                  <a:ext uri="{0D108BD9-81ED-4DB2-BD59-A6C34878D82A}">
                    <a16:rowId xmlns:a16="http://schemas.microsoft.com/office/drawing/2014/main" val="10007"/>
                  </a:ext>
                </a:extLst>
              </a:tr>
              <a:tr h="370840">
                <a:tc>
                  <a:txBody>
                    <a:bodyPr/>
                    <a:lstStyle/>
                    <a:p>
                      <a:r>
                        <a:rPr lang="en-US" dirty="0"/>
                        <a:t>80%</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extLst>
                  <a:ext uri="{0D108BD9-81ED-4DB2-BD59-A6C34878D82A}">
                    <a16:rowId xmlns:a16="http://schemas.microsoft.com/office/drawing/2014/main" val="10008"/>
                  </a:ext>
                </a:extLst>
              </a:tr>
              <a:tr h="370840">
                <a:tc>
                  <a:txBody>
                    <a:bodyPr/>
                    <a:lstStyle/>
                    <a:p>
                      <a:r>
                        <a:rPr lang="en-US" dirty="0"/>
                        <a:t>90%</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extLst>
                  <a:ext uri="{0D108BD9-81ED-4DB2-BD59-A6C34878D82A}">
                    <a16:rowId xmlns:a16="http://schemas.microsoft.com/office/drawing/2014/main" val="10009"/>
                  </a:ext>
                </a:extLst>
              </a:tr>
              <a:tr h="370840">
                <a:tc>
                  <a:txBody>
                    <a:bodyPr/>
                    <a:lstStyle/>
                    <a:p>
                      <a:r>
                        <a:rPr lang="en-US" dirty="0"/>
                        <a:t>99%</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extLst>
                  <a:ext uri="{0D108BD9-81ED-4DB2-BD59-A6C34878D82A}">
                    <a16:rowId xmlns:a16="http://schemas.microsoft.com/office/drawing/2014/main" val="10010"/>
                  </a:ext>
                </a:extLst>
              </a:tr>
            </a:tbl>
          </a:graphicData>
        </a:graphic>
      </p:graphicFrame>
      <p:grpSp>
        <p:nvGrpSpPr>
          <p:cNvPr id="15" name="Group 14"/>
          <p:cNvGrpSpPr/>
          <p:nvPr/>
        </p:nvGrpSpPr>
        <p:grpSpPr>
          <a:xfrm>
            <a:off x="1162263" y="1401936"/>
            <a:ext cx="4248837" cy="644459"/>
            <a:chOff x="1162255" y="603912"/>
            <a:chExt cx="4248837" cy="644459"/>
          </a:xfrm>
        </p:grpSpPr>
        <p:sp>
          <p:nvSpPr>
            <p:cNvPr id="10" name="TextBox 9"/>
            <p:cNvSpPr txBox="1"/>
            <p:nvPr/>
          </p:nvSpPr>
          <p:spPr>
            <a:xfrm rot="19331716">
              <a:off x="3732043" y="603912"/>
              <a:ext cx="1679049" cy="369332"/>
            </a:xfrm>
            <a:prstGeom prst="rect">
              <a:avLst/>
            </a:prstGeom>
            <a:noFill/>
          </p:spPr>
          <p:txBody>
            <a:bodyPr wrap="none" rtlCol="0">
              <a:spAutoFit/>
            </a:bodyPr>
            <a:lstStyle/>
            <a:p>
              <a:r>
                <a:rPr lang="en-US" dirty="0"/>
                <a:t>warm high CR</a:t>
              </a:r>
            </a:p>
          </p:txBody>
        </p:sp>
        <p:sp>
          <p:nvSpPr>
            <p:cNvPr id="11" name="TextBox 10"/>
            <p:cNvSpPr txBox="1"/>
            <p:nvPr/>
          </p:nvSpPr>
          <p:spPr>
            <a:xfrm rot="19331716">
              <a:off x="3155354" y="879039"/>
              <a:ext cx="781368" cy="369332"/>
            </a:xfrm>
            <a:prstGeom prst="rect">
              <a:avLst/>
            </a:prstGeom>
            <a:noFill/>
          </p:spPr>
          <p:txBody>
            <a:bodyPr wrap="none" rtlCol="0">
              <a:spAutoFit/>
            </a:bodyPr>
            <a:lstStyle/>
            <a:p>
              <a:r>
                <a:rPr lang="en-US"/>
                <a:t>warm</a:t>
              </a:r>
              <a:endParaRPr lang="en-US" dirty="0"/>
            </a:p>
          </p:txBody>
        </p:sp>
        <p:sp>
          <p:nvSpPr>
            <p:cNvPr id="12" name="TextBox 11"/>
            <p:cNvSpPr txBox="1"/>
            <p:nvPr/>
          </p:nvSpPr>
          <p:spPr>
            <a:xfrm rot="19331716">
              <a:off x="2453511" y="804481"/>
              <a:ext cx="1024639" cy="369332"/>
            </a:xfrm>
            <a:prstGeom prst="rect">
              <a:avLst/>
            </a:prstGeom>
            <a:noFill/>
          </p:spPr>
          <p:txBody>
            <a:bodyPr wrap="none" rtlCol="0">
              <a:spAutoFit/>
            </a:bodyPr>
            <a:lstStyle/>
            <a:p>
              <a:r>
                <a:rPr lang="en-US"/>
                <a:t>high CR</a:t>
              </a:r>
              <a:endParaRPr lang="en-US" dirty="0"/>
            </a:p>
          </p:txBody>
        </p:sp>
        <p:sp>
          <p:nvSpPr>
            <p:cNvPr id="13" name="TextBox 12"/>
            <p:cNvSpPr txBox="1"/>
            <p:nvPr/>
          </p:nvSpPr>
          <p:spPr>
            <a:xfrm rot="19331716">
              <a:off x="1784705" y="717769"/>
              <a:ext cx="1273105" cy="369332"/>
            </a:xfrm>
            <a:prstGeom prst="rect">
              <a:avLst/>
            </a:prstGeom>
            <a:noFill/>
          </p:spPr>
          <p:txBody>
            <a:bodyPr wrap="none" rtlCol="0">
              <a:spAutoFit/>
            </a:bodyPr>
            <a:lstStyle/>
            <a:p>
              <a:r>
                <a:rPr lang="en-US"/>
                <a:t>high X-ray</a:t>
              </a:r>
              <a:endParaRPr lang="en-US" dirty="0"/>
            </a:p>
          </p:txBody>
        </p:sp>
        <p:sp>
          <p:nvSpPr>
            <p:cNvPr id="14" name="TextBox 13"/>
            <p:cNvSpPr txBox="1"/>
            <p:nvPr/>
          </p:nvSpPr>
          <p:spPr>
            <a:xfrm rot="19331716">
              <a:off x="1162255" y="804482"/>
              <a:ext cx="962123" cy="369332"/>
            </a:xfrm>
            <a:prstGeom prst="rect">
              <a:avLst/>
            </a:prstGeom>
            <a:noFill/>
          </p:spPr>
          <p:txBody>
            <a:bodyPr wrap="none" rtlCol="0">
              <a:spAutoFit/>
            </a:bodyPr>
            <a:lstStyle/>
            <a:p>
              <a:r>
                <a:rPr lang="en-US"/>
                <a:t>fiducial</a:t>
              </a:r>
              <a:endParaRPr lang="en-US" dirty="0"/>
            </a:p>
          </p:txBody>
        </p:sp>
      </p:grpSp>
      <p:grpSp>
        <p:nvGrpSpPr>
          <p:cNvPr id="34" name="Group 33"/>
          <p:cNvGrpSpPr/>
          <p:nvPr/>
        </p:nvGrpSpPr>
        <p:grpSpPr>
          <a:xfrm>
            <a:off x="3943754" y="67870"/>
            <a:ext cx="3626225" cy="6790130"/>
            <a:chOff x="1965330" y="67870"/>
            <a:chExt cx="3626225" cy="6790130"/>
          </a:xfrm>
        </p:grpSpPr>
        <p:sp>
          <p:nvSpPr>
            <p:cNvPr id="31" name="Trapezoid 30"/>
            <p:cNvSpPr/>
            <p:nvPr/>
          </p:nvSpPr>
          <p:spPr>
            <a:xfrm rot="16200000">
              <a:off x="416628" y="1616573"/>
              <a:ext cx="6723629" cy="3626224"/>
            </a:xfrm>
            <a:prstGeom prst="trapezoid">
              <a:avLst>
                <a:gd name="adj" fmla="val 40488"/>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1965330" y="4788131"/>
              <a:ext cx="3626225" cy="20698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1" name="Title 1"/>
          <p:cNvSpPr txBox="1">
            <a:spLocks/>
          </p:cNvSpPr>
          <p:nvPr/>
        </p:nvSpPr>
        <p:spPr>
          <a:xfrm>
            <a:off x="301038"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Model Grid: Temperature</a:t>
            </a:r>
          </a:p>
        </p:txBody>
      </p:sp>
      <p:sp>
        <p:nvSpPr>
          <p:cNvPr id="60" name="Freeform 59"/>
          <p:cNvSpPr/>
          <p:nvPr/>
        </p:nvSpPr>
        <p:spPr>
          <a:xfrm>
            <a:off x="5996498" y="2136183"/>
            <a:ext cx="2838544" cy="1608509"/>
          </a:xfrm>
          <a:custGeom>
            <a:avLst/>
            <a:gdLst>
              <a:gd name="connsiteX0" fmla="*/ 0 w 3889612"/>
              <a:gd name="connsiteY0" fmla="*/ 2204114 h 2204114"/>
              <a:gd name="connsiteX1" fmla="*/ 3889612 w 3889612"/>
              <a:gd name="connsiteY1" fmla="*/ 2200702 h 2204114"/>
              <a:gd name="connsiteX2" fmla="*/ 3886200 w 3889612"/>
              <a:gd name="connsiteY2" fmla="*/ 2125639 h 2204114"/>
              <a:gd name="connsiteX3" fmla="*/ 3886200 w 3889612"/>
              <a:gd name="connsiteY3" fmla="*/ 2064224 h 2204114"/>
              <a:gd name="connsiteX4" fmla="*/ 3886200 w 3889612"/>
              <a:gd name="connsiteY4" fmla="*/ 1989162 h 2204114"/>
              <a:gd name="connsiteX5" fmla="*/ 3882788 w 3889612"/>
              <a:gd name="connsiteY5" fmla="*/ 1920923 h 2204114"/>
              <a:gd name="connsiteX6" fmla="*/ 3879377 w 3889612"/>
              <a:gd name="connsiteY6" fmla="*/ 1832212 h 2204114"/>
              <a:gd name="connsiteX7" fmla="*/ 3872553 w 3889612"/>
              <a:gd name="connsiteY7" fmla="*/ 1767385 h 2204114"/>
              <a:gd name="connsiteX8" fmla="*/ 3862317 w 3889612"/>
              <a:gd name="connsiteY8" fmla="*/ 1685499 h 2204114"/>
              <a:gd name="connsiteX9" fmla="*/ 3855493 w 3889612"/>
              <a:gd name="connsiteY9" fmla="*/ 1600200 h 2204114"/>
              <a:gd name="connsiteX10" fmla="*/ 3845257 w 3889612"/>
              <a:gd name="connsiteY10" fmla="*/ 1518314 h 2204114"/>
              <a:gd name="connsiteX11" fmla="*/ 3838433 w 3889612"/>
              <a:gd name="connsiteY11" fmla="*/ 1463723 h 2204114"/>
              <a:gd name="connsiteX12" fmla="*/ 3831609 w 3889612"/>
              <a:gd name="connsiteY12" fmla="*/ 1412544 h 2204114"/>
              <a:gd name="connsiteX13" fmla="*/ 3821374 w 3889612"/>
              <a:gd name="connsiteY13" fmla="*/ 1337481 h 2204114"/>
              <a:gd name="connsiteX14" fmla="*/ 3804314 w 3889612"/>
              <a:gd name="connsiteY14" fmla="*/ 1259006 h 2204114"/>
              <a:gd name="connsiteX15" fmla="*/ 3783842 w 3889612"/>
              <a:gd name="connsiteY15" fmla="*/ 1163472 h 2204114"/>
              <a:gd name="connsiteX16" fmla="*/ 3766782 w 3889612"/>
              <a:gd name="connsiteY16" fmla="*/ 1084997 h 2204114"/>
              <a:gd name="connsiteX17" fmla="*/ 3749723 w 3889612"/>
              <a:gd name="connsiteY17" fmla="*/ 1016759 h 2204114"/>
              <a:gd name="connsiteX18" fmla="*/ 3742899 w 3889612"/>
              <a:gd name="connsiteY18" fmla="*/ 986051 h 2204114"/>
              <a:gd name="connsiteX19" fmla="*/ 3732663 w 3889612"/>
              <a:gd name="connsiteY19" fmla="*/ 951932 h 2204114"/>
              <a:gd name="connsiteX20" fmla="*/ 3719015 w 3889612"/>
              <a:gd name="connsiteY20" fmla="*/ 900753 h 2204114"/>
              <a:gd name="connsiteX21" fmla="*/ 3705368 w 3889612"/>
              <a:gd name="connsiteY21" fmla="*/ 856397 h 2204114"/>
              <a:gd name="connsiteX22" fmla="*/ 3691720 w 3889612"/>
              <a:gd name="connsiteY22" fmla="*/ 815454 h 2204114"/>
              <a:gd name="connsiteX23" fmla="*/ 3671248 w 3889612"/>
              <a:gd name="connsiteY23" fmla="*/ 750627 h 2204114"/>
              <a:gd name="connsiteX24" fmla="*/ 3643953 w 3889612"/>
              <a:gd name="connsiteY24" fmla="*/ 678976 h 2204114"/>
              <a:gd name="connsiteX25" fmla="*/ 3623481 w 3889612"/>
              <a:gd name="connsiteY25" fmla="*/ 620973 h 2204114"/>
              <a:gd name="connsiteX26" fmla="*/ 3609833 w 3889612"/>
              <a:gd name="connsiteY26" fmla="*/ 583442 h 2204114"/>
              <a:gd name="connsiteX27" fmla="*/ 3585950 w 3889612"/>
              <a:gd name="connsiteY27" fmla="*/ 525439 h 2204114"/>
              <a:gd name="connsiteX28" fmla="*/ 3565478 w 3889612"/>
              <a:gd name="connsiteY28" fmla="*/ 477672 h 2204114"/>
              <a:gd name="connsiteX29" fmla="*/ 3545006 w 3889612"/>
              <a:gd name="connsiteY29" fmla="*/ 429905 h 2204114"/>
              <a:gd name="connsiteX30" fmla="*/ 3521123 w 3889612"/>
              <a:gd name="connsiteY30" fmla="*/ 392373 h 2204114"/>
              <a:gd name="connsiteX31" fmla="*/ 3507475 w 3889612"/>
              <a:gd name="connsiteY31" fmla="*/ 365078 h 2204114"/>
              <a:gd name="connsiteX32" fmla="*/ 3469944 w 3889612"/>
              <a:gd name="connsiteY32" fmla="*/ 307075 h 2204114"/>
              <a:gd name="connsiteX33" fmla="*/ 3435824 w 3889612"/>
              <a:gd name="connsiteY33" fmla="*/ 255896 h 2204114"/>
              <a:gd name="connsiteX34" fmla="*/ 3394881 w 3889612"/>
              <a:gd name="connsiteY34" fmla="*/ 204717 h 2204114"/>
              <a:gd name="connsiteX35" fmla="*/ 3347114 w 3889612"/>
              <a:gd name="connsiteY35" fmla="*/ 150126 h 2204114"/>
              <a:gd name="connsiteX36" fmla="*/ 3268639 w 3889612"/>
              <a:gd name="connsiteY36" fmla="*/ 81887 h 2204114"/>
              <a:gd name="connsiteX37" fmla="*/ 3227696 w 3889612"/>
              <a:gd name="connsiteY37" fmla="*/ 58003 h 2204114"/>
              <a:gd name="connsiteX38" fmla="*/ 3183341 w 3889612"/>
              <a:gd name="connsiteY38" fmla="*/ 30708 h 2204114"/>
              <a:gd name="connsiteX39" fmla="*/ 3156045 w 3889612"/>
              <a:gd name="connsiteY39" fmla="*/ 13648 h 2204114"/>
              <a:gd name="connsiteX40" fmla="*/ 3104866 w 3889612"/>
              <a:gd name="connsiteY40" fmla="*/ 0 h 2204114"/>
              <a:gd name="connsiteX41" fmla="*/ 3063923 w 3889612"/>
              <a:gd name="connsiteY41" fmla="*/ 3412 h 2204114"/>
              <a:gd name="connsiteX42" fmla="*/ 1671851 w 3889612"/>
              <a:gd name="connsiteY42" fmla="*/ 986051 h 2204114"/>
              <a:gd name="connsiteX43" fmla="*/ 1467135 w 3889612"/>
              <a:gd name="connsiteY43" fmla="*/ 1136176 h 2204114"/>
              <a:gd name="connsiteX44" fmla="*/ 1334069 w 3889612"/>
              <a:gd name="connsiteY44" fmla="*/ 1235123 h 2204114"/>
              <a:gd name="connsiteX45" fmla="*/ 1204415 w 3889612"/>
              <a:gd name="connsiteY45" fmla="*/ 1327245 h 2204114"/>
              <a:gd name="connsiteX46" fmla="*/ 1143000 w 3889612"/>
              <a:gd name="connsiteY46" fmla="*/ 1371600 h 2204114"/>
              <a:gd name="connsiteX47" fmla="*/ 1057702 w 3889612"/>
              <a:gd name="connsiteY47" fmla="*/ 1456899 h 2204114"/>
              <a:gd name="connsiteX48" fmla="*/ 791571 w 3889612"/>
              <a:gd name="connsiteY48" fmla="*/ 1705970 h 2204114"/>
              <a:gd name="connsiteX49" fmla="*/ 736980 w 3889612"/>
              <a:gd name="connsiteY49" fmla="*/ 1753738 h 2204114"/>
              <a:gd name="connsiteX50" fmla="*/ 709684 w 3889612"/>
              <a:gd name="connsiteY50" fmla="*/ 1781033 h 2204114"/>
              <a:gd name="connsiteX51" fmla="*/ 665329 w 3889612"/>
              <a:gd name="connsiteY51" fmla="*/ 1815153 h 2204114"/>
              <a:gd name="connsiteX52" fmla="*/ 586854 w 3889612"/>
              <a:gd name="connsiteY52" fmla="*/ 1873156 h 2204114"/>
              <a:gd name="connsiteX53" fmla="*/ 525439 w 3889612"/>
              <a:gd name="connsiteY53" fmla="*/ 1910687 h 2204114"/>
              <a:gd name="connsiteX54" fmla="*/ 470848 w 3889612"/>
              <a:gd name="connsiteY54" fmla="*/ 1948218 h 2204114"/>
              <a:gd name="connsiteX55" fmla="*/ 395785 w 3889612"/>
              <a:gd name="connsiteY55" fmla="*/ 2009633 h 2204114"/>
              <a:gd name="connsiteX56" fmla="*/ 337782 w 3889612"/>
              <a:gd name="connsiteY56" fmla="*/ 2050576 h 2204114"/>
              <a:gd name="connsiteX57" fmla="*/ 0 w 3889612"/>
              <a:gd name="connsiteY57" fmla="*/ 2204114 h 2204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3889612" h="2204114">
                <a:moveTo>
                  <a:pt x="0" y="2204114"/>
                </a:moveTo>
                <a:lnTo>
                  <a:pt x="3889612" y="2200702"/>
                </a:lnTo>
                <a:lnTo>
                  <a:pt x="3886200" y="2125639"/>
                </a:lnTo>
                <a:lnTo>
                  <a:pt x="3886200" y="2064224"/>
                </a:lnTo>
                <a:lnTo>
                  <a:pt x="3886200" y="1989162"/>
                </a:lnTo>
                <a:lnTo>
                  <a:pt x="3882788" y="1920923"/>
                </a:lnTo>
                <a:lnTo>
                  <a:pt x="3879377" y="1832212"/>
                </a:lnTo>
                <a:lnTo>
                  <a:pt x="3872553" y="1767385"/>
                </a:lnTo>
                <a:lnTo>
                  <a:pt x="3862317" y="1685499"/>
                </a:lnTo>
                <a:lnTo>
                  <a:pt x="3855493" y="1600200"/>
                </a:lnTo>
                <a:lnTo>
                  <a:pt x="3845257" y="1518314"/>
                </a:lnTo>
                <a:lnTo>
                  <a:pt x="3838433" y="1463723"/>
                </a:lnTo>
                <a:lnTo>
                  <a:pt x="3831609" y="1412544"/>
                </a:lnTo>
                <a:lnTo>
                  <a:pt x="3821374" y="1337481"/>
                </a:lnTo>
                <a:lnTo>
                  <a:pt x="3804314" y="1259006"/>
                </a:lnTo>
                <a:lnTo>
                  <a:pt x="3783842" y="1163472"/>
                </a:lnTo>
                <a:lnTo>
                  <a:pt x="3766782" y="1084997"/>
                </a:lnTo>
                <a:lnTo>
                  <a:pt x="3749723" y="1016759"/>
                </a:lnTo>
                <a:lnTo>
                  <a:pt x="3742899" y="986051"/>
                </a:lnTo>
                <a:lnTo>
                  <a:pt x="3732663" y="951932"/>
                </a:lnTo>
                <a:lnTo>
                  <a:pt x="3719015" y="900753"/>
                </a:lnTo>
                <a:lnTo>
                  <a:pt x="3705368" y="856397"/>
                </a:lnTo>
                <a:lnTo>
                  <a:pt x="3691720" y="815454"/>
                </a:lnTo>
                <a:lnTo>
                  <a:pt x="3671248" y="750627"/>
                </a:lnTo>
                <a:lnTo>
                  <a:pt x="3643953" y="678976"/>
                </a:lnTo>
                <a:lnTo>
                  <a:pt x="3623481" y="620973"/>
                </a:lnTo>
                <a:lnTo>
                  <a:pt x="3609833" y="583442"/>
                </a:lnTo>
                <a:lnTo>
                  <a:pt x="3585950" y="525439"/>
                </a:lnTo>
                <a:lnTo>
                  <a:pt x="3565478" y="477672"/>
                </a:lnTo>
                <a:lnTo>
                  <a:pt x="3545006" y="429905"/>
                </a:lnTo>
                <a:lnTo>
                  <a:pt x="3521123" y="392373"/>
                </a:lnTo>
                <a:lnTo>
                  <a:pt x="3507475" y="365078"/>
                </a:lnTo>
                <a:lnTo>
                  <a:pt x="3469944" y="307075"/>
                </a:lnTo>
                <a:lnTo>
                  <a:pt x="3435824" y="255896"/>
                </a:lnTo>
                <a:lnTo>
                  <a:pt x="3394881" y="204717"/>
                </a:lnTo>
                <a:lnTo>
                  <a:pt x="3347114" y="150126"/>
                </a:lnTo>
                <a:lnTo>
                  <a:pt x="3268639" y="81887"/>
                </a:lnTo>
                <a:lnTo>
                  <a:pt x="3227696" y="58003"/>
                </a:lnTo>
                <a:lnTo>
                  <a:pt x="3183341" y="30708"/>
                </a:lnTo>
                <a:lnTo>
                  <a:pt x="3156045" y="13648"/>
                </a:lnTo>
                <a:lnTo>
                  <a:pt x="3104866" y="0"/>
                </a:lnTo>
                <a:lnTo>
                  <a:pt x="3063923" y="3412"/>
                </a:lnTo>
                <a:lnTo>
                  <a:pt x="1671851" y="986051"/>
                </a:lnTo>
                <a:lnTo>
                  <a:pt x="1467135" y="1136176"/>
                </a:lnTo>
                <a:lnTo>
                  <a:pt x="1334069" y="1235123"/>
                </a:lnTo>
                <a:lnTo>
                  <a:pt x="1204415" y="1327245"/>
                </a:lnTo>
                <a:lnTo>
                  <a:pt x="1143000" y="1371600"/>
                </a:lnTo>
                <a:lnTo>
                  <a:pt x="1057702" y="1456899"/>
                </a:lnTo>
                <a:lnTo>
                  <a:pt x="791571" y="1705970"/>
                </a:lnTo>
                <a:lnTo>
                  <a:pt x="736980" y="1753738"/>
                </a:lnTo>
                <a:lnTo>
                  <a:pt x="709684" y="1781033"/>
                </a:lnTo>
                <a:lnTo>
                  <a:pt x="665329" y="1815153"/>
                </a:lnTo>
                <a:lnTo>
                  <a:pt x="586854" y="1873156"/>
                </a:lnTo>
                <a:lnTo>
                  <a:pt x="525439" y="1910687"/>
                </a:lnTo>
                <a:lnTo>
                  <a:pt x="470848" y="1948218"/>
                </a:lnTo>
                <a:lnTo>
                  <a:pt x="395785" y="2009633"/>
                </a:lnTo>
                <a:lnTo>
                  <a:pt x="337782" y="2050576"/>
                </a:lnTo>
                <a:lnTo>
                  <a:pt x="0" y="2204114"/>
                </a:lnTo>
                <a:close/>
              </a:path>
            </a:pathLst>
          </a:custGeom>
          <a:gradFill flip="none" rotWithShape="1">
            <a:gsLst>
              <a:gs pos="0">
                <a:srgbClr val="C00000"/>
              </a:gs>
              <a:gs pos="67000">
                <a:srgbClr val="C00000">
                  <a:alpha val="50196"/>
                </a:srgbClr>
              </a:gs>
              <a:gs pos="100000">
                <a:srgbClr val="C00000">
                  <a:alpha val="7059"/>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Freeform 60"/>
          <p:cNvSpPr/>
          <p:nvPr/>
        </p:nvSpPr>
        <p:spPr>
          <a:xfrm flipV="1">
            <a:off x="5996498" y="3719239"/>
            <a:ext cx="2838544" cy="1608509"/>
          </a:xfrm>
          <a:custGeom>
            <a:avLst/>
            <a:gdLst>
              <a:gd name="connsiteX0" fmla="*/ 0 w 3889612"/>
              <a:gd name="connsiteY0" fmla="*/ 2204114 h 2204114"/>
              <a:gd name="connsiteX1" fmla="*/ 3889612 w 3889612"/>
              <a:gd name="connsiteY1" fmla="*/ 2200702 h 2204114"/>
              <a:gd name="connsiteX2" fmla="*/ 3886200 w 3889612"/>
              <a:gd name="connsiteY2" fmla="*/ 2125639 h 2204114"/>
              <a:gd name="connsiteX3" fmla="*/ 3886200 w 3889612"/>
              <a:gd name="connsiteY3" fmla="*/ 2064224 h 2204114"/>
              <a:gd name="connsiteX4" fmla="*/ 3886200 w 3889612"/>
              <a:gd name="connsiteY4" fmla="*/ 1989162 h 2204114"/>
              <a:gd name="connsiteX5" fmla="*/ 3882788 w 3889612"/>
              <a:gd name="connsiteY5" fmla="*/ 1920923 h 2204114"/>
              <a:gd name="connsiteX6" fmla="*/ 3879377 w 3889612"/>
              <a:gd name="connsiteY6" fmla="*/ 1832212 h 2204114"/>
              <a:gd name="connsiteX7" fmla="*/ 3872553 w 3889612"/>
              <a:gd name="connsiteY7" fmla="*/ 1767385 h 2204114"/>
              <a:gd name="connsiteX8" fmla="*/ 3862317 w 3889612"/>
              <a:gd name="connsiteY8" fmla="*/ 1685499 h 2204114"/>
              <a:gd name="connsiteX9" fmla="*/ 3855493 w 3889612"/>
              <a:gd name="connsiteY9" fmla="*/ 1600200 h 2204114"/>
              <a:gd name="connsiteX10" fmla="*/ 3845257 w 3889612"/>
              <a:gd name="connsiteY10" fmla="*/ 1518314 h 2204114"/>
              <a:gd name="connsiteX11" fmla="*/ 3838433 w 3889612"/>
              <a:gd name="connsiteY11" fmla="*/ 1463723 h 2204114"/>
              <a:gd name="connsiteX12" fmla="*/ 3831609 w 3889612"/>
              <a:gd name="connsiteY12" fmla="*/ 1412544 h 2204114"/>
              <a:gd name="connsiteX13" fmla="*/ 3821374 w 3889612"/>
              <a:gd name="connsiteY13" fmla="*/ 1337481 h 2204114"/>
              <a:gd name="connsiteX14" fmla="*/ 3804314 w 3889612"/>
              <a:gd name="connsiteY14" fmla="*/ 1259006 h 2204114"/>
              <a:gd name="connsiteX15" fmla="*/ 3783842 w 3889612"/>
              <a:gd name="connsiteY15" fmla="*/ 1163472 h 2204114"/>
              <a:gd name="connsiteX16" fmla="*/ 3766782 w 3889612"/>
              <a:gd name="connsiteY16" fmla="*/ 1084997 h 2204114"/>
              <a:gd name="connsiteX17" fmla="*/ 3749723 w 3889612"/>
              <a:gd name="connsiteY17" fmla="*/ 1016759 h 2204114"/>
              <a:gd name="connsiteX18" fmla="*/ 3742899 w 3889612"/>
              <a:gd name="connsiteY18" fmla="*/ 986051 h 2204114"/>
              <a:gd name="connsiteX19" fmla="*/ 3732663 w 3889612"/>
              <a:gd name="connsiteY19" fmla="*/ 951932 h 2204114"/>
              <a:gd name="connsiteX20" fmla="*/ 3719015 w 3889612"/>
              <a:gd name="connsiteY20" fmla="*/ 900753 h 2204114"/>
              <a:gd name="connsiteX21" fmla="*/ 3705368 w 3889612"/>
              <a:gd name="connsiteY21" fmla="*/ 856397 h 2204114"/>
              <a:gd name="connsiteX22" fmla="*/ 3691720 w 3889612"/>
              <a:gd name="connsiteY22" fmla="*/ 815454 h 2204114"/>
              <a:gd name="connsiteX23" fmla="*/ 3671248 w 3889612"/>
              <a:gd name="connsiteY23" fmla="*/ 750627 h 2204114"/>
              <a:gd name="connsiteX24" fmla="*/ 3643953 w 3889612"/>
              <a:gd name="connsiteY24" fmla="*/ 678976 h 2204114"/>
              <a:gd name="connsiteX25" fmla="*/ 3623481 w 3889612"/>
              <a:gd name="connsiteY25" fmla="*/ 620973 h 2204114"/>
              <a:gd name="connsiteX26" fmla="*/ 3609833 w 3889612"/>
              <a:gd name="connsiteY26" fmla="*/ 583442 h 2204114"/>
              <a:gd name="connsiteX27" fmla="*/ 3585950 w 3889612"/>
              <a:gd name="connsiteY27" fmla="*/ 525439 h 2204114"/>
              <a:gd name="connsiteX28" fmla="*/ 3565478 w 3889612"/>
              <a:gd name="connsiteY28" fmla="*/ 477672 h 2204114"/>
              <a:gd name="connsiteX29" fmla="*/ 3545006 w 3889612"/>
              <a:gd name="connsiteY29" fmla="*/ 429905 h 2204114"/>
              <a:gd name="connsiteX30" fmla="*/ 3521123 w 3889612"/>
              <a:gd name="connsiteY30" fmla="*/ 392373 h 2204114"/>
              <a:gd name="connsiteX31" fmla="*/ 3507475 w 3889612"/>
              <a:gd name="connsiteY31" fmla="*/ 365078 h 2204114"/>
              <a:gd name="connsiteX32" fmla="*/ 3469944 w 3889612"/>
              <a:gd name="connsiteY32" fmla="*/ 307075 h 2204114"/>
              <a:gd name="connsiteX33" fmla="*/ 3435824 w 3889612"/>
              <a:gd name="connsiteY33" fmla="*/ 255896 h 2204114"/>
              <a:gd name="connsiteX34" fmla="*/ 3394881 w 3889612"/>
              <a:gd name="connsiteY34" fmla="*/ 204717 h 2204114"/>
              <a:gd name="connsiteX35" fmla="*/ 3347114 w 3889612"/>
              <a:gd name="connsiteY35" fmla="*/ 150126 h 2204114"/>
              <a:gd name="connsiteX36" fmla="*/ 3268639 w 3889612"/>
              <a:gd name="connsiteY36" fmla="*/ 81887 h 2204114"/>
              <a:gd name="connsiteX37" fmla="*/ 3227696 w 3889612"/>
              <a:gd name="connsiteY37" fmla="*/ 58003 h 2204114"/>
              <a:gd name="connsiteX38" fmla="*/ 3183341 w 3889612"/>
              <a:gd name="connsiteY38" fmla="*/ 30708 h 2204114"/>
              <a:gd name="connsiteX39" fmla="*/ 3156045 w 3889612"/>
              <a:gd name="connsiteY39" fmla="*/ 13648 h 2204114"/>
              <a:gd name="connsiteX40" fmla="*/ 3104866 w 3889612"/>
              <a:gd name="connsiteY40" fmla="*/ 0 h 2204114"/>
              <a:gd name="connsiteX41" fmla="*/ 3063923 w 3889612"/>
              <a:gd name="connsiteY41" fmla="*/ 3412 h 2204114"/>
              <a:gd name="connsiteX42" fmla="*/ 1671851 w 3889612"/>
              <a:gd name="connsiteY42" fmla="*/ 986051 h 2204114"/>
              <a:gd name="connsiteX43" fmla="*/ 1467135 w 3889612"/>
              <a:gd name="connsiteY43" fmla="*/ 1136176 h 2204114"/>
              <a:gd name="connsiteX44" fmla="*/ 1334069 w 3889612"/>
              <a:gd name="connsiteY44" fmla="*/ 1235123 h 2204114"/>
              <a:gd name="connsiteX45" fmla="*/ 1204415 w 3889612"/>
              <a:gd name="connsiteY45" fmla="*/ 1327245 h 2204114"/>
              <a:gd name="connsiteX46" fmla="*/ 1143000 w 3889612"/>
              <a:gd name="connsiteY46" fmla="*/ 1371600 h 2204114"/>
              <a:gd name="connsiteX47" fmla="*/ 1057702 w 3889612"/>
              <a:gd name="connsiteY47" fmla="*/ 1456899 h 2204114"/>
              <a:gd name="connsiteX48" fmla="*/ 791571 w 3889612"/>
              <a:gd name="connsiteY48" fmla="*/ 1705970 h 2204114"/>
              <a:gd name="connsiteX49" fmla="*/ 736980 w 3889612"/>
              <a:gd name="connsiteY49" fmla="*/ 1753738 h 2204114"/>
              <a:gd name="connsiteX50" fmla="*/ 709684 w 3889612"/>
              <a:gd name="connsiteY50" fmla="*/ 1781033 h 2204114"/>
              <a:gd name="connsiteX51" fmla="*/ 665329 w 3889612"/>
              <a:gd name="connsiteY51" fmla="*/ 1815153 h 2204114"/>
              <a:gd name="connsiteX52" fmla="*/ 586854 w 3889612"/>
              <a:gd name="connsiteY52" fmla="*/ 1873156 h 2204114"/>
              <a:gd name="connsiteX53" fmla="*/ 525439 w 3889612"/>
              <a:gd name="connsiteY53" fmla="*/ 1910687 h 2204114"/>
              <a:gd name="connsiteX54" fmla="*/ 470848 w 3889612"/>
              <a:gd name="connsiteY54" fmla="*/ 1948218 h 2204114"/>
              <a:gd name="connsiteX55" fmla="*/ 395785 w 3889612"/>
              <a:gd name="connsiteY55" fmla="*/ 2009633 h 2204114"/>
              <a:gd name="connsiteX56" fmla="*/ 337782 w 3889612"/>
              <a:gd name="connsiteY56" fmla="*/ 2050576 h 2204114"/>
              <a:gd name="connsiteX57" fmla="*/ 0 w 3889612"/>
              <a:gd name="connsiteY57" fmla="*/ 2204114 h 2204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3889612" h="2204114">
                <a:moveTo>
                  <a:pt x="0" y="2204114"/>
                </a:moveTo>
                <a:lnTo>
                  <a:pt x="3889612" y="2200702"/>
                </a:lnTo>
                <a:lnTo>
                  <a:pt x="3886200" y="2125639"/>
                </a:lnTo>
                <a:lnTo>
                  <a:pt x="3886200" y="2064224"/>
                </a:lnTo>
                <a:lnTo>
                  <a:pt x="3886200" y="1989162"/>
                </a:lnTo>
                <a:lnTo>
                  <a:pt x="3882788" y="1920923"/>
                </a:lnTo>
                <a:lnTo>
                  <a:pt x="3879377" y="1832212"/>
                </a:lnTo>
                <a:lnTo>
                  <a:pt x="3872553" y="1767385"/>
                </a:lnTo>
                <a:lnTo>
                  <a:pt x="3862317" y="1685499"/>
                </a:lnTo>
                <a:lnTo>
                  <a:pt x="3855493" y="1600200"/>
                </a:lnTo>
                <a:lnTo>
                  <a:pt x="3845257" y="1518314"/>
                </a:lnTo>
                <a:lnTo>
                  <a:pt x="3838433" y="1463723"/>
                </a:lnTo>
                <a:lnTo>
                  <a:pt x="3831609" y="1412544"/>
                </a:lnTo>
                <a:lnTo>
                  <a:pt x="3821374" y="1337481"/>
                </a:lnTo>
                <a:lnTo>
                  <a:pt x="3804314" y="1259006"/>
                </a:lnTo>
                <a:lnTo>
                  <a:pt x="3783842" y="1163472"/>
                </a:lnTo>
                <a:lnTo>
                  <a:pt x="3766782" y="1084997"/>
                </a:lnTo>
                <a:lnTo>
                  <a:pt x="3749723" y="1016759"/>
                </a:lnTo>
                <a:lnTo>
                  <a:pt x="3742899" y="986051"/>
                </a:lnTo>
                <a:lnTo>
                  <a:pt x="3732663" y="951932"/>
                </a:lnTo>
                <a:lnTo>
                  <a:pt x="3719015" y="900753"/>
                </a:lnTo>
                <a:lnTo>
                  <a:pt x="3705368" y="856397"/>
                </a:lnTo>
                <a:lnTo>
                  <a:pt x="3691720" y="815454"/>
                </a:lnTo>
                <a:lnTo>
                  <a:pt x="3671248" y="750627"/>
                </a:lnTo>
                <a:lnTo>
                  <a:pt x="3643953" y="678976"/>
                </a:lnTo>
                <a:lnTo>
                  <a:pt x="3623481" y="620973"/>
                </a:lnTo>
                <a:lnTo>
                  <a:pt x="3609833" y="583442"/>
                </a:lnTo>
                <a:lnTo>
                  <a:pt x="3585950" y="525439"/>
                </a:lnTo>
                <a:lnTo>
                  <a:pt x="3565478" y="477672"/>
                </a:lnTo>
                <a:lnTo>
                  <a:pt x="3545006" y="429905"/>
                </a:lnTo>
                <a:lnTo>
                  <a:pt x="3521123" y="392373"/>
                </a:lnTo>
                <a:lnTo>
                  <a:pt x="3507475" y="365078"/>
                </a:lnTo>
                <a:lnTo>
                  <a:pt x="3469944" y="307075"/>
                </a:lnTo>
                <a:lnTo>
                  <a:pt x="3435824" y="255896"/>
                </a:lnTo>
                <a:lnTo>
                  <a:pt x="3394881" y="204717"/>
                </a:lnTo>
                <a:lnTo>
                  <a:pt x="3347114" y="150126"/>
                </a:lnTo>
                <a:lnTo>
                  <a:pt x="3268639" y="81887"/>
                </a:lnTo>
                <a:lnTo>
                  <a:pt x="3227696" y="58003"/>
                </a:lnTo>
                <a:lnTo>
                  <a:pt x="3183341" y="30708"/>
                </a:lnTo>
                <a:lnTo>
                  <a:pt x="3156045" y="13648"/>
                </a:lnTo>
                <a:lnTo>
                  <a:pt x="3104866" y="0"/>
                </a:lnTo>
                <a:lnTo>
                  <a:pt x="3063923" y="3412"/>
                </a:lnTo>
                <a:lnTo>
                  <a:pt x="1671851" y="986051"/>
                </a:lnTo>
                <a:lnTo>
                  <a:pt x="1467135" y="1136176"/>
                </a:lnTo>
                <a:lnTo>
                  <a:pt x="1334069" y="1235123"/>
                </a:lnTo>
                <a:lnTo>
                  <a:pt x="1204415" y="1327245"/>
                </a:lnTo>
                <a:lnTo>
                  <a:pt x="1143000" y="1371600"/>
                </a:lnTo>
                <a:lnTo>
                  <a:pt x="1057702" y="1456899"/>
                </a:lnTo>
                <a:lnTo>
                  <a:pt x="791571" y="1705970"/>
                </a:lnTo>
                <a:lnTo>
                  <a:pt x="736980" y="1753738"/>
                </a:lnTo>
                <a:lnTo>
                  <a:pt x="709684" y="1781033"/>
                </a:lnTo>
                <a:lnTo>
                  <a:pt x="665329" y="1815153"/>
                </a:lnTo>
                <a:lnTo>
                  <a:pt x="586854" y="1873156"/>
                </a:lnTo>
                <a:lnTo>
                  <a:pt x="525439" y="1910687"/>
                </a:lnTo>
                <a:lnTo>
                  <a:pt x="470848" y="1948218"/>
                </a:lnTo>
                <a:lnTo>
                  <a:pt x="395785" y="2009633"/>
                </a:lnTo>
                <a:lnTo>
                  <a:pt x="337782" y="2050576"/>
                </a:lnTo>
                <a:lnTo>
                  <a:pt x="0" y="2204114"/>
                </a:lnTo>
                <a:close/>
              </a:path>
            </a:pathLst>
          </a:custGeom>
          <a:gradFill>
            <a:gsLst>
              <a:gs pos="0">
                <a:srgbClr val="C00000"/>
              </a:gs>
              <a:gs pos="67000">
                <a:srgbClr val="C00000">
                  <a:alpha val="50196"/>
                </a:srgbClr>
              </a:gs>
              <a:gs pos="100000">
                <a:srgbClr val="C00000">
                  <a:alpha val="7059"/>
                </a:srgbClr>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p:cNvSpPr/>
          <p:nvPr/>
        </p:nvSpPr>
        <p:spPr>
          <a:xfrm>
            <a:off x="5966665" y="3716908"/>
            <a:ext cx="49308" cy="429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3" name="Straight Connector 62"/>
          <p:cNvCxnSpPr/>
          <p:nvPr/>
        </p:nvCxnSpPr>
        <p:spPr>
          <a:xfrm>
            <a:off x="301038" y="1112232"/>
            <a:ext cx="9602379" cy="3646"/>
          </a:xfrm>
          <a:prstGeom prst="line">
            <a:avLst/>
          </a:prstGeom>
          <a:ln cap="sq">
            <a:gradFill flip="none" rotWithShape="1">
              <a:gsLst>
                <a:gs pos="0">
                  <a:schemeClr val="bg1"/>
                </a:gs>
                <a:gs pos="74000">
                  <a:schemeClr val="tx1"/>
                </a:gs>
                <a:gs pos="83000">
                  <a:schemeClr val="tx1"/>
                </a:gs>
                <a:gs pos="100000">
                  <a:schemeClr val="tx1"/>
                </a:gs>
              </a:gsLst>
              <a:lin ang="10800000" scaled="1"/>
              <a:tileRect/>
            </a:gradFill>
            <a:tailEnd type="ova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rot="16200000">
            <a:off x="-361259" y="3794044"/>
            <a:ext cx="1463862" cy="369332"/>
          </a:xfrm>
          <a:prstGeom prst="rect">
            <a:avLst/>
          </a:prstGeom>
          <a:noFill/>
        </p:spPr>
        <p:txBody>
          <a:bodyPr wrap="none" rtlCol="0">
            <a:spAutoFit/>
          </a:bodyPr>
          <a:lstStyle/>
          <a:p>
            <a:r>
              <a:rPr lang="en-US"/>
              <a:t>Large grains</a:t>
            </a:r>
          </a:p>
        </p:txBody>
      </p:sp>
      <p:pic>
        <p:nvPicPr>
          <p:cNvPr id="20" name="Picture 19">
            <a:extLst>
              <a:ext uri="{FF2B5EF4-FFF2-40B4-BE49-F238E27FC236}">
                <a16:creationId xmlns:a16="http://schemas.microsoft.com/office/drawing/2014/main" id="{6DDDAD51-DFEB-4443-8020-E5E14BF505F6}"/>
              </a:ext>
            </a:extLst>
          </p:cNvPr>
          <p:cNvPicPr>
            <a:picLocks noChangeAspect="1"/>
          </p:cNvPicPr>
          <p:nvPr/>
        </p:nvPicPr>
        <p:blipFill>
          <a:blip r:embed="rId3"/>
          <a:stretch>
            <a:fillRect/>
          </a:stretch>
        </p:blipFill>
        <p:spPr>
          <a:xfrm>
            <a:off x="5386158" y="3407983"/>
            <a:ext cx="565868" cy="640080"/>
          </a:xfrm>
          <a:prstGeom prst="rect">
            <a:avLst/>
          </a:prstGeom>
        </p:spPr>
      </p:pic>
      <p:sp>
        <p:nvSpPr>
          <p:cNvPr id="21" name="TextBox 20">
            <a:extLst>
              <a:ext uri="{FF2B5EF4-FFF2-40B4-BE49-F238E27FC236}">
                <a16:creationId xmlns:a16="http://schemas.microsoft.com/office/drawing/2014/main" id="{A7A6D112-4BC6-B747-AD6E-9736A5070525}"/>
              </a:ext>
            </a:extLst>
          </p:cNvPr>
          <p:cNvSpPr txBox="1"/>
          <p:nvPr/>
        </p:nvSpPr>
        <p:spPr>
          <a:xfrm>
            <a:off x="4900665" y="5020063"/>
            <a:ext cx="7601580" cy="2246769"/>
          </a:xfrm>
          <a:prstGeom prst="rect">
            <a:avLst/>
          </a:prstGeom>
          <a:noFill/>
        </p:spPr>
        <p:txBody>
          <a:bodyPr wrap="square" rtlCol="0">
            <a:spAutoFit/>
          </a:bodyPr>
          <a:lstStyle/>
          <a:p>
            <a:r>
              <a:rPr lang="en-US" sz="2800" dirty="0"/>
              <a:t>warm:</a:t>
            </a:r>
          </a:p>
          <a:p>
            <a:r>
              <a:rPr lang="en-US" sz="2800" dirty="0"/>
              <a:t>Increase T by 20 K</a:t>
            </a:r>
          </a:p>
          <a:p>
            <a:r>
              <a:rPr lang="en-US" sz="2800" dirty="0"/>
              <a:t>Younger disk</a:t>
            </a:r>
          </a:p>
          <a:p>
            <a:r>
              <a:rPr lang="en-US" sz="2800" dirty="0"/>
              <a:t>Heating by accretion/envelope (D’Alessio+97)</a:t>
            </a:r>
          </a:p>
          <a:p>
            <a:endParaRPr lang="en-US" sz="2800" dirty="0"/>
          </a:p>
        </p:txBody>
      </p:sp>
    </p:spTree>
    <p:extLst>
      <p:ext uri="{BB962C8B-B14F-4D97-AF65-F5344CB8AC3E}">
        <p14:creationId xmlns:p14="http://schemas.microsoft.com/office/powerpoint/2010/main" val="32046704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635439" y="2165255"/>
          <a:ext cx="3954981" cy="4079240"/>
        </p:xfrm>
        <a:graphic>
          <a:graphicData uri="http://schemas.openxmlformats.org/drawingml/2006/table">
            <a:tbl>
              <a:tblPr firstRow="1" bandRow="1">
                <a:tableStyleId>{5940675A-B579-460E-94D1-54222C63F5DA}</a:tableStyleId>
              </a:tblPr>
              <a:tblGrid>
                <a:gridCol w="684231">
                  <a:extLst>
                    <a:ext uri="{9D8B030D-6E8A-4147-A177-3AD203B41FA5}">
                      <a16:colId xmlns:a16="http://schemas.microsoft.com/office/drawing/2014/main" val="20000"/>
                    </a:ext>
                  </a:extLst>
                </a:gridCol>
                <a:gridCol w="641259">
                  <a:extLst>
                    <a:ext uri="{9D8B030D-6E8A-4147-A177-3AD203B41FA5}">
                      <a16:colId xmlns:a16="http://schemas.microsoft.com/office/drawing/2014/main" val="20001"/>
                    </a:ext>
                  </a:extLst>
                </a:gridCol>
                <a:gridCol w="641259">
                  <a:extLst>
                    <a:ext uri="{9D8B030D-6E8A-4147-A177-3AD203B41FA5}">
                      <a16:colId xmlns:a16="http://schemas.microsoft.com/office/drawing/2014/main" val="20002"/>
                    </a:ext>
                  </a:extLst>
                </a:gridCol>
                <a:gridCol w="662744">
                  <a:extLst>
                    <a:ext uri="{9D8B030D-6E8A-4147-A177-3AD203B41FA5}">
                      <a16:colId xmlns:a16="http://schemas.microsoft.com/office/drawing/2014/main" val="20003"/>
                    </a:ext>
                  </a:extLst>
                </a:gridCol>
                <a:gridCol w="662744">
                  <a:extLst>
                    <a:ext uri="{9D8B030D-6E8A-4147-A177-3AD203B41FA5}">
                      <a16:colId xmlns:a16="http://schemas.microsoft.com/office/drawing/2014/main" val="20004"/>
                    </a:ext>
                  </a:extLst>
                </a:gridCol>
                <a:gridCol w="662744">
                  <a:extLst>
                    <a:ext uri="{9D8B030D-6E8A-4147-A177-3AD203B41FA5}">
                      <a16:colId xmlns:a16="http://schemas.microsoft.com/office/drawing/2014/main" val="20005"/>
                    </a:ext>
                  </a:extLst>
                </a:gridCol>
              </a:tblGrid>
              <a:tr h="370840">
                <a:tc>
                  <a:txBody>
                    <a:bodyPr/>
                    <a:lstStyle/>
                    <a:p>
                      <a:r>
                        <a:rPr lang="en-US" dirty="0"/>
                        <a:t>0%</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solidFill>
                            <a:srgbClr val="00B050"/>
                          </a:solidFill>
                        </a:rPr>
                        <a:t>✓</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solidFill>
                            <a:srgbClr val="00B050"/>
                          </a:solidFill>
                        </a:rPr>
                        <a:t>✓</a:t>
                      </a:r>
                    </a:p>
                  </a:txBody>
                  <a:tcPr/>
                </a:tc>
                <a:tc>
                  <a:txBody>
                    <a:bodyPr/>
                    <a:lstStyle/>
                    <a:p>
                      <a:r>
                        <a:rPr lang="en-US">
                          <a:solidFill>
                            <a:srgbClr val="00B050"/>
                          </a:solidFill>
                        </a:rPr>
                        <a:t>✓</a:t>
                      </a:r>
                      <a:endParaRPr lang="en-US" dirty="0">
                        <a:solidFill>
                          <a:srgbClr val="00B050"/>
                        </a:solidFill>
                      </a:endParaRPr>
                    </a:p>
                  </a:txBody>
                  <a:tcPr/>
                </a:tc>
                <a:tc>
                  <a:txBody>
                    <a:bodyPr/>
                    <a:lstStyle/>
                    <a:p>
                      <a:r>
                        <a:rPr lang="en-US">
                          <a:solidFill>
                            <a:srgbClr val="00B050"/>
                          </a:solidFill>
                        </a:rPr>
                        <a:t>✓</a:t>
                      </a:r>
                      <a:endParaRPr lang="en-US" dirty="0">
                        <a:solidFill>
                          <a:srgbClr val="00B050"/>
                        </a:solidFill>
                      </a:endParaRPr>
                    </a:p>
                  </a:txBody>
                  <a:tcPr/>
                </a:tc>
                <a:tc>
                  <a:txBody>
                    <a:bodyPr/>
                    <a:lstStyle/>
                    <a:p>
                      <a:r>
                        <a:rPr lang="en-US" dirty="0">
                          <a:solidFill>
                            <a:srgbClr val="00B050"/>
                          </a:solidFill>
                        </a:rPr>
                        <a:t>✓</a:t>
                      </a:r>
                    </a:p>
                  </a:txBody>
                  <a:tcPr/>
                </a:tc>
                <a:extLst>
                  <a:ext uri="{0D108BD9-81ED-4DB2-BD59-A6C34878D82A}">
                    <a16:rowId xmlns:a16="http://schemas.microsoft.com/office/drawing/2014/main" val="10000"/>
                  </a:ext>
                </a:extLst>
              </a:tr>
              <a:tr h="370840">
                <a:tc>
                  <a:txBody>
                    <a:bodyPr/>
                    <a:lstStyle/>
                    <a:p>
                      <a:r>
                        <a:rPr lang="en-US" dirty="0"/>
                        <a:t>10%</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a:solidFill>
                            <a:srgbClr val="00B050"/>
                          </a:solidFill>
                        </a:rPr>
                        <a:t>✓</a:t>
                      </a:r>
                      <a:endParaRPr lang="en-US" dirty="0">
                        <a:solidFill>
                          <a:srgbClr val="00B050"/>
                        </a:solidFill>
                      </a:endParaRPr>
                    </a:p>
                  </a:txBody>
                  <a:tcPr/>
                </a:tc>
                <a:tc>
                  <a:txBody>
                    <a:bodyPr/>
                    <a:lstStyle/>
                    <a:p>
                      <a:r>
                        <a:rPr lang="en-US">
                          <a:solidFill>
                            <a:srgbClr val="00B050"/>
                          </a:solidFill>
                        </a:rPr>
                        <a:t>✓</a:t>
                      </a:r>
                      <a:endParaRPr lang="en-US" dirty="0">
                        <a:solidFill>
                          <a:srgbClr val="00B050"/>
                        </a:solidFill>
                      </a:endParaRPr>
                    </a:p>
                  </a:txBody>
                  <a:tcPr/>
                </a:tc>
                <a:extLst>
                  <a:ext uri="{0D108BD9-81ED-4DB2-BD59-A6C34878D82A}">
                    <a16:rowId xmlns:a16="http://schemas.microsoft.com/office/drawing/2014/main" val="10001"/>
                  </a:ext>
                </a:extLst>
              </a:tr>
              <a:tr h="370840">
                <a:tc>
                  <a:txBody>
                    <a:bodyPr/>
                    <a:lstStyle/>
                    <a:p>
                      <a:r>
                        <a:rPr lang="en-US" dirty="0"/>
                        <a:t>20%</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a:solidFill>
                            <a:srgbClr val="00B050"/>
                          </a:solidFill>
                        </a:rPr>
                        <a:t>✓</a:t>
                      </a:r>
                      <a:endParaRPr lang="en-US" dirty="0">
                        <a:solidFill>
                          <a:srgbClr val="00B050"/>
                        </a:solidFill>
                      </a:endParaRPr>
                    </a:p>
                  </a:txBody>
                  <a:tcPr/>
                </a:tc>
                <a:tc>
                  <a:txBody>
                    <a:bodyPr/>
                    <a:lstStyle/>
                    <a:p>
                      <a:r>
                        <a:rPr lang="en-US">
                          <a:solidFill>
                            <a:srgbClr val="00B050"/>
                          </a:solidFill>
                        </a:rPr>
                        <a:t>✓</a:t>
                      </a:r>
                      <a:endParaRPr lang="en-US" dirty="0">
                        <a:solidFill>
                          <a:srgbClr val="00B050"/>
                        </a:solidFill>
                      </a:endParaRPr>
                    </a:p>
                  </a:txBody>
                  <a:tcPr/>
                </a:tc>
                <a:extLst>
                  <a:ext uri="{0D108BD9-81ED-4DB2-BD59-A6C34878D82A}">
                    <a16:rowId xmlns:a16="http://schemas.microsoft.com/office/drawing/2014/main" val="10002"/>
                  </a:ext>
                </a:extLst>
              </a:tr>
              <a:tr h="370840">
                <a:tc>
                  <a:txBody>
                    <a:bodyPr/>
                    <a:lstStyle/>
                    <a:p>
                      <a:r>
                        <a:rPr lang="en-US" dirty="0"/>
                        <a:t>30%</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a:solidFill>
                            <a:srgbClr val="00B050"/>
                          </a:solidFill>
                        </a:rPr>
                        <a:t>✓</a:t>
                      </a:r>
                      <a:endParaRPr lang="en-US" dirty="0">
                        <a:solidFill>
                          <a:srgbClr val="00B050"/>
                        </a:solidFill>
                      </a:endParaRPr>
                    </a:p>
                  </a:txBody>
                  <a:tcPr/>
                </a:tc>
                <a:tc>
                  <a:txBody>
                    <a:bodyPr/>
                    <a:lstStyle/>
                    <a:p>
                      <a:r>
                        <a:rPr lang="en-US">
                          <a:solidFill>
                            <a:srgbClr val="00B050"/>
                          </a:solidFill>
                        </a:rPr>
                        <a:t>✓</a:t>
                      </a:r>
                      <a:endParaRPr lang="en-US" dirty="0">
                        <a:solidFill>
                          <a:srgbClr val="00B050"/>
                        </a:solidFill>
                      </a:endParaRPr>
                    </a:p>
                  </a:txBody>
                  <a:tcPr/>
                </a:tc>
                <a:tc>
                  <a:txBody>
                    <a:bodyPr/>
                    <a:lstStyle/>
                    <a:p>
                      <a:r>
                        <a:rPr lang="en-US">
                          <a:solidFill>
                            <a:srgbClr val="00B050"/>
                          </a:solidFill>
                        </a:rPr>
                        <a:t>✓</a:t>
                      </a:r>
                      <a:endParaRPr lang="en-US" dirty="0">
                        <a:solidFill>
                          <a:srgbClr val="00B050"/>
                        </a:solidFill>
                      </a:endParaRPr>
                    </a:p>
                  </a:txBody>
                  <a:tcPr/>
                </a:tc>
                <a:extLst>
                  <a:ext uri="{0D108BD9-81ED-4DB2-BD59-A6C34878D82A}">
                    <a16:rowId xmlns:a16="http://schemas.microsoft.com/office/drawing/2014/main" val="10003"/>
                  </a:ext>
                </a:extLst>
              </a:tr>
              <a:tr h="370840">
                <a:tc>
                  <a:txBody>
                    <a:bodyPr/>
                    <a:lstStyle/>
                    <a:p>
                      <a:r>
                        <a:rPr lang="en-US" dirty="0"/>
                        <a:t>40%</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extLst>
                  <a:ext uri="{0D108BD9-81ED-4DB2-BD59-A6C34878D82A}">
                    <a16:rowId xmlns:a16="http://schemas.microsoft.com/office/drawing/2014/main" val="10004"/>
                  </a:ext>
                </a:extLst>
              </a:tr>
              <a:tr h="370840">
                <a:tc>
                  <a:txBody>
                    <a:bodyPr/>
                    <a:lstStyle/>
                    <a:p>
                      <a:r>
                        <a:rPr lang="en-US" dirty="0"/>
                        <a:t>50%</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extLst>
                  <a:ext uri="{0D108BD9-81ED-4DB2-BD59-A6C34878D82A}">
                    <a16:rowId xmlns:a16="http://schemas.microsoft.com/office/drawing/2014/main" val="10005"/>
                  </a:ext>
                </a:extLst>
              </a:tr>
              <a:tr h="370840">
                <a:tc>
                  <a:txBody>
                    <a:bodyPr/>
                    <a:lstStyle/>
                    <a:p>
                      <a:r>
                        <a:rPr lang="en-US" dirty="0"/>
                        <a:t>60%</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a:solidFill>
                            <a:srgbClr val="00B050"/>
                          </a:solidFill>
                        </a:rPr>
                        <a:t>✓</a:t>
                      </a:r>
                      <a:endParaRPr lang="en-US" dirty="0">
                        <a:solidFill>
                          <a:srgbClr val="00B050"/>
                        </a:solidFill>
                      </a:endParaRPr>
                    </a:p>
                  </a:txBody>
                  <a:tcPr/>
                </a:tc>
                <a:extLst>
                  <a:ext uri="{0D108BD9-81ED-4DB2-BD59-A6C34878D82A}">
                    <a16:rowId xmlns:a16="http://schemas.microsoft.com/office/drawing/2014/main" val="10006"/>
                  </a:ext>
                </a:extLst>
              </a:tr>
              <a:tr h="370840">
                <a:tc>
                  <a:txBody>
                    <a:bodyPr/>
                    <a:lstStyle/>
                    <a:p>
                      <a:r>
                        <a:rPr lang="en-US" dirty="0"/>
                        <a:t>70%</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a:solidFill>
                            <a:srgbClr val="00B050"/>
                          </a:solidFill>
                        </a:rPr>
                        <a:t>✓</a:t>
                      </a:r>
                      <a:endParaRPr lang="en-US" dirty="0">
                        <a:solidFill>
                          <a:srgbClr val="00B050"/>
                        </a:solidFill>
                      </a:endParaRPr>
                    </a:p>
                  </a:txBody>
                  <a:tcPr/>
                </a:tc>
                <a:extLst>
                  <a:ext uri="{0D108BD9-81ED-4DB2-BD59-A6C34878D82A}">
                    <a16:rowId xmlns:a16="http://schemas.microsoft.com/office/drawing/2014/main" val="10007"/>
                  </a:ext>
                </a:extLst>
              </a:tr>
              <a:tr h="370840">
                <a:tc>
                  <a:txBody>
                    <a:bodyPr/>
                    <a:lstStyle/>
                    <a:p>
                      <a:r>
                        <a:rPr lang="en-US" dirty="0"/>
                        <a:t>80%</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extLst>
                  <a:ext uri="{0D108BD9-81ED-4DB2-BD59-A6C34878D82A}">
                    <a16:rowId xmlns:a16="http://schemas.microsoft.com/office/drawing/2014/main" val="10008"/>
                  </a:ext>
                </a:extLst>
              </a:tr>
              <a:tr h="370840">
                <a:tc>
                  <a:txBody>
                    <a:bodyPr/>
                    <a:lstStyle/>
                    <a:p>
                      <a:r>
                        <a:rPr lang="en-US" dirty="0"/>
                        <a:t>90%</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extLst>
                  <a:ext uri="{0D108BD9-81ED-4DB2-BD59-A6C34878D82A}">
                    <a16:rowId xmlns:a16="http://schemas.microsoft.com/office/drawing/2014/main" val="10009"/>
                  </a:ext>
                </a:extLst>
              </a:tr>
              <a:tr h="370840">
                <a:tc>
                  <a:txBody>
                    <a:bodyPr/>
                    <a:lstStyle/>
                    <a:p>
                      <a:r>
                        <a:rPr lang="en-US" dirty="0"/>
                        <a:t>99%</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extLst>
                  <a:ext uri="{0D108BD9-81ED-4DB2-BD59-A6C34878D82A}">
                    <a16:rowId xmlns:a16="http://schemas.microsoft.com/office/drawing/2014/main" val="10010"/>
                  </a:ext>
                </a:extLst>
              </a:tr>
            </a:tbl>
          </a:graphicData>
        </a:graphic>
      </p:graphicFrame>
      <p:grpSp>
        <p:nvGrpSpPr>
          <p:cNvPr id="15" name="Group 14"/>
          <p:cNvGrpSpPr/>
          <p:nvPr/>
        </p:nvGrpSpPr>
        <p:grpSpPr>
          <a:xfrm>
            <a:off x="1162263" y="1451811"/>
            <a:ext cx="4248837" cy="644459"/>
            <a:chOff x="1162255" y="603912"/>
            <a:chExt cx="4248837" cy="644459"/>
          </a:xfrm>
        </p:grpSpPr>
        <p:sp>
          <p:nvSpPr>
            <p:cNvPr id="10" name="TextBox 9"/>
            <p:cNvSpPr txBox="1"/>
            <p:nvPr/>
          </p:nvSpPr>
          <p:spPr>
            <a:xfrm rot="19331716">
              <a:off x="3732043" y="603912"/>
              <a:ext cx="1679049" cy="369332"/>
            </a:xfrm>
            <a:prstGeom prst="rect">
              <a:avLst/>
            </a:prstGeom>
            <a:noFill/>
          </p:spPr>
          <p:txBody>
            <a:bodyPr wrap="none" rtlCol="0">
              <a:spAutoFit/>
            </a:bodyPr>
            <a:lstStyle/>
            <a:p>
              <a:r>
                <a:rPr lang="en-US" dirty="0"/>
                <a:t>warm high CR</a:t>
              </a:r>
            </a:p>
          </p:txBody>
        </p:sp>
        <p:sp>
          <p:nvSpPr>
            <p:cNvPr id="11" name="TextBox 10"/>
            <p:cNvSpPr txBox="1"/>
            <p:nvPr/>
          </p:nvSpPr>
          <p:spPr>
            <a:xfrm rot="19331716">
              <a:off x="3155354" y="879039"/>
              <a:ext cx="781368" cy="369332"/>
            </a:xfrm>
            <a:prstGeom prst="rect">
              <a:avLst/>
            </a:prstGeom>
            <a:noFill/>
          </p:spPr>
          <p:txBody>
            <a:bodyPr wrap="none" rtlCol="0">
              <a:spAutoFit/>
            </a:bodyPr>
            <a:lstStyle/>
            <a:p>
              <a:r>
                <a:rPr lang="en-US"/>
                <a:t>warm</a:t>
              </a:r>
              <a:endParaRPr lang="en-US" dirty="0"/>
            </a:p>
          </p:txBody>
        </p:sp>
        <p:sp>
          <p:nvSpPr>
            <p:cNvPr id="12" name="TextBox 11"/>
            <p:cNvSpPr txBox="1"/>
            <p:nvPr/>
          </p:nvSpPr>
          <p:spPr>
            <a:xfrm rot="19331716">
              <a:off x="2453511" y="804481"/>
              <a:ext cx="1024639" cy="369332"/>
            </a:xfrm>
            <a:prstGeom prst="rect">
              <a:avLst/>
            </a:prstGeom>
            <a:noFill/>
          </p:spPr>
          <p:txBody>
            <a:bodyPr wrap="none" rtlCol="0">
              <a:spAutoFit/>
            </a:bodyPr>
            <a:lstStyle/>
            <a:p>
              <a:r>
                <a:rPr lang="en-US"/>
                <a:t>high CR</a:t>
              </a:r>
              <a:endParaRPr lang="en-US" dirty="0"/>
            </a:p>
          </p:txBody>
        </p:sp>
        <p:sp>
          <p:nvSpPr>
            <p:cNvPr id="13" name="TextBox 12"/>
            <p:cNvSpPr txBox="1"/>
            <p:nvPr/>
          </p:nvSpPr>
          <p:spPr>
            <a:xfrm rot="19331716">
              <a:off x="1784705" y="717769"/>
              <a:ext cx="1273105" cy="369332"/>
            </a:xfrm>
            <a:prstGeom prst="rect">
              <a:avLst/>
            </a:prstGeom>
            <a:noFill/>
          </p:spPr>
          <p:txBody>
            <a:bodyPr wrap="none" rtlCol="0">
              <a:spAutoFit/>
            </a:bodyPr>
            <a:lstStyle/>
            <a:p>
              <a:r>
                <a:rPr lang="en-US"/>
                <a:t>high X-ray</a:t>
              </a:r>
              <a:endParaRPr lang="en-US" dirty="0"/>
            </a:p>
          </p:txBody>
        </p:sp>
        <p:sp>
          <p:nvSpPr>
            <p:cNvPr id="14" name="TextBox 13"/>
            <p:cNvSpPr txBox="1"/>
            <p:nvPr/>
          </p:nvSpPr>
          <p:spPr>
            <a:xfrm rot="19331716">
              <a:off x="1162255" y="804482"/>
              <a:ext cx="962123" cy="369332"/>
            </a:xfrm>
            <a:prstGeom prst="rect">
              <a:avLst/>
            </a:prstGeom>
            <a:noFill/>
          </p:spPr>
          <p:txBody>
            <a:bodyPr wrap="none" rtlCol="0">
              <a:spAutoFit/>
            </a:bodyPr>
            <a:lstStyle/>
            <a:p>
              <a:r>
                <a:rPr lang="en-US"/>
                <a:t>fiducial</a:t>
              </a:r>
              <a:endParaRPr lang="en-US" dirty="0"/>
            </a:p>
          </p:txBody>
        </p:sp>
      </p:grpSp>
      <p:sp>
        <p:nvSpPr>
          <p:cNvPr id="41" name="Title 1"/>
          <p:cNvSpPr txBox="1">
            <a:spLocks/>
          </p:cNvSpPr>
          <p:nvPr/>
        </p:nvSpPr>
        <p:spPr>
          <a:xfrm>
            <a:off x="301038"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Model Grid: Temperature</a:t>
            </a:r>
          </a:p>
        </p:txBody>
      </p:sp>
      <p:sp>
        <p:nvSpPr>
          <p:cNvPr id="52" name="TextBox 51"/>
          <p:cNvSpPr txBox="1"/>
          <p:nvPr/>
        </p:nvSpPr>
        <p:spPr>
          <a:xfrm>
            <a:off x="6224664" y="5395618"/>
            <a:ext cx="3086101" cy="1384995"/>
          </a:xfrm>
          <a:prstGeom prst="rect">
            <a:avLst/>
          </a:prstGeom>
          <a:noFill/>
        </p:spPr>
        <p:txBody>
          <a:bodyPr wrap="none" rtlCol="0">
            <a:spAutoFit/>
          </a:bodyPr>
          <a:lstStyle/>
          <a:p>
            <a:r>
              <a:rPr lang="en-US" sz="2800" dirty="0"/>
              <a:t>warm high CR:</a:t>
            </a:r>
          </a:p>
          <a:p>
            <a:r>
              <a:rPr lang="en-US" sz="2800" dirty="0"/>
              <a:t>Increase T by 20 K</a:t>
            </a:r>
          </a:p>
          <a:p>
            <a:r>
              <a:rPr lang="en-US" sz="2800" dirty="0"/>
              <a:t>𝛇</a:t>
            </a:r>
            <a:r>
              <a:rPr lang="en-US" sz="2800" baseline="-25000" dirty="0"/>
              <a:t>CR</a:t>
            </a:r>
            <a:r>
              <a:rPr lang="en-US" sz="2800" dirty="0"/>
              <a:t> = 2×10</a:t>
            </a:r>
            <a:r>
              <a:rPr lang="en-US" sz="2800" baseline="30000" dirty="0"/>
              <a:t>-17</a:t>
            </a:r>
            <a:r>
              <a:rPr lang="en-US" sz="2800" dirty="0"/>
              <a:t> s</a:t>
            </a:r>
            <a:r>
              <a:rPr lang="en-US" sz="2800" baseline="30000" dirty="0"/>
              <a:t>-1</a:t>
            </a:r>
          </a:p>
        </p:txBody>
      </p:sp>
      <p:sp>
        <p:nvSpPr>
          <p:cNvPr id="60" name="Freeform 59"/>
          <p:cNvSpPr/>
          <p:nvPr/>
        </p:nvSpPr>
        <p:spPr>
          <a:xfrm>
            <a:off x="5996498" y="2136183"/>
            <a:ext cx="2838544" cy="1608509"/>
          </a:xfrm>
          <a:custGeom>
            <a:avLst/>
            <a:gdLst>
              <a:gd name="connsiteX0" fmla="*/ 0 w 3889612"/>
              <a:gd name="connsiteY0" fmla="*/ 2204114 h 2204114"/>
              <a:gd name="connsiteX1" fmla="*/ 3889612 w 3889612"/>
              <a:gd name="connsiteY1" fmla="*/ 2200702 h 2204114"/>
              <a:gd name="connsiteX2" fmla="*/ 3886200 w 3889612"/>
              <a:gd name="connsiteY2" fmla="*/ 2125639 h 2204114"/>
              <a:gd name="connsiteX3" fmla="*/ 3886200 w 3889612"/>
              <a:gd name="connsiteY3" fmla="*/ 2064224 h 2204114"/>
              <a:gd name="connsiteX4" fmla="*/ 3886200 w 3889612"/>
              <a:gd name="connsiteY4" fmla="*/ 1989162 h 2204114"/>
              <a:gd name="connsiteX5" fmla="*/ 3882788 w 3889612"/>
              <a:gd name="connsiteY5" fmla="*/ 1920923 h 2204114"/>
              <a:gd name="connsiteX6" fmla="*/ 3879377 w 3889612"/>
              <a:gd name="connsiteY6" fmla="*/ 1832212 h 2204114"/>
              <a:gd name="connsiteX7" fmla="*/ 3872553 w 3889612"/>
              <a:gd name="connsiteY7" fmla="*/ 1767385 h 2204114"/>
              <a:gd name="connsiteX8" fmla="*/ 3862317 w 3889612"/>
              <a:gd name="connsiteY8" fmla="*/ 1685499 h 2204114"/>
              <a:gd name="connsiteX9" fmla="*/ 3855493 w 3889612"/>
              <a:gd name="connsiteY9" fmla="*/ 1600200 h 2204114"/>
              <a:gd name="connsiteX10" fmla="*/ 3845257 w 3889612"/>
              <a:gd name="connsiteY10" fmla="*/ 1518314 h 2204114"/>
              <a:gd name="connsiteX11" fmla="*/ 3838433 w 3889612"/>
              <a:gd name="connsiteY11" fmla="*/ 1463723 h 2204114"/>
              <a:gd name="connsiteX12" fmla="*/ 3831609 w 3889612"/>
              <a:gd name="connsiteY12" fmla="*/ 1412544 h 2204114"/>
              <a:gd name="connsiteX13" fmla="*/ 3821374 w 3889612"/>
              <a:gd name="connsiteY13" fmla="*/ 1337481 h 2204114"/>
              <a:gd name="connsiteX14" fmla="*/ 3804314 w 3889612"/>
              <a:gd name="connsiteY14" fmla="*/ 1259006 h 2204114"/>
              <a:gd name="connsiteX15" fmla="*/ 3783842 w 3889612"/>
              <a:gd name="connsiteY15" fmla="*/ 1163472 h 2204114"/>
              <a:gd name="connsiteX16" fmla="*/ 3766782 w 3889612"/>
              <a:gd name="connsiteY16" fmla="*/ 1084997 h 2204114"/>
              <a:gd name="connsiteX17" fmla="*/ 3749723 w 3889612"/>
              <a:gd name="connsiteY17" fmla="*/ 1016759 h 2204114"/>
              <a:gd name="connsiteX18" fmla="*/ 3742899 w 3889612"/>
              <a:gd name="connsiteY18" fmla="*/ 986051 h 2204114"/>
              <a:gd name="connsiteX19" fmla="*/ 3732663 w 3889612"/>
              <a:gd name="connsiteY19" fmla="*/ 951932 h 2204114"/>
              <a:gd name="connsiteX20" fmla="*/ 3719015 w 3889612"/>
              <a:gd name="connsiteY20" fmla="*/ 900753 h 2204114"/>
              <a:gd name="connsiteX21" fmla="*/ 3705368 w 3889612"/>
              <a:gd name="connsiteY21" fmla="*/ 856397 h 2204114"/>
              <a:gd name="connsiteX22" fmla="*/ 3691720 w 3889612"/>
              <a:gd name="connsiteY22" fmla="*/ 815454 h 2204114"/>
              <a:gd name="connsiteX23" fmla="*/ 3671248 w 3889612"/>
              <a:gd name="connsiteY23" fmla="*/ 750627 h 2204114"/>
              <a:gd name="connsiteX24" fmla="*/ 3643953 w 3889612"/>
              <a:gd name="connsiteY24" fmla="*/ 678976 h 2204114"/>
              <a:gd name="connsiteX25" fmla="*/ 3623481 w 3889612"/>
              <a:gd name="connsiteY25" fmla="*/ 620973 h 2204114"/>
              <a:gd name="connsiteX26" fmla="*/ 3609833 w 3889612"/>
              <a:gd name="connsiteY26" fmla="*/ 583442 h 2204114"/>
              <a:gd name="connsiteX27" fmla="*/ 3585950 w 3889612"/>
              <a:gd name="connsiteY27" fmla="*/ 525439 h 2204114"/>
              <a:gd name="connsiteX28" fmla="*/ 3565478 w 3889612"/>
              <a:gd name="connsiteY28" fmla="*/ 477672 h 2204114"/>
              <a:gd name="connsiteX29" fmla="*/ 3545006 w 3889612"/>
              <a:gd name="connsiteY29" fmla="*/ 429905 h 2204114"/>
              <a:gd name="connsiteX30" fmla="*/ 3521123 w 3889612"/>
              <a:gd name="connsiteY30" fmla="*/ 392373 h 2204114"/>
              <a:gd name="connsiteX31" fmla="*/ 3507475 w 3889612"/>
              <a:gd name="connsiteY31" fmla="*/ 365078 h 2204114"/>
              <a:gd name="connsiteX32" fmla="*/ 3469944 w 3889612"/>
              <a:gd name="connsiteY32" fmla="*/ 307075 h 2204114"/>
              <a:gd name="connsiteX33" fmla="*/ 3435824 w 3889612"/>
              <a:gd name="connsiteY33" fmla="*/ 255896 h 2204114"/>
              <a:gd name="connsiteX34" fmla="*/ 3394881 w 3889612"/>
              <a:gd name="connsiteY34" fmla="*/ 204717 h 2204114"/>
              <a:gd name="connsiteX35" fmla="*/ 3347114 w 3889612"/>
              <a:gd name="connsiteY35" fmla="*/ 150126 h 2204114"/>
              <a:gd name="connsiteX36" fmla="*/ 3268639 w 3889612"/>
              <a:gd name="connsiteY36" fmla="*/ 81887 h 2204114"/>
              <a:gd name="connsiteX37" fmla="*/ 3227696 w 3889612"/>
              <a:gd name="connsiteY37" fmla="*/ 58003 h 2204114"/>
              <a:gd name="connsiteX38" fmla="*/ 3183341 w 3889612"/>
              <a:gd name="connsiteY38" fmla="*/ 30708 h 2204114"/>
              <a:gd name="connsiteX39" fmla="*/ 3156045 w 3889612"/>
              <a:gd name="connsiteY39" fmla="*/ 13648 h 2204114"/>
              <a:gd name="connsiteX40" fmla="*/ 3104866 w 3889612"/>
              <a:gd name="connsiteY40" fmla="*/ 0 h 2204114"/>
              <a:gd name="connsiteX41" fmla="*/ 3063923 w 3889612"/>
              <a:gd name="connsiteY41" fmla="*/ 3412 h 2204114"/>
              <a:gd name="connsiteX42" fmla="*/ 1671851 w 3889612"/>
              <a:gd name="connsiteY42" fmla="*/ 986051 h 2204114"/>
              <a:gd name="connsiteX43" fmla="*/ 1467135 w 3889612"/>
              <a:gd name="connsiteY43" fmla="*/ 1136176 h 2204114"/>
              <a:gd name="connsiteX44" fmla="*/ 1334069 w 3889612"/>
              <a:gd name="connsiteY44" fmla="*/ 1235123 h 2204114"/>
              <a:gd name="connsiteX45" fmla="*/ 1204415 w 3889612"/>
              <a:gd name="connsiteY45" fmla="*/ 1327245 h 2204114"/>
              <a:gd name="connsiteX46" fmla="*/ 1143000 w 3889612"/>
              <a:gd name="connsiteY46" fmla="*/ 1371600 h 2204114"/>
              <a:gd name="connsiteX47" fmla="*/ 1057702 w 3889612"/>
              <a:gd name="connsiteY47" fmla="*/ 1456899 h 2204114"/>
              <a:gd name="connsiteX48" fmla="*/ 791571 w 3889612"/>
              <a:gd name="connsiteY48" fmla="*/ 1705970 h 2204114"/>
              <a:gd name="connsiteX49" fmla="*/ 736980 w 3889612"/>
              <a:gd name="connsiteY49" fmla="*/ 1753738 h 2204114"/>
              <a:gd name="connsiteX50" fmla="*/ 709684 w 3889612"/>
              <a:gd name="connsiteY50" fmla="*/ 1781033 h 2204114"/>
              <a:gd name="connsiteX51" fmla="*/ 665329 w 3889612"/>
              <a:gd name="connsiteY51" fmla="*/ 1815153 h 2204114"/>
              <a:gd name="connsiteX52" fmla="*/ 586854 w 3889612"/>
              <a:gd name="connsiteY52" fmla="*/ 1873156 h 2204114"/>
              <a:gd name="connsiteX53" fmla="*/ 525439 w 3889612"/>
              <a:gd name="connsiteY53" fmla="*/ 1910687 h 2204114"/>
              <a:gd name="connsiteX54" fmla="*/ 470848 w 3889612"/>
              <a:gd name="connsiteY54" fmla="*/ 1948218 h 2204114"/>
              <a:gd name="connsiteX55" fmla="*/ 395785 w 3889612"/>
              <a:gd name="connsiteY55" fmla="*/ 2009633 h 2204114"/>
              <a:gd name="connsiteX56" fmla="*/ 337782 w 3889612"/>
              <a:gd name="connsiteY56" fmla="*/ 2050576 h 2204114"/>
              <a:gd name="connsiteX57" fmla="*/ 0 w 3889612"/>
              <a:gd name="connsiteY57" fmla="*/ 2204114 h 2204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3889612" h="2204114">
                <a:moveTo>
                  <a:pt x="0" y="2204114"/>
                </a:moveTo>
                <a:lnTo>
                  <a:pt x="3889612" y="2200702"/>
                </a:lnTo>
                <a:lnTo>
                  <a:pt x="3886200" y="2125639"/>
                </a:lnTo>
                <a:lnTo>
                  <a:pt x="3886200" y="2064224"/>
                </a:lnTo>
                <a:lnTo>
                  <a:pt x="3886200" y="1989162"/>
                </a:lnTo>
                <a:lnTo>
                  <a:pt x="3882788" y="1920923"/>
                </a:lnTo>
                <a:lnTo>
                  <a:pt x="3879377" y="1832212"/>
                </a:lnTo>
                <a:lnTo>
                  <a:pt x="3872553" y="1767385"/>
                </a:lnTo>
                <a:lnTo>
                  <a:pt x="3862317" y="1685499"/>
                </a:lnTo>
                <a:lnTo>
                  <a:pt x="3855493" y="1600200"/>
                </a:lnTo>
                <a:lnTo>
                  <a:pt x="3845257" y="1518314"/>
                </a:lnTo>
                <a:lnTo>
                  <a:pt x="3838433" y="1463723"/>
                </a:lnTo>
                <a:lnTo>
                  <a:pt x="3831609" y="1412544"/>
                </a:lnTo>
                <a:lnTo>
                  <a:pt x="3821374" y="1337481"/>
                </a:lnTo>
                <a:lnTo>
                  <a:pt x="3804314" y="1259006"/>
                </a:lnTo>
                <a:lnTo>
                  <a:pt x="3783842" y="1163472"/>
                </a:lnTo>
                <a:lnTo>
                  <a:pt x="3766782" y="1084997"/>
                </a:lnTo>
                <a:lnTo>
                  <a:pt x="3749723" y="1016759"/>
                </a:lnTo>
                <a:lnTo>
                  <a:pt x="3742899" y="986051"/>
                </a:lnTo>
                <a:lnTo>
                  <a:pt x="3732663" y="951932"/>
                </a:lnTo>
                <a:lnTo>
                  <a:pt x="3719015" y="900753"/>
                </a:lnTo>
                <a:lnTo>
                  <a:pt x="3705368" y="856397"/>
                </a:lnTo>
                <a:lnTo>
                  <a:pt x="3691720" y="815454"/>
                </a:lnTo>
                <a:lnTo>
                  <a:pt x="3671248" y="750627"/>
                </a:lnTo>
                <a:lnTo>
                  <a:pt x="3643953" y="678976"/>
                </a:lnTo>
                <a:lnTo>
                  <a:pt x="3623481" y="620973"/>
                </a:lnTo>
                <a:lnTo>
                  <a:pt x="3609833" y="583442"/>
                </a:lnTo>
                <a:lnTo>
                  <a:pt x="3585950" y="525439"/>
                </a:lnTo>
                <a:lnTo>
                  <a:pt x="3565478" y="477672"/>
                </a:lnTo>
                <a:lnTo>
                  <a:pt x="3545006" y="429905"/>
                </a:lnTo>
                <a:lnTo>
                  <a:pt x="3521123" y="392373"/>
                </a:lnTo>
                <a:lnTo>
                  <a:pt x="3507475" y="365078"/>
                </a:lnTo>
                <a:lnTo>
                  <a:pt x="3469944" y="307075"/>
                </a:lnTo>
                <a:lnTo>
                  <a:pt x="3435824" y="255896"/>
                </a:lnTo>
                <a:lnTo>
                  <a:pt x="3394881" y="204717"/>
                </a:lnTo>
                <a:lnTo>
                  <a:pt x="3347114" y="150126"/>
                </a:lnTo>
                <a:lnTo>
                  <a:pt x="3268639" y="81887"/>
                </a:lnTo>
                <a:lnTo>
                  <a:pt x="3227696" y="58003"/>
                </a:lnTo>
                <a:lnTo>
                  <a:pt x="3183341" y="30708"/>
                </a:lnTo>
                <a:lnTo>
                  <a:pt x="3156045" y="13648"/>
                </a:lnTo>
                <a:lnTo>
                  <a:pt x="3104866" y="0"/>
                </a:lnTo>
                <a:lnTo>
                  <a:pt x="3063923" y="3412"/>
                </a:lnTo>
                <a:lnTo>
                  <a:pt x="1671851" y="986051"/>
                </a:lnTo>
                <a:lnTo>
                  <a:pt x="1467135" y="1136176"/>
                </a:lnTo>
                <a:lnTo>
                  <a:pt x="1334069" y="1235123"/>
                </a:lnTo>
                <a:lnTo>
                  <a:pt x="1204415" y="1327245"/>
                </a:lnTo>
                <a:lnTo>
                  <a:pt x="1143000" y="1371600"/>
                </a:lnTo>
                <a:lnTo>
                  <a:pt x="1057702" y="1456899"/>
                </a:lnTo>
                <a:lnTo>
                  <a:pt x="791571" y="1705970"/>
                </a:lnTo>
                <a:lnTo>
                  <a:pt x="736980" y="1753738"/>
                </a:lnTo>
                <a:lnTo>
                  <a:pt x="709684" y="1781033"/>
                </a:lnTo>
                <a:lnTo>
                  <a:pt x="665329" y="1815153"/>
                </a:lnTo>
                <a:lnTo>
                  <a:pt x="586854" y="1873156"/>
                </a:lnTo>
                <a:lnTo>
                  <a:pt x="525439" y="1910687"/>
                </a:lnTo>
                <a:lnTo>
                  <a:pt x="470848" y="1948218"/>
                </a:lnTo>
                <a:lnTo>
                  <a:pt x="395785" y="2009633"/>
                </a:lnTo>
                <a:lnTo>
                  <a:pt x="337782" y="2050576"/>
                </a:lnTo>
                <a:lnTo>
                  <a:pt x="0" y="2204114"/>
                </a:lnTo>
                <a:close/>
              </a:path>
            </a:pathLst>
          </a:custGeom>
          <a:gradFill flip="none" rotWithShape="1">
            <a:gsLst>
              <a:gs pos="0">
                <a:srgbClr val="C00000"/>
              </a:gs>
              <a:gs pos="67000">
                <a:srgbClr val="C00000">
                  <a:alpha val="50196"/>
                </a:srgbClr>
              </a:gs>
              <a:gs pos="100000">
                <a:srgbClr val="C00000">
                  <a:alpha val="7059"/>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Freeform 60"/>
          <p:cNvSpPr/>
          <p:nvPr/>
        </p:nvSpPr>
        <p:spPr>
          <a:xfrm flipV="1">
            <a:off x="5996498" y="3719239"/>
            <a:ext cx="2838544" cy="1608509"/>
          </a:xfrm>
          <a:custGeom>
            <a:avLst/>
            <a:gdLst>
              <a:gd name="connsiteX0" fmla="*/ 0 w 3889612"/>
              <a:gd name="connsiteY0" fmla="*/ 2204114 h 2204114"/>
              <a:gd name="connsiteX1" fmla="*/ 3889612 w 3889612"/>
              <a:gd name="connsiteY1" fmla="*/ 2200702 h 2204114"/>
              <a:gd name="connsiteX2" fmla="*/ 3886200 w 3889612"/>
              <a:gd name="connsiteY2" fmla="*/ 2125639 h 2204114"/>
              <a:gd name="connsiteX3" fmla="*/ 3886200 w 3889612"/>
              <a:gd name="connsiteY3" fmla="*/ 2064224 h 2204114"/>
              <a:gd name="connsiteX4" fmla="*/ 3886200 w 3889612"/>
              <a:gd name="connsiteY4" fmla="*/ 1989162 h 2204114"/>
              <a:gd name="connsiteX5" fmla="*/ 3882788 w 3889612"/>
              <a:gd name="connsiteY5" fmla="*/ 1920923 h 2204114"/>
              <a:gd name="connsiteX6" fmla="*/ 3879377 w 3889612"/>
              <a:gd name="connsiteY6" fmla="*/ 1832212 h 2204114"/>
              <a:gd name="connsiteX7" fmla="*/ 3872553 w 3889612"/>
              <a:gd name="connsiteY7" fmla="*/ 1767385 h 2204114"/>
              <a:gd name="connsiteX8" fmla="*/ 3862317 w 3889612"/>
              <a:gd name="connsiteY8" fmla="*/ 1685499 h 2204114"/>
              <a:gd name="connsiteX9" fmla="*/ 3855493 w 3889612"/>
              <a:gd name="connsiteY9" fmla="*/ 1600200 h 2204114"/>
              <a:gd name="connsiteX10" fmla="*/ 3845257 w 3889612"/>
              <a:gd name="connsiteY10" fmla="*/ 1518314 h 2204114"/>
              <a:gd name="connsiteX11" fmla="*/ 3838433 w 3889612"/>
              <a:gd name="connsiteY11" fmla="*/ 1463723 h 2204114"/>
              <a:gd name="connsiteX12" fmla="*/ 3831609 w 3889612"/>
              <a:gd name="connsiteY12" fmla="*/ 1412544 h 2204114"/>
              <a:gd name="connsiteX13" fmla="*/ 3821374 w 3889612"/>
              <a:gd name="connsiteY13" fmla="*/ 1337481 h 2204114"/>
              <a:gd name="connsiteX14" fmla="*/ 3804314 w 3889612"/>
              <a:gd name="connsiteY14" fmla="*/ 1259006 h 2204114"/>
              <a:gd name="connsiteX15" fmla="*/ 3783842 w 3889612"/>
              <a:gd name="connsiteY15" fmla="*/ 1163472 h 2204114"/>
              <a:gd name="connsiteX16" fmla="*/ 3766782 w 3889612"/>
              <a:gd name="connsiteY16" fmla="*/ 1084997 h 2204114"/>
              <a:gd name="connsiteX17" fmla="*/ 3749723 w 3889612"/>
              <a:gd name="connsiteY17" fmla="*/ 1016759 h 2204114"/>
              <a:gd name="connsiteX18" fmla="*/ 3742899 w 3889612"/>
              <a:gd name="connsiteY18" fmla="*/ 986051 h 2204114"/>
              <a:gd name="connsiteX19" fmla="*/ 3732663 w 3889612"/>
              <a:gd name="connsiteY19" fmla="*/ 951932 h 2204114"/>
              <a:gd name="connsiteX20" fmla="*/ 3719015 w 3889612"/>
              <a:gd name="connsiteY20" fmla="*/ 900753 h 2204114"/>
              <a:gd name="connsiteX21" fmla="*/ 3705368 w 3889612"/>
              <a:gd name="connsiteY21" fmla="*/ 856397 h 2204114"/>
              <a:gd name="connsiteX22" fmla="*/ 3691720 w 3889612"/>
              <a:gd name="connsiteY22" fmla="*/ 815454 h 2204114"/>
              <a:gd name="connsiteX23" fmla="*/ 3671248 w 3889612"/>
              <a:gd name="connsiteY23" fmla="*/ 750627 h 2204114"/>
              <a:gd name="connsiteX24" fmla="*/ 3643953 w 3889612"/>
              <a:gd name="connsiteY24" fmla="*/ 678976 h 2204114"/>
              <a:gd name="connsiteX25" fmla="*/ 3623481 w 3889612"/>
              <a:gd name="connsiteY25" fmla="*/ 620973 h 2204114"/>
              <a:gd name="connsiteX26" fmla="*/ 3609833 w 3889612"/>
              <a:gd name="connsiteY26" fmla="*/ 583442 h 2204114"/>
              <a:gd name="connsiteX27" fmla="*/ 3585950 w 3889612"/>
              <a:gd name="connsiteY27" fmla="*/ 525439 h 2204114"/>
              <a:gd name="connsiteX28" fmla="*/ 3565478 w 3889612"/>
              <a:gd name="connsiteY28" fmla="*/ 477672 h 2204114"/>
              <a:gd name="connsiteX29" fmla="*/ 3545006 w 3889612"/>
              <a:gd name="connsiteY29" fmla="*/ 429905 h 2204114"/>
              <a:gd name="connsiteX30" fmla="*/ 3521123 w 3889612"/>
              <a:gd name="connsiteY30" fmla="*/ 392373 h 2204114"/>
              <a:gd name="connsiteX31" fmla="*/ 3507475 w 3889612"/>
              <a:gd name="connsiteY31" fmla="*/ 365078 h 2204114"/>
              <a:gd name="connsiteX32" fmla="*/ 3469944 w 3889612"/>
              <a:gd name="connsiteY32" fmla="*/ 307075 h 2204114"/>
              <a:gd name="connsiteX33" fmla="*/ 3435824 w 3889612"/>
              <a:gd name="connsiteY33" fmla="*/ 255896 h 2204114"/>
              <a:gd name="connsiteX34" fmla="*/ 3394881 w 3889612"/>
              <a:gd name="connsiteY34" fmla="*/ 204717 h 2204114"/>
              <a:gd name="connsiteX35" fmla="*/ 3347114 w 3889612"/>
              <a:gd name="connsiteY35" fmla="*/ 150126 h 2204114"/>
              <a:gd name="connsiteX36" fmla="*/ 3268639 w 3889612"/>
              <a:gd name="connsiteY36" fmla="*/ 81887 h 2204114"/>
              <a:gd name="connsiteX37" fmla="*/ 3227696 w 3889612"/>
              <a:gd name="connsiteY37" fmla="*/ 58003 h 2204114"/>
              <a:gd name="connsiteX38" fmla="*/ 3183341 w 3889612"/>
              <a:gd name="connsiteY38" fmla="*/ 30708 h 2204114"/>
              <a:gd name="connsiteX39" fmla="*/ 3156045 w 3889612"/>
              <a:gd name="connsiteY39" fmla="*/ 13648 h 2204114"/>
              <a:gd name="connsiteX40" fmla="*/ 3104866 w 3889612"/>
              <a:gd name="connsiteY40" fmla="*/ 0 h 2204114"/>
              <a:gd name="connsiteX41" fmla="*/ 3063923 w 3889612"/>
              <a:gd name="connsiteY41" fmla="*/ 3412 h 2204114"/>
              <a:gd name="connsiteX42" fmla="*/ 1671851 w 3889612"/>
              <a:gd name="connsiteY42" fmla="*/ 986051 h 2204114"/>
              <a:gd name="connsiteX43" fmla="*/ 1467135 w 3889612"/>
              <a:gd name="connsiteY43" fmla="*/ 1136176 h 2204114"/>
              <a:gd name="connsiteX44" fmla="*/ 1334069 w 3889612"/>
              <a:gd name="connsiteY44" fmla="*/ 1235123 h 2204114"/>
              <a:gd name="connsiteX45" fmla="*/ 1204415 w 3889612"/>
              <a:gd name="connsiteY45" fmla="*/ 1327245 h 2204114"/>
              <a:gd name="connsiteX46" fmla="*/ 1143000 w 3889612"/>
              <a:gd name="connsiteY46" fmla="*/ 1371600 h 2204114"/>
              <a:gd name="connsiteX47" fmla="*/ 1057702 w 3889612"/>
              <a:gd name="connsiteY47" fmla="*/ 1456899 h 2204114"/>
              <a:gd name="connsiteX48" fmla="*/ 791571 w 3889612"/>
              <a:gd name="connsiteY48" fmla="*/ 1705970 h 2204114"/>
              <a:gd name="connsiteX49" fmla="*/ 736980 w 3889612"/>
              <a:gd name="connsiteY49" fmla="*/ 1753738 h 2204114"/>
              <a:gd name="connsiteX50" fmla="*/ 709684 w 3889612"/>
              <a:gd name="connsiteY50" fmla="*/ 1781033 h 2204114"/>
              <a:gd name="connsiteX51" fmla="*/ 665329 w 3889612"/>
              <a:gd name="connsiteY51" fmla="*/ 1815153 h 2204114"/>
              <a:gd name="connsiteX52" fmla="*/ 586854 w 3889612"/>
              <a:gd name="connsiteY52" fmla="*/ 1873156 h 2204114"/>
              <a:gd name="connsiteX53" fmla="*/ 525439 w 3889612"/>
              <a:gd name="connsiteY53" fmla="*/ 1910687 h 2204114"/>
              <a:gd name="connsiteX54" fmla="*/ 470848 w 3889612"/>
              <a:gd name="connsiteY54" fmla="*/ 1948218 h 2204114"/>
              <a:gd name="connsiteX55" fmla="*/ 395785 w 3889612"/>
              <a:gd name="connsiteY55" fmla="*/ 2009633 h 2204114"/>
              <a:gd name="connsiteX56" fmla="*/ 337782 w 3889612"/>
              <a:gd name="connsiteY56" fmla="*/ 2050576 h 2204114"/>
              <a:gd name="connsiteX57" fmla="*/ 0 w 3889612"/>
              <a:gd name="connsiteY57" fmla="*/ 2204114 h 2204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3889612" h="2204114">
                <a:moveTo>
                  <a:pt x="0" y="2204114"/>
                </a:moveTo>
                <a:lnTo>
                  <a:pt x="3889612" y="2200702"/>
                </a:lnTo>
                <a:lnTo>
                  <a:pt x="3886200" y="2125639"/>
                </a:lnTo>
                <a:lnTo>
                  <a:pt x="3886200" y="2064224"/>
                </a:lnTo>
                <a:lnTo>
                  <a:pt x="3886200" y="1989162"/>
                </a:lnTo>
                <a:lnTo>
                  <a:pt x="3882788" y="1920923"/>
                </a:lnTo>
                <a:lnTo>
                  <a:pt x="3879377" y="1832212"/>
                </a:lnTo>
                <a:lnTo>
                  <a:pt x="3872553" y="1767385"/>
                </a:lnTo>
                <a:lnTo>
                  <a:pt x="3862317" y="1685499"/>
                </a:lnTo>
                <a:lnTo>
                  <a:pt x="3855493" y="1600200"/>
                </a:lnTo>
                <a:lnTo>
                  <a:pt x="3845257" y="1518314"/>
                </a:lnTo>
                <a:lnTo>
                  <a:pt x="3838433" y="1463723"/>
                </a:lnTo>
                <a:lnTo>
                  <a:pt x="3831609" y="1412544"/>
                </a:lnTo>
                <a:lnTo>
                  <a:pt x="3821374" y="1337481"/>
                </a:lnTo>
                <a:lnTo>
                  <a:pt x="3804314" y="1259006"/>
                </a:lnTo>
                <a:lnTo>
                  <a:pt x="3783842" y="1163472"/>
                </a:lnTo>
                <a:lnTo>
                  <a:pt x="3766782" y="1084997"/>
                </a:lnTo>
                <a:lnTo>
                  <a:pt x="3749723" y="1016759"/>
                </a:lnTo>
                <a:lnTo>
                  <a:pt x="3742899" y="986051"/>
                </a:lnTo>
                <a:lnTo>
                  <a:pt x="3732663" y="951932"/>
                </a:lnTo>
                <a:lnTo>
                  <a:pt x="3719015" y="900753"/>
                </a:lnTo>
                <a:lnTo>
                  <a:pt x="3705368" y="856397"/>
                </a:lnTo>
                <a:lnTo>
                  <a:pt x="3691720" y="815454"/>
                </a:lnTo>
                <a:lnTo>
                  <a:pt x="3671248" y="750627"/>
                </a:lnTo>
                <a:lnTo>
                  <a:pt x="3643953" y="678976"/>
                </a:lnTo>
                <a:lnTo>
                  <a:pt x="3623481" y="620973"/>
                </a:lnTo>
                <a:lnTo>
                  <a:pt x="3609833" y="583442"/>
                </a:lnTo>
                <a:lnTo>
                  <a:pt x="3585950" y="525439"/>
                </a:lnTo>
                <a:lnTo>
                  <a:pt x="3565478" y="477672"/>
                </a:lnTo>
                <a:lnTo>
                  <a:pt x="3545006" y="429905"/>
                </a:lnTo>
                <a:lnTo>
                  <a:pt x="3521123" y="392373"/>
                </a:lnTo>
                <a:lnTo>
                  <a:pt x="3507475" y="365078"/>
                </a:lnTo>
                <a:lnTo>
                  <a:pt x="3469944" y="307075"/>
                </a:lnTo>
                <a:lnTo>
                  <a:pt x="3435824" y="255896"/>
                </a:lnTo>
                <a:lnTo>
                  <a:pt x="3394881" y="204717"/>
                </a:lnTo>
                <a:lnTo>
                  <a:pt x="3347114" y="150126"/>
                </a:lnTo>
                <a:lnTo>
                  <a:pt x="3268639" y="81887"/>
                </a:lnTo>
                <a:lnTo>
                  <a:pt x="3227696" y="58003"/>
                </a:lnTo>
                <a:lnTo>
                  <a:pt x="3183341" y="30708"/>
                </a:lnTo>
                <a:lnTo>
                  <a:pt x="3156045" y="13648"/>
                </a:lnTo>
                <a:lnTo>
                  <a:pt x="3104866" y="0"/>
                </a:lnTo>
                <a:lnTo>
                  <a:pt x="3063923" y="3412"/>
                </a:lnTo>
                <a:lnTo>
                  <a:pt x="1671851" y="986051"/>
                </a:lnTo>
                <a:lnTo>
                  <a:pt x="1467135" y="1136176"/>
                </a:lnTo>
                <a:lnTo>
                  <a:pt x="1334069" y="1235123"/>
                </a:lnTo>
                <a:lnTo>
                  <a:pt x="1204415" y="1327245"/>
                </a:lnTo>
                <a:lnTo>
                  <a:pt x="1143000" y="1371600"/>
                </a:lnTo>
                <a:lnTo>
                  <a:pt x="1057702" y="1456899"/>
                </a:lnTo>
                <a:lnTo>
                  <a:pt x="791571" y="1705970"/>
                </a:lnTo>
                <a:lnTo>
                  <a:pt x="736980" y="1753738"/>
                </a:lnTo>
                <a:lnTo>
                  <a:pt x="709684" y="1781033"/>
                </a:lnTo>
                <a:lnTo>
                  <a:pt x="665329" y="1815153"/>
                </a:lnTo>
                <a:lnTo>
                  <a:pt x="586854" y="1873156"/>
                </a:lnTo>
                <a:lnTo>
                  <a:pt x="525439" y="1910687"/>
                </a:lnTo>
                <a:lnTo>
                  <a:pt x="470848" y="1948218"/>
                </a:lnTo>
                <a:lnTo>
                  <a:pt x="395785" y="2009633"/>
                </a:lnTo>
                <a:lnTo>
                  <a:pt x="337782" y="2050576"/>
                </a:lnTo>
                <a:lnTo>
                  <a:pt x="0" y="2204114"/>
                </a:lnTo>
                <a:close/>
              </a:path>
            </a:pathLst>
          </a:custGeom>
          <a:gradFill>
            <a:gsLst>
              <a:gs pos="0">
                <a:srgbClr val="C00000"/>
              </a:gs>
              <a:gs pos="67000">
                <a:srgbClr val="C00000">
                  <a:alpha val="50196"/>
                </a:srgbClr>
              </a:gs>
              <a:gs pos="100000">
                <a:srgbClr val="C00000">
                  <a:alpha val="7059"/>
                </a:srgbClr>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p:cNvSpPr/>
          <p:nvPr/>
        </p:nvSpPr>
        <p:spPr>
          <a:xfrm>
            <a:off x="5966665" y="3716908"/>
            <a:ext cx="49308" cy="429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Curved Connector 18"/>
          <p:cNvCxnSpPr/>
          <p:nvPr/>
        </p:nvCxnSpPr>
        <p:spPr>
          <a:xfrm rot="5400000">
            <a:off x="7801755" y="1846466"/>
            <a:ext cx="471672" cy="119039"/>
          </a:xfrm>
          <a:prstGeom prst="curvedConnector3">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20" name="Curved Connector 19"/>
          <p:cNvCxnSpPr/>
          <p:nvPr/>
        </p:nvCxnSpPr>
        <p:spPr>
          <a:xfrm rot="5400000">
            <a:off x="7162261" y="2394935"/>
            <a:ext cx="471672" cy="119039"/>
          </a:xfrm>
          <a:prstGeom prst="curvedConnector3">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21" name="Curved Connector 20"/>
          <p:cNvCxnSpPr/>
          <p:nvPr/>
        </p:nvCxnSpPr>
        <p:spPr>
          <a:xfrm rot="5400000">
            <a:off x="6415133" y="2909410"/>
            <a:ext cx="471672" cy="119039"/>
          </a:xfrm>
          <a:prstGeom prst="curvedConnector3">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301038" y="1112232"/>
            <a:ext cx="9602379" cy="3646"/>
          </a:xfrm>
          <a:prstGeom prst="line">
            <a:avLst/>
          </a:prstGeom>
          <a:ln cap="sq">
            <a:gradFill flip="none" rotWithShape="1">
              <a:gsLst>
                <a:gs pos="0">
                  <a:schemeClr val="bg1"/>
                </a:gs>
                <a:gs pos="74000">
                  <a:schemeClr val="tx1"/>
                </a:gs>
                <a:gs pos="83000">
                  <a:schemeClr val="tx1"/>
                </a:gs>
                <a:gs pos="100000">
                  <a:schemeClr val="tx1"/>
                </a:gs>
              </a:gsLst>
              <a:lin ang="10800000" scaled="1"/>
              <a:tileRect/>
            </a:gradFill>
            <a:tailEnd type="ova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rot="16200000">
            <a:off x="-361259" y="3825040"/>
            <a:ext cx="1463862" cy="369332"/>
          </a:xfrm>
          <a:prstGeom prst="rect">
            <a:avLst/>
          </a:prstGeom>
          <a:noFill/>
        </p:spPr>
        <p:txBody>
          <a:bodyPr wrap="none" rtlCol="0">
            <a:spAutoFit/>
          </a:bodyPr>
          <a:lstStyle/>
          <a:p>
            <a:r>
              <a:rPr lang="en-US"/>
              <a:t>Large grains</a:t>
            </a:r>
          </a:p>
        </p:txBody>
      </p:sp>
      <p:pic>
        <p:nvPicPr>
          <p:cNvPr id="24" name="Picture 23">
            <a:extLst>
              <a:ext uri="{FF2B5EF4-FFF2-40B4-BE49-F238E27FC236}">
                <a16:creationId xmlns:a16="http://schemas.microsoft.com/office/drawing/2014/main" id="{B50BB054-A81A-A64C-A9C4-ACD50CF72516}"/>
              </a:ext>
            </a:extLst>
          </p:cNvPr>
          <p:cNvPicPr>
            <a:picLocks noChangeAspect="1"/>
          </p:cNvPicPr>
          <p:nvPr/>
        </p:nvPicPr>
        <p:blipFill>
          <a:blip r:embed="rId2"/>
          <a:stretch>
            <a:fillRect/>
          </a:stretch>
        </p:blipFill>
        <p:spPr>
          <a:xfrm>
            <a:off x="5386158" y="3407983"/>
            <a:ext cx="565868" cy="640080"/>
          </a:xfrm>
          <a:prstGeom prst="rect">
            <a:avLst/>
          </a:prstGeom>
        </p:spPr>
      </p:pic>
    </p:spTree>
    <p:extLst>
      <p:ext uri="{BB962C8B-B14F-4D97-AF65-F5344CB8AC3E}">
        <p14:creationId xmlns:p14="http://schemas.microsoft.com/office/powerpoint/2010/main" val="4618182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818124742"/>
              </p:ext>
            </p:extLst>
          </p:nvPr>
        </p:nvGraphicFramePr>
        <p:xfrm>
          <a:off x="635439" y="2564264"/>
          <a:ext cx="3954981" cy="4079240"/>
        </p:xfrm>
        <a:graphic>
          <a:graphicData uri="http://schemas.openxmlformats.org/drawingml/2006/table">
            <a:tbl>
              <a:tblPr firstRow="1" bandRow="1">
                <a:tableStyleId>{5940675A-B579-460E-94D1-54222C63F5DA}</a:tableStyleId>
              </a:tblPr>
              <a:tblGrid>
                <a:gridCol w="684231">
                  <a:extLst>
                    <a:ext uri="{9D8B030D-6E8A-4147-A177-3AD203B41FA5}">
                      <a16:colId xmlns:a16="http://schemas.microsoft.com/office/drawing/2014/main" val="20000"/>
                    </a:ext>
                  </a:extLst>
                </a:gridCol>
                <a:gridCol w="641259">
                  <a:extLst>
                    <a:ext uri="{9D8B030D-6E8A-4147-A177-3AD203B41FA5}">
                      <a16:colId xmlns:a16="http://schemas.microsoft.com/office/drawing/2014/main" val="20001"/>
                    </a:ext>
                  </a:extLst>
                </a:gridCol>
                <a:gridCol w="641259">
                  <a:extLst>
                    <a:ext uri="{9D8B030D-6E8A-4147-A177-3AD203B41FA5}">
                      <a16:colId xmlns:a16="http://schemas.microsoft.com/office/drawing/2014/main" val="20002"/>
                    </a:ext>
                  </a:extLst>
                </a:gridCol>
                <a:gridCol w="662744">
                  <a:extLst>
                    <a:ext uri="{9D8B030D-6E8A-4147-A177-3AD203B41FA5}">
                      <a16:colId xmlns:a16="http://schemas.microsoft.com/office/drawing/2014/main" val="20003"/>
                    </a:ext>
                  </a:extLst>
                </a:gridCol>
                <a:gridCol w="662744">
                  <a:extLst>
                    <a:ext uri="{9D8B030D-6E8A-4147-A177-3AD203B41FA5}">
                      <a16:colId xmlns:a16="http://schemas.microsoft.com/office/drawing/2014/main" val="20004"/>
                    </a:ext>
                  </a:extLst>
                </a:gridCol>
                <a:gridCol w="662744">
                  <a:extLst>
                    <a:ext uri="{9D8B030D-6E8A-4147-A177-3AD203B41FA5}">
                      <a16:colId xmlns:a16="http://schemas.microsoft.com/office/drawing/2014/main" val="20005"/>
                    </a:ext>
                  </a:extLst>
                </a:gridCol>
              </a:tblGrid>
              <a:tr h="370840">
                <a:tc>
                  <a:txBody>
                    <a:bodyPr/>
                    <a:lstStyle/>
                    <a:p>
                      <a:r>
                        <a:rPr lang="en-US" dirty="0"/>
                        <a:t>0%</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solidFill>
                            <a:srgbClr val="00B050"/>
                          </a:solidFill>
                        </a:rPr>
                        <a:t>✓</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solidFill>
                            <a:srgbClr val="00B050"/>
                          </a:solidFill>
                        </a:rPr>
                        <a:t>✓</a:t>
                      </a:r>
                    </a:p>
                  </a:txBody>
                  <a:tcPr/>
                </a:tc>
                <a:tc>
                  <a:txBody>
                    <a:bodyPr/>
                    <a:lstStyle/>
                    <a:p>
                      <a:r>
                        <a:rPr lang="en-US">
                          <a:solidFill>
                            <a:srgbClr val="00B050"/>
                          </a:solidFill>
                        </a:rPr>
                        <a:t>✓</a:t>
                      </a:r>
                      <a:endParaRPr lang="en-US" dirty="0">
                        <a:solidFill>
                          <a:srgbClr val="00B050"/>
                        </a:solidFill>
                      </a:endParaRPr>
                    </a:p>
                  </a:txBody>
                  <a:tcPr/>
                </a:tc>
                <a:tc>
                  <a:txBody>
                    <a:bodyPr/>
                    <a:lstStyle/>
                    <a:p>
                      <a:r>
                        <a:rPr lang="en-US">
                          <a:solidFill>
                            <a:srgbClr val="00B050"/>
                          </a:solidFill>
                        </a:rPr>
                        <a:t>✓</a:t>
                      </a:r>
                      <a:endParaRPr lang="en-US" dirty="0">
                        <a:solidFill>
                          <a:srgbClr val="00B050"/>
                        </a:solidFill>
                      </a:endParaRPr>
                    </a:p>
                  </a:txBody>
                  <a:tcPr/>
                </a:tc>
                <a:tc>
                  <a:txBody>
                    <a:bodyPr/>
                    <a:lstStyle/>
                    <a:p>
                      <a:r>
                        <a:rPr lang="en-US" dirty="0">
                          <a:solidFill>
                            <a:srgbClr val="00B050"/>
                          </a:solidFill>
                        </a:rPr>
                        <a:t>✓</a:t>
                      </a:r>
                    </a:p>
                  </a:txBody>
                  <a:tcPr/>
                </a:tc>
                <a:extLst>
                  <a:ext uri="{0D108BD9-81ED-4DB2-BD59-A6C34878D82A}">
                    <a16:rowId xmlns:a16="http://schemas.microsoft.com/office/drawing/2014/main" val="10000"/>
                  </a:ext>
                </a:extLst>
              </a:tr>
              <a:tr h="370840">
                <a:tc>
                  <a:txBody>
                    <a:bodyPr/>
                    <a:lstStyle/>
                    <a:p>
                      <a:r>
                        <a:rPr lang="en-US" dirty="0"/>
                        <a:t>10%</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a:solidFill>
                            <a:srgbClr val="00B050"/>
                          </a:solidFill>
                        </a:rPr>
                        <a:t>✓</a:t>
                      </a:r>
                      <a:endParaRPr lang="en-US" dirty="0">
                        <a:solidFill>
                          <a:srgbClr val="00B050"/>
                        </a:solidFill>
                      </a:endParaRPr>
                    </a:p>
                  </a:txBody>
                  <a:tcPr/>
                </a:tc>
                <a:tc>
                  <a:txBody>
                    <a:bodyPr/>
                    <a:lstStyle/>
                    <a:p>
                      <a:r>
                        <a:rPr lang="en-US">
                          <a:solidFill>
                            <a:srgbClr val="00B050"/>
                          </a:solidFill>
                        </a:rPr>
                        <a:t>✓</a:t>
                      </a:r>
                      <a:endParaRPr lang="en-US" dirty="0">
                        <a:solidFill>
                          <a:srgbClr val="00B050"/>
                        </a:solidFill>
                      </a:endParaRPr>
                    </a:p>
                  </a:txBody>
                  <a:tcPr/>
                </a:tc>
                <a:extLst>
                  <a:ext uri="{0D108BD9-81ED-4DB2-BD59-A6C34878D82A}">
                    <a16:rowId xmlns:a16="http://schemas.microsoft.com/office/drawing/2014/main" val="10001"/>
                  </a:ext>
                </a:extLst>
              </a:tr>
              <a:tr h="370840">
                <a:tc>
                  <a:txBody>
                    <a:bodyPr/>
                    <a:lstStyle/>
                    <a:p>
                      <a:r>
                        <a:rPr lang="en-US" dirty="0"/>
                        <a:t>20%</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a:solidFill>
                            <a:srgbClr val="00B050"/>
                          </a:solidFill>
                        </a:rPr>
                        <a:t>✓</a:t>
                      </a:r>
                      <a:endParaRPr lang="en-US" dirty="0">
                        <a:solidFill>
                          <a:srgbClr val="00B050"/>
                        </a:solidFill>
                      </a:endParaRPr>
                    </a:p>
                  </a:txBody>
                  <a:tcPr/>
                </a:tc>
                <a:tc>
                  <a:txBody>
                    <a:bodyPr/>
                    <a:lstStyle/>
                    <a:p>
                      <a:r>
                        <a:rPr lang="en-US">
                          <a:solidFill>
                            <a:srgbClr val="00B050"/>
                          </a:solidFill>
                        </a:rPr>
                        <a:t>✓</a:t>
                      </a:r>
                      <a:endParaRPr lang="en-US" dirty="0">
                        <a:solidFill>
                          <a:srgbClr val="00B050"/>
                        </a:solidFill>
                      </a:endParaRPr>
                    </a:p>
                  </a:txBody>
                  <a:tcPr/>
                </a:tc>
                <a:extLst>
                  <a:ext uri="{0D108BD9-81ED-4DB2-BD59-A6C34878D82A}">
                    <a16:rowId xmlns:a16="http://schemas.microsoft.com/office/drawing/2014/main" val="10002"/>
                  </a:ext>
                </a:extLst>
              </a:tr>
              <a:tr h="370840">
                <a:tc>
                  <a:txBody>
                    <a:bodyPr/>
                    <a:lstStyle/>
                    <a:p>
                      <a:r>
                        <a:rPr lang="en-US" dirty="0"/>
                        <a:t>30%</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a:solidFill>
                            <a:srgbClr val="00B050"/>
                          </a:solidFill>
                        </a:rPr>
                        <a:t>✓</a:t>
                      </a:r>
                      <a:endParaRPr lang="en-US" dirty="0">
                        <a:solidFill>
                          <a:srgbClr val="00B050"/>
                        </a:solidFill>
                      </a:endParaRPr>
                    </a:p>
                  </a:txBody>
                  <a:tcPr/>
                </a:tc>
                <a:tc>
                  <a:txBody>
                    <a:bodyPr/>
                    <a:lstStyle/>
                    <a:p>
                      <a:r>
                        <a:rPr lang="en-US">
                          <a:solidFill>
                            <a:srgbClr val="00B050"/>
                          </a:solidFill>
                        </a:rPr>
                        <a:t>✓</a:t>
                      </a:r>
                      <a:endParaRPr lang="en-US" dirty="0">
                        <a:solidFill>
                          <a:srgbClr val="00B050"/>
                        </a:solidFill>
                      </a:endParaRPr>
                    </a:p>
                  </a:txBody>
                  <a:tcPr/>
                </a:tc>
                <a:tc>
                  <a:txBody>
                    <a:bodyPr/>
                    <a:lstStyle/>
                    <a:p>
                      <a:r>
                        <a:rPr lang="en-US">
                          <a:solidFill>
                            <a:srgbClr val="00B050"/>
                          </a:solidFill>
                        </a:rPr>
                        <a:t>✓</a:t>
                      </a:r>
                      <a:endParaRPr lang="en-US" dirty="0">
                        <a:solidFill>
                          <a:srgbClr val="00B050"/>
                        </a:solidFill>
                      </a:endParaRPr>
                    </a:p>
                  </a:txBody>
                  <a:tcPr/>
                </a:tc>
                <a:extLst>
                  <a:ext uri="{0D108BD9-81ED-4DB2-BD59-A6C34878D82A}">
                    <a16:rowId xmlns:a16="http://schemas.microsoft.com/office/drawing/2014/main" val="10003"/>
                  </a:ext>
                </a:extLst>
              </a:tr>
              <a:tr h="370840">
                <a:tc>
                  <a:txBody>
                    <a:bodyPr/>
                    <a:lstStyle/>
                    <a:p>
                      <a:r>
                        <a:rPr lang="en-US" dirty="0"/>
                        <a:t>40%</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extLst>
                  <a:ext uri="{0D108BD9-81ED-4DB2-BD59-A6C34878D82A}">
                    <a16:rowId xmlns:a16="http://schemas.microsoft.com/office/drawing/2014/main" val="10004"/>
                  </a:ext>
                </a:extLst>
              </a:tr>
              <a:tr h="370840">
                <a:tc>
                  <a:txBody>
                    <a:bodyPr/>
                    <a:lstStyle/>
                    <a:p>
                      <a:r>
                        <a:rPr lang="en-US" dirty="0"/>
                        <a:t>50%</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extLst>
                  <a:ext uri="{0D108BD9-81ED-4DB2-BD59-A6C34878D82A}">
                    <a16:rowId xmlns:a16="http://schemas.microsoft.com/office/drawing/2014/main" val="10005"/>
                  </a:ext>
                </a:extLst>
              </a:tr>
              <a:tr h="370840">
                <a:tc>
                  <a:txBody>
                    <a:bodyPr/>
                    <a:lstStyle/>
                    <a:p>
                      <a:r>
                        <a:rPr lang="en-US" dirty="0"/>
                        <a:t>60%</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a:solidFill>
                            <a:srgbClr val="00B050"/>
                          </a:solidFill>
                        </a:rPr>
                        <a:t>✓</a:t>
                      </a:r>
                      <a:endParaRPr lang="en-US" dirty="0">
                        <a:solidFill>
                          <a:srgbClr val="00B050"/>
                        </a:solidFill>
                      </a:endParaRPr>
                    </a:p>
                  </a:txBody>
                  <a:tcPr/>
                </a:tc>
                <a:extLst>
                  <a:ext uri="{0D108BD9-81ED-4DB2-BD59-A6C34878D82A}">
                    <a16:rowId xmlns:a16="http://schemas.microsoft.com/office/drawing/2014/main" val="10006"/>
                  </a:ext>
                </a:extLst>
              </a:tr>
              <a:tr h="370840">
                <a:tc>
                  <a:txBody>
                    <a:bodyPr/>
                    <a:lstStyle/>
                    <a:p>
                      <a:r>
                        <a:rPr lang="en-US" dirty="0"/>
                        <a:t>70%</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a:solidFill>
                            <a:srgbClr val="00B050"/>
                          </a:solidFill>
                        </a:rPr>
                        <a:t>✓</a:t>
                      </a:r>
                      <a:endParaRPr lang="en-US" dirty="0">
                        <a:solidFill>
                          <a:srgbClr val="00B050"/>
                        </a:solidFill>
                      </a:endParaRPr>
                    </a:p>
                  </a:txBody>
                  <a:tcPr/>
                </a:tc>
                <a:extLst>
                  <a:ext uri="{0D108BD9-81ED-4DB2-BD59-A6C34878D82A}">
                    <a16:rowId xmlns:a16="http://schemas.microsoft.com/office/drawing/2014/main" val="10007"/>
                  </a:ext>
                </a:extLst>
              </a:tr>
              <a:tr h="370840">
                <a:tc>
                  <a:txBody>
                    <a:bodyPr/>
                    <a:lstStyle/>
                    <a:p>
                      <a:r>
                        <a:rPr lang="en-US" dirty="0"/>
                        <a:t>80%</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extLst>
                  <a:ext uri="{0D108BD9-81ED-4DB2-BD59-A6C34878D82A}">
                    <a16:rowId xmlns:a16="http://schemas.microsoft.com/office/drawing/2014/main" val="10008"/>
                  </a:ext>
                </a:extLst>
              </a:tr>
              <a:tr h="370840">
                <a:tc>
                  <a:txBody>
                    <a:bodyPr/>
                    <a:lstStyle/>
                    <a:p>
                      <a:r>
                        <a:rPr lang="en-US" dirty="0"/>
                        <a:t>90%</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extLst>
                  <a:ext uri="{0D108BD9-81ED-4DB2-BD59-A6C34878D82A}">
                    <a16:rowId xmlns:a16="http://schemas.microsoft.com/office/drawing/2014/main" val="10009"/>
                  </a:ext>
                </a:extLst>
              </a:tr>
              <a:tr h="370840">
                <a:tc>
                  <a:txBody>
                    <a:bodyPr/>
                    <a:lstStyle/>
                    <a:p>
                      <a:r>
                        <a:rPr lang="en-US" dirty="0"/>
                        <a:t>99%</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extLst>
                  <a:ext uri="{0D108BD9-81ED-4DB2-BD59-A6C34878D82A}">
                    <a16:rowId xmlns:a16="http://schemas.microsoft.com/office/drawing/2014/main" val="10010"/>
                  </a:ext>
                </a:extLst>
              </a:tr>
            </a:tbl>
          </a:graphicData>
        </a:graphic>
      </p:graphicFrame>
      <p:grpSp>
        <p:nvGrpSpPr>
          <p:cNvPr id="15" name="Group 14"/>
          <p:cNvGrpSpPr/>
          <p:nvPr/>
        </p:nvGrpSpPr>
        <p:grpSpPr>
          <a:xfrm>
            <a:off x="1162263" y="1850820"/>
            <a:ext cx="4248837" cy="644459"/>
            <a:chOff x="1162255" y="603912"/>
            <a:chExt cx="4248837" cy="644459"/>
          </a:xfrm>
        </p:grpSpPr>
        <p:sp>
          <p:nvSpPr>
            <p:cNvPr id="10" name="TextBox 9"/>
            <p:cNvSpPr txBox="1"/>
            <p:nvPr/>
          </p:nvSpPr>
          <p:spPr>
            <a:xfrm rot="19331716">
              <a:off x="3732043" y="603912"/>
              <a:ext cx="1679049" cy="369332"/>
            </a:xfrm>
            <a:prstGeom prst="rect">
              <a:avLst/>
            </a:prstGeom>
            <a:noFill/>
          </p:spPr>
          <p:txBody>
            <a:bodyPr wrap="none" rtlCol="0">
              <a:spAutoFit/>
            </a:bodyPr>
            <a:lstStyle/>
            <a:p>
              <a:r>
                <a:rPr lang="en-US" dirty="0"/>
                <a:t>w</a:t>
              </a:r>
              <a:r>
                <a:rPr lang="en-US"/>
                <a:t>arm </a:t>
              </a:r>
              <a:r>
                <a:rPr lang="en-US" dirty="0"/>
                <a:t>high CR</a:t>
              </a:r>
            </a:p>
          </p:txBody>
        </p:sp>
        <p:sp>
          <p:nvSpPr>
            <p:cNvPr id="11" name="TextBox 10"/>
            <p:cNvSpPr txBox="1"/>
            <p:nvPr/>
          </p:nvSpPr>
          <p:spPr>
            <a:xfrm rot="19331716">
              <a:off x="3155354" y="879039"/>
              <a:ext cx="781368" cy="369332"/>
            </a:xfrm>
            <a:prstGeom prst="rect">
              <a:avLst/>
            </a:prstGeom>
            <a:noFill/>
          </p:spPr>
          <p:txBody>
            <a:bodyPr wrap="none" rtlCol="0">
              <a:spAutoFit/>
            </a:bodyPr>
            <a:lstStyle/>
            <a:p>
              <a:r>
                <a:rPr lang="en-US"/>
                <a:t>warm</a:t>
              </a:r>
              <a:endParaRPr lang="en-US" dirty="0"/>
            </a:p>
          </p:txBody>
        </p:sp>
        <p:sp>
          <p:nvSpPr>
            <p:cNvPr id="12" name="TextBox 11"/>
            <p:cNvSpPr txBox="1"/>
            <p:nvPr/>
          </p:nvSpPr>
          <p:spPr>
            <a:xfrm rot="19331716">
              <a:off x="2453511" y="804481"/>
              <a:ext cx="1024639" cy="369332"/>
            </a:xfrm>
            <a:prstGeom prst="rect">
              <a:avLst/>
            </a:prstGeom>
            <a:noFill/>
          </p:spPr>
          <p:txBody>
            <a:bodyPr wrap="none" rtlCol="0">
              <a:spAutoFit/>
            </a:bodyPr>
            <a:lstStyle/>
            <a:p>
              <a:r>
                <a:rPr lang="en-US"/>
                <a:t>high CR</a:t>
              </a:r>
              <a:endParaRPr lang="en-US" dirty="0"/>
            </a:p>
          </p:txBody>
        </p:sp>
        <p:sp>
          <p:nvSpPr>
            <p:cNvPr id="13" name="TextBox 12"/>
            <p:cNvSpPr txBox="1"/>
            <p:nvPr/>
          </p:nvSpPr>
          <p:spPr>
            <a:xfrm rot="19331716">
              <a:off x="1784705" y="717769"/>
              <a:ext cx="1273105" cy="369332"/>
            </a:xfrm>
            <a:prstGeom prst="rect">
              <a:avLst/>
            </a:prstGeom>
            <a:noFill/>
          </p:spPr>
          <p:txBody>
            <a:bodyPr wrap="none" rtlCol="0">
              <a:spAutoFit/>
            </a:bodyPr>
            <a:lstStyle/>
            <a:p>
              <a:r>
                <a:rPr lang="en-US"/>
                <a:t>high X-ray</a:t>
              </a:r>
              <a:endParaRPr lang="en-US" dirty="0"/>
            </a:p>
          </p:txBody>
        </p:sp>
        <p:sp>
          <p:nvSpPr>
            <p:cNvPr id="14" name="TextBox 13"/>
            <p:cNvSpPr txBox="1"/>
            <p:nvPr/>
          </p:nvSpPr>
          <p:spPr>
            <a:xfrm rot="19331716">
              <a:off x="1162255" y="804482"/>
              <a:ext cx="962123" cy="369332"/>
            </a:xfrm>
            <a:prstGeom prst="rect">
              <a:avLst/>
            </a:prstGeom>
            <a:noFill/>
          </p:spPr>
          <p:txBody>
            <a:bodyPr wrap="none" rtlCol="0">
              <a:spAutoFit/>
            </a:bodyPr>
            <a:lstStyle/>
            <a:p>
              <a:r>
                <a:rPr lang="en-US"/>
                <a:t>fiducial</a:t>
              </a:r>
              <a:endParaRPr lang="en-US" dirty="0"/>
            </a:p>
          </p:txBody>
        </p:sp>
      </p:grpSp>
      <p:sp>
        <p:nvSpPr>
          <p:cNvPr id="28" name="TextBox 27"/>
          <p:cNvSpPr txBox="1"/>
          <p:nvPr/>
        </p:nvSpPr>
        <p:spPr>
          <a:xfrm>
            <a:off x="2234602" y="1147554"/>
            <a:ext cx="1630575" cy="954107"/>
          </a:xfrm>
          <a:prstGeom prst="rect">
            <a:avLst/>
          </a:prstGeom>
          <a:noFill/>
        </p:spPr>
        <p:txBody>
          <a:bodyPr wrap="none" rtlCol="0">
            <a:spAutoFit/>
          </a:bodyPr>
          <a:lstStyle/>
          <a:p>
            <a:r>
              <a:rPr lang="en-US" sz="2800" dirty="0"/>
              <a:t>0.003 M</a:t>
            </a:r>
            <a:r>
              <a:rPr lang="en-US" sz="2800" baseline="-25000" dirty="0"/>
              <a:t>⨀</a:t>
            </a:r>
            <a:endParaRPr lang="en-US" sz="2800" dirty="0"/>
          </a:p>
          <a:p>
            <a:endParaRPr lang="en-US" sz="2800" dirty="0"/>
          </a:p>
        </p:txBody>
      </p:sp>
      <p:sp>
        <p:nvSpPr>
          <p:cNvPr id="33" name="Title 1"/>
          <p:cNvSpPr txBox="1">
            <a:spLocks/>
          </p:cNvSpPr>
          <p:nvPr/>
        </p:nvSpPr>
        <p:spPr>
          <a:xfrm>
            <a:off x="301038"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Model Grid: Disk Mass</a:t>
            </a:r>
          </a:p>
        </p:txBody>
      </p:sp>
      <p:pic>
        <p:nvPicPr>
          <p:cNvPr id="6" name="Picture 5"/>
          <p:cNvPicPr>
            <a:picLocks noChangeAspect="1"/>
          </p:cNvPicPr>
          <p:nvPr/>
        </p:nvPicPr>
        <p:blipFill rotWithShape="1">
          <a:blip r:embed="rId3">
            <a:extLst>
              <a:ext uri="{28A0092B-C50C-407E-A947-70E740481C1C}">
                <a14:useLocalDpi xmlns:a14="http://schemas.microsoft.com/office/drawing/2010/main"/>
              </a:ext>
            </a:extLst>
          </a:blip>
          <a:srcRect b="-10910"/>
          <a:stretch/>
        </p:blipFill>
        <p:spPr>
          <a:xfrm>
            <a:off x="1489652" y="5037510"/>
            <a:ext cx="2731795" cy="1305099"/>
          </a:xfrm>
          <a:prstGeom prst="rect">
            <a:avLst/>
          </a:prstGeom>
        </p:spPr>
      </p:pic>
      <p:cxnSp>
        <p:nvCxnSpPr>
          <p:cNvPr id="38" name="Straight Connector 37"/>
          <p:cNvCxnSpPr/>
          <p:nvPr/>
        </p:nvCxnSpPr>
        <p:spPr>
          <a:xfrm>
            <a:off x="301038" y="1112232"/>
            <a:ext cx="9602379" cy="3646"/>
          </a:xfrm>
          <a:prstGeom prst="line">
            <a:avLst/>
          </a:prstGeom>
          <a:ln cap="sq">
            <a:gradFill flip="none" rotWithShape="1">
              <a:gsLst>
                <a:gs pos="0">
                  <a:schemeClr val="bg1"/>
                </a:gs>
                <a:gs pos="74000">
                  <a:schemeClr val="tx1"/>
                </a:gs>
                <a:gs pos="83000">
                  <a:schemeClr val="tx1"/>
                </a:gs>
                <a:gs pos="100000">
                  <a:schemeClr val="tx1"/>
                </a:gs>
              </a:gsLst>
              <a:lin ang="10800000" scaled="1"/>
              <a:tileRect/>
            </a:gradFill>
            <a:tailEnd type="ova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rot="16200000">
            <a:off x="-361259" y="4196998"/>
            <a:ext cx="1463862" cy="369332"/>
          </a:xfrm>
          <a:prstGeom prst="rect">
            <a:avLst/>
          </a:prstGeom>
          <a:noFill/>
        </p:spPr>
        <p:txBody>
          <a:bodyPr wrap="none" rtlCol="0">
            <a:spAutoFit/>
          </a:bodyPr>
          <a:lstStyle/>
          <a:p>
            <a:r>
              <a:rPr lang="en-US"/>
              <a:t>Large grains</a:t>
            </a:r>
          </a:p>
        </p:txBody>
      </p:sp>
    </p:spTree>
    <p:extLst>
      <p:ext uri="{BB962C8B-B14F-4D97-AF65-F5344CB8AC3E}">
        <p14:creationId xmlns:p14="http://schemas.microsoft.com/office/powerpoint/2010/main" val="7879361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846751468"/>
              </p:ext>
            </p:extLst>
          </p:nvPr>
        </p:nvGraphicFramePr>
        <p:xfrm>
          <a:off x="635439" y="2547632"/>
          <a:ext cx="3954981" cy="4079240"/>
        </p:xfrm>
        <a:graphic>
          <a:graphicData uri="http://schemas.openxmlformats.org/drawingml/2006/table">
            <a:tbl>
              <a:tblPr firstRow="1" bandRow="1">
                <a:tableStyleId>{5940675A-B579-460E-94D1-54222C63F5DA}</a:tableStyleId>
              </a:tblPr>
              <a:tblGrid>
                <a:gridCol w="684231">
                  <a:extLst>
                    <a:ext uri="{9D8B030D-6E8A-4147-A177-3AD203B41FA5}">
                      <a16:colId xmlns:a16="http://schemas.microsoft.com/office/drawing/2014/main" val="20000"/>
                    </a:ext>
                  </a:extLst>
                </a:gridCol>
                <a:gridCol w="641259">
                  <a:extLst>
                    <a:ext uri="{9D8B030D-6E8A-4147-A177-3AD203B41FA5}">
                      <a16:colId xmlns:a16="http://schemas.microsoft.com/office/drawing/2014/main" val="20001"/>
                    </a:ext>
                  </a:extLst>
                </a:gridCol>
                <a:gridCol w="641259">
                  <a:extLst>
                    <a:ext uri="{9D8B030D-6E8A-4147-A177-3AD203B41FA5}">
                      <a16:colId xmlns:a16="http://schemas.microsoft.com/office/drawing/2014/main" val="20002"/>
                    </a:ext>
                  </a:extLst>
                </a:gridCol>
                <a:gridCol w="662744">
                  <a:extLst>
                    <a:ext uri="{9D8B030D-6E8A-4147-A177-3AD203B41FA5}">
                      <a16:colId xmlns:a16="http://schemas.microsoft.com/office/drawing/2014/main" val="20003"/>
                    </a:ext>
                  </a:extLst>
                </a:gridCol>
                <a:gridCol w="662744">
                  <a:extLst>
                    <a:ext uri="{9D8B030D-6E8A-4147-A177-3AD203B41FA5}">
                      <a16:colId xmlns:a16="http://schemas.microsoft.com/office/drawing/2014/main" val="20004"/>
                    </a:ext>
                  </a:extLst>
                </a:gridCol>
                <a:gridCol w="662744">
                  <a:extLst>
                    <a:ext uri="{9D8B030D-6E8A-4147-A177-3AD203B41FA5}">
                      <a16:colId xmlns:a16="http://schemas.microsoft.com/office/drawing/2014/main" val="20005"/>
                    </a:ext>
                  </a:extLst>
                </a:gridCol>
              </a:tblGrid>
              <a:tr h="370840">
                <a:tc>
                  <a:txBody>
                    <a:bodyPr/>
                    <a:lstStyle/>
                    <a:p>
                      <a:r>
                        <a:rPr lang="en-US" dirty="0"/>
                        <a:t>0%</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solidFill>
                            <a:srgbClr val="00B050"/>
                          </a:solidFill>
                        </a:rPr>
                        <a:t>✓</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solidFill>
                            <a:srgbClr val="00B050"/>
                          </a:solidFill>
                        </a:rPr>
                        <a:t>✓</a:t>
                      </a:r>
                    </a:p>
                  </a:txBody>
                  <a:tcPr/>
                </a:tc>
                <a:tc>
                  <a:txBody>
                    <a:bodyPr/>
                    <a:lstStyle/>
                    <a:p>
                      <a:r>
                        <a:rPr lang="en-US">
                          <a:solidFill>
                            <a:srgbClr val="00B050"/>
                          </a:solidFill>
                        </a:rPr>
                        <a:t>✓</a:t>
                      </a:r>
                      <a:endParaRPr lang="en-US" dirty="0">
                        <a:solidFill>
                          <a:srgbClr val="00B050"/>
                        </a:solidFill>
                      </a:endParaRPr>
                    </a:p>
                  </a:txBody>
                  <a:tcPr/>
                </a:tc>
                <a:tc>
                  <a:txBody>
                    <a:bodyPr/>
                    <a:lstStyle/>
                    <a:p>
                      <a:r>
                        <a:rPr lang="en-US">
                          <a:solidFill>
                            <a:srgbClr val="00B050"/>
                          </a:solidFill>
                        </a:rPr>
                        <a:t>✓</a:t>
                      </a:r>
                      <a:endParaRPr lang="en-US" dirty="0">
                        <a:solidFill>
                          <a:srgbClr val="00B050"/>
                        </a:solidFill>
                      </a:endParaRPr>
                    </a:p>
                  </a:txBody>
                  <a:tcPr/>
                </a:tc>
                <a:tc>
                  <a:txBody>
                    <a:bodyPr/>
                    <a:lstStyle/>
                    <a:p>
                      <a:r>
                        <a:rPr lang="en-US" dirty="0">
                          <a:solidFill>
                            <a:srgbClr val="00B050"/>
                          </a:solidFill>
                        </a:rPr>
                        <a:t>✓</a:t>
                      </a:r>
                    </a:p>
                  </a:txBody>
                  <a:tcPr/>
                </a:tc>
                <a:extLst>
                  <a:ext uri="{0D108BD9-81ED-4DB2-BD59-A6C34878D82A}">
                    <a16:rowId xmlns:a16="http://schemas.microsoft.com/office/drawing/2014/main" val="10000"/>
                  </a:ext>
                </a:extLst>
              </a:tr>
              <a:tr h="370840">
                <a:tc>
                  <a:txBody>
                    <a:bodyPr/>
                    <a:lstStyle/>
                    <a:p>
                      <a:r>
                        <a:rPr lang="en-US" dirty="0"/>
                        <a:t>10%</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a:solidFill>
                            <a:srgbClr val="00B050"/>
                          </a:solidFill>
                        </a:rPr>
                        <a:t>✓</a:t>
                      </a:r>
                      <a:endParaRPr lang="en-US" dirty="0">
                        <a:solidFill>
                          <a:srgbClr val="00B050"/>
                        </a:solidFill>
                      </a:endParaRPr>
                    </a:p>
                  </a:txBody>
                  <a:tcPr/>
                </a:tc>
                <a:tc>
                  <a:txBody>
                    <a:bodyPr/>
                    <a:lstStyle/>
                    <a:p>
                      <a:r>
                        <a:rPr lang="en-US">
                          <a:solidFill>
                            <a:srgbClr val="00B050"/>
                          </a:solidFill>
                        </a:rPr>
                        <a:t>✓</a:t>
                      </a:r>
                      <a:endParaRPr lang="en-US" dirty="0">
                        <a:solidFill>
                          <a:srgbClr val="00B050"/>
                        </a:solidFill>
                      </a:endParaRPr>
                    </a:p>
                  </a:txBody>
                  <a:tcPr/>
                </a:tc>
                <a:extLst>
                  <a:ext uri="{0D108BD9-81ED-4DB2-BD59-A6C34878D82A}">
                    <a16:rowId xmlns:a16="http://schemas.microsoft.com/office/drawing/2014/main" val="10001"/>
                  </a:ext>
                </a:extLst>
              </a:tr>
              <a:tr h="370840">
                <a:tc>
                  <a:txBody>
                    <a:bodyPr/>
                    <a:lstStyle/>
                    <a:p>
                      <a:r>
                        <a:rPr lang="en-US" dirty="0"/>
                        <a:t>20%</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a:solidFill>
                            <a:srgbClr val="00B050"/>
                          </a:solidFill>
                        </a:rPr>
                        <a:t>✓</a:t>
                      </a:r>
                      <a:endParaRPr lang="en-US" dirty="0">
                        <a:solidFill>
                          <a:srgbClr val="00B050"/>
                        </a:solidFill>
                      </a:endParaRPr>
                    </a:p>
                  </a:txBody>
                  <a:tcPr/>
                </a:tc>
                <a:tc>
                  <a:txBody>
                    <a:bodyPr/>
                    <a:lstStyle/>
                    <a:p>
                      <a:r>
                        <a:rPr lang="en-US">
                          <a:solidFill>
                            <a:srgbClr val="00B050"/>
                          </a:solidFill>
                        </a:rPr>
                        <a:t>✓</a:t>
                      </a:r>
                      <a:endParaRPr lang="en-US" dirty="0">
                        <a:solidFill>
                          <a:srgbClr val="00B050"/>
                        </a:solidFill>
                      </a:endParaRPr>
                    </a:p>
                  </a:txBody>
                  <a:tcPr/>
                </a:tc>
                <a:extLst>
                  <a:ext uri="{0D108BD9-81ED-4DB2-BD59-A6C34878D82A}">
                    <a16:rowId xmlns:a16="http://schemas.microsoft.com/office/drawing/2014/main" val="10002"/>
                  </a:ext>
                </a:extLst>
              </a:tr>
              <a:tr h="370840">
                <a:tc>
                  <a:txBody>
                    <a:bodyPr/>
                    <a:lstStyle/>
                    <a:p>
                      <a:r>
                        <a:rPr lang="en-US" dirty="0"/>
                        <a:t>30%</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a:solidFill>
                            <a:srgbClr val="00B050"/>
                          </a:solidFill>
                        </a:rPr>
                        <a:t>✓</a:t>
                      </a:r>
                      <a:endParaRPr lang="en-US" dirty="0">
                        <a:solidFill>
                          <a:srgbClr val="00B050"/>
                        </a:solidFill>
                      </a:endParaRPr>
                    </a:p>
                  </a:txBody>
                  <a:tcPr/>
                </a:tc>
                <a:tc>
                  <a:txBody>
                    <a:bodyPr/>
                    <a:lstStyle/>
                    <a:p>
                      <a:r>
                        <a:rPr lang="en-US">
                          <a:solidFill>
                            <a:srgbClr val="00B050"/>
                          </a:solidFill>
                        </a:rPr>
                        <a:t>✓</a:t>
                      </a:r>
                      <a:endParaRPr lang="en-US" dirty="0">
                        <a:solidFill>
                          <a:srgbClr val="00B050"/>
                        </a:solidFill>
                      </a:endParaRPr>
                    </a:p>
                  </a:txBody>
                  <a:tcPr/>
                </a:tc>
                <a:tc>
                  <a:txBody>
                    <a:bodyPr/>
                    <a:lstStyle/>
                    <a:p>
                      <a:r>
                        <a:rPr lang="en-US">
                          <a:solidFill>
                            <a:srgbClr val="00B050"/>
                          </a:solidFill>
                        </a:rPr>
                        <a:t>✓</a:t>
                      </a:r>
                      <a:endParaRPr lang="en-US" dirty="0">
                        <a:solidFill>
                          <a:srgbClr val="00B050"/>
                        </a:solidFill>
                      </a:endParaRPr>
                    </a:p>
                  </a:txBody>
                  <a:tcPr/>
                </a:tc>
                <a:extLst>
                  <a:ext uri="{0D108BD9-81ED-4DB2-BD59-A6C34878D82A}">
                    <a16:rowId xmlns:a16="http://schemas.microsoft.com/office/drawing/2014/main" val="10003"/>
                  </a:ext>
                </a:extLst>
              </a:tr>
              <a:tr h="370840">
                <a:tc>
                  <a:txBody>
                    <a:bodyPr/>
                    <a:lstStyle/>
                    <a:p>
                      <a:r>
                        <a:rPr lang="en-US" dirty="0"/>
                        <a:t>40%</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extLst>
                  <a:ext uri="{0D108BD9-81ED-4DB2-BD59-A6C34878D82A}">
                    <a16:rowId xmlns:a16="http://schemas.microsoft.com/office/drawing/2014/main" val="10004"/>
                  </a:ext>
                </a:extLst>
              </a:tr>
              <a:tr h="370840">
                <a:tc>
                  <a:txBody>
                    <a:bodyPr/>
                    <a:lstStyle/>
                    <a:p>
                      <a:r>
                        <a:rPr lang="en-US" dirty="0"/>
                        <a:t>50%</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extLst>
                  <a:ext uri="{0D108BD9-81ED-4DB2-BD59-A6C34878D82A}">
                    <a16:rowId xmlns:a16="http://schemas.microsoft.com/office/drawing/2014/main" val="10005"/>
                  </a:ext>
                </a:extLst>
              </a:tr>
              <a:tr h="370840">
                <a:tc>
                  <a:txBody>
                    <a:bodyPr/>
                    <a:lstStyle/>
                    <a:p>
                      <a:r>
                        <a:rPr lang="en-US" dirty="0"/>
                        <a:t>60%</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a:solidFill>
                            <a:srgbClr val="00B050"/>
                          </a:solidFill>
                        </a:rPr>
                        <a:t>✓</a:t>
                      </a:r>
                      <a:endParaRPr lang="en-US" dirty="0">
                        <a:solidFill>
                          <a:srgbClr val="00B050"/>
                        </a:solidFill>
                      </a:endParaRPr>
                    </a:p>
                  </a:txBody>
                  <a:tcPr/>
                </a:tc>
                <a:extLst>
                  <a:ext uri="{0D108BD9-81ED-4DB2-BD59-A6C34878D82A}">
                    <a16:rowId xmlns:a16="http://schemas.microsoft.com/office/drawing/2014/main" val="10006"/>
                  </a:ext>
                </a:extLst>
              </a:tr>
              <a:tr h="370840">
                <a:tc>
                  <a:txBody>
                    <a:bodyPr/>
                    <a:lstStyle/>
                    <a:p>
                      <a:r>
                        <a:rPr lang="en-US" dirty="0"/>
                        <a:t>70%</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a:solidFill>
                            <a:srgbClr val="00B050"/>
                          </a:solidFill>
                        </a:rPr>
                        <a:t>✓</a:t>
                      </a:r>
                      <a:endParaRPr lang="en-US" dirty="0">
                        <a:solidFill>
                          <a:srgbClr val="00B050"/>
                        </a:solidFill>
                      </a:endParaRPr>
                    </a:p>
                  </a:txBody>
                  <a:tcPr/>
                </a:tc>
                <a:extLst>
                  <a:ext uri="{0D108BD9-81ED-4DB2-BD59-A6C34878D82A}">
                    <a16:rowId xmlns:a16="http://schemas.microsoft.com/office/drawing/2014/main" val="10007"/>
                  </a:ext>
                </a:extLst>
              </a:tr>
              <a:tr h="370840">
                <a:tc>
                  <a:txBody>
                    <a:bodyPr/>
                    <a:lstStyle/>
                    <a:p>
                      <a:r>
                        <a:rPr lang="en-US" dirty="0"/>
                        <a:t>80%</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extLst>
                  <a:ext uri="{0D108BD9-81ED-4DB2-BD59-A6C34878D82A}">
                    <a16:rowId xmlns:a16="http://schemas.microsoft.com/office/drawing/2014/main" val="10008"/>
                  </a:ext>
                </a:extLst>
              </a:tr>
              <a:tr h="370840">
                <a:tc>
                  <a:txBody>
                    <a:bodyPr/>
                    <a:lstStyle/>
                    <a:p>
                      <a:r>
                        <a:rPr lang="en-US" dirty="0"/>
                        <a:t>90%</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extLst>
                  <a:ext uri="{0D108BD9-81ED-4DB2-BD59-A6C34878D82A}">
                    <a16:rowId xmlns:a16="http://schemas.microsoft.com/office/drawing/2014/main" val="10009"/>
                  </a:ext>
                </a:extLst>
              </a:tr>
              <a:tr h="370840">
                <a:tc>
                  <a:txBody>
                    <a:bodyPr/>
                    <a:lstStyle/>
                    <a:p>
                      <a:r>
                        <a:rPr lang="en-US" dirty="0"/>
                        <a:t>99%</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extLst>
                  <a:ext uri="{0D108BD9-81ED-4DB2-BD59-A6C34878D82A}">
                    <a16:rowId xmlns:a16="http://schemas.microsoft.com/office/drawing/2014/main" val="10010"/>
                  </a:ext>
                </a:extLst>
              </a:tr>
            </a:tbl>
          </a:graphicData>
        </a:graphic>
      </p:graphicFrame>
      <p:graphicFrame>
        <p:nvGraphicFramePr>
          <p:cNvPr id="4" name="Table 3"/>
          <p:cNvGraphicFramePr>
            <a:graphicFrameLocks noGrp="1"/>
          </p:cNvGraphicFramePr>
          <p:nvPr>
            <p:extLst>
              <p:ext uri="{D42A27DB-BD31-4B8C-83A1-F6EECF244321}">
                <p14:modId xmlns:p14="http://schemas.microsoft.com/office/powerpoint/2010/main" val="2125277654"/>
              </p:ext>
            </p:extLst>
          </p:nvPr>
        </p:nvGraphicFramePr>
        <p:xfrm>
          <a:off x="4590420" y="2547632"/>
          <a:ext cx="3270750" cy="4079240"/>
        </p:xfrm>
        <a:graphic>
          <a:graphicData uri="http://schemas.openxmlformats.org/drawingml/2006/table">
            <a:tbl>
              <a:tblPr firstRow="1" bandRow="1">
                <a:tableStyleId>{5940675A-B579-460E-94D1-54222C63F5DA}</a:tableStyleId>
              </a:tblPr>
              <a:tblGrid>
                <a:gridCol w="641259">
                  <a:extLst>
                    <a:ext uri="{9D8B030D-6E8A-4147-A177-3AD203B41FA5}">
                      <a16:colId xmlns:a16="http://schemas.microsoft.com/office/drawing/2014/main" val="20000"/>
                    </a:ext>
                  </a:extLst>
                </a:gridCol>
                <a:gridCol w="641259">
                  <a:extLst>
                    <a:ext uri="{9D8B030D-6E8A-4147-A177-3AD203B41FA5}">
                      <a16:colId xmlns:a16="http://schemas.microsoft.com/office/drawing/2014/main" val="20001"/>
                    </a:ext>
                  </a:extLst>
                </a:gridCol>
                <a:gridCol w="662744">
                  <a:extLst>
                    <a:ext uri="{9D8B030D-6E8A-4147-A177-3AD203B41FA5}">
                      <a16:colId xmlns:a16="http://schemas.microsoft.com/office/drawing/2014/main" val="20002"/>
                    </a:ext>
                  </a:extLst>
                </a:gridCol>
                <a:gridCol w="662744">
                  <a:extLst>
                    <a:ext uri="{9D8B030D-6E8A-4147-A177-3AD203B41FA5}">
                      <a16:colId xmlns:a16="http://schemas.microsoft.com/office/drawing/2014/main" val="20003"/>
                    </a:ext>
                  </a:extLst>
                </a:gridCol>
                <a:gridCol w="662744">
                  <a:extLst>
                    <a:ext uri="{9D8B030D-6E8A-4147-A177-3AD203B41FA5}">
                      <a16:colId xmlns:a16="http://schemas.microsoft.com/office/drawing/2014/main" val="20004"/>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solidFill>
                            <a:srgbClr val="00B050"/>
                          </a:solidFill>
                        </a:rPr>
                        <a:t>✓</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solidFill>
                            <a:srgbClr val="00B050"/>
                          </a:solidFill>
                        </a:rPr>
                        <a:t>✓</a:t>
                      </a:r>
                    </a:p>
                  </a:txBody>
                  <a:tcPr/>
                </a:tc>
                <a:tc>
                  <a:txBody>
                    <a:bodyPr/>
                    <a:lstStyle/>
                    <a:p>
                      <a:r>
                        <a:rPr lang="en-US">
                          <a:solidFill>
                            <a:srgbClr val="00B050"/>
                          </a:solidFill>
                        </a:rPr>
                        <a:t>✓</a:t>
                      </a:r>
                      <a:endParaRPr lang="en-US" dirty="0">
                        <a:solidFill>
                          <a:srgbClr val="00B050"/>
                        </a:solidFill>
                      </a:endParaRPr>
                    </a:p>
                  </a:txBody>
                  <a:tcPr/>
                </a:tc>
                <a:tc>
                  <a:txBody>
                    <a:bodyPr/>
                    <a:lstStyle/>
                    <a:p>
                      <a:r>
                        <a:rPr lang="en-US">
                          <a:solidFill>
                            <a:srgbClr val="00B050"/>
                          </a:solidFill>
                        </a:rPr>
                        <a:t>✓</a:t>
                      </a:r>
                      <a:endParaRPr lang="en-US" dirty="0">
                        <a:solidFill>
                          <a:srgbClr val="00B050"/>
                        </a:solidFill>
                      </a:endParaRPr>
                    </a:p>
                  </a:txBody>
                  <a:tcPr/>
                </a:tc>
                <a:tc>
                  <a:txBody>
                    <a:bodyPr/>
                    <a:lstStyle/>
                    <a:p>
                      <a:r>
                        <a:rPr lang="en-US" dirty="0">
                          <a:solidFill>
                            <a:srgbClr val="00B050"/>
                          </a:solidFill>
                        </a:rPr>
                        <a:t>✓</a:t>
                      </a:r>
                    </a:p>
                  </a:txBody>
                  <a:tcPr/>
                </a:tc>
                <a:extLst>
                  <a:ext uri="{0D108BD9-81ED-4DB2-BD59-A6C34878D82A}">
                    <a16:rowId xmlns:a16="http://schemas.microsoft.com/office/drawing/2014/main" val="10000"/>
                  </a:ext>
                </a:extLst>
              </a:tr>
              <a:tr h="370840">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a:solidFill>
                            <a:srgbClr val="00B050"/>
                          </a:solidFill>
                        </a:rPr>
                        <a:t>✓</a:t>
                      </a:r>
                      <a:endParaRPr lang="en-US" dirty="0">
                        <a:solidFill>
                          <a:srgbClr val="00B050"/>
                        </a:solidFill>
                      </a:endParaRPr>
                    </a:p>
                  </a:txBody>
                  <a:tcPr/>
                </a:tc>
                <a:tc>
                  <a:txBody>
                    <a:bodyPr/>
                    <a:lstStyle/>
                    <a:p>
                      <a:r>
                        <a:rPr lang="en-US">
                          <a:solidFill>
                            <a:srgbClr val="00B050"/>
                          </a:solidFill>
                        </a:rPr>
                        <a:t>✓</a:t>
                      </a:r>
                      <a:endParaRPr lang="en-US" dirty="0">
                        <a:solidFill>
                          <a:srgbClr val="00B050"/>
                        </a:solidFill>
                      </a:endParaRPr>
                    </a:p>
                  </a:txBody>
                  <a:tcPr/>
                </a:tc>
                <a:extLst>
                  <a:ext uri="{0D108BD9-81ED-4DB2-BD59-A6C34878D82A}">
                    <a16:rowId xmlns:a16="http://schemas.microsoft.com/office/drawing/2014/main" val="10001"/>
                  </a:ext>
                </a:extLst>
              </a:tr>
              <a:tr h="370840">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a:solidFill>
                            <a:srgbClr val="00B050"/>
                          </a:solidFill>
                        </a:rPr>
                        <a:t>✓</a:t>
                      </a:r>
                      <a:endParaRPr lang="en-US" dirty="0">
                        <a:solidFill>
                          <a:srgbClr val="00B050"/>
                        </a:solidFill>
                      </a:endParaRPr>
                    </a:p>
                  </a:txBody>
                  <a:tcPr/>
                </a:tc>
                <a:tc>
                  <a:txBody>
                    <a:bodyPr/>
                    <a:lstStyle/>
                    <a:p>
                      <a:r>
                        <a:rPr lang="en-US">
                          <a:solidFill>
                            <a:srgbClr val="00B050"/>
                          </a:solidFill>
                        </a:rPr>
                        <a:t>✓</a:t>
                      </a:r>
                      <a:endParaRPr lang="en-US" dirty="0">
                        <a:solidFill>
                          <a:srgbClr val="00B050"/>
                        </a:solidFill>
                      </a:endParaRPr>
                    </a:p>
                  </a:txBody>
                  <a:tcPr/>
                </a:tc>
                <a:extLst>
                  <a:ext uri="{0D108BD9-81ED-4DB2-BD59-A6C34878D82A}">
                    <a16:rowId xmlns:a16="http://schemas.microsoft.com/office/drawing/2014/main" val="10002"/>
                  </a:ext>
                </a:extLst>
              </a:tr>
              <a:tr h="370840">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a:solidFill>
                            <a:srgbClr val="00B050"/>
                          </a:solidFill>
                        </a:rPr>
                        <a:t>✓</a:t>
                      </a:r>
                      <a:endParaRPr lang="en-US" dirty="0">
                        <a:solidFill>
                          <a:srgbClr val="00B050"/>
                        </a:solidFill>
                      </a:endParaRPr>
                    </a:p>
                  </a:txBody>
                  <a:tcPr/>
                </a:tc>
                <a:tc>
                  <a:txBody>
                    <a:bodyPr/>
                    <a:lstStyle/>
                    <a:p>
                      <a:r>
                        <a:rPr lang="en-US">
                          <a:solidFill>
                            <a:srgbClr val="00B050"/>
                          </a:solidFill>
                        </a:rPr>
                        <a:t>✓</a:t>
                      </a:r>
                      <a:endParaRPr lang="en-US" dirty="0">
                        <a:solidFill>
                          <a:srgbClr val="00B050"/>
                        </a:solidFill>
                      </a:endParaRPr>
                    </a:p>
                  </a:txBody>
                  <a:tcPr/>
                </a:tc>
                <a:tc>
                  <a:txBody>
                    <a:bodyPr/>
                    <a:lstStyle/>
                    <a:p>
                      <a:r>
                        <a:rPr lang="en-US">
                          <a:solidFill>
                            <a:srgbClr val="00B050"/>
                          </a:solidFill>
                        </a:rPr>
                        <a:t>✓</a:t>
                      </a:r>
                      <a:endParaRPr lang="en-US" dirty="0">
                        <a:solidFill>
                          <a:srgbClr val="00B050"/>
                        </a:solidFill>
                      </a:endParaRPr>
                    </a:p>
                  </a:txBody>
                  <a:tcPr/>
                </a:tc>
                <a:extLst>
                  <a:ext uri="{0D108BD9-81ED-4DB2-BD59-A6C34878D82A}">
                    <a16:rowId xmlns:a16="http://schemas.microsoft.com/office/drawing/2014/main" val="10003"/>
                  </a:ext>
                </a:extLst>
              </a:tr>
              <a:tr h="370840">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extLst>
                  <a:ext uri="{0D108BD9-81ED-4DB2-BD59-A6C34878D82A}">
                    <a16:rowId xmlns:a16="http://schemas.microsoft.com/office/drawing/2014/main" val="10004"/>
                  </a:ext>
                </a:extLst>
              </a:tr>
              <a:tr h="370840">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extLst>
                  <a:ext uri="{0D108BD9-81ED-4DB2-BD59-A6C34878D82A}">
                    <a16:rowId xmlns:a16="http://schemas.microsoft.com/office/drawing/2014/main" val="10005"/>
                  </a:ext>
                </a:extLst>
              </a:tr>
              <a:tr h="370840">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a:solidFill>
                            <a:srgbClr val="00B050"/>
                          </a:solidFill>
                        </a:rPr>
                        <a:t>✓</a:t>
                      </a:r>
                      <a:endParaRPr lang="en-US" dirty="0">
                        <a:solidFill>
                          <a:srgbClr val="00B050"/>
                        </a:solidFill>
                      </a:endParaRPr>
                    </a:p>
                  </a:txBody>
                  <a:tcPr/>
                </a:tc>
                <a:extLst>
                  <a:ext uri="{0D108BD9-81ED-4DB2-BD59-A6C34878D82A}">
                    <a16:rowId xmlns:a16="http://schemas.microsoft.com/office/drawing/2014/main" val="10006"/>
                  </a:ext>
                </a:extLst>
              </a:tr>
              <a:tr h="370840">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a:solidFill>
                            <a:srgbClr val="00B050"/>
                          </a:solidFill>
                        </a:rPr>
                        <a:t>✓</a:t>
                      </a:r>
                      <a:endParaRPr lang="en-US" dirty="0">
                        <a:solidFill>
                          <a:srgbClr val="00B050"/>
                        </a:solidFill>
                      </a:endParaRPr>
                    </a:p>
                  </a:txBody>
                  <a:tcPr/>
                </a:tc>
                <a:extLst>
                  <a:ext uri="{0D108BD9-81ED-4DB2-BD59-A6C34878D82A}">
                    <a16:rowId xmlns:a16="http://schemas.microsoft.com/office/drawing/2014/main" val="10007"/>
                  </a:ext>
                </a:extLst>
              </a:tr>
              <a:tr h="370840">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extLst>
                  <a:ext uri="{0D108BD9-81ED-4DB2-BD59-A6C34878D82A}">
                    <a16:rowId xmlns:a16="http://schemas.microsoft.com/office/drawing/2014/main" val="10008"/>
                  </a:ext>
                </a:extLst>
              </a:tr>
              <a:tr h="370840">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extLst>
                  <a:ext uri="{0D108BD9-81ED-4DB2-BD59-A6C34878D82A}">
                    <a16:rowId xmlns:a16="http://schemas.microsoft.com/office/drawing/2014/main" val="10009"/>
                  </a:ext>
                </a:extLst>
              </a:tr>
              <a:tr h="370840">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extLst>
                  <a:ext uri="{0D108BD9-81ED-4DB2-BD59-A6C34878D82A}">
                    <a16:rowId xmlns:a16="http://schemas.microsoft.com/office/drawing/2014/main" val="10010"/>
                  </a:ext>
                </a:extLst>
              </a:tr>
            </a:tbl>
          </a:graphicData>
        </a:graphic>
      </p:graphicFrame>
      <p:grpSp>
        <p:nvGrpSpPr>
          <p:cNvPr id="15" name="Group 14"/>
          <p:cNvGrpSpPr/>
          <p:nvPr/>
        </p:nvGrpSpPr>
        <p:grpSpPr>
          <a:xfrm>
            <a:off x="1162263" y="1834188"/>
            <a:ext cx="4248837" cy="644459"/>
            <a:chOff x="1162255" y="603912"/>
            <a:chExt cx="4248837" cy="644459"/>
          </a:xfrm>
        </p:grpSpPr>
        <p:sp>
          <p:nvSpPr>
            <p:cNvPr id="10" name="TextBox 9"/>
            <p:cNvSpPr txBox="1"/>
            <p:nvPr/>
          </p:nvSpPr>
          <p:spPr>
            <a:xfrm rot="19331716">
              <a:off x="3732043" y="603912"/>
              <a:ext cx="1679049" cy="369332"/>
            </a:xfrm>
            <a:prstGeom prst="rect">
              <a:avLst/>
            </a:prstGeom>
            <a:noFill/>
          </p:spPr>
          <p:txBody>
            <a:bodyPr wrap="none" rtlCol="0">
              <a:spAutoFit/>
            </a:bodyPr>
            <a:lstStyle/>
            <a:p>
              <a:r>
                <a:rPr lang="en-US" dirty="0"/>
                <a:t>w</a:t>
              </a:r>
              <a:r>
                <a:rPr lang="en-US"/>
                <a:t>arm </a:t>
              </a:r>
              <a:r>
                <a:rPr lang="en-US" dirty="0"/>
                <a:t>high CR</a:t>
              </a:r>
            </a:p>
          </p:txBody>
        </p:sp>
        <p:sp>
          <p:nvSpPr>
            <p:cNvPr id="11" name="TextBox 10"/>
            <p:cNvSpPr txBox="1"/>
            <p:nvPr/>
          </p:nvSpPr>
          <p:spPr>
            <a:xfrm rot="19331716">
              <a:off x="3155354" y="879039"/>
              <a:ext cx="781368" cy="369332"/>
            </a:xfrm>
            <a:prstGeom prst="rect">
              <a:avLst/>
            </a:prstGeom>
            <a:noFill/>
          </p:spPr>
          <p:txBody>
            <a:bodyPr wrap="none" rtlCol="0">
              <a:spAutoFit/>
            </a:bodyPr>
            <a:lstStyle/>
            <a:p>
              <a:r>
                <a:rPr lang="en-US"/>
                <a:t>warm</a:t>
              </a:r>
              <a:endParaRPr lang="en-US" dirty="0"/>
            </a:p>
          </p:txBody>
        </p:sp>
        <p:sp>
          <p:nvSpPr>
            <p:cNvPr id="12" name="TextBox 11"/>
            <p:cNvSpPr txBox="1"/>
            <p:nvPr/>
          </p:nvSpPr>
          <p:spPr>
            <a:xfrm rot="19331716">
              <a:off x="2453511" y="804481"/>
              <a:ext cx="1024639" cy="369332"/>
            </a:xfrm>
            <a:prstGeom prst="rect">
              <a:avLst/>
            </a:prstGeom>
            <a:noFill/>
          </p:spPr>
          <p:txBody>
            <a:bodyPr wrap="none" rtlCol="0">
              <a:spAutoFit/>
            </a:bodyPr>
            <a:lstStyle/>
            <a:p>
              <a:r>
                <a:rPr lang="en-US"/>
                <a:t>high CR</a:t>
              </a:r>
              <a:endParaRPr lang="en-US" dirty="0"/>
            </a:p>
          </p:txBody>
        </p:sp>
        <p:sp>
          <p:nvSpPr>
            <p:cNvPr id="13" name="TextBox 12"/>
            <p:cNvSpPr txBox="1"/>
            <p:nvPr/>
          </p:nvSpPr>
          <p:spPr>
            <a:xfrm rot="19331716">
              <a:off x="1784705" y="717769"/>
              <a:ext cx="1273105" cy="369332"/>
            </a:xfrm>
            <a:prstGeom prst="rect">
              <a:avLst/>
            </a:prstGeom>
            <a:noFill/>
          </p:spPr>
          <p:txBody>
            <a:bodyPr wrap="none" rtlCol="0">
              <a:spAutoFit/>
            </a:bodyPr>
            <a:lstStyle/>
            <a:p>
              <a:r>
                <a:rPr lang="en-US"/>
                <a:t>high X-ray</a:t>
              </a:r>
              <a:endParaRPr lang="en-US" dirty="0"/>
            </a:p>
          </p:txBody>
        </p:sp>
        <p:sp>
          <p:nvSpPr>
            <p:cNvPr id="14" name="TextBox 13"/>
            <p:cNvSpPr txBox="1"/>
            <p:nvPr/>
          </p:nvSpPr>
          <p:spPr>
            <a:xfrm rot="19331716">
              <a:off x="1162255" y="804482"/>
              <a:ext cx="962123" cy="369332"/>
            </a:xfrm>
            <a:prstGeom prst="rect">
              <a:avLst/>
            </a:prstGeom>
            <a:noFill/>
          </p:spPr>
          <p:txBody>
            <a:bodyPr wrap="none" rtlCol="0">
              <a:spAutoFit/>
            </a:bodyPr>
            <a:lstStyle/>
            <a:p>
              <a:r>
                <a:rPr lang="en-US"/>
                <a:t>fiducial</a:t>
              </a:r>
              <a:endParaRPr lang="en-US" dirty="0"/>
            </a:p>
          </p:txBody>
        </p:sp>
      </p:grpSp>
      <p:grpSp>
        <p:nvGrpSpPr>
          <p:cNvPr id="16" name="Group 15"/>
          <p:cNvGrpSpPr/>
          <p:nvPr/>
        </p:nvGrpSpPr>
        <p:grpSpPr>
          <a:xfrm>
            <a:off x="4484559" y="1808543"/>
            <a:ext cx="4248837" cy="644459"/>
            <a:chOff x="1162255" y="603912"/>
            <a:chExt cx="4248837" cy="644459"/>
          </a:xfrm>
        </p:grpSpPr>
        <p:sp>
          <p:nvSpPr>
            <p:cNvPr id="17" name="TextBox 16"/>
            <p:cNvSpPr txBox="1"/>
            <p:nvPr/>
          </p:nvSpPr>
          <p:spPr>
            <a:xfrm rot="19331716">
              <a:off x="3732043" y="603912"/>
              <a:ext cx="1679049" cy="369332"/>
            </a:xfrm>
            <a:prstGeom prst="rect">
              <a:avLst/>
            </a:prstGeom>
            <a:noFill/>
          </p:spPr>
          <p:txBody>
            <a:bodyPr wrap="none" rtlCol="0">
              <a:spAutoFit/>
            </a:bodyPr>
            <a:lstStyle/>
            <a:p>
              <a:r>
                <a:rPr lang="en-US" dirty="0"/>
                <a:t>w</a:t>
              </a:r>
              <a:r>
                <a:rPr lang="en-US"/>
                <a:t>arm </a:t>
              </a:r>
              <a:r>
                <a:rPr lang="en-US" dirty="0"/>
                <a:t>high CR</a:t>
              </a:r>
            </a:p>
          </p:txBody>
        </p:sp>
        <p:sp>
          <p:nvSpPr>
            <p:cNvPr id="18" name="TextBox 17"/>
            <p:cNvSpPr txBox="1"/>
            <p:nvPr/>
          </p:nvSpPr>
          <p:spPr>
            <a:xfrm rot="19331716">
              <a:off x="3155354" y="879039"/>
              <a:ext cx="781368" cy="369332"/>
            </a:xfrm>
            <a:prstGeom prst="rect">
              <a:avLst/>
            </a:prstGeom>
            <a:noFill/>
          </p:spPr>
          <p:txBody>
            <a:bodyPr wrap="none" rtlCol="0">
              <a:spAutoFit/>
            </a:bodyPr>
            <a:lstStyle/>
            <a:p>
              <a:r>
                <a:rPr lang="en-US"/>
                <a:t>warm</a:t>
              </a:r>
              <a:endParaRPr lang="en-US" dirty="0"/>
            </a:p>
          </p:txBody>
        </p:sp>
        <p:sp>
          <p:nvSpPr>
            <p:cNvPr id="19" name="TextBox 18"/>
            <p:cNvSpPr txBox="1"/>
            <p:nvPr/>
          </p:nvSpPr>
          <p:spPr>
            <a:xfrm rot="19331716">
              <a:off x="2453511" y="804481"/>
              <a:ext cx="1024639" cy="369332"/>
            </a:xfrm>
            <a:prstGeom prst="rect">
              <a:avLst/>
            </a:prstGeom>
            <a:noFill/>
          </p:spPr>
          <p:txBody>
            <a:bodyPr wrap="none" rtlCol="0">
              <a:spAutoFit/>
            </a:bodyPr>
            <a:lstStyle/>
            <a:p>
              <a:r>
                <a:rPr lang="en-US" dirty="0"/>
                <a:t>high CR</a:t>
              </a:r>
            </a:p>
          </p:txBody>
        </p:sp>
        <p:sp>
          <p:nvSpPr>
            <p:cNvPr id="20" name="TextBox 19"/>
            <p:cNvSpPr txBox="1"/>
            <p:nvPr/>
          </p:nvSpPr>
          <p:spPr>
            <a:xfrm rot="19331716">
              <a:off x="1784705" y="717769"/>
              <a:ext cx="1273105" cy="369332"/>
            </a:xfrm>
            <a:prstGeom prst="rect">
              <a:avLst/>
            </a:prstGeom>
            <a:noFill/>
          </p:spPr>
          <p:txBody>
            <a:bodyPr wrap="none" rtlCol="0">
              <a:spAutoFit/>
            </a:bodyPr>
            <a:lstStyle/>
            <a:p>
              <a:r>
                <a:rPr lang="en-US"/>
                <a:t>high X-ray</a:t>
              </a:r>
              <a:endParaRPr lang="en-US" dirty="0"/>
            </a:p>
          </p:txBody>
        </p:sp>
        <p:sp>
          <p:nvSpPr>
            <p:cNvPr id="21" name="TextBox 20"/>
            <p:cNvSpPr txBox="1"/>
            <p:nvPr/>
          </p:nvSpPr>
          <p:spPr>
            <a:xfrm rot="19331716">
              <a:off x="1162255" y="804482"/>
              <a:ext cx="962123" cy="369332"/>
            </a:xfrm>
            <a:prstGeom prst="rect">
              <a:avLst/>
            </a:prstGeom>
            <a:noFill/>
          </p:spPr>
          <p:txBody>
            <a:bodyPr wrap="none" rtlCol="0">
              <a:spAutoFit/>
            </a:bodyPr>
            <a:lstStyle/>
            <a:p>
              <a:r>
                <a:rPr lang="en-US"/>
                <a:t>fiducial</a:t>
              </a:r>
              <a:endParaRPr lang="en-US" dirty="0"/>
            </a:p>
          </p:txBody>
        </p:sp>
      </p:grpSp>
      <p:sp>
        <p:nvSpPr>
          <p:cNvPr id="28" name="TextBox 27"/>
          <p:cNvSpPr txBox="1"/>
          <p:nvPr/>
        </p:nvSpPr>
        <p:spPr>
          <a:xfrm>
            <a:off x="2234602" y="1130922"/>
            <a:ext cx="1630575" cy="954107"/>
          </a:xfrm>
          <a:prstGeom prst="rect">
            <a:avLst/>
          </a:prstGeom>
          <a:noFill/>
        </p:spPr>
        <p:txBody>
          <a:bodyPr wrap="none" rtlCol="0">
            <a:spAutoFit/>
          </a:bodyPr>
          <a:lstStyle/>
          <a:p>
            <a:r>
              <a:rPr lang="en-US" sz="2800" dirty="0"/>
              <a:t>0.003 M</a:t>
            </a:r>
            <a:r>
              <a:rPr lang="en-US" sz="2800" baseline="-25000" dirty="0"/>
              <a:t>⨀</a:t>
            </a:r>
            <a:endParaRPr lang="en-US" sz="2800" dirty="0"/>
          </a:p>
          <a:p>
            <a:endParaRPr lang="en-US" sz="2800" dirty="0"/>
          </a:p>
        </p:txBody>
      </p:sp>
      <p:sp>
        <p:nvSpPr>
          <p:cNvPr id="30" name="TextBox 29"/>
          <p:cNvSpPr txBox="1"/>
          <p:nvPr/>
        </p:nvSpPr>
        <p:spPr>
          <a:xfrm>
            <a:off x="5488535" y="1136615"/>
            <a:ext cx="1451038" cy="954107"/>
          </a:xfrm>
          <a:prstGeom prst="rect">
            <a:avLst/>
          </a:prstGeom>
          <a:noFill/>
        </p:spPr>
        <p:txBody>
          <a:bodyPr wrap="none" rtlCol="0">
            <a:spAutoFit/>
          </a:bodyPr>
          <a:lstStyle/>
          <a:p>
            <a:r>
              <a:rPr lang="en-US" sz="2800" dirty="0"/>
              <a:t>0.03 M</a:t>
            </a:r>
            <a:r>
              <a:rPr lang="en-US" sz="2800" baseline="-25000" dirty="0"/>
              <a:t>⨀</a:t>
            </a:r>
            <a:endParaRPr lang="en-US" sz="2800" dirty="0"/>
          </a:p>
          <a:p>
            <a:endParaRPr lang="en-US" sz="2800" dirty="0"/>
          </a:p>
        </p:txBody>
      </p:sp>
      <p:sp>
        <p:nvSpPr>
          <p:cNvPr id="33" name="Title 1"/>
          <p:cNvSpPr txBox="1">
            <a:spLocks/>
          </p:cNvSpPr>
          <p:nvPr/>
        </p:nvSpPr>
        <p:spPr>
          <a:xfrm>
            <a:off x="301038"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Model Grid: Disk Mass</a:t>
            </a:r>
          </a:p>
        </p:txBody>
      </p:sp>
      <p:pic>
        <p:nvPicPr>
          <p:cNvPr id="6" name="Picture 5"/>
          <p:cNvPicPr>
            <a:picLocks noChangeAspect="1"/>
          </p:cNvPicPr>
          <p:nvPr/>
        </p:nvPicPr>
        <p:blipFill rotWithShape="1">
          <a:blip r:embed="rId3">
            <a:extLst>
              <a:ext uri="{28A0092B-C50C-407E-A947-70E740481C1C}">
                <a14:useLocalDpi xmlns:a14="http://schemas.microsoft.com/office/drawing/2010/main"/>
              </a:ext>
            </a:extLst>
          </a:blip>
          <a:srcRect b="-10910"/>
          <a:stretch/>
        </p:blipFill>
        <p:spPr>
          <a:xfrm>
            <a:off x="1489652" y="5020878"/>
            <a:ext cx="2731795" cy="1305099"/>
          </a:xfrm>
          <a:prstGeom prst="rect">
            <a:avLst/>
          </a:prstGeom>
        </p:spPr>
      </p:pic>
      <p:pic>
        <p:nvPicPr>
          <p:cNvPr id="36" name="Picture 35"/>
          <p:cNvPicPr>
            <a:picLocks noChangeAspect="1"/>
          </p:cNvPicPr>
          <p:nvPr/>
        </p:nvPicPr>
        <p:blipFill rotWithShape="1">
          <a:blip r:embed="rId4">
            <a:extLst>
              <a:ext uri="{28A0092B-C50C-407E-A947-70E740481C1C}">
                <a14:useLocalDpi xmlns:a14="http://schemas.microsoft.com/office/drawing/2010/main"/>
              </a:ext>
            </a:extLst>
          </a:blip>
          <a:srcRect b="-10315"/>
          <a:stretch/>
        </p:blipFill>
        <p:spPr>
          <a:xfrm>
            <a:off x="4015725" y="3064393"/>
            <a:ext cx="3973484" cy="3369344"/>
          </a:xfrm>
          <a:prstGeom prst="rect">
            <a:avLst/>
          </a:prstGeom>
        </p:spPr>
      </p:pic>
      <p:cxnSp>
        <p:nvCxnSpPr>
          <p:cNvPr id="31" name="Straight Connector 30"/>
          <p:cNvCxnSpPr/>
          <p:nvPr/>
        </p:nvCxnSpPr>
        <p:spPr>
          <a:xfrm>
            <a:off x="301038" y="1112232"/>
            <a:ext cx="9602379" cy="3646"/>
          </a:xfrm>
          <a:prstGeom prst="line">
            <a:avLst/>
          </a:prstGeom>
          <a:ln cap="sq">
            <a:gradFill flip="none" rotWithShape="1">
              <a:gsLst>
                <a:gs pos="0">
                  <a:schemeClr val="bg1"/>
                </a:gs>
                <a:gs pos="74000">
                  <a:schemeClr val="tx1"/>
                </a:gs>
                <a:gs pos="83000">
                  <a:schemeClr val="tx1"/>
                </a:gs>
                <a:gs pos="100000">
                  <a:schemeClr val="tx1"/>
                </a:gs>
              </a:gsLst>
              <a:lin ang="10800000" scaled="1"/>
              <a:tileRect/>
            </a:gradFill>
            <a:tailEnd type="ova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rot="16200000">
            <a:off x="-361259" y="4196998"/>
            <a:ext cx="1463862" cy="369332"/>
          </a:xfrm>
          <a:prstGeom prst="rect">
            <a:avLst/>
          </a:prstGeom>
          <a:noFill/>
        </p:spPr>
        <p:txBody>
          <a:bodyPr wrap="none" rtlCol="0">
            <a:spAutoFit/>
          </a:bodyPr>
          <a:lstStyle/>
          <a:p>
            <a:r>
              <a:rPr lang="en-US"/>
              <a:t>Large grains</a:t>
            </a:r>
          </a:p>
        </p:txBody>
      </p:sp>
    </p:spTree>
    <p:extLst>
      <p:ext uri="{BB962C8B-B14F-4D97-AF65-F5344CB8AC3E}">
        <p14:creationId xmlns:p14="http://schemas.microsoft.com/office/powerpoint/2010/main" val="4775821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92315879"/>
              </p:ext>
            </p:extLst>
          </p:nvPr>
        </p:nvGraphicFramePr>
        <p:xfrm>
          <a:off x="635439" y="2547631"/>
          <a:ext cx="3954981" cy="4079240"/>
        </p:xfrm>
        <a:graphic>
          <a:graphicData uri="http://schemas.openxmlformats.org/drawingml/2006/table">
            <a:tbl>
              <a:tblPr firstRow="1" bandRow="1">
                <a:tableStyleId>{5940675A-B579-460E-94D1-54222C63F5DA}</a:tableStyleId>
              </a:tblPr>
              <a:tblGrid>
                <a:gridCol w="684231">
                  <a:extLst>
                    <a:ext uri="{9D8B030D-6E8A-4147-A177-3AD203B41FA5}">
                      <a16:colId xmlns:a16="http://schemas.microsoft.com/office/drawing/2014/main" val="20000"/>
                    </a:ext>
                  </a:extLst>
                </a:gridCol>
                <a:gridCol w="641259">
                  <a:extLst>
                    <a:ext uri="{9D8B030D-6E8A-4147-A177-3AD203B41FA5}">
                      <a16:colId xmlns:a16="http://schemas.microsoft.com/office/drawing/2014/main" val="20001"/>
                    </a:ext>
                  </a:extLst>
                </a:gridCol>
                <a:gridCol w="641259">
                  <a:extLst>
                    <a:ext uri="{9D8B030D-6E8A-4147-A177-3AD203B41FA5}">
                      <a16:colId xmlns:a16="http://schemas.microsoft.com/office/drawing/2014/main" val="20002"/>
                    </a:ext>
                  </a:extLst>
                </a:gridCol>
                <a:gridCol w="662744">
                  <a:extLst>
                    <a:ext uri="{9D8B030D-6E8A-4147-A177-3AD203B41FA5}">
                      <a16:colId xmlns:a16="http://schemas.microsoft.com/office/drawing/2014/main" val="20003"/>
                    </a:ext>
                  </a:extLst>
                </a:gridCol>
                <a:gridCol w="662744">
                  <a:extLst>
                    <a:ext uri="{9D8B030D-6E8A-4147-A177-3AD203B41FA5}">
                      <a16:colId xmlns:a16="http://schemas.microsoft.com/office/drawing/2014/main" val="20004"/>
                    </a:ext>
                  </a:extLst>
                </a:gridCol>
                <a:gridCol w="662744">
                  <a:extLst>
                    <a:ext uri="{9D8B030D-6E8A-4147-A177-3AD203B41FA5}">
                      <a16:colId xmlns:a16="http://schemas.microsoft.com/office/drawing/2014/main" val="20005"/>
                    </a:ext>
                  </a:extLst>
                </a:gridCol>
              </a:tblGrid>
              <a:tr h="370840">
                <a:tc>
                  <a:txBody>
                    <a:bodyPr/>
                    <a:lstStyle/>
                    <a:p>
                      <a:r>
                        <a:rPr lang="en-US" dirty="0"/>
                        <a:t>0%</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solidFill>
                            <a:srgbClr val="00B050"/>
                          </a:solidFill>
                        </a:rPr>
                        <a:t>✓</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solidFill>
                            <a:srgbClr val="00B050"/>
                          </a:solidFill>
                        </a:rPr>
                        <a:t>✓</a:t>
                      </a:r>
                    </a:p>
                  </a:txBody>
                  <a:tcPr/>
                </a:tc>
                <a:tc>
                  <a:txBody>
                    <a:bodyPr/>
                    <a:lstStyle/>
                    <a:p>
                      <a:r>
                        <a:rPr lang="en-US">
                          <a:solidFill>
                            <a:srgbClr val="00B050"/>
                          </a:solidFill>
                        </a:rPr>
                        <a:t>✓</a:t>
                      </a:r>
                      <a:endParaRPr lang="en-US" dirty="0">
                        <a:solidFill>
                          <a:srgbClr val="00B050"/>
                        </a:solidFill>
                      </a:endParaRPr>
                    </a:p>
                  </a:txBody>
                  <a:tcPr/>
                </a:tc>
                <a:tc>
                  <a:txBody>
                    <a:bodyPr/>
                    <a:lstStyle/>
                    <a:p>
                      <a:r>
                        <a:rPr lang="en-US">
                          <a:solidFill>
                            <a:srgbClr val="00B050"/>
                          </a:solidFill>
                        </a:rPr>
                        <a:t>✓</a:t>
                      </a:r>
                      <a:endParaRPr lang="en-US" dirty="0">
                        <a:solidFill>
                          <a:srgbClr val="00B050"/>
                        </a:solidFill>
                      </a:endParaRPr>
                    </a:p>
                  </a:txBody>
                  <a:tcPr/>
                </a:tc>
                <a:tc>
                  <a:txBody>
                    <a:bodyPr/>
                    <a:lstStyle/>
                    <a:p>
                      <a:r>
                        <a:rPr lang="en-US" dirty="0">
                          <a:solidFill>
                            <a:srgbClr val="00B050"/>
                          </a:solidFill>
                        </a:rPr>
                        <a:t>✓</a:t>
                      </a:r>
                    </a:p>
                  </a:txBody>
                  <a:tcPr/>
                </a:tc>
                <a:extLst>
                  <a:ext uri="{0D108BD9-81ED-4DB2-BD59-A6C34878D82A}">
                    <a16:rowId xmlns:a16="http://schemas.microsoft.com/office/drawing/2014/main" val="10000"/>
                  </a:ext>
                </a:extLst>
              </a:tr>
              <a:tr h="370840">
                <a:tc>
                  <a:txBody>
                    <a:bodyPr/>
                    <a:lstStyle/>
                    <a:p>
                      <a:r>
                        <a:rPr lang="en-US" dirty="0"/>
                        <a:t>10%</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a:solidFill>
                            <a:srgbClr val="00B050"/>
                          </a:solidFill>
                        </a:rPr>
                        <a:t>✓</a:t>
                      </a:r>
                      <a:endParaRPr lang="en-US" dirty="0">
                        <a:solidFill>
                          <a:srgbClr val="00B050"/>
                        </a:solidFill>
                      </a:endParaRPr>
                    </a:p>
                  </a:txBody>
                  <a:tcPr/>
                </a:tc>
                <a:tc>
                  <a:txBody>
                    <a:bodyPr/>
                    <a:lstStyle/>
                    <a:p>
                      <a:r>
                        <a:rPr lang="en-US">
                          <a:solidFill>
                            <a:srgbClr val="00B050"/>
                          </a:solidFill>
                        </a:rPr>
                        <a:t>✓</a:t>
                      </a:r>
                      <a:endParaRPr lang="en-US" dirty="0">
                        <a:solidFill>
                          <a:srgbClr val="00B050"/>
                        </a:solidFill>
                      </a:endParaRPr>
                    </a:p>
                  </a:txBody>
                  <a:tcPr/>
                </a:tc>
                <a:extLst>
                  <a:ext uri="{0D108BD9-81ED-4DB2-BD59-A6C34878D82A}">
                    <a16:rowId xmlns:a16="http://schemas.microsoft.com/office/drawing/2014/main" val="10001"/>
                  </a:ext>
                </a:extLst>
              </a:tr>
              <a:tr h="370840">
                <a:tc>
                  <a:txBody>
                    <a:bodyPr/>
                    <a:lstStyle/>
                    <a:p>
                      <a:r>
                        <a:rPr lang="en-US" dirty="0"/>
                        <a:t>20%</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a:solidFill>
                            <a:srgbClr val="00B050"/>
                          </a:solidFill>
                        </a:rPr>
                        <a:t>✓</a:t>
                      </a:r>
                      <a:endParaRPr lang="en-US" dirty="0">
                        <a:solidFill>
                          <a:srgbClr val="00B050"/>
                        </a:solidFill>
                      </a:endParaRPr>
                    </a:p>
                  </a:txBody>
                  <a:tcPr/>
                </a:tc>
                <a:tc>
                  <a:txBody>
                    <a:bodyPr/>
                    <a:lstStyle/>
                    <a:p>
                      <a:r>
                        <a:rPr lang="en-US">
                          <a:solidFill>
                            <a:srgbClr val="00B050"/>
                          </a:solidFill>
                        </a:rPr>
                        <a:t>✓</a:t>
                      </a:r>
                      <a:endParaRPr lang="en-US" dirty="0">
                        <a:solidFill>
                          <a:srgbClr val="00B050"/>
                        </a:solidFill>
                      </a:endParaRPr>
                    </a:p>
                  </a:txBody>
                  <a:tcPr/>
                </a:tc>
                <a:extLst>
                  <a:ext uri="{0D108BD9-81ED-4DB2-BD59-A6C34878D82A}">
                    <a16:rowId xmlns:a16="http://schemas.microsoft.com/office/drawing/2014/main" val="10002"/>
                  </a:ext>
                </a:extLst>
              </a:tr>
              <a:tr h="370840">
                <a:tc>
                  <a:txBody>
                    <a:bodyPr/>
                    <a:lstStyle/>
                    <a:p>
                      <a:r>
                        <a:rPr lang="en-US" dirty="0"/>
                        <a:t>30%</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a:solidFill>
                            <a:srgbClr val="00B050"/>
                          </a:solidFill>
                        </a:rPr>
                        <a:t>✓</a:t>
                      </a:r>
                      <a:endParaRPr lang="en-US" dirty="0">
                        <a:solidFill>
                          <a:srgbClr val="00B050"/>
                        </a:solidFill>
                      </a:endParaRPr>
                    </a:p>
                  </a:txBody>
                  <a:tcPr/>
                </a:tc>
                <a:tc>
                  <a:txBody>
                    <a:bodyPr/>
                    <a:lstStyle/>
                    <a:p>
                      <a:r>
                        <a:rPr lang="en-US">
                          <a:solidFill>
                            <a:srgbClr val="00B050"/>
                          </a:solidFill>
                        </a:rPr>
                        <a:t>✓</a:t>
                      </a:r>
                      <a:endParaRPr lang="en-US" dirty="0">
                        <a:solidFill>
                          <a:srgbClr val="00B050"/>
                        </a:solidFill>
                      </a:endParaRPr>
                    </a:p>
                  </a:txBody>
                  <a:tcPr/>
                </a:tc>
                <a:tc>
                  <a:txBody>
                    <a:bodyPr/>
                    <a:lstStyle/>
                    <a:p>
                      <a:r>
                        <a:rPr lang="en-US">
                          <a:solidFill>
                            <a:srgbClr val="00B050"/>
                          </a:solidFill>
                        </a:rPr>
                        <a:t>✓</a:t>
                      </a:r>
                      <a:endParaRPr lang="en-US" dirty="0">
                        <a:solidFill>
                          <a:srgbClr val="00B050"/>
                        </a:solidFill>
                      </a:endParaRPr>
                    </a:p>
                  </a:txBody>
                  <a:tcPr/>
                </a:tc>
                <a:extLst>
                  <a:ext uri="{0D108BD9-81ED-4DB2-BD59-A6C34878D82A}">
                    <a16:rowId xmlns:a16="http://schemas.microsoft.com/office/drawing/2014/main" val="10003"/>
                  </a:ext>
                </a:extLst>
              </a:tr>
              <a:tr h="370840">
                <a:tc>
                  <a:txBody>
                    <a:bodyPr/>
                    <a:lstStyle/>
                    <a:p>
                      <a:r>
                        <a:rPr lang="en-US" dirty="0"/>
                        <a:t>40%</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extLst>
                  <a:ext uri="{0D108BD9-81ED-4DB2-BD59-A6C34878D82A}">
                    <a16:rowId xmlns:a16="http://schemas.microsoft.com/office/drawing/2014/main" val="10004"/>
                  </a:ext>
                </a:extLst>
              </a:tr>
              <a:tr h="370840">
                <a:tc>
                  <a:txBody>
                    <a:bodyPr/>
                    <a:lstStyle/>
                    <a:p>
                      <a:r>
                        <a:rPr lang="en-US" dirty="0"/>
                        <a:t>50%</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extLst>
                  <a:ext uri="{0D108BD9-81ED-4DB2-BD59-A6C34878D82A}">
                    <a16:rowId xmlns:a16="http://schemas.microsoft.com/office/drawing/2014/main" val="10005"/>
                  </a:ext>
                </a:extLst>
              </a:tr>
              <a:tr h="370840">
                <a:tc>
                  <a:txBody>
                    <a:bodyPr/>
                    <a:lstStyle/>
                    <a:p>
                      <a:r>
                        <a:rPr lang="en-US" dirty="0"/>
                        <a:t>60%</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a:solidFill>
                            <a:srgbClr val="00B050"/>
                          </a:solidFill>
                        </a:rPr>
                        <a:t>✓</a:t>
                      </a:r>
                      <a:endParaRPr lang="en-US" dirty="0">
                        <a:solidFill>
                          <a:srgbClr val="00B050"/>
                        </a:solidFill>
                      </a:endParaRPr>
                    </a:p>
                  </a:txBody>
                  <a:tcPr/>
                </a:tc>
                <a:extLst>
                  <a:ext uri="{0D108BD9-81ED-4DB2-BD59-A6C34878D82A}">
                    <a16:rowId xmlns:a16="http://schemas.microsoft.com/office/drawing/2014/main" val="10006"/>
                  </a:ext>
                </a:extLst>
              </a:tr>
              <a:tr h="370840">
                <a:tc>
                  <a:txBody>
                    <a:bodyPr/>
                    <a:lstStyle/>
                    <a:p>
                      <a:r>
                        <a:rPr lang="en-US" dirty="0"/>
                        <a:t>70%</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a:solidFill>
                            <a:srgbClr val="00B050"/>
                          </a:solidFill>
                        </a:rPr>
                        <a:t>✓</a:t>
                      </a:r>
                      <a:endParaRPr lang="en-US" dirty="0">
                        <a:solidFill>
                          <a:srgbClr val="00B050"/>
                        </a:solidFill>
                      </a:endParaRPr>
                    </a:p>
                  </a:txBody>
                  <a:tcPr/>
                </a:tc>
                <a:extLst>
                  <a:ext uri="{0D108BD9-81ED-4DB2-BD59-A6C34878D82A}">
                    <a16:rowId xmlns:a16="http://schemas.microsoft.com/office/drawing/2014/main" val="10007"/>
                  </a:ext>
                </a:extLst>
              </a:tr>
              <a:tr h="370840">
                <a:tc>
                  <a:txBody>
                    <a:bodyPr/>
                    <a:lstStyle/>
                    <a:p>
                      <a:r>
                        <a:rPr lang="en-US" dirty="0"/>
                        <a:t>80%</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extLst>
                  <a:ext uri="{0D108BD9-81ED-4DB2-BD59-A6C34878D82A}">
                    <a16:rowId xmlns:a16="http://schemas.microsoft.com/office/drawing/2014/main" val="10008"/>
                  </a:ext>
                </a:extLst>
              </a:tr>
              <a:tr h="370840">
                <a:tc>
                  <a:txBody>
                    <a:bodyPr/>
                    <a:lstStyle/>
                    <a:p>
                      <a:r>
                        <a:rPr lang="en-US" dirty="0"/>
                        <a:t>90%</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extLst>
                  <a:ext uri="{0D108BD9-81ED-4DB2-BD59-A6C34878D82A}">
                    <a16:rowId xmlns:a16="http://schemas.microsoft.com/office/drawing/2014/main" val="10009"/>
                  </a:ext>
                </a:extLst>
              </a:tr>
              <a:tr h="370840">
                <a:tc>
                  <a:txBody>
                    <a:bodyPr/>
                    <a:lstStyle/>
                    <a:p>
                      <a:r>
                        <a:rPr lang="en-US" dirty="0"/>
                        <a:t>99%</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extLst>
                  <a:ext uri="{0D108BD9-81ED-4DB2-BD59-A6C34878D82A}">
                    <a16:rowId xmlns:a16="http://schemas.microsoft.com/office/drawing/2014/main" val="10010"/>
                  </a:ext>
                </a:extLst>
              </a:tr>
            </a:tbl>
          </a:graphicData>
        </a:graphic>
      </p:graphicFrame>
      <p:graphicFrame>
        <p:nvGraphicFramePr>
          <p:cNvPr id="4" name="Table 3"/>
          <p:cNvGraphicFramePr>
            <a:graphicFrameLocks noGrp="1"/>
          </p:cNvGraphicFramePr>
          <p:nvPr>
            <p:extLst>
              <p:ext uri="{D42A27DB-BD31-4B8C-83A1-F6EECF244321}">
                <p14:modId xmlns:p14="http://schemas.microsoft.com/office/powerpoint/2010/main" val="290089618"/>
              </p:ext>
            </p:extLst>
          </p:nvPr>
        </p:nvGraphicFramePr>
        <p:xfrm>
          <a:off x="4590420" y="2547631"/>
          <a:ext cx="3270750" cy="4079240"/>
        </p:xfrm>
        <a:graphic>
          <a:graphicData uri="http://schemas.openxmlformats.org/drawingml/2006/table">
            <a:tbl>
              <a:tblPr firstRow="1" bandRow="1">
                <a:tableStyleId>{5940675A-B579-460E-94D1-54222C63F5DA}</a:tableStyleId>
              </a:tblPr>
              <a:tblGrid>
                <a:gridCol w="641259">
                  <a:extLst>
                    <a:ext uri="{9D8B030D-6E8A-4147-A177-3AD203B41FA5}">
                      <a16:colId xmlns:a16="http://schemas.microsoft.com/office/drawing/2014/main" val="20000"/>
                    </a:ext>
                  </a:extLst>
                </a:gridCol>
                <a:gridCol w="641259">
                  <a:extLst>
                    <a:ext uri="{9D8B030D-6E8A-4147-A177-3AD203B41FA5}">
                      <a16:colId xmlns:a16="http://schemas.microsoft.com/office/drawing/2014/main" val="20001"/>
                    </a:ext>
                  </a:extLst>
                </a:gridCol>
                <a:gridCol w="662744">
                  <a:extLst>
                    <a:ext uri="{9D8B030D-6E8A-4147-A177-3AD203B41FA5}">
                      <a16:colId xmlns:a16="http://schemas.microsoft.com/office/drawing/2014/main" val="20002"/>
                    </a:ext>
                  </a:extLst>
                </a:gridCol>
                <a:gridCol w="662744">
                  <a:extLst>
                    <a:ext uri="{9D8B030D-6E8A-4147-A177-3AD203B41FA5}">
                      <a16:colId xmlns:a16="http://schemas.microsoft.com/office/drawing/2014/main" val="20003"/>
                    </a:ext>
                  </a:extLst>
                </a:gridCol>
                <a:gridCol w="662744">
                  <a:extLst>
                    <a:ext uri="{9D8B030D-6E8A-4147-A177-3AD203B41FA5}">
                      <a16:colId xmlns:a16="http://schemas.microsoft.com/office/drawing/2014/main" val="20004"/>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solidFill>
                            <a:srgbClr val="00B050"/>
                          </a:solidFill>
                        </a:rPr>
                        <a:t>✓</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solidFill>
                            <a:srgbClr val="00B050"/>
                          </a:solidFill>
                        </a:rPr>
                        <a:t>✓</a:t>
                      </a:r>
                    </a:p>
                  </a:txBody>
                  <a:tcPr/>
                </a:tc>
                <a:tc>
                  <a:txBody>
                    <a:bodyPr/>
                    <a:lstStyle/>
                    <a:p>
                      <a:r>
                        <a:rPr lang="en-US">
                          <a:solidFill>
                            <a:srgbClr val="00B050"/>
                          </a:solidFill>
                        </a:rPr>
                        <a:t>✓</a:t>
                      </a:r>
                      <a:endParaRPr lang="en-US" dirty="0">
                        <a:solidFill>
                          <a:srgbClr val="00B050"/>
                        </a:solidFill>
                      </a:endParaRPr>
                    </a:p>
                  </a:txBody>
                  <a:tcPr/>
                </a:tc>
                <a:tc>
                  <a:txBody>
                    <a:bodyPr/>
                    <a:lstStyle/>
                    <a:p>
                      <a:r>
                        <a:rPr lang="en-US">
                          <a:solidFill>
                            <a:srgbClr val="00B050"/>
                          </a:solidFill>
                        </a:rPr>
                        <a:t>✓</a:t>
                      </a:r>
                      <a:endParaRPr lang="en-US" dirty="0">
                        <a:solidFill>
                          <a:srgbClr val="00B050"/>
                        </a:solidFill>
                      </a:endParaRPr>
                    </a:p>
                  </a:txBody>
                  <a:tcPr/>
                </a:tc>
                <a:tc>
                  <a:txBody>
                    <a:bodyPr/>
                    <a:lstStyle/>
                    <a:p>
                      <a:r>
                        <a:rPr lang="en-US" dirty="0">
                          <a:solidFill>
                            <a:srgbClr val="00B050"/>
                          </a:solidFill>
                        </a:rPr>
                        <a:t>✓</a:t>
                      </a:r>
                    </a:p>
                  </a:txBody>
                  <a:tcPr/>
                </a:tc>
                <a:extLst>
                  <a:ext uri="{0D108BD9-81ED-4DB2-BD59-A6C34878D82A}">
                    <a16:rowId xmlns:a16="http://schemas.microsoft.com/office/drawing/2014/main" val="10000"/>
                  </a:ext>
                </a:extLst>
              </a:tr>
              <a:tr h="370840">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a:solidFill>
                            <a:srgbClr val="00B050"/>
                          </a:solidFill>
                        </a:rPr>
                        <a:t>✓</a:t>
                      </a:r>
                      <a:endParaRPr lang="en-US" dirty="0">
                        <a:solidFill>
                          <a:srgbClr val="00B050"/>
                        </a:solidFill>
                      </a:endParaRPr>
                    </a:p>
                  </a:txBody>
                  <a:tcPr/>
                </a:tc>
                <a:tc>
                  <a:txBody>
                    <a:bodyPr/>
                    <a:lstStyle/>
                    <a:p>
                      <a:r>
                        <a:rPr lang="en-US">
                          <a:solidFill>
                            <a:srgbClr val="00B050"/>
                          </a:solidFill>
                        </a:rPr>
                        <a:t>✓</a:t>
                      </a:r>
                      <a:endParaRPr lang="en-US" dirty="0">
                        <a:solidFill>
                          <a:srgbClr val="00B050"/>
                        </a:solidFill>
                      </a:endParaRPr>
                    </a:p>
                  </a:txBody>
                  <a:tcPr/>
                </a:tc>
                <a:extLst>
                  <a:ext uri="{0D108BD9-81ED-4DB2-BD59-A6C34878D82A}">
                    <a16:rowId xmlns:a16="http://schemas.microsoft.com/office/drawing/2014/main" val="10001"/>
                  </a:ext>
                </a:extLst>
              </a:tr>
              <a:tr h="370840">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a:solidFill>
                            <a:srgbClr val="00B050"/>
                          </a:solidFill>
                        </a:rPr>
                        <a:t>✓</a:t>
                      </a:r>
                      <a:endParaRPr lang="en-US" dirty="0">
                        <a:solidFill>
                          <a:srgbClr val="00B050"/>
                        </a:solidFill>
                      </a:endParaRPr>
                    </a:p>
                  </a:txBody>
                  <a:tcPr/>
                </a:tc>
                <a:tc>
                  <a:txBody>
                    <a:bodyPr/>
                    <a:lstStyle/>
                    <a:p>
                      <a:r>
                        <a:rPr lang="en-US">
                          <a:solidFill>
                            <a:srgbClr val="00B050"/>
                          </a:solidFill>
                        </a:rPr>
                        <a:t>✓</a:t>
                      </a:r>
                      <a:endParaRPr lang="en-US" dirty="0">
                        <a:solidFill>
                          <a:srgbClr val="00B050"/>
                        </a:solidFill>
                      </a:endParaRPr>
                    </a:p>
                  </a:txBody>
                  <a:tcPr/>
                </a:tc>
                <a:extLst>
                  <a:ext uri="{0D108BD9-81ED-4DB2-BD59-A6C34878D82A}">
                    <a16:rowId xmlns:a16="http://schemas.microsoft.com/office/drawing/2014/main" val="10002"/>
                  </a:ext>
                </a:extLst>
              </a:tr>
              <a:tr h="370840">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a:solidFill>
                            <a:srgbClr val="00B050"/>
                          </a:solidFill>
                        </a:rPr>
                        <a:t>✓</a:t>
                      </a:r>
                      <a:endParaRPr lang="en-US" dirty="0">
                        <a:solidFill>
                          <a:srgbClr val="00B050"/>
                        </a:solidFill>
                      </a:endParaRPr>
                    </a:p>
                  </a:txBody>
                  <a:tcPr/>
                </a:tc>
                <a:tc>
                  <a:txBody>
                    <a:bodyPr/>
                    <a:lstStyle/>
                    <a:p>
                      <a:r>
                        <a:rPr lang="en-US">
                          <a:solidFill>
                            <a:srgbClr val="00B050"/>
                          </a:solidFill>
                        </a:rPr>
                        <a:t>✓</a:t>
                      </a:r>
                      <a:endParaRPr lang="en-US" dirty="0">
                        <a:solidFill>
                          <a:srgbClr val="00B050"/>
                        </a:solidFill>
                      </a:endParaRPr>
                    </a:p>
                  </a:txBody>
                  <a:tcPr/>
                </a:tc>
                <a:tc>
                  <a:txBody>
                    <a:bodyPr/>
                    <a:lstStyle/>
                    <a:p>
                      <a:r>
                        <a:rPr lang="en-US">
                          <a:solidFill>
                            <a:srgbClr val="00B050"/>
                          </a:solidFill>
                        </a:rPr>
                        <a:t>✓</a:t>
                      </a:r>
                      <a:endParaRPr lang="en-US" dirty="0">
                        <a:solidFill>
                          <a:srgbClr val="00B050"/>
                        </a:solidFill>
                      </a:endParaRPr>
                    </a:p>
                  </a:txBody>
                  <a:tcPr/>
                </a:tc>
                <a:extLst>
                  <a:ext uri="{0D108BD9-81ED-4DB2-BD59-A6C34878D82A}">
                    <a16:rowId xmlns:a16="http://schemas.microsoft.com/office/drawing/2014/main" val="10003"/>
                  </a:ext>
                </a:extLst>
              </a:tr>
              <a:tr h="370840">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extLst>
                  <a:ext uri="{0D108BD9-81ED-4DB2-BD59-A6C34878D82A}">
                    <a16:rowId xmlns:a16="http://schemas.microsoft.com/office/drawing/2014/main" val="10004"/>
                  </a:ext>
                </a:extLst>
              </a:tr>
              <a:tr h="370840">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extLst>
                  <a:ext uri="{0D108BD9-81ED-4DB2-BD59-A6C34878D82A}">
                    <a16:rowId xmlns:a16="http://schemas.microsoft.com/office/drawing/2014/main" val="10005"/>
                  </a:ext>
                </a:extLst>
              </a:tr>
              <a:tr h="370840">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a:solidFill>
                            <a:srgbClr val="00B050"/>
                          </a:solidFill>
                        </a:rPr>
                        <a:t>✓</a:t>
                      </a:r>
                      <a:endParaRPr lang="en-US" dirty="0">
                        <a:solidFill>
                          <a:srgbClr val="00B050"/>
                        </a:solidFill>
                      </a:endParaRPr>
                    </a:p>
                  </a:txBody>
                  <a:tcPr/>
                </a:tc>
                <a:extLst>
                  <a:ext uri="{0D108BD9-81ED-4DB2-BD59-A6C34878D82A}">
                    <a16:rowId xmlns:a16="http://schemas.microsoft.com/office/drawing/2014/main" val="10006"/>
                  </a:ext>
                </a:extLst>
              </a:tr>
              <a:tr h="370840">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a:solidFill>
                            <a:srgbClr val="00B050"/>
                          </a:solidFill>
                        </a:rPr>
                        <a:t>✓</a:t>
                      </a:r>
                      <a:endParaRPr lang="en-US" dirty="0">
                        <a:solidFill>
                          <a:srgbClr val="00B050"/>
                        </a:solidFill>
                      </a:endParaRPr>
                    </a:p>
                  </a:txBody>
                  <a:tcPr/>
                </a:tc>
                <a:extLst>
                  <a:ext uri="{0D108BD9-81ED-4DB2-BD59-A6C34878D82A}">
                    <a16:rowId xmlns:a16="http://schemas.microsoft.com/office/drawing/2014/main" val="10007"/>
                  </a:ext>
                </a:extLst>
              </a:tr>
              <a:tr h="370840">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extLst>
                  <a:ext uri="{0D108BD9-81ED-4DB2-BD59-A6C34878D82A}">
                    <a16:rowId xmlns:a16="http://schemas.microsoft.com/office/drawing/2014/main" val="10008"/>
                  </a:ext>
                </a:extLst>
              </a:tr>
              <a:tr h="370840">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extLst>
                  <a:ext uri="{0D108BD9-81ED-4DB2-BD59-A6C34878D82A}">
                    <a16:rowId xmlns:a16="http://schemas.microsoft.com/office/drawing/2014/main" val="10009"/>
                  </a:ext>
                </a:extLst>
              </a:tr>
              <a:tr h="370840">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748331036"/>
              </p:ext>
            </p:extLst>
          </p:nvPr>
        </p:nvGraphicFramePr>
        <p:xfrm>
          <a:off x="7861170" y="2547631"/>
          <a:ext cx="3270750" cy="4079240"/>
        </p:xfrm>
        <a:graphic>
          <a:graphicData uri="http://schemas.openxmlformats.org/drawingml/2006/table">
            <a:tbl>
              <a:tblPr firstRow="1" bandRow="1">
                <a:tableStyleId>{5940675A-B579-460E-94D1-54222C63F5DA}</a:tableStyleId>
              </a:tblPr>
              <a:tblGrid>
                <a:gridCol w="641259">
                  <a:extLst>
                    <a:ext uri="{9D8B030D-6E8A-4147-A177-3AD203B41FA5}">
                      <a16:colId xmlns:a16="http://schemas.microsoft.com/office/drawing/2014/main" val="20000"/>
                    </a:ext>
                  </a:extLst>
                </a:gridCol>
                <a:gridCol w="641259">
                  <a:extLst>
                    <a:ext uri="{9D8B030D-6E8A-4147-A177-3AD203B41FA5}">
                      <a16:colId xmlns:a16="http://schemas.microsoft.com/office/drawing/2014/main" val="20001"/>
                    </a:ext>
                  </a:extLst>
                </a:gridCol>
                <a:gridCol w="662744">
                  <a:extLst>
                    <a:ext uri="{9D8B030D-6E8A-4147-A177-3AD203B41FA5}">
                      <a16:colId xmlns:a16="http://schemas.microsoft.com/office/drawing/2014/main" val="20002"/>
                    </a:ext>
                  </a:extLst>
                </a:gridCol>
                <a:gridCol w="662744">
                  <a:extLst>
                    <a:ext uri="{9D8B030D-6E8A-4147-A177-3AD203B41FA5}">
                      <a16:colId xmlns:a16="http://schemas.microsoft.com/office/drawing/2014/main" val="20003"/>
                    </a:ext>
                  </a:extLst>
                </a:gridCol>
                <a:gridCol w="662744">
                  <a:extLst>
                    <a:ext uri="{9D8B030D-6E8A-4147-A177-3AD203B41FA5}">
                      <a16:colId xmlns:a16="http://schemas.microsoft.com/office/drawing/2014/main" val="20004"/>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solidFill>
                            <a:srgbClr val="00B050"/>
                          </a:solidFill>
                        </a:rPr>
                        <a:t>✓</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solidFill>
                            <a:srgbClr val="00B050"/>
                          </a:solidFill>
                        </a:rPr>
                        <a:t>✓</a:t>
                      </a:r>
                    </a:p>
                  </a:txBody>
                  <a:tcPr/>
                </a:tc>
                <a:tc>
                  <a:txBody>
                    <a:bodyPr/>
                    <a:lstStyle/>
                    <a:p>
                      <a:r>
                        <a:rPr lang="en-US">
                          <a:solidFill>
                            <a:srgbClr val="00B050"/>
                          </a:solidFill>
                        </a:rPr>
                        <a:t>✓</a:t>
                      </a:r>
                      <a:endParaRPr lang="en-US" dirty="0">
                        <a:solidFill>
                          <a:srgbClr val="00B050"/>
                        </a:solidFill>
                      </a:endParaRPr>
                    </a:p>
                  </a:txBody>
                  <a:tcPr/>
                </a:tc>
                <a:tc>
                  <a:txBody>
                    <a:bodyPr/>
                    <a:lstStyle/>
                    <a:p>
                      <a:r>
                        <a:rPr lang="en-US">
                          <a:solidFill>
                            <a:srgbClr val="00B050"/>
                          </a:solidFill>
                        </a:rPr>
                        <a:t>✓</a:t>
                      </a:r>
                      <a:endParaRPr lang="en-US" dirty="0">
                        <a:solidFill>
                          <a:srgbClr val="00B050"/>
                        </a:solidFill>
                      </a:endParaRPr>
                    </a:p>
                  </a:txBody>
                  <a:tcPr/>
                </a:tc>
                <a:tc>
                  <a:txBody>
                    <a:bodyPr/>
                    <a:lstStyle/>
                    <a:p>
                      <a:r>
                        <a:rPr lang="en-US" dirty="0">
                          <a:solidFill>
                            <a:srgbClr val="00B050"/>
                          </a:solidFill>
                        </a:rPr>
                        <a:t>✓</a:t>
                      </a:r>
                    </a:p>
                  </a:txBody>
                  <a:tcPr/>
                </a:tc>
                <a:extLst>
                  <a:ext uri="{0D108BD9-81ED-4DB2-BD59-A6C34878D82A}">
                    <a16:rowId xmlns:a16="http://schemas.microsoft.com/office/drawing/2014/main" val="10000"/>
                  </a:ext>
                </a:extLst>
              </a:tr>
              <a:tr h="370840">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a:solidFill>
                            <a:srgbClr val="00B050"/>
                          </a:solidFill>
                        </a:rPr>
                        <a:t>✓</a:t>
                      </a:r>
                      <a:endParaRPr lang="en-US" dirty="0">
                        <a:solidFill>
                          <a:srgbClr val="00B050"/>
                        </a:solidFill>
                      </a:endParaRPr>
                    </a:p>
                  </a:txBody>
                  <a:tcPr/>
                </a:tc>
                <a:tc>
                  <a:txBody>
                    <a:bodyPr/>
                    <a:lstStyle/>
                    <a:p>
                      <a:r>
                        <a:rPr lang="en-US">
                          <a:solidFill>
                            <a:srgbClr val="00B050"/>
                          </a:solidFill>
                        </a:rPr>
                        <a:t>✓</a:t>
                      </a:r>
                      <a:endParaRPr lang="en-US" dirty="0">
                        <a:solidFill>
                          <a:srgbClr val="00B050"/>
                        </a:solidFill>
                      </a:endParaRPr>
                    </a:p>
                  </a:txBody>
                  <a:tcPr/>
                </a:tc>
                <a:extLst>
                  <a:ext uri="{0D108BD9-81ED-4DB2-BD59-A6C34878D82A}">
                    <a16:rowId xmlns:a16="http://schemas.microsoft.com/office/drawing/2014/main" val="10001"/>
                  </a:ext>
                </a:extLst>
              </a:tr>
              <a:tr h="370840">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a:solidFill>
                            <a:srgbClr val="00B050"/>
                          </a:solidFill>
                        </a:rPr>
                        <a:t>✓</a:t>
                      </a:r>
                      <a:endParaRPr lang="en-US" dirty="0">
                        <a:solidFill>
                          <a:srgbClr val="00B050"/>
                        </a:solidFill>
                      </a:endParaRPr>
                    </a:p>
                  </a:txBody>
                  <a:tcPr/>
                </a:tc>
                <a:tc>
                  <a:txBody>
                    <a:bodyPr/>
                    <a:lstStyle/>
                    <a:p>
                      <a:r>
                        <a:rPr lang="en-US">
                          <a:solidFill>
                            <a:srgbClr val="00B050"/>
                          </a:solidFill>
                        </a:rPr>
                        <a:t>✓</a:t>
                      </a:r>
                      <a:endParaRPr lang="en-US" dirty="0">
                        <a:solidFill>
                          <a:srgbClr val="00B050"/>
                        </a:solidFill>
                      </a:endParaRPr>
                    </a:p>
                  </a:txBody>
                  <a:tcPr/>
                </a:tc>
                <a:extLst>
                  <a:ext uri="{0D108BD9-81ED-4DB2-BD59-A6C34878D82A}">
                    <a16:rowId xmlns:a16="http://schemas.microsoft.com/office/drawing/2014/main" val="10002"/>
                  </a:ext>
                </a:extLst>
              </a:tr>
              <a:tr h="370840">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a:solidFill>
                            <a:srgbClr val="00B050"/>
                          </a:solidFill>
                        </a:rPr>
                        <a:t>✓</a:t>
                      </a:r>
                      <a:endParaRPr lang="en-US" dirty="0">
                        <a:solidFill>
                          <a:srgbClr val="00B050"/>
                        </a:solidFill>
                      </a:endParaRPr>
                    </a:p>
                  </a:txBody>
                  <a:tcPr/>
                </a:tc>
                <a:tc>
                  <a:txBody>
                    <a:bodyPr/>
                    <a:lstStyle/>
                    <a:p>
                      <a:r>
                        <a:rPr lang="en-US">
                          <a:solidFill>
                            <a:srgbClr val="00B050"/>
                          </a:solidFill>
                        </a:rPr>
                        <a:t>✓</a:t>
                      </a:r>
                      <a:endParaRPr lang="en-US" dirty="0">
                        <a:solidFill>
                          <a:srgbClr val="00B050"/>
                        </a:solidFill>
                      </a:endParaRPr>
                    </a:p>
                  </a:txBody>
                  <a:tcPr/>
                </a:tc>
                <a:tc>
                  <a:txBody>
                    <a:bodyPr/>
                    <a:lstStyle/>
                    <a:p>
                      <a:r>
                        <a:rPr lang="en-US">
                          <a:solidFill>
                            <a:srgbClr val="00B050"/>
                          </a:solidFill>
                        </a:rPr>
                        <a:t>✓</a:t>
                      </a:r>
                      <a:endParaRPr lang="en-US" dirty="0">
                        <a:solidFill>
                          <a:srgbClr val="00B050"/>
                        </a:solidFill>
                      </a:endParaRPr>
                    </a:p>
                  </a:txBody>
                  <a:tcPr/>
                </a:tc>
                <a:extLst>
                  <a:ext uri="{0D108BD9-81ED-4DB2-BD59-A6C34878D82A}">
                    <a16:rowId xmlns:a16="http://schemas.microsoft.com/office/drawing/2014/main" val="10003"/>
                  </a:ext>
                </a:extLst>
              </a:tr>
              <a:tr h="370840">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extLst>
                  <a:ext uri="{0D108BD9-81ED-4DB2-BD59-A6C34878D82A}">
                    <a16:rowId xmlns:a16="http://schemas.microsoft.com/office/drawing/2014/main" val="10004"/>
                  </a:ext>
                </a:extLst>
              </a:tr>
              <a:tr h="370840">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extLst>
                  <a:ext uri="{0D108BD9-81ED-4DB2-BD59-A6C34878D82A}">
                    <a16:rowId xmlns:a16="http://schemas.microsoft.com/office/drawing/2014/main" val="10005"/>
                  </a:ext>
                </a:extLst>
              </a:tr>
              <a:tr h="370840">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a:solidFill>
                            <a:srgbClr val="00B050"/>
                          </a:solidFill>
                        </a:rPr>
                        <a:t>✓</a:t>
                      </a:r>
                      <a:endParaRPr lang="en-US" dirty="0">
                        <a:solidFill>
                          <a:srgbClr val="00B050"/>
                        </a:solidFill>
                      </a:endParaRPr>
                    </a:p>
                  </a:txBody>
                  <a:tcPr/>
                </a:tc>
                <a:extLst>
                  <a:ext uri="{0D108BD9-81ED-4DB2-BD59-A6C34878D82A}">
                    <a16:rowId xmlns:a16="http://schemas.microsoft.com/office/drawing/2014/main" val="10006"/>
                  </a:ext>
                </a:extLst>
              </a:tr>
              <a:tr h="370840">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a:solidFill>
                            <a:srgbClr val="00B050"/>
                          </a:solidFill>
                        </a:rPr>
                        <a:t>✓</a:t>
                      </a:r>
                      <a:endParaRPr lang="en-US" dirty="0">
                        <a:solidFill>
                          <a:srgbClr val="00B050"/>
                        </a:solidFill>
                      </a:endParaRPr>
                    </a:p>
                  </a:txBody>
                  <a:tcPr/>
                </a:tc>
                <a:extLst>
                  <a:ext uri="{0D108BD9-81ED-4DB2-BD59-A6C34878D82A}">
                    <a16:rowId xmlns:a16="http://schemas.microsoft.com/office/drawing/2014/main" val="10007"/>
                  </a:ext>
                </a:extLst>
              </a:tr>
              <a:tr h="370840">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extLst>
                  <a:ext uri="{0D108BD9-81ED-4DB2-BD59-A6C34878D82A}">
                    <a16:rowId xmlns:a16="http://schemas.microsoft.com/office/drawing/2014/main" val="10008"/>
                  </a:ext>
                </a:extLst>
              </a:tr>
              <a:tr h="370840">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extLst>
                  <a:ext uri="{0D108BD9-81ED-4DB2-BD59-A6C34878D82A}">
                    <a16:rowId xmlns:a16="http://schemas.microsoft.com/office/drawing/2014/main" val="10009"/>
                  </a:ext>
                </a:extLst>
              </a:tr>
              <a:tr h="370840">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tc>
                  <a:txBody>
                    <a:bodyPr/>
                    <a:lstStyle/>
                    <a:p>
                      <a:r>
                        <a:rPr lang="en-US" dirty="0">
                          <a:solidFill>
                            <a:srgbClr val="00B050"/>
                          </a:solidFill>
                        </a:rPr>
                        <a:t>✓</a:t>
                      </a:r>
                    </a:p>
                  </a:txBody>
                  <a:tcPr/>
                </a:tc>
                <a:extLst>
                  <a:ext uri="{0D108BD9-81ED-4DB2-BD59-A6C34878D82A}">
                    <a16:rowId xmlns:a16="http://schemas.microsoft.com/office/drawing/2014/main" val="10010"/>
                  </a:ext>
                </a:extLst>
              </a:tr>
            </a:tbl>
          </a:graphicData>
        </a:graphic>
      </p:graphicFrame>
      <p:grpSp>
        <p:nvGrpSpPr>
          <p:cNvPr id="15" name="Group 14"/>
          <p:cNvGrpSpPr/>
          <p:nvPr/>
        </p:nvGrpSpPr>
        <p:grpSpPr>
          <a:xfrm>
            <a:off x="1162263" y="1834187"/>
            <a:ext cx="4248837" cy="644459"/>
            <a:chOff x="1162255" y="603912"/>
            <a:chExt cx="4248837" cy="644459"/>
          </a:xfrm>
        </p:grpSpPr>
        <p:sp>
          <p:nvSpPr>
            <p:cNvPr id="10" name="TextBox 9"/>
            <p:cNvSpPr txBox="1"/>
            <p:nvPr/>
          </p:nvSpPr>
          <p:spPr>
            <a:xfrm rot="19331716">
              <a:off x="3732043" y="603912"/>
              <a:ext cx="1679049" cy="369332"/>
            </a:xfrm>
            <a:prstGeom prst="rect">
              <a:avLst/>
            </a:prstGeom>
            <a:noFill/>
          </p:spPr>
          <p:txBody>
            <a:bodyPr wrap="none" rtlCol="0">
              <a:spAutoFit/>
            </a:bodyPr>
            <a:lstStyle/>
            <a:p>
              <a:r>
                <a:rPr lang="en-US" dirty="0"/>
                <a:t>w</a:t>
              </a:r>
              <a:r>
                <a:rPr lang="en-US"/>
                <a:t>arm </a:t>
              </a:r>
              <a:r>
                <a:rPr lang="en-US" dirty="0"/>
                <a:t>high CR</a:t>
              </a:r>
            </a:p>
          </p:txBody>
        </p:sp>
        <p:sp>
          <p:nvSpPr>
            <p:cNvPr id="11" name="TextBox 10"/>
            <p:cNvSpPr txBox="1"/>
            <p:nvPr/>
          </p:nvSpPr>
          <p:spPr>
            <a:xfrm rot="19331716">
              <a:off x="3155354" y="879039"/>
              <a:ext cx="781368" cy="369332"/>
            </a:xfrm>
            <a:prstGeom prst="rect">
              <a:avLst/>
            </a:prstGeom>
            <a:noFill/>
          </p:spPr>
          <p:txBody>
            <a:bodyPr wrap="none" rtlCol="0">
              <a:spAutoFit/>
            </a:bodyPr>
            <a:lstStyle/>
            <a:p>
              <a:r>
                <a:rPr lang="en-US"/>
                <a:t>warm</a:t>
              </a:r>
              <a:endParaRPr lang="en-US" dirty="0"/>
            </a:p>
          </p:txBody>
        </p:sp>
        <p:sp>
          <p:nvSpPr>
            <p:cNvPr id="12" name="TextBox 11"/>
            <p:cNvSpPr txBox="1"/>
            <p:nvPr/>
          </p:nvSpPr>
          <p:spPr>
            <a:xfrm rot="19331716">
              <a:off x="2453511" y="804481"/>
              <a:ext cx="1024639" cy="369332"/>
            </a:xfrm>
            <a:prstGeom prst="rect">
              <a:avLst/>
            </a:prstGeom>
            <a:noFill/>
          </p:spPr>
          <p:txBody>
            <a:bodyPr wrap="none" rtlCol="0">
              <a:spAutoFit/>
            </a:bodyPr>
            <a:lstStyle/>
            <a:p>
              <a:r>
                <a:rPr lang="en-US"/>
                <a:t>high CR</a:t>
              </a:r>
              <a:endParaRPr lang="en-US" dirty="0"/>
            </a:p>
          </p:txBody>
        </p:sp>
        <p:sp>
          <p:nvSpPr>
            <p:cNvPr id="13" name="TextBox 12"/>
            <p:cNvSpPr txBox="1"/>
            <p:nvPr/>
          </p:nvSpPr>
          <p:spPr>
            <a:xfrm rot="19331716">
              <a:off x="1784705" y="717769"/>
              <a:ext cx="1273105" cy="369332"/>
            </a:xfrm>
            <a:prstGeom prst="rect">
              <a:avLst/>
            </a:prstGeom>
            <a:noFill/>
          </p:spPr>
          <p:txBody>
            <a:bodyPr wrap="none" rtlCol="0">
              <a:spAutoFit/>
            </a:bodyPr>
            <a:lstStyle/>
            <a:p>
              <a:r>
                <a:rPr lang="en-US"/>
                <a:t>high X-ray</a:t>
              </a:r>
              <a:endParaRPr lang="en-US" dirty="0"/>
            </a:p>
          </p:txBody>
        </p:sp>
        <p:sp>
          <p:nvSpPr>
            <p:cNvPr id="14" name="TextBox 13"/>
            <p:cNvSpPr txBox="1"/>
            <p:nvPr/>
          </p:nvSpPr>
          <p:spPr>
            <a:xfrm rot="19331716">
              <a:off x="1162255" y="804482"/>
              <a:ext cx="962123" cy="369332"/>
            </a:xfrm>
            <a:prstGeom prst="rect">
              <a:avLst/>
            </a:prstGeom>
            <a:noFill/>
          </p:spPr>
          <p:txBody>
            <a:bodyPr wrap="none" rtlCol="0">
              <a:spAutoFit/>
            </a:bodyPr>
            <a:lstStyle/>
            <a:p>
              <a:r>
                <a:rPr lang="en-US"/>
                <a:t>fiducial</a:t>
              </a:r>
              <a:endParaRPr lang="en-US" dirty="0"/>
            </a:p>
          </p:txBody>
        </p:sp>
      </p:grpSp>
      <p:grpSp>
        <p:nvGrpSpPr>
          <p:cNvPr id="16" name="Group 15"/>
          <p:cNvGrpSpPr/>
          <p:nvPr/>
        </p:nvGrpSpPr>
        <p:grpSpPr>
          <a:xfrm>
            <a:off x="4484559" y="1808542"/>
            <a:ext cx="4248837" cy="644459"/>
            <a:chOff x="1162255" y="603912"/>
            <a:chExt cx="4248837" cy="644459"/>
          </a:xfrm>
        </p:grpSpPr>
        <p:sp>
          <p:nvSpPr>
            <p:cNvPr id="17" name="TextBox 16"/>
            <p:cNvSpPr txBox="1"/>
            <p:nvPr/>
          </p:nvSpPr>
          <p:spPr>
            <a:xfrm rot="19331716">
              <a:off x="3732043" y="603912"/>
              <a:ext cx="1679049" cy="369332"/>
            </a:xfrm>
            <a:prstGeom prst="rect">
              <a:avLst/>
            </a:prstGeom>
            <a:noFill/>
          </p:spPr>
          <p:txBody>
            <a:bodyPr wrap="none" rtlCol="0">
              <a:spAutoFit/>
            </a:bodyPr>
            <a:lstStyle/>
            <a:p>
              <a:r>
                <a:rPr lang="en-US" dirty="0"/>
                <a:t>w</a:t>
              </a:r>
              <a:r>
                <a:rPr lang="en-US"/>
                <a:t>arm </a:t>
              </a:r>
              <a:r>
                <a:rPr lang="en-US" dirty="0"/>
                <a:t>high CR</a:t>
              </a:r>
            </a:p>
          </p:txBody>
        </p:sp>
        <p:sp>
          <p:nvSpPr>
            <p:cNvPr id="18" name="TextBox 17"/>
            <p:cNvSpPr txBox="1"/>
            <p:nvPr/>
          </p:nvSpPr>
          <p:spPr>
            <a:xfrm rot="19331716">
              <a:off x="3155354" y="879039"/>
              <a:ext cx="781368" cy="369332"/>
            </a:xfrm>
            <a:prstGeom prst="rect">
              <a:avLst/>
            </a:prstGeom>
            <a:noFill/>
          </p:spPr>
          <p:txBody>
            <a:bodyPr wrap="none" rtlCol="0">
              <a:spAutoFit/>
            </a:bodyPr>
            <a:lstStyle/>
            <a:p>
              <a:r>
                <a:rPr lang="en-US"/>
                <a:t>warm</a:t>
              </a:r>
              <a:endParaRPr lang="en-US" dirty="0"/>
            </a:p>
          </p:txBody>
        </p:sp>
        <p:sp>
          <p:nvSpPr>
            <p:cNvPr id="19" name="TextBox 18"/>
            <p:cNvSpPr txBox="1"/>
            <p:nvPr/>
          </p:nvSpPr>
          <p:spPr>
            <a:xfrm rot="19331716">
              <a:off x="2453511" y="804481"/>
              <a:ext cx="1024639" cy="369332"/>
            </a:xfrm>
            <a:prstGeom prst="rect">
              <a:avLst/>
            </a:prstGeom>
            <a:noFill/>
          </p:spPr>
          <p:txBody>
            <a:bodyPr wrap="none" rtlCol="0">
              <a:spAutoFit/>
            </a:bodyPr>
            <a:lstStyle/>
            <a:p>
              <a:r>
                <a:rPr lang="en-US" dirty="0"/>
                <a:t>high CR</a:t>
              </a:r>
            </a:p>
          </p:txBody>
        </p:sp>
        <p:sp>
          <p:nvSpPr>
            <p:cNvPr id="20" name="TextBox 19"/>
            <p:cNvSpPr txBox="1"/>
            <p:nvPr/>
          </p:nvSpPr>
          <p:spPr>
            <a:xfrm rot="19331716">
              <a:off x="1784705" y="717769"/>
              <a:ext cx="1273105" cy="369332"/>
            </a:xfrm>
            <a:prstGeom prst="rect">
              <a:avLst/>
            </a:prstGeom>
            <a:noFill/>
          </p:spPr>
          <p:txBody>
            <a:bodyPr wrap="none" rtlCol="0">
              <a:spAutoFit/>
            </a:bodyPr>
            <a:lstStyle/>
            <a:p>
              <a:r>
                <a:rPr lang="en-US"/>
                <a:t>high X-ray</a:t>
              </a:r>
              <a:endParaRPr lang="en-US" dirty="0"/>
            </a:p>
          </p:txBody>
        </p:sp>
        <p:sp>
          <p:nvSpPr>
            <p:cNvPr id="21" name="TextBox 20"/>
            <p:cNvSpPr txBox="1"/>
            <p:nvPr/>
          </p:nvSpPr>
          <p:spPr>
            <a:xfrm rot="19331716">
              <a:off x="1162255" y="804482"/>
              <a:ext cx="962123" cy="369332"/>
            </a:xfrm>
            <a:prstGeom prst="rect">
              <a:avLst/>
            </a:prstGeom>
            <a:noFill/>
          </p:spPr>
          <p:txBody>
            <a:bodyPr wrap="none" rtlCol="0">
              <a:spAutoFit/>
            </a:bodyPr>
            <a:lstStyle/>
            <a:p>
              <a:r>
                <a:rPr lang="en-US"/>
                <a:t>fiducial</a:t>
              </a:r>
              <a:endParaRPr lang="en-US" dirty="0"/>
            </a:p>
          </p:txBody>
        </p:sp>
      </p:grpSp>
      <p:grpSp>
        <p:nvGrpSpPr>
          <p:cNvPr id="22" name="Group 21"/>
          <p:cNvGrpSpPr/>
          <p:nvPr/>
        </p:nvGrpSpPr>
        <p:grpSpPr>
          <a:xfrm>
            <a:off x="7766243" y="1817024"/>
            <a:ext cx="4248837" cy="644459"/>
            <a:chOff x="1162255" y="603912"/>
            <a:chExt cx="4248837" cy="644459"/>
          </a:xfrm>
        </p:grpSpPr>
        <p:sp>
          <p:nvSpPr>
            <p:cNvPr id="23" name="TextBox 22"/>
            <p:cNvSpPr txBox="1"/>
            <p:nvPr/>
          </p:nvSpPr>
          <p:spPr>
            <a:xfrm rot="19331716">
              <a:off x="3732043" y="603912"/>
              <a:ext cx="1679049" cy="369332"/>
            </a:xfrm>
            <a:prstGeom prst="rect">
              <a:avLst/>
            </a:prstGeom>
            <a:noFill/>
          </p:spPr>
          <p:txBody>
            <a:bodyPr wrap="none" rtlCol="0">
              <a:spAutoFit/>
            </a:bodyPr>
            <a:lstStyle/>
            <a:p>
              <a:r>
                <a:rPr lang="en-US" dirty="0"/>
                <a:t>w</a:t>
              </a:r>
              <a:r>
                <a:rPr lang="en-US"/>
                <a:t>arm </a:t>
              </a:r>
              <a:r>
                <a:rPr lang="en-US" dirty="0"/>
                <a:t>high CR</a:t>
              </a:r>
            </a:p>
          </p:txBody>
        </p:sp>
        <p:sp>
          <p:nvSpPr>
            <p:cNvPr id="24" name="TextBox 23"/>
            <p:cNvSpPr txBox="1"/>
            <p:nvPr/>
          </p:nvSpPr>
          <p:spPr>
            <a:xfrm rot="19331716">
              <a:off x="3155354" y="879039"/>
              <a:ext cx="781368" cy="369332"/>
            </a:xfrm>
            <a:prstGeom prst="rect">
              <a:avLst/>
            </a:prstGeom>
            <a:noFill/>
          </p:spPr>
          <p:txBody>
            <a:bodyPr wrap="none" rtlCol="0">
              <a:spAutoFit/>
            </a:bodyPr>
            <a:lstStyle/>
            <a:p>
              <a:r>
                <a:rPr lang="en-US"/>
                <a:t>warm</a:t>
              </a:r>
              <a:endParaRPr lang="en-US" dirty="0"/>
            </a:p>
          </p:txBody>
        </p:sp>
        <p:sp>
          <p:nvSpPr>
            <p:cNvPr id="25" name="TextBox 24"/>
            <p:cNvSpPr txBox="1"/>
            <p:nvPr/>
          </p:nvSpPr>
          <p:spPr>
            <a:xfrm rot="19331716">
              <a:off x="2453511" y="804481"/>
              <a:ext cx="1024639" cy="369332"/>
            </a:xfrm>
            <a:prstGeom prst="rect">
              <a:avLst/>
            </a:prstGeom>
            <a:noFill/>
          </p:spPr>
          <p:txBody>
            <a:bodyPr wrap="none" rtlCol="0">
              <a:spAutoFit/>
            </a:bodyPr>
            <a:lstStyle/>
            <a:p>
              <a:r>
                <a:rPr lang="en-US"/>
                <a:t>high CR</a:t>
              </a:r>
              <a:endParaRPr lang="en-US" dirty="0"/>
            </a:p>
          </p:txBody>
        </p:sp>
        <p:sp>
          <p:nvSpPr>
            <p:cNvPr id="26" name="TextBox 25"/>
            <p:cNvSpPr txBox="1"/>
            <p:nvPr/>
          </p:nvSpPr>
          <p:spPr>
            <a:xfrm rot="19331716">
              <a:off x="1784705" y="717769"/>
              <a:ext cx="1273105" cy="369332"/>
            </a:xfrm>
            <a:prstGeom prst="rect">
              <a:avLst/>
            </a:prstGeom>
            <a:noFill/>
          </p:spPr>
          <p:txBody>
            <a:bodyPr wrap="none" rtlCol="0">
              <a:spAutoFit/>
            </a:bodyPr>
            <a:lstStyle/>
            <a:p>
              <a:r>
                <a:rPr lang="en-US"/>
                <a:t>high X-ray</a:t>
              </a:r>
              <a:endParaRPr lang="en-US" dirty="0"/>
            </a:p>
          </p:txBody>
        </p:sp>
        <p:sp>
          <p:nvSpPr>
            <p:cNvPr id="27" name="TextBox 26"/>
            <p:cNvSpPr txBox="1"/>
            <p:nvPr/>
          </p:nvSpPr>
          <p:spPr>
            <a:xfrm rot="19331716">
              <a:off x="1162255" y="804482"/>
              <a:ext cx="962123" cy="369332"/>
            </a:xfrm>
            <a:prstGeom prst="rect">
              <a:avLst/>
            </a:prstGeom>
            <a:noFill/>
          </p:spPr>
          <p:txBody>
            <a:bodyPr wrap="none" rtlCol="0">
              <a:spAutoFit/>
            </a:bodyPr>
            <a:lstStyle/>
            <a:p>
              <a:r>
                <a:rPr lang="en-US"/>
                <a:t>fiducial</a:t>
              </a:r>
              <a:endParaRPr lang="en-US" dirty="0"/>
            </a:p>
          </p:txBody>
        </p:sp>
      </p:grpSp>
      <p:sp>
        <p:nvSpPr>
          <p:cNvPr id="28" name="TextBox 27"/>
          <p:cNvSpPr txBox="1"/>
          <p:nvPr/>
        </p:nvSpPr>
        <p:spPr>
          <a:xfrm>
            <a:off x="2234602" y="1130921"/>
            <a:ext cx="1630575" cy="523220"/>
          </a:xfrm>
          <a:prstGeom prst="rect">
            <a:avLst/>
          </a:prstGeom>
          <a:noFill/>
        </p:spPr>
        <p:txBody>
          <a:bodyPr wrap="none" rtlCol="0">
            <a:spAutoFit/>
          </a:bodyPr>
          <a:lstStyle/>
          <a:p>
            <a:r>
              <a:rPr lang="en-US" sz="2800" dirty="0"/>
              <a:t>0.003 M</a:t>
            </a:r>
            <a:r>
              <a:rPr lang="en-US" sz="2800" baseline="-25000" dirty="0"/>
              <a:t>⨀</a:t>
            </a:r>
            <a:endParaRPr lang="en-US" sz="2800" dirty="0"/>
          </a:p>
        </p:txBody>
      </p:sp>
      <p:sp>
        <p:nvSpPr>
          <p:cNvPr id="29" name="TextBox 28"/>
          <p:cNvSpPr txBox="1"/>
          <p:nvPr/>
        </p:nvSpPr>
        <p:spPr>
          <a:xfrm>
            <a:off x="8736148" y="1128689"/>
            <a:ext cx="1271502" cy="523220"/>
          </a:xfrm>
          <a:prstGeom prst="rect">
            <a:avLst/>
          </a:prstGeom>
          <a:noFill/>
        </p:spPr>
        <p:txBody>
          <a:bodyPr wrap="none" rtlCol="0">
            <a:spAutoFit/>
          </a:bodyPr>
          <a:lstStyle/>
          <a:p>
            <a:r>
              <a:rPr lang="en-US" sz="2800" dirty="0"/>
              <a:t>0.1 M</a:t>
            </a:r>
            <a:r>
              <a:rPr lang="en-US" sz="2800" baseline="-25000" dirty="0"/>
              <a:t>⨀</a:t>
            </a:r>
            <a:endParaRPr lang="en-US" sz="2800" dirty="0"/>
          </a:p>
        </p:txBody>
      </p:sp>
      <p:sp>
        <p:nvSpPr>
          <p:cNvPr id="30" name="TextBox 29"/>
          <p:cNvSpPr txBox="1"/>
          <p:nvPr/>
        </p:nvSpPr>
        <p:spPr>
          <a:xfrm>
            <a:off x="5488535" y="1136614"/>
            <a:ext cx="1451038" cy="523220"/>
          </a:xfrm>
          <a:prstGeom prst="rect">
            <a:avLst/>
          </a:prstGeom>
          <a:noFill/>
        </p:spPr>
        <p:txBody>
          <a:bodyPr wrap="none" rtlCol="0">
            <a:spAutoFit/>
          </a:bodyPr>
          <a:lstStyle/>
          <a:p>
            <a:r>
              <a:rPr lang="en-US" sz="2800" dirty="0"/>
              <a:t>0.03 M</a:t>
            </a:r>
            <a:r>
              <a:rPr lang="en-US" sz="2800" baseline="-25000" dirty="0"/>
              <a:t>⨀</a:t>
            </a:r>
            <a:endParaRPr lang="en-US" sz="2800" dirty="0"/>
          </a:p>
        </p:txBody>
      </p:sp>
      <p:sp>
        <p:nvSpPr>
          <p:cNvPr id="33" name="Title 1"/>
          <p:cNvSpPr txBox="1">
            <a:spLocks/>
          </p:cNvSpPr>
          <p:nvPr/>
        </p:nvSpPr>
        <p:spPr>
          <a:xfrm>
            <a:off x="301038"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Model Grid: Disk Mass</a:t>
            </a:r>
          </a:p>
        </p:txBody>
      </p:sp>
      <p:pic>
        <p:nvPicPr>
          <p:cNvPr id="6" name="Picture 5"/>
          <p:cNvPicPr>
            <a:picLocks noChangeAspect="1"/>
          </p:cNvPicPr>
          <p:nvPr/>
        </p:nvPicPr>
        <p:blipFill rotWithShape="1">
          <a:blip r:embed="rId3">
            <a:extLst>
              <a:ext uri="{28A0092B-C50C-407E-A947-70E740481C1C}">
                <a14:useLocalDpi xmlns:a14="http://schemas.microsoft.com/office/drawing/2010/main"/>
              </a:ext>
            </a:extLst>
          </a:blip>
          <a:srcRect b="-10910"/>
          <a:stretch/>
        </p:blipFill>
        <p:spPr>
          <a:xfrm>
            <a:off x="1489652" y="5020877"/>
            <a:ext cx="2731795" cy="1305099"/>
          </a:xfrm>
          <a:prstGeom prst="rect">
            <a:avLst/>
          </a:prstGeom>
        </p:spPr>
      </p:pic>
      <p:pic>
        <p:nvPicPr>
          <p:cNvPr id="36" name="Picture 35"/>
          <p:cNvPicPr>
            <a:picLocks noChangeAspect="1"/>
          </p:cNvPicPr>
          <p:nvPr/>
        </p:nvPicPr>
        <p:blipFill rotWithShape="1">
          <a:blip r:embed="rId4">
            <a:extLst>
              <a:ext uri="{28A0092B-C50C-407E-A947-70E740481C1C}">
                <a14:useLocalDpi xmlns:a14="http://schemas.microsoft.com/office/drawing/2010/main"/>
              </a:ext>
            </a:extLst>
          </a:blip>
          <a:srcRect b="-10315"/>
          <a:stretch/>
        </p:blipFill>
        <p:spPr>
          <a:xfrm>
            <a:off x="4015725" y="3064392"/>
            <a:ext cx="3973484" cy="3369344"/>
          </a:xfrm>
          <a:prstGeom prst="rect">
            <a:avLst/>
          </a:prstGeom>
        </p:spPr>
      </p:pic>
      <p:pic>
        <p:nvPicPr>
          <p:cNvPr id="37" name="Picture 36"/>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7528287" y="2817385"/>
            <a:ext cx="4192594" cy="3369344"/>
          </a:xfrm>
          <a:prstGeom prst="rect">
            <a:avLst/>
          </a:prstGeom>
        </p:spPr>
      </p:pic>
      <p:cxnSp>
        <p:nvCxnSpPr>
          <p:cNvPr id="32" name="Straight Connector 31"/>
          <p:cNvCxnSpPr/>
          <p:nvPr/>
        </p:nvCxnSpPr>
        <p:spPr>
          <a:xfrm>
            <a:off x="301038" y="1112232"/>
            <a:ext cx="9602379" cy="3646"/>
          </a:xfrm>
          <a:prstGeom prst="line">
            <a:avLst/>
          </a:prstGeom>
          <a:ln cap="sq">
            <a:gradFill flip="none" rotWithShape="1">
              <a:gsLst>
                <a:gs pos="0">
                  <a:schemeClr val="bg1"/>
                </a:gs>
                <a:gs pos="74000">
                  <a:schemeClr val="tx1"/>
                </a:gs>
                <a:gs pos="83000">
                  <a:schemeClr val="tx1"/>
                </a:gs>
                <a:gs pos="100000">
                  <a:schemeClr val="tx1"/>
                </a:gs>
              </a:gsLst>
              <a:lin ang="10800000" scaled="1"/>
              <a:tileRect/>
            </a:gradFill>
            <a:tailEnd type="oval"/>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rot="16200000">
            <a:off x="-361259" y="4196998"/>
            <a:ext cx="1463862" cy="369332"/>
          </a:xfrm>
          <a:prstGeom prst="rect">
            <a:avLst/>
          </a:prstGeom>
          <a:noFill/>
        </p:spPr>
        <p:txBody>
          <a:bodyPr wrap="none" rtlCol="0">
            <a:spAutoFit/>
          </a:bodyPr>
          <a:lstStyle/>
          <a:p>
            <a:r>
              <a:rPr lang="en-US"/>
              <a:t>Large grains</a:t>
            </a:r>
          </a:p>
        </p:txBody>
      </p:sp>
    </p:spTree>
    <p:extLst>
      <p:ext uri="{BB962C8B-B14F-4D97-AF65-F5344CB8AC3E}">
        <p14:creationId xmlns:p14="http://schemas.microsoft.com/office/powerpoint/2010/main" val="15760667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038" y="0"/>
            <a:ext cx="10515600" cy="1325563"/>
          </a:xfrm>
        </p:spPr>
        <p:txBody>
          <a:bodyPr/>
          <a:lstStyle/>
          <a:p>
            <a:r>
              <a:rPr lang="en-US" dirty="0"/>
              <a:t>Volatile Abundances: Theory</a:t>
            </a:r>
          </a:p>
        </p:txBody>
      </p:sp>
      <p:sp>
        <p:nvSpPr>
          <p:cNvPr id="16" name="TextBox 15"/>
          <p:cNvSpPr txBox="1"/>
          <p:nvPr/>
        </p:nvSpPr>
        <p:spPr>
          <a:xfrm>
            <a:off x="6863845" y="2179639"/>
            <a:ext cx="4685098" cy="2677656"/>
          </a:xfrm>
          <a:prstGeom prst="rect">
            <a:avLst/>
          </a:prstGeom>
          <a:noFill/>
        </p:spPr>
        <p:txBody>
          <a:bodyPr wrap="square" rtlCol="0">
            <a:spAutoFit/>
          </a:bodyPr>
          <a:lstStyle/>
          <a:p>
            <a:pPr marL="285750" indent="-285750">
              <a:buFont typeface="Arial" charset="0"/>
              <a:buChar char="•"/>
            </a:pPr>
            <a:r>
              <a:rPr lang="en-US" sz="2800" dirty="0"/>
              <a:t>Gas disk C/O controlled by snowlines</a:t>
            </a:r>
          </a:p>
          <a:p>
            <a:pPr marL="285750" indent="-285750">
              <a:buFont typeface="Arial" charset="0"/>
              <a:buChar char="•"/>
            </a:pPr>
            <a:r>
              <a:rPr lang="en-US" sz="2800" dirty="0"/>
              <a:t>Determines initial C/O in gas giant atmospheres</a:t>
            </a:r>
          </a:p>
          <a:p>
            <a:pPr marL="285750" indent="-285750">
              <a:buFont typeface="Arial" charset="0"/>
              <a:buChar char="•"/>
            </a:pPr>
            <a:r>
              <a:rPr lang="en-US" sz="2800" dirty="0"/>
              <a:t>Altered by dynamics &amp; chemistry</a:t>
            </a:r>
          </a:p>
        </p:txBody>
      </p:sp>
      <p:cxnSp>
        <p:nvCxnSpPr>
          <p:cNvPr id="17" name="Straight Connector 16"/>
          <p:cNvCxnSpPr/>
          <p:nvPr/>
        </p:nvCxnSpPr>
        <p:spPr>
          <a:xfrm>
            <a:off x="301038" y="1112232"/>
            <a:ext cx="9602379" cy="3646"/>
          </a:xfrm>
          <a:prstGeom prst="line">
            <a:avLst/>
          </a:prstGeom>
          <a:ln cap="sq">
            <a:gradFill flip="none" rotWithShape="1">
              <a:gsLst>
                <a:gs pos="0">
                  <a:schemeClr val="bg1"/>
                </a:gs>
                <a:gs pos="74000">
                  <a:schemeClr val="tx1"/>
                </a:gs>
                <a:gs pos="83000">
                  <a:schemeClr val="tx1"/>
                </a:gs>
                <a:gs pos="100000">
                  <a:schemeClr val="tx1"/>
                </a:gs>
              </a:gsLst>
              <a:lin ang="10800000" scaled="1"/>
              <a:tileRect/>
            </a:gradFill>
            <a:tailEnd type="ova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DA653580-C916-5C40-B615-318318ED8AB9}"/>
              </a:ext>
            </a:extLst>
          </p:cNvPr>
          <p:cNvPicPr>
            <a:picLocks noChangeAspect="1"/>
          </p:cNvPicPr>
          <p:nvPr/>
        </p:nvPicPr>
        <p:blipFill>
          <a:blip r:embed="rId3"/>
          <a:stretch>
            <a:fillRect/>
          </a:stretch>
        </p:blipFill>
        <p:spPr>
          <a:xfrm>
            <a:off x="301038" y="1555813"/>
            <a:ext cx="6309360" cy="4206240"/>
          </a:xfrm>
          <a:prstGeom prst="rect">
            <a:avLst/>
          </a:prstGeom>
        </p:spPr>
      </p:pic>
      <p:sp>
        <p:nvSpPr>
          <p:cNvPr id="10" name="TextBox 9">
            <a:extLst>
              <a:ext uri="{FF2B5EF4-FFF2-40B4-BE49-F238E27FC236}">
                <a16:creationId xmlns:a16="http://schemas.microsoft.com/office/drawing/2014/main" id="{73BFBD21-0821-6B45-8015-53E0BBCB52E5}"/>
              </a:ext>
            </a:extLst>
          </p:cNvPr>
          <p:cNvSpPr txBox="1"/>
          <p:nvPr/>
        </p:nvSpPr>
        <p:spPr>
          <a:xfrm>
            <a:off x="4753716" y="3098107"/>
            <a:ext cx="707245" cy="369332"/>
          </a:xfrm>
          <a:prstGeom prst="rect">
            <a:avLst/>
          </a:prstGeom>
          <a:noFill/>
        </p:spPr>
        <p:txBody>
          <a:bodyPr wrap="none" rtlCol="0">
            <a:spAutoFit/>
          </a:bodyPr>
          <a:lstStyle/>
          <a:p>
            <a:r>
              <a:rPr lang="en-US" dirty="0"/>
              <a:t>Solar</a:t>
            </a:r>
          </a:p>
        </p:txBody>
      </p:sp>
      <p:cxnSp>
        <p:nvCxnSpPr>
          <p:cNvPr id="11" name="Straight Arrow Connector 10">
            <a:extLst>
              <a:ext uri="{FF2B5EF4-FFF2-40B4-BE49-F238E27FC236}">
                <a16:creationId xmlns:a16="http://schemas.microsoft.com/office/drawing/2014/main" id="{3655884C-9311-3846-8A7A-32A633E61A56}"/>
              </a:ext>
            </a:extLst>
          </p:cNvPr>
          <p:cNvCxnSpPr>
            <a:cxnSpLocks/>
          </p:cNvCxnSpPr>
          <p:nvPr/>
        </p:nvCxnSpPr>
        <p:spPr>
          <a:xfrm flipH="1">
            <a:off x="4654396" y="3412559"/>
            <a:ext cx="198640" cy="41806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2E328E39-061C-9444-AD08-4BE800FB90C9}"/>
              </a:ext>
            </a:extLst>
          </p:cNvPr>
          <p:cNvSpPr txBox="1"/>
          <p:nvPr/>
        </p:nvSpPr>
        <p:spPr>
          <a:xfrm>
            <a:off x="4049450" y="5481120"/>
            <a:ext cx="3018775" cy="400110"/>
          </a:xfrm>
          <a:prstGeom prst="rect">
            <a:avLst/>
          </a:prstGeom>
          <a:noFill/>
        </p:spPr>
        <p:txBody>
          <a:bodyPr wrap="none" rtlCol="0">
            <a:spAutoFit/>
          </a:bodyPr>
          <a:lstStyle/>
          <a:p>
            <a:r>
              <a:rPr lang="en-US" sz="2000" b="1" dirty="0"/>
              <a:t>Adapted from Öberg+11</a:t>
            </a:r>
          </a:p>
        </p:txBody>
      </p:sp>
      <p:sp>
        <p:nvSpPr>
          <p:cNvPr id="14" name="TextBox 13">
            <a:extLst>
              <a:ext uri="{FF2B5EF4-FFF2-40B4-BE49-F238E27FC236}">
                <a16:creationId xmlns:a16="http://schemas.microsoft.com/office/drawing/2014/main" id="{6B0C8448-126B-6A4E-9D87-95D69790E230}"/>
              </a:ext>
            </a:extLst>
          </p:cNvPr>
          <p:cNvSpPr txBox="1"/>
          <p:nvPr/>
        </p:nvSpPr>
        <p:spPr>
          <a:xfrm>
            <a:off x="520650" y="1543423"/>
            <a:ext cx="1197764"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Snowline:</a:t>
            </a:r>
          </a:p>
        </p:txBody>
      </p:sp>
      <p:sp>
        <p:nvSpPr>
          <p:cNvPr id="20" name="TextBox 19">
            <a:extLst>
              <a:ext uri="{FF2B5EF4-FFF2-40B4-BE49-F238E27FC236}">
                <a16:creationId xmlns:a16="http://schemas.microsoft.com/office/drawing/2014/main" id="{11BFE8EA-CFA8-DC4B-9C9B-39E6A4F4DD62}"/>
              </a:ext>
            </a:extLst>
          </p:cNvPr>
          <p:cNvSpPr txBox="1"/>
          <p:nvPr/>
        </p:nvSpPr>
        <p:spPr>
          <a:xfrm>
            <a:off x="5446641" y="5068425"/>
            <a:ext cx="474810" cy="353943"/>
          </a:xfrm>
          <a:prstGeom prst="rect">
            <a:avLst/>
          </a:prstGeom>
          <a:noFill/>
        </p:spPr>
        <p:txBody>
          <a:bodyPr wrap="none" rtlCol="0">
            <a:spAutoFit/>
          </a:bodyPr>
          <a:lstStyle/>
          <a:p>
            <a:r>
              <a:rPr lang="en-US" sz="1700" dirty="0">
                <a:latin typeface="Palatino Linotype" panose="02040502050505030304" pitchFamily="18" charset="0"/>
                <a:ea typeface="Palatino" pitchFamily="2" charset="77"/>
                <a:cs typeface="Arial Hebrew" pitchFamily="2" charset="-79"/>
              </a:rPr>
              <a:t>10</a:t>
            </a:r>
            <a:r>
              <a:rPr lang="en-US" sz="1700" baseline="30000" dirty="0">
                <a:latin typeface="Palatino Linotype" panose="02040502050505030304" pitchFamily="18" charset="0"/>
                <a:ea typeface="Palatino" pitchFamily="2" charset="77"/>
                <a:cs typeface="Arial Hebrew" pitchFamily="2" charset="-79"/>
              </a:rPr>
              <a:t>2</a:t>
            </a:r>
            <a:endParaRPr lang="en-US" sz="1700" dirty="0">
              <a:latin typeface="Palatino Linotype" panose="02040502050505030304" pitchFamily="18" charset="0"/>
              <a:ea typeface="Palatino" pitchFamily="2" charset="77"/>
              <a:cs typeface="Arial Hebrew" pitchFamily="2" charset="-79"/>
            </a:endParaRPr>
          </a:p>
        </p:txBody>
      </p:sp>
    </p:spTree>
    <p:extLst>
      <p:ext uri="{BB962C8B-B14F-4D97-AF65-F5344CB8AC3E}">
        <p14:creationId xmlns:p14="http://schemas.microsoft.com/office/powerpoint/2010/main" val="6946842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01038"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Analysis</a:t>
            </a:r>
          </a:p>
        </p:txBody>
      </p:sp>
      <p:cxnSp>
        <p:nvCxnSpPr>
          <p:cNvPr id="5" name="Straight Connector 4"/>
          <p:cNvCxnSpPr/>
          <p:nvPr/>
        </p:nvCxnSpPr>
        <p:spPr>
          <a:xfrm>
            <a:off x="115059" y="1125465"/>
            <a:ext cx="9602379" cy="3646"/>
          </a:xfrm>
          <a:prstGeom prst="line">
            <a:avLst/>
          </a:prstGeom>
          <a:ln cap="sq">
            <a:gradFill flip="none" rotWithShape="1">
              <a:gsLst>
                <a:gs pos="0">
                  <a:schemeClr val="bg1"/>
                </a:gs>
                <a:gs pos="74000">
                  <a:schemeClr val="tx1"/>
                </a:gs>
                <a:gs pos="83000">
                  <a:schemeClr val="tx1"/>
                </a:gs>
                <a:gs pos="100000">
                  <a:schemeClr val="tx1"/>
                </a:gs>
              </a:gsLst>
              <a:lin ang="10800000" scaled="1"/>
              <a:tileRect/>
            </a:gradFill>
            <a:tailEnd type="oval"/>
          </a:ln>
        </p:spPr>
        <p:style>
          <a:lnRef idx="1">
            <a:schemeClr val="accent1"/>
          </a:lnRef>
          <a:fillRef idx="0">
            <a:schemeClr val="accent1"/>
          </a:fillRef>
          <a:effectRef idx="0">
            <a:schemeClr val="accent1"/>
          </a:effectRef>
          <a:fontRef idx="minor">
            <a:schemeClr val="tx1"/>
          </a:fontRef>
        </p:style>
      </p:cxnSp>
      <p:grpSp>
        <p:nvGrpSpPr>
          <p:cNvPr id="8" name="Group 7"/>
          <p:cNvGrpSpPr>
            <a:grpSpLocks noChangeAspect="1"/>
          </p:cNvGrpSpPr>
          <p:nvPr/>
        </p:nvGrpSpPr>
        <p:grpSpPr>
          <a:xfrm>
            <a:off x="6548189" y="1345155"/>
            <a:ext cx="4775489" cy="5349892"/>
            <a:chOff x="4559969" y="2136184"/>
            <a:chExt cx="2848896" cy="3191565"/>
          </a:xfrm>
        </p:grpSpPr>
        <p:grpSp>
          <p:nvGrpSpPr>
            <p:cNvPr id="11" name="Group 10"/>
            <p:cNvGrpSpPr>
              <a:grpSpLocks noChangeAspect="1"/>
            </p:cNvGrpSpPr>
            <p:nvPr/>
          </p:nvGrpSpPr>
          <p:grpSpPr>
            <a:xfrm>
              <a:off x="4559969" y="2136184"/>
              <a:ext cx="2848896" cy="3191565"/>
              <a:chOff x="3964254" y="2519479"/>
              <a:chExt cx="3903796" cy="4373351"/>
            </a:xfrm>
          </p:grpSpPr>
          <p:sp>
            <p:nvSpPr>
              <p:cNvPr id="13" name="Freeform 12"/>
              <p:cNvSpPr/>
              <p:nvPr/>
            </p:nvSpPr>
            <p:spPr>
              <a:xfrm>
                <a:off x="3978438" y="2519479"/>
                <a:ext cx="3889612" cy="2204114"/>
              </a:xfrm>
              <a:custGeom>
                <a:avLst/>
                <a:gdLst>
                  <a:gd name="connsiteX0" fmla="*/ 0 w 3889612"/>
                  <a:gd name="connsiteY0" fmla="*/ 2204114 h 2204114"/>
                  <a:gd name="connsiteX1" fmla="*/ 3889612 w 3889612"/>
                  <a:gd name="connsiteY1" fmla="*/ 2200702 h 2204114"/>
                  <a:gd name="connsiteX2" fmla="*/ 3886200 w 3889612"/>
                  <a:gd name="connsiteY2" fmla="*/ 2125639 h 2204114"/>
                  <a:gd name="connsiteX3" fmla="*/ 3886200 w 3889612"/>
                  <a:gd name="connsiteY3" fmla="*/ 2064224 h 2204114"/>
                  <a:gd name="connsiteX4" fmla="*/ 3886200 w 3889612"/>
                  <a:gd name="connsiteY4" fmla="*/ 1989162 h 2204114"/>
                  <a:gd name="connsiteX5" fmla="*/ 3882788 w 3889612"/>
                  <a:gd name="connsiteY5" fmla="*/ 1920923 h 2204114"/>
                  <a:gd name="connsiteX6" fmla="*/ 3879377 w 3889612"/>
                  <a:gd name="connsiteY6" fmla="*/ 1832212 h 2204114"/>
                  <a:gd name="connsiteX7" fmla="*/ 3872553 w 3889612"/>
                  <a:gd name="connsiteY7" fmla="*/ 1767385 h 2204114"/>
                  <a:gd name="connsiteX8" fmla="*/ 3862317 w 3889612"/>
                  <a:gd name="connsiteY8" fmla="*/ 1685499 h 2204114"/>
                  <a:gd name="connsiteX9" fmla="*/ 3855493 w 3889612"/>
                  <a:gd name="connsiteY9" fmla="*/ 1600200 h 2204114"/>
                  <a:gd name="connsiteX10" fmla="*/ 3845257 w 3889612"/>
                  <a:gd name="connsiteY10" fmla="*/ 1518314 h 2204114"/>
                  <a:gd name="connsiteX11" fmla="*/ 3838433 w 3889612"/>
                  <a:gd name="connsiteY11" fmla="*/ 1463723 h 2204114"/>
                  <a:gd name="connsiteX12" fmla="*/ 3831609 w 3889612"/>
                  <a:gd name="connsiteY12" fmla="*/ 1412544 h 2204114"/>
                  <a:gd name="connsiteX13" fmla="*/ 3821374 w 3889612"/>
                  <a:gd name="connsiteY13" fmla="*/ 1337481 h 2204114"/>
                  <a:gd name="connsiteX14" fmla="*/ 3804314 w 3889612"/>
                  <a:gd name="connsiteY14" fmla="*/ 1259006 h 2204114"/>
                  <a:gd name="connsiteX15" fmla="*/ 3783842 w 3889612"/>
                  <a:gd name="connsiteY15" fmla="*/ 1163472 h 2204114"/>
                  <a:gd name="connsiteX16" fmla="*/ 3766782 w 3889612"/>
                  <a:gd name="connsiteY16" fmla="*/ 1084997 h 2204114"/>
                  <a:gd name="connsiteX17" fmla="*/ 3749723 w 3889612"/>
                  <a:gd name="connsiteY17" fmla="*/ 1016759 h 2204114"/>
                  <a:gd name="connsiteX18" fmla="*/ 3742899 w 3889612"/>
                  <a:gd name="connsiteY18" fmla="*/ 986051 h 2204114"/>
                  <a:gd name="connsiteX19" fmla="*/ 3732663 w 3889612"/>
                  <a:gd name="connsiteY19" fmla="*/ 951932 h 2204114"/>
                  <a:gd name="connsiteX20" fmla="*/ 3719015 w 3889612"/>
                  <a:gd name="connsiteY20" fmla="*/ 900753 h 2204114"/>
                  <a:gd name="connsiteX21" fmla="*/ 3705368 w 3889612"/>
                  <a:gd name="connsiteY21" fmla="*/ 856397 h 2204114"/>
                  <a:gd name="connsiteX22" fmla="*/ 3691720 w 3889612"/>
                  <a:gd name="connsiteY22" fmla="*/ 815454 h 2204114"/>
                  <a:gd name="connsiteX23" fmla="*/ 3671248 w 3889612"/>
                  <a:gd name="connsiteY23" fmla="*/ 750627 h 2204114"/>
                  <a:gd name="connsiteX24" fmla="*/ 3643953 w 3889612"/>
                  <a:gd name="connsiteY24" fmla="*/ 678976 h 2204114"/>
                  <a:gd name="connsiteX25" fmla="*/ 3623481 w 3889612"/>
                  <a:gd name="connsiteY25" fmla="*/ 620973 h 2204114"/>
                  <a:gd name="connsiteX26" fmla="*/ 3609833 w 3889612"/>
                  <a:gd name="connsiteY26" fmla="*/ 583442 h 2204114"/>
                  <a:gd name="connsiteX27" fmla="*/ 3585950 w 3889612"/>
                  <a:gd name="connsiteY27" fmla="*/ 525439 h 2204114"/>
                  <a:gd name="connsiteX28" fmla="*/ 3565478 w 3889612"/>
                  <a:gd name="connsiteY28" fmla="*/ 477672 h 2204114"/>
                  <a:gd name="connsiteX29" fmla="*/ 3545006 w 3889612"/>
                  <a:gd name="connsiteY29" fmla="*/ 429905 h 2204114"/>
                  <a:gd name="connsiteX30" fmla="*/ 3521123 w 3889612"/>
                  <a:gd name="connsiteY30" fmla="*/ 392373 h 2204114"/>
                  <a:gd name="connsiteX31" fmla="*/ 3507475 w 3889612"/>
                  <a:gd name="connsiteY31" fmla="*/ 365078 h 2204114"/>
                  <a:gd name="connsiteX32" fmla="*/ 3469944 w 3889612"/>
                  <a:gd name="connsiteY32" fmla="*/ 307075 h 2204114"/>
                  <a:gd name="connsiteX33" fmla="*/ 3435824 w 3889612"/>
                  <a:gd name="connsiteY33" fmla="*/ 255896 h 2204114"/>
                  <a:gd name="connsiteX34" fmla="*/ 3394881 w 3889612"/>
                  <a:gd name="connsiteY34" fmla="*/ 204717 h 2204114"/>
                  <a:gd name="connsiteX35" fmla="*/ 3347114 w 3889612"/>
                  <a:gd name="connsiteY35" fmla="*/ 150126 h 2204114"/>
                  <a:gd name="connsiteX36" fmla="*/ 3268639 w 3889612"/>
                  <a:gd name="connsiteY36" fmla="*/ 81887 h 2204114"/>
                  <a:gd name="connsiteX37" fmla="*/ 3227696 w 3889612"/>
                  <a:gd name="connsiteY37" fmla="*/ 58003 h 2204114"/>
                  <a:gd name="connsiteX38" fmla="*/ 3183341 w 3889612"/>
                  <a:gd name="connsiteY38" fmla="*/ 30708 h 2204114"/>
                  <a:gd name="connsiteX39" fmla="*/ 3156045 w 3889612"/>
                  <a:gd name="connsiteY39" fmla="*/ 13648 h 2204114"/>
                  <a:gd name="connsiteX40" fmla="*/ 3104866 w 3889612"/>
                  <a:gd name="connsiteY40" fmla="*/ 0 h 2204114"/>
                  <a:gd name="connsiteX41" fmla="*/ 3063923 w 3889612"/>
                  <a:gd name="connsiteY41" fmla="*/ 3412 h 2204114"/>
                  <a:gd name="connsiteX42" fmla="*/ 1671851 w 3889612"/>
                  <a:gd name="connsiteY42" fmla="*/ 986051 h 2204114"/>
                  <a:gd name="connsiteX43" fmla="*/ 1467135 w 3889612"/>
                  <a:gd name="connsiteY43" fmla="*/ 1136176 h 2204114"/>
                  <a:gd name="connsiteX44" fmla="*/ 1334069 w 3889612"/>
                  <a:gd name="connsiteY44" fmla="*/ 1235123 h 2204114"/>
                  <a:gd name="connsiteX45" fmla="*/ 1204415 w 3889612"/>
                  <a:gd name="connsiteY45" fmla="*/ 1327245 h 2204114"/>
                  <a:gd name="connsiteX46" fmla="*/ 1143000 w 3889612"/>
                  <a:gd name="connsiteY46" fmla="*/ 1371600 h 2204114"/>
                  <a:gd name="connsiteX47" fmla="*/ 1057702 w 3889612"/>
                  <a:gd name="connsiteY47" fmla="*/ 1456899 h 2204114"/>
                  <a:gd name="connsiteX48" fmla="*/ 791571 w 3889612"/>
                  <a:gd name="connsiteY48" fmla="*/ 1705970 h 2204114"/>
                  <a:gd name="connsiteX49" fmla="*/ 736980 w 3889612"/>
                  <a:gd name="connsiteY49" fmla="*/ 1753738 h 2204114"/>
                  <a:gd name="connsiteX50" fmla="*/ 709684 w 3889612"/>
                  <a:gd name="connsiteY50" fmla="*/ 1781033 h 2204114"/>
                  <a:gd name="connsiteX51" fmla="*/ 665329 w 3889612"/>
                  <a:gd name="connsiteY51" fmla="*/ 1815153 h 2204114"/>
                  <a:gd name="connsiteX52" fmla="*/ 586854 w 3889612"/>
                  <a:gd name="connsiteY52" fmla="*/ 1873156 h 2204114"/>
                  <a:gd name="connsiteX53" fmla="*/ 525439 w 3889612"/>
                  <a:gd name="connsiteY53" fmla="*/ 1910687 h 2204114"/>
                  <a:gd name="connsiteX54" fmla="*/ 470848 w 3889612"/>
                  <a:gd name="connsiteY54" fmla="*/ 1948218 h 2204114"/>
                  <a:gd name="connsiteX55" fmla="*/ 395785 w 3889612"/>
                  <a:gd name="connsiteY55" fmla="*/ 2009633 h 2204114"/>
                  <a:gd name="connsiteX56" fmla="*/ 337782 w 3889612"/>
                  <a:gd name="connsiteY56" fmla="*/ 2050576 h 2204114"/>
                  <a:gd name="connsiteX57" fmla="*/ 0 w 3889612"/>
                  <a:gd name="connsiteY57" fmla="*/ 2204114 h 2204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3889612" h="2204114">
                    <a:moveTo>
                      <a:pt x="0" y="2204114"/>
                    </a:moveTo>
                    <a:lnTo>
                      <a:pt x="3889612" y="2200702"/>
                    </a:lnTo>
                    <a:lnTo>
                      <a:pt x="3886200" y="2125639"/>
                    </a:lnTo>
                    <a:lnTo>
                      <a:pt x="3886200" y="2064224"/>
                    </a:lnTo>
                    <a:lnTo>
                      <a:pt x="3886200" y="1989162"/>
                    </a:lnTo>
                    <a:lnTo>
                      <a:pt x="3882788" y="1920923"/>
                    </a:lnTo>
                    <a:lnTo>
                      <a:pt x="3879377" y="1832212"/>
                    </a:lnTo>
                    <a:lnTo>
                      <a:pt x="3872553" y="1767385"/>
                    </a:lnTo>
                    <a:lnTo>
                      <a:pt x="3862317" y="1685499"/>
                    </a:lnTo>
                    <a:lnTo>
                      <a:pt x="3855493" y="1600200"/>
                    </a:lnTo>
                    <a:lnTo>
                      <a:pt x="3845257" y="1518314"/>
                    </a:lnTo>
                    <a:lnTo>
                      <a:pt x="3838433" y="1463723"/>
                    </a:lnTo>
                    <a:lnTo>
                      <a:pt x="3831609" y="1412544"/>
                    </a:lnTo>
                    <a:lnTo>
                      <a:pt x="3821374" y="1337481"/>
                    </a:lnTo>
                    <a:lnTo>
                      <a:pt x="3804314" y="1259006"/>
                    </a:lnTo>
                    <a:lnTo>
                      <a:pt x="3783842" y="1163472"/>
                    </a:lnTo>
                    <a:lnTo>
                      <a:pt x="3766782" y="1084997"/>
                    </a:lnTo>
                    <a:lnTo>
                      <a:pt x="3749723" y="1016759"/>
                    </a:lnTo>
                    <a:lnTo>
                      <a:pt x="3742899" y="986051"/>
                    </a:lnTo>
                    <a:lnTo>
                      <a:pt x="3732663" y="951932"/>
                    </a:lnTo>
                    <a:lnTo>
                      <a:pt x="3719015" y="900753"/>
                    </a:lnTo>
                    <a:lnTo>
                      <a:pt x="3705368" y="856397"/>
                    </a:lnTo>
                    <a:lnTo>
                      <a:pt x="3691720" y="815454"/>
                    </a:lnTo>
                    <a:lnTo>
                      <a:pt x="3671248" y="750627"/>
                    </a:lnTo>
                    <a:lnTo>
                      <a:pt x="3643953" y="678976"/>
                    </a:lnTo>
                    <a:lnTo>
                      <a:pt x="3623481" y="620973"/>
                    </a:lnTo>
                    <a:lnTo>
                      <a:pt x="3609833" y="583442"/>
                    </a:lnTo>
                    <a:lnTo>
                      <a:pt x="3585950" y="525439"/>
                    </a:lnTo>
                    <a:lnTo>
                      <a:pt x="3565478" y="477672"/>
                    </a:lnTo>
                    <a:lnTo>
                      <a:pt x="3545006" y="429905"/>
                    </a:lnTo>
                    <a:lnTo>
                      <a:pt x="3521123" y="392373"/>
                    </a:lnTo>
                    <a:lnTo>
                      <a:pt x="3507475" y="365078"/>
                    </a:lnTo>
                    <a:lnTo>
                      <a:pt x="3469944" y="307075"/>
                    </a:lnTo>
                    <a:lnTo>
                      <a:pt x="3435824" y="255896"/>
                    </a:lnTo>
                    <a:lnTo>
                      <a:pt x="3394881" y="204717"/>
                    </a:lnTo>
                    <a:lnTo>
                      <a:pt x="3347114" y="150126"/>
                    </a:lnTo>
                    <a:lnTo>
                      <a:pt x="3268639" y="81887"/>
                    </a:lnTo>
                    <a:lnTo>
                      <a:pt x="3227696" y="58003"/>
                    </a:lnTo>
                    <a:lnTo>
                      <a:pt x="3183341" y="30708"/>
                    </a:lnTo>
                    <a:lnTo>
                      <a:pt x="3156045" y="13648"/>
                    </a:lnTo>
                    <a:lnTo>
                      <a:pt x="3104866" y="0"/>
                    </a:lnTo>
                    <a:lnTo>
                      <a:pt x="3063923" y="3412"/>
                    </a:lnTo>
                    <a:lnTo>
                      <a:pt x="1671851" y="986051"/>
                    </a:lnTo>
                    <a:lnTo>
                      <a:pt x="1467135" y="1136176"/>
                    </a:lnTo>
                    <a:lnTo>
                      <a:pt x="1334069" y="1235123"/>
                    </a:lnTo>
                    <a:lnTo>
                      <a:pt x="1204415" y="1327245"/>
                    </a:lnTo>
                    <a:lnTo>
                      <a:pt x="1143000" y="1371600"/>
                    </a:lnTo>
                    <a:lnTo>
                      <a:pt x="1057702" y="1456899"/>
                    </a:lnTo>
                    <a:lnTo>
                      <a:pt x="791571" y="1705970"/>
                    </a:lnTo>
                    <a:lnTo>
                      <a:pt x="736980" y="1753738"/>
                    </a:lnTo>
                    <a:lnTo>
                      <a:pt x="709684" y="1781033"/>
                    </a:lnTo>
                    <a:lnTo>
                      <a:pt x="665329" y="1815153"/>
                    </a:lnTo>
                    <a:lnTo>
                      <a:pt x="586854" y="1873156"/>
                    </a:lnTo>
                    <a:lnTo>
                      <a:pt x="525439" y="1910687"/>
                    </a:lnTo>
                    <a:lnTo>
                      <a:pt x="470848" y="1948218"/>
                    </a:lnTo>
                    <a:lnTo>
                      <a:pt x="395785" y="2009633"/>
                    </a:lnTo>
                    <a:lnTo>
                      <a:pt x="337782" y="2050576"/>
                    </a:lnTo>
                    <a:lnTo>
                      <a:pt x="0" y="2204114"/>
                    </a:lnTo>
                    <a:close/>
                  </a:path>
                </a:pathLst>
              </a:custGeom>
              <a:gradFill flip="none" rotWithShape="1">
                <a:gsLst>
                  <a:gs pos="0">
                    <a:schemeClr val="accent1"/>
                  </a:gs>
                  <a:gs pos="67000">
                    <a:schemeClr val="accent1">
                      <a:tint val="44500"/>
                      <a:satMod val="160000"/>
                    </a:schemeClr>
                  </a:gs>
                  <a:gs pos="100000">
                    <a:schemeClr val="accent1">
                      <a:tint val="23500"/>
                      <a:satMod val="1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p:cNvSpPr/>
              <p:nvPr/>
            </p:nvSpPr>
            <p:spPr>
              <a:xfrm flipV="1">
                <a:off x="3978438" y="4688716"/>
                <a:ext cx="3889612" cy="2204114"/>
              </a:xfrm>
              <a:custGeom>
                <a:avLst/>
                <a:gdLst>
                  <a:gd name="connsiteX0" fmla="*/ 0 w 3889612"/>
                  <a:gd name="connsiteY0" fmla="*/ 2204114 h 2204114"/>
                  <a:gd name="connsiteX1" fmla="*/ 3889612 w 3889612"/>
                  <a:gd name="connsiteY1" fmla="*/ 2200702 h 2204114"/>
                  <a:gd name="connsiteX2" fmla="*/ 3886200 w 3889612"/>
                  <a:gd name="connsiteY2" fmla="*/ 2125639 h 2204114"/>
                  <a:gd name="connsiteX3" fmla="*/ 3886200 w 3889612"/>
                  <a:gd name="connsiteY3" fmla="*/ 2064224 h 2204114"/>
                  <a:gd name="connsiteX4" fmla="*/ 3886200 w 3889612"/>
                  <a:gd name="connsiteY4" fmla="*/ 1989162 h 2204114"/>
                  <a:gd name="connsiteX5" fmla="*/ 3882788 w 3889612"/>
                  <a:gd name="connsiteY5" fmla="*/ 1920923 h 2204114"/>
                  <a:gd name="connsiteX6" fmla="*/ 3879377 w 3889612"/>
                  <a:gd name="connsiteY6" fmla="*/ 1832212 h 2204114"/>
                  <a:gd name="connsiteX7" fmla="*/ 3872553 w 3889612"/>
                  <a:gd name="connsiteY7" fmla="*/ 1767385 h 2204114"/>
                  <a:gd name="connsiteX8" fmla="*/ 3862317 w 3889612"/>
                  <a:gd name="connsiteY8" fmla="*/ 1685499 h 2204114"/>
                  <a:gd name="connsiteX9" fmla="*/ 3855493 w 3889612"/>
                  <a:gd name="connsiteY9" fmla="*/ 1600200 h 2204114"/>
                  <a:gd name="connsiteX10" fmla="*/ 3845257 w 3889612"/>
                  <a:gd name="connsiteY10" fmla="*/ 1518314 h 2204114"/>
                  <a:gd name="connsiteX11" fmla="*/ 3838433 w 3889612"/>
                  <a:gd name="connsiteY11" fmla="*/ 1463723 h 2204114"/>
                  <a:gd name="connsiteX12" fmla="*/ 3831609 w 3889612"/>
                  <a:gd name="connsiteY12" fmla="*/ 1412544 h 2204114"/>
                  <a:gd name="connsiteX13" fmla="*/ 3821374 w 3889612"/>
                  <a:gd name="connsiteY13" fmla="*/ 1337481 h 2204114"/>
                  <a:gd name="connsiteX14" fmla="*/ 3804314 w 3889612"/>
                  <a:gd name="connsiteY14" fmla="*/ 1259006 h 2204114"/>
                  <a:gd name="connsiteX15" fmla="*/ 3783842 w 3889612"/>
                  <a:gd name="connsiteY15" fmla="*/ 1163472 h 2204114"/>
                  <a:gd name="connsiteX16" fmla="*/ 3766782 w 3889612"/>
                  <a:gd name="connsiteY16" fmla="*/ 1084997 h 2204114"/>
                  <a:gd name="connsiteX17" fmla="*/ 3749723 w 3889612"/>
                  <a:gd name="connsiteY17" fmla="*/ 1016759 h 2204114"/>
                  <a:gd name="connsiteX18" fmla="*/ 3742899 w 3889612"/>
                  <a:gd name="connsiteY18" fmla="*/ 986051 h 2204114"/>
                  <a:gd name="connsiteX19" fmla="*/ 3732663 w 3889612"/>
                  <a:gd name="connsiteY19" fmla="*/ 951932 h 2204114"/>
                  <a:gd name="connsiteX20" fmla="*/ 3719015 w 3889612"/>
                  <a:gd name="connsiteY20" fmla="*/ 900753 h 2204114"/>
                  <a:gd name="connsiteX21" fmla="*/ 3705368 w 3889612"/>
                  <a:gd name="connsiteY21" fmla="*/ 856397 h 2204114"/>
                  <a:gd name="connsiteX22" fmla="*/ 3691720 w 3889612"/>
                  <a:gd name="connsiteY22" fmla="*/ 815454 h 2204114"/>
                  <a:gd name="connsiteX23" fmla="*/ 3671248 w 3889612"/>
                  <a:gd name="connsiteY23" fmla="*/ 750627 h 2204114"/>
                  <a:gd name="connsiteX24" fmla="*/ 3643953 w 3889612"/>
                  <a:gd name="connsiteY24" fmla="*/ 678976 h 2204114"/>
                  <a:gd name="connsiteX25" fmla="*/ 3623481 w 3889612"/>
                  <a:gd name="connsiteY25" fmla="*/ 620973 h 2204114"/>
                  <a:gd name="connsiteX26" fmla="*/ 3609833 w 3889612"/>
                  <a:gd name="connsiteY26" fmla="*/ 583442 h 2204114"/>
                  <a:gd name="connsiteX27" fmla="*/ 3585950 w 3889612"/>
                  <a:gd name="connsiteY27" fmla="*/ 525439 h 2204114"/>
                  <a:gd name="connsiteX28" fmla="*/ 3565478 w 3889612"/>
                  <a:gd name="connsiteY28" fmla="*/ 477672 h 2204114"/>
                  <a:gd name="connsiteX29" fmla="*/ 3545006 w 3889612"/>
                  <a:gd name="connsiteY29" fmla="*/ 429905 h 2204114"/>
                  <a:gd name="connsiteX30" fmla="*/ 3521123 w 3889612"/>
                  <a:gd name="connsiteY30" fmla="*/ 392373 h 2204114"/>
                  <a:gd name="connsiteX31" fmla="*/ 3507475 w 3889612"/>
                  <a:gd name="connsiteY31" fmla="*/ 365078 h 2204114"/>
                  <a:gd name="connsiteX32" fmla="*/ 3469944 w 3889612"/>
                  <a:gd name="connsiteY32" fmla="*/ 307075 h 2204114"/>
                  <a:gd name="connsiteX33" fmla="*/ 3435824 w 3889612"/>
                  <a:gd name="connsiteY33" fmla="*/ 255896 h 2204114"/>
                  <a:gd name="connsiteX34" fmla="*/ 3394881 w 3889612"/>
                  <a:gd name="connsiteY34" fmla="*/ 204717 h 2204114"/>
                  <a:gd name="connsiteX35" fmla="*/ 3347114 w 3889612"/>
                  <a:gd name="connsiteY35" fmla="*/ 150126 h 2204114"/>
                  <a:gd name="connsiteX36" fmla="*/ 3268639 w 3889612"/>
                  <a:gd name="connsiteY36" fmla="*/ 81887 h 2204114"/>
                  <a:gd name="connsiteX37" fmla="*/ 3227696 w 3889612"/>
                  <a:gd name="connsiteY37" fmla="*/ 58003 h 2204114"/>
                  <a:gd name="connsiteX38" fmla="*/ 3183341 w 3889612"/>
                  <a:gd name="connsiteY38" fmla="*/ 30708 h 2204114"/>
                  <a:gd name="connsiteX39" fmla="*/ 3156045 w 3889612"/>
                  <a:gd name="connsiteY39" fmla="*/ 13648 h 2204114"/>
                  <a:gd name="connsiteX40" fmla="*/ 3104866 w 3889612"/>
                  <a:gd name="connsiteY40" fmla="*/ 0 h 2204114"/>
                  <a:gd name="connsiteX41" fmla="*/ 3063923 w 3889612"/>
                  <a:gd name="connsiteY41" fmla="*/ 3412 h 2204114"/>
                  <a:gd name="connsiteX42" fmla="*/ 1671851 w 3889612"/>
                  <a:gd name="connsiteY42" fmla="*/ 986051 h 2204114"/>
                  <a:gd name="connsiteX43" fmla="*/ 1467135 w 3889612"/>
                  <a:gd name="connsiteY43" fmla="*/ 1136176 h 2204114"/>
                  <a:gd name="connsiteX44" fmla="*/ 1334069 w 3889612"/>
                  <a:gd name="connsiteY44" fmla="*/ 1235123 h 2204114"/>
                  <a:gd name="connsiteX45" fmla="*/ 1204415 w 3889612"/>
                  <a:gd name="connsiteY45" fmla="*/ 1327245 h 2204114"/>
                  <a:gd name="connsiteX46" fmla="*/ 1143000 w 3889612"/>
                  <a:gd name="connsiteY46" fmla="*/ 1371600 h 2204114"/>
                  <a:gd name="connsiteX47" fmla="*/ 1057702 w 3889612"/>
                  <a:gd name="connsiteY47" fmla="*/ 1456899 h 2204114"/>
                  <a:gd name="connsiteX48" fmla="*/ 791571 w 3889612"/>
                  <a:gd name="connsiteY48" fmla="*/ 1705970 h 2204114"/>
                  <a:gd name="connsiteX49" fmla="*/ 736980 w 3889612"/>
                  <a:gd name="connsiteY49" fmla="*/ 1753738 h 2204114"/>
                  <a:gd name="connsiteX50" fmla="*/ 709684 w 3889612"/>
                  <a:gd name="connsiteY50" fmla="*/ 1781033 h 2204114"/>
                  <a:gd name="connsiteX51" fmla="*/ 665329 w 3889612"/>
                  <a:gd name="connsiteY51" fmla="*/ 1815153 h 2204114"/>
                  <a:gd name="connsiteX52" fmla="*/ 586854 w 3889612"/>
                  <a:gd name="connsiteY52" fmla="*/ 1873156 h 2204114"/>
                  <a:gd name="connsiteX53" fmla="*/ 525439 w 3889612"/>
                  <a:gd name="connsiteY53" fmla="*/ 1910687 h 2204114"/>
                  <a:gd name="connsiteX54" fmla="*/ 470848 w 3889612"/>
                  <a:gd name="connsiteY54" fmla="*/ 1948218 h 2204114"/>
                  <a:gd name="connsiteX55" fmla="*/ 395785 w 3889612"/>
                  <a:gd name="connsiteY55" fmla="*/ 2009633 h 2204114"/>
                  <a:gd name="connsiteX56" fmla="*/ 337782 w 3889612"/>
                  <a:gd name="connsiteY56" fmla="*/ 2050576 h 2204114"/>
                  <a:gd name="connsiteX57" fmla="*/ 0 w 3889612"/>
                  <a:gd name="connsiteY57" fmla="*/ 2204114 h 2204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3889612" h="2204114">
                    <a:moveTo>
                      <a:pt x="0" y="2204114"/>
                    </a:moveTo>
                    <a:lnTo>
                      <a:pt x="3889612" y="2200702"/>
                    </a:lnTo>
                    <a:lnTo>
                      <a:pt x="3886200" y="2125639"/>
                    </a:lnTo>
                    <a:lnTo>
                      <a:pt x="3886200" y="2064224"/>
                    </a:lnTo>
                    <a:lnTo>
                      <a:pt x="3886200" y="1989162"/>
                    </a:lnTo>
                    <a:lnTo>
                      <a:pt x="3882788" y="1920923"/>
                    </a:lnTo>
                    <a:lnTo>
                      <a:pt x="3879377" y="1832212"/>
                    </a:lnTo>
                    <a:lnTo>
                      <a:pt x="3872553" y="1767385"/>
                    </a:lnTo>
                    <a:lnTo>
                      <a:pt x="3862317" y="1685499"/>
                    </a:lnTo>
                    <a:lnTo>
                      <a:pt x="3855493" y="1600200"/>
                    </a:lnTo>
                    <a:lnTo>
                      <a:pt x="3845257" y="1518314"/>
                    </a:lnTo>
                    <a:lnTo>
                      <a:pt x="3838433" y="1463723"/>
                    </a:lnTo>
                    <a:lnTo>
                      <a:pt x="3831609" y="1412544"/>
                    </a:lnTo>
                    <a:lnTo>
                      <a:pt x="3821374" y="1337481"/>
                    </a:lnTo>
                    <a:lnTo>
                      <a:pt x="3804314" y="1259006"/>
                    </a:lnTo>
                    <a:lnTo>
                      <a:pt x="3783842" y="1163472"/>
                    </a:lnTo>
                    <a:lnTo>
                      <a:pt x="3766782" y="1084997"/>
                    </a:lnTo>
                    <a:lnTo>
                      <a:pt x="3749723" y="1016759"/>
                    </a:lnTo>
                    <a:lnTo>
                      <a:pt x="3742899" y="986051"/>
                    </a:lnTo>
                    <a:lnTo>
                      <a:pt x="3732663" y="951932"/>
                    </a:lnTo>
                    <a:lnTo>
                      <a:pt x="3719015" y="900753"/>
                    </a:lnTo>
                    <a:lnTo>
                      <a:pt x="3705368" y="856397"/>
                    </a:lnTo>
                    <a:lnTo>
                      <a:pt x="3691720" y="815454"/>
                    </a:lnTo>
                    <a:lnTo>
                      <a:pt x="3671248" y="750627"/>
                    </a:lnTo>
                    <a:lnTo>
                      <a:pt x="3643953" y="678976"/>
                    </a:lnTo>
                    <a:lnTo>
                      <a:pt x="3623481" y="620973"/>
                    </a:lnTo>
                    <a:lnTo>
                      <a:pt x="3609833" y="583442"/>
                    </a:lnTo>
                    <a:lnTo>
                      <a:pt x="3585950" y="525439"/>
                    </a:lnTo>
                    <a:lnTo>
                      <a:pt x="3565478" y="477672"/>
                    </a:lnTo>
                    <a:lnTo>
                      <a:pt x="3545006" y="429905"/>
                    </a:lnTo>
                    <a:lnTo>
                      <a:pt x="3521123" y="392373"/>
                    </a:lnTo>
                    <a:lnTo>
                      <a:pt x="3507475" y="365078"/>
                    </a:lnTo>
                    <a:lnTo>
                      <a:pt x="3469944" y="307075"/>
                    </a:lnTo>
                    <a:lnTo>
                      <a:pt x="3435824" y="255896"/>
                    </a:lnTo>
                    <a:lnTo>
                      <a:pt x="3394881" y="204717"/>
                    </a:lnTo>
                    <a:lnTo>
                      <a:pt x="3347114" y="150126"/>
                    </a:lnTo>
                    <a:lnTo>
                      <a:pt x="3268639" y="81887"/>
                    </a:lnTo>
                    <a:lnTo>
                      <a:pt x="3227696" y="58003"/>
                    </a:lnTo>
                    <a:lnTo>
                      <a:pt x="3183341" y="30708"/>
                    </a:lnTo>
                    <a:lnTo>
                      <a:pt x="3156045" y="13648"/>
                    </a:lnTo>
                    <a:lnTo>
                      <a:pt x="3104866" y="0"/>
                    </a:lnTo>
                    <a:lnTo>
                      <a:pt x="3063923" y="3412"/>
                    </a:lnTo>
                    <a:lnTo>
                      <a:pt x="1671851" y="986051"/>
                    </a:lnTo>
                    <a:lnTo>
                      <a:pt x="1467135" y="1136176"/>
                    </a:lnTo>
                    <a:lnTo>
                      <a:pt x="1334069" y="1235123"/>
                    </a:lnTo>
                    <a:lnTo>
                      <a:pt x="1204415" y="1327245"/>
                    </a:lnTo>
                    <a:lnTo>
                      <a:pt x="1143000" y="1371600"/>
                    </a:lnTo>
                    <a:lnTo>
                      <a:pt x="1057702" y="1456899"/>
                    </a:lnTo>
                    <a:lnTo>
                      <a:pt x="791571" y="1705970"/>
                    </a:lnTo>
                    <a:lnTo>
                      <a:pt x="736980" y="1753738"/>
                    </a:lnTo>
                    <a:lnTo>
                      <a:pt x="709684" y="1781033"/>
                    </a:lnTo>
                    <a:lnTo>
                      <a:pt x="665329" y="1815153"/>
                    </a:lnTo>
                    <a:lnTo>
                      <a:pt x="586854" y="1873156"/>
                    </a:lnTo>
                    <a:lnTo>
                      <a:pt x="525439" y="1910687"/>
                    </a:lnTo>
                    <a:lnTo>
                      <a:pt x="470848" y="1948218"/>
                    </a:lnTo>
                    <a:lnTo>
                      <a:pt x="395785" y="2009633"/>
                    </a:lnTo>
                    <a:lnTo>
                      <a:pt x="337782" y="2050576"/>
                    </a:lnTo>
                    <a:lnTo>
                      <a:pt x="0" y="2204114"/>
                    </a:lnTo>
                    <a:close/>
                  </a:path>
                </a:pathLst>
              </a:custGeom>
              <a:gradFill>
                <a:gsLst>
                  <a:gs pos="0">
                    <a:schemeClr val="accent1"/>
                  </a:gs>
                  <a:gs pos="67000">
                    <a:schemeClr val="accent1">
                      <a:tint val="44500"/>
                      <a:satMod val="160000"/>
                    </a:schemeClr>
                  </a:gs>
                  <a:gs pos="100000">
                    <a:schemeClr val="accent1">
                      <a:tint val="23500"/>
                      <a:satMod val="160000"/>
                    </a:schemeClr>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3964254" y="4685522"/>
                <a:ext cx="67566" cy="588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p:cNvGrpSpPr>
              <a:grpSpLocks noChangeAspect="1"/>
            </p:cNvGrpSpPr>
            <p:nvPr/>
          </p:nvGrpSpPr>
          <p:grpSpPr>
            <a:xfrm>
              <a:off x="4916248" y="3281220"/>
              <a:ext cx="2341802" cy="931607"/>
              <a:chOff x="8608920" y="2317635"/>
              <a:chExt cx="2838544" cy="3197968"/>
            </a:xfrm>
          </p:grpSpPr>
          <p:sp>
            <p:nvSpPr>
              <p:cNvPr id="16" name="Freeform 15"/>
              <p:cNvSpPr/>
              <p:nvPr/>
            </p:nvSpPr>
            <p:spPr>
              <a:xfrm flipV="1">
                <a:off x="8608920" y="3907094"/>
                <a:ext cx="2838544" cy="1608509"/>
              </a:xfrm>
              <a:custGeom>
                <a:avLst/>
                <a:gdLst>
                  <a:gd name="connsiteX0" fmla="*/ 0 w 3889612"/>
                  <a:gd name="connsiteY0" fmla="*/ 2204114 h 2204114"/>
                  <a:gd name="connsiteX1" fmla="*/ 3889612 w 3889612"/>
                  <a:gd name="connsiteY1" fmla="*/ 2200702 h 2204114"/>
                  <a:gd name="connsiteX2" fmla="*/ 3886200 w 3889612"/>
                  <a:gd name="connsiteY2" fmla="*/ 2125639 h 2204114"/>
                  <a:gd name="connsiteX3" fmla="*/ 3886200 w 3889612"/>
                  <a:gd name="connsiteY3" fmla="*/ 2064224 h 2204114"/>
                  <a:gd name="connsiteX4" fmla="*/ 3886200 w 3889612"/>
                  <a:gd name="connsiteY4" fmla="*/ 1989162 h 2204114"/>
                  <a:gd name="connsiteX5" fmla="*/ 3882788 w 3889612"/>
                  <a:gd name="connsiteY5" fmla="*/ 1920923 h 2204114"/>
                  <a:gd name="connsiteX6" fmla="*/ 3879377 w 3889612"/>
                  <a:gd name="connsiteY6" fmla="*/ 1832212 h 2204114"/>
                  <a:gd name="connsiteX7" fmla="*/ 3872553 w 3889612"/>
                  <a:gd name="connsiteY7" fmla="*/ 1767385 h 2204114"/>
                  <a:gd name="connsiteX8" fmla="*/ 3862317 w 3889612"/>
                  <a:gd name="connsiteY8" fmla="*/ 1685499 h 2204114"/>
                  <a:gd name="connsiteX9" fmla="*/ 3855493 w 3889612"/>
                  <a:gd name="connsiteY9" fmla="*/ 1600200 h 2204114"/>
                  <a:gd name="connsiteX10" fmla="*/ 3845257 w 3889612"/>
                  <a:gd name="connsiteY10" fmla="*/ 1518314 h 2204114"/>
                  <a:gd name="connsiteX11" fmla="*/ 3838433 w 3889612"/>
                  <a:gd name="connsiteY11" fmla="*/ 1463723 h 2204114"/>
                  <a:gd name="connsiteX12" fmla="*/ 3831609 w 3889612"/>
                  <a:gd name="connsiteY12" fmla="*/ 1412544 h 2204114"/>
                  <a:gd name="connsiteX13" fmla="*/ 3821374 w 3889612"/>
                  <a:gd name="connsiteY13" fmla="*/ 1337481 h 2204114"/>
                  <a:gd name="connsiteX14" fmla="*/ 3804314 w 3889612"/>
                  <a:gd name="connsiteY14" fmla="*/ 1259006 h 2204114"/>
                  <a:gd name="connsiteX15" fmla="*/ 3783842 w 3889612"/>
                  <a:gd name="connsiteY15" fmla="*/ 1163472 h 2204114"/>
                  <a:gd name="connsiteX16" fmla="*/ 3766782 w 3889612"/>
                  <a:gd name="connsiteY16" fmla="*/ 1084997 h 2204114"/>
                  <a:gd name="connsiteX17" fmla="*/ 3749723 w 3889612"/>
                  <a:gd name="connsiteY17" fmla="*/ 1016759 h 2204114"/>
                  <a:gd name="connsiteX18" fmla="*/ 3742899 w 3889612"/>
                  <a:gd name="connsiteY18" fmla="*/ 986051 h 2204114"/>
                  <a:gd name="connsiteX19" fmla="*/ 3732663 w 3889612"/>
                  <a:gd name="connsiteY19" fmla="*/ 951932 h 2204114"/>
                  <a:gd name="connsiteX20" fmla="*/ 3719015 w 3889612"/>
                  <a:gd name="connsiteY20" fmla="*/ 900753 h 2204114"/>
                  <a:gd name="connsiteX21" fmla="*/ 3705368 w 3889612"/>
                  <a:gd name="connsiteY21" fmla="*/ 856397 h 2204114"/>
                  <a:gd name="connsiteX22" fmla="*/ 3691720 w 3889612"/>
                  <a:gd name="connsiteY22" fmla="*/ 815454 h 2204114"/>
                  <a:gd name="connsiteX23" fmla="*/ 3671248 w 3889612"/>
                  <a:gd name="connsiteY23" fmla="*/ 750627 h 2204114"/>
                  <a:gd name="connsiteX24" fmla="*/ 3643953 w 3889612"/>
                  <a:gd name="connsiteY24" fmla="*/ 678976 h 2204114"/>
                  <a:gd name="connsiteX25" fmla="*/ 3623481 w 3889612"/>
                  <a:gd name="connsiteY25" fmla="*/ 620973 h 2204114"/>
                  <a:gd name="connsiteX26" fmla="*/ 3609833 w 3889612"/>
                  <a:gd name="connsiteY26" fmla="*/ 583442 h 2204114"/>
                  <a:gd name="connsiteX27" fmla="*/ 3585950 w 3889612"/>
                  <a:gd name="connsiteY27" fmla="*/ 525439 h 2204114"/>
                  <a:gd name="connsiteX28" fmla="*/ 3565478 w 3889612"/>
                  <a:gd name="connsiteY28" fmla="*/ 477672 h 2204114"/>
                  <a:gd name="connsiteX29" fmla="*/ 3545006 w 3889612"/>
                  <a:gd name="connsiteY29" fmla="*/ 429905 h 2204114"/>
                  <a:gd name="connsiteX30" fmla="*/ 3521123 w 3889612"/>
                  <a:gd name="connsiteY30" fmla="*/ 392373 h 2204114"/>
                  <a:gd name="connsiteX31" fmla="*/ 3507475 w 3889612"/>
                  <a:gd name="connsiteY31" fmla="*/ 365078 h 2204114"/>
                  <a:gd name="connsiteX32" fmla="*/ 3469944 w 3889612"/>
                  <a:gd name="connsiteY32" fmla="*/ 307075 h 2204114"/>
                  <a:gd name="connsiteX33" fmla="*/ 3435824 w 3889612"/>
                  <a:gd name="connsiteY33" fmla="*/ 255896 h 2204114"/>
                  <a:gd name="connsiteX34" fmla="*/ 3394881 w 3889612"/>
                  <a:gd name="connsiteY34" fmla="*/ 204717 h 2204114"/>
                  <a:gd name="connsiteX35" fmla="*/ 3347114 w 3889612"/>
                  <a:gd name="connsiteY35" fmla="*/ 150126 h 2204114"/>
                  <a:gd name="connsiteX36" fmla="*/ 3268639 w 3889612"/>
                  <a:gd name="connsiteY36" fmla="*/ 81887 h 2204114"/>
                  <a:gd name="connsiteX37" fmla="*/ 3227696 w 3889612"/>
                  <a:gd name="connsiteY37" fmla="*/ 58003 h 2204114"/>
                  <a:gd name="connsiteX38" fmla="*/ 3183341 w 3889612"/>
                  <a:gd name="connsiteY38" fmla="*/ 30708 h 2204114"/>
                  <a:gd name="connsiteX39" fmla="*/ 3156045 w 3889612"/>
                  <a:gd name="connsiteY39" fmla="*/ 13648 h 2204114"/>
                  <a:gd name="connsiteX40" fmla="*/ 3104866 w 3889612"/>
                  <a:gd name="connsiteY40" fmla="*/ 0 h 2204114"/>
                  <a:gd name="connsiteX41" fmla="*/ 3063923 w 3889612"/>
                  <a:gd name="connsiteY41" fmla="*/ 3412 h 2204114"/>
                  <a:gd name="connsiteX42" fmla="*/ 1671851 w 3889612"/>
                  <a:gd name="connsiteY42" fmla="*/ 986051 h 2204114"/>
                  <a:gd name="connsiteX43" fmla="*/ 1467135 w 3889612"/>
                  <a:gd name="connsiteY43" fmla="*/ 1136176 h 2204114"/>
                  <a:gd name="connsiteX44" fmla="*/ 1334069 w 3889612"/>
                  <a:gd name="connsiteY44" fmla="*/ 1235123 h 2204114"/>
                  <a:gd name="connsiteX45" fmla="*/ 1204415 w 3889612"/>
                  <a:gd name="connsiteY45" fmla="*/ 1327245 h 2204114"/>
                  <a:gd name="connsiteX46" fmla="*/ 1143000 w 3889612"/>
                  <a:gd name="connsiteY46" fmla="*/ 1371600 h 2204114"/>
                  <a:gd name="connsiteX47" fmla="*/ 1057702 w 3889612"/>
                  <a:gd name="connsiteY47" fmla="*/ 1456899 h 2204114"/>
                  <a:gd name="connsiteX48" fmla="*/ 791571 w 3889612"/>
                  <a:gd name="connsiteY48" fmla="*/ 1705970 h 2204114"/>
                  <a:gd name="connsiteX49" fmla="*/ 736980 w 3889612"/>
                  <a:gd name="connsiteY49" fmla="*/ 1753738 h 2204114"/>
                  <a:gd name="connsiteX50" fmla="*/ 709684 w 3889612"/>
                  <a:gd name="connsiteY50" fmla="*/ 1781033 h 2204114"/>
                  <a:gd name="connsiteX51" fmla="*/ 665329 w 3889612"/>
                  <a:gd name="connsiteY51" fmla="*/ 1815153 h 2204114"/>
                  <a:gd name="connsiteX52" fmla="*/ 586854 w 3889612"/>
                  <a:gd name="connsiteY52" fmla="*/ 1873156 h 2204114"/>
                  <a:gd name="connsiteX53" fmla="*/ 525439 w 3889612"/>
                  <a:gd name="connsiteY53" fmla="*/ 1910687 h 2204114"/>
                  <a:gd name="connsiteX54" fmla="*/ 470848 w 3889612"/>
                  <a:gd name="connsiteY54" fmla="*/ 1948218 h 2204114"/>
                  <a:gd name="connsiteX55" fmla="*/ 395785 w 3889612"/>
                  <a:gd name="connsiteY55" fmla="*/ 2009633 h 2204114"/>
                  <a:gd name="connsiteX56" fmla="*/ 337782 w 3889612"/>
                  <a:gd name="connsiteY56" fmla="*/ 2050576 h 2204114"/>
                  <a:gd name="connsiteX57" fmla="*/ 0 w 3889612"/>
                  <a:gd name="connsiteY57" fmla="*/ 2204114 h 2204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3889612" h="2204114">
                    <a:moveTo>
                      <a:pt x="0" y="2204114"/>
                    </a:moveTo>
                    <a:lnTo>
                      <a:pt x="3889612" y="2200702"/>
                    </a:lnTo>
                    <a:lnTo>
                      <a:pt x="3886200" y="2125639"/>
                    </a:lnTo>
                    <a:lnTo>
                      <a:pt x="3886200" y="2064224"/>
                    </a:lnTo>
                    <a:lnTo>
                      <a:pt x="3886200" y="1989162"/>
                    </a:lnTo>
                    <a:lnTo>
                      <a:pt x="3882788" y="1920923"/>
                    </a:lnTo>
                    <a:lnTo>
                      <a:pt x="3879377" y="1832212"/>
                    </a:lnTo>
                    <a:lnTo>
                      <a:pt x="3872553" y="1767385"/>
                    </a:lnTo>
                    <a:lnTo>
                      <a:pt x="3862317" y="1685499"/>
                    </a:lnTo>
                    <a:lnTo>
                      <a:pt x="3855493" y="1600200"/>
                    </a:lnTo>
                    <a:lnTo>
                      <a:pt x="3845257" y="1518314"/>
                    </a:lnTo>
                    <a:lnTo>
                      <a:pt x="3838433" y="1463723"/>
                    </a:lnTo>
                    <a:lnTo>
                      <a:pt x="3831609" y="1412544"/>
                    </a:lnTo>
                    <a:lnTo>
                      <a:pt x="3821374" y="1337481"/>
                    </a:lnTo>
                    <a:lnTo>
                      <a:pt x="3804314" y="1259006"/>
                    </a:lnTo>
                    <a:lnTo>
                      <a:pt x="3783842" y="1163472"/>
                    </a:lnTo>
                    <a:lnTo>
                      <a:pt x="3766782" y="1084997"/>
                    </a:lnTo>
                    <a:lnTo>
                      <a:pt x="3749723" y="1016759"/>
                    </a:lnTo>
                    <a:lnTo>
                      <a:pt x="3742899" y="986051"/>
                    </a:lnTo>
                    <a:lnTo>
                      <a:pt x="3732663" y="951932"/>
                    </a:lnTo>
                    <a:lnTo>
                      <a:pt x="3719015" y="900753"/>
                    </a:lnTo>
                    <a:lnTo>
                      <a:pt x="3705368" y="856397"/>
                    </a:lnTo>
                    <a:lnTo>
                      <a:pt x="3691720" y="815454"/>
                    </a:lnTo>
                    <a:lnTo>
                      <a:pt x="3671248" y="750627"/>
                    </a:lnTo>
                    <a:lnTo>
                      <a:pt x="3643953" y="678976"/>
                    </a:lnTo>
                    <a:lnTo>
                      <a:pt x="3623481" y="620973"/>
                    </a:lnTo>
                    <a:lnTo>
                      <a:pt x="3609833" y="583442"/>
                    </a:lnTo>
                    <a:lnTo>
                      <a:pt x="3585950" y="525439"/>
                    </a:lnTo>
                    <a:lnTo>
                      <a:pt x="3565478" y="477672"/>
                    </a:lnTo>
                    <a:lnTo>
                      <a:pt x="3545006" y="429905"/>
                    </a:lnTo>
                    <a:lnTo>
                      <a:pt x="3521123" y="392373"/>
                    </a:lnTo>
                    <a:lnTo>
                      <a:pt x="3507475" y="365078"/>
                    </a:lnTo>
                    <a:lnTo>
                      <a:pt x="3469944" y="307075"/>
                    </a:lnTo>
                    <a:lnTo>
                      <a:pt x="3435824" y="255896"/>
                    </a:lnTo>
                    <a:lnTo>
                      <a:pt x="3394881" y="204717"/>
                    </a:lnTo>
                    <a:lnTo>
                      <a:pt x="3347114" y="150126"/>
                    </a:lnTo>
                    <a:lnTo>
                      <a:pt x="3268639" y="81887"/>
                    </a:lnTo>
                    <a:lnTo>
                      <a:pt x="3227696" y="58003"/>
                    </a:lnTo>
                    <a:lnTo>
                      <a:pt x="3183341" y="30708"/>
                    </a:lnTo>
                    <a:lnTo>
                      <a:pt x="3156045" y="13648"/>
                    </a:lnTo>
                    <a:lnTo>
                      <a:pt x="3104866" y="0"/>
                    </a:lnTo>
                    <a:lnTo>
                      <a:pt x="3063923" y="3412"/>
                    </a:lnTo>
                    <a:lnTo>
                      <a:pt x="1671851" y="986051"/>
                    </a:lnTo>
                    <a:lnTo>
                      <a:pt x="1467135" y="1136176"/>
                    </a:lnTo>
                    <a:lnTo>
                      <a:pt x="1334069" y="1235123"/>
                    </a:lnTo>
                    <a:lnTo>
                      <a:pt x="1204415" y="1327245"/>
                    </a:lnTo>
                    <a:lnTo>
                      <a:pt x="1143000" y="1371600"/>
                    </a:lnTo>
                    <a:lnTo>
                      <a:pt x="1057702" y="1456899"/>
                    </a:lnTo>
                    <a:lnTo>
                      <a:pt x="791571" y="1705970"/>
                    </a:lnTo>
                    <a:lnTo>
                      <a:pt x="736980" y="1753738"/>
                    </a:lnTo>
                    <a:lnTo>
                      <a:pt x="709684" y="1781033"/>
                    </a:lnTo>
                    <a:lnTo>
                      <a:pt x="665329" y="1815153"/>
                    </a:lnTo>
                    <a:lnTo>
                      <a:pt x="586854" y="1873156"/>
                    </a:lnTo>
                    <a:lnTo>
                      <a:pt x="525439" y="1910687"/>
                    </a:lnTo>
                    <a:lnTo>
                      <a:pt x="470848" y="1948218"/>
                    </a:lnTo>
                    <a:lnTo>
                      <a:pt x="395785" y="2009633"/>
                    </a:lnTo>
                    <a:lnTo>
                      <a:pt x="337782" y="2050576"/>
                    </a:lnTo>
                    <a:lnTo>
                      <a:pt x="0" y="2204114"/>
                    </a:lnTo>
                    <a:close/>
                  </a:path>
                </a:pathLst>
              </a:custGeom>
              <a:solidFill>
                <a:srgbClr val="21C1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p:cNvSpPr/>
              <p:nvPr/>
            </p:nvSpPr>
            <p:spPr>
              <a:xfrm>
                <a:off x="8608920" y="2317635"/>
                <a:ext cx="2838544" cy="1608509"/>
              </a:xfrm>
              <a:custGeom>
                <a:avLst/>
                <a:gdLst>
                  <a:gd name="connsiteX0" fmla="*/ 0 w 3889612"/>
                  <a:gd name="connsiteY0" fmla="*/ 2204114 h 2204114"/>
                  <a:gd name="connsiteX1" fmla="*/ 3889612 w 3889612"/>
                  <a:gd name="connsiteY1" fmla="*/ 2200702 h 2204114"/>
                  <a:gd name="connsiteX2" fmla="*/ 3886200 w 3889612"/>
                  <a:gd name="connsiteY2" fmla="*/ 2125639 h 2204114"/>
                  <a:gd name="connsiteX3" fmla="*/ 3886200 w 3889612"/>
                  <a:gd name="connsiteY3" fmla="*/ 2064224 h 2204114"/>
                  <a:gd name="connsiteX4" fmla="*/ 3886200 w 3889612"/>
                  <a:gd name="connsiteY4" fmla="*/ 1989162 h 2204114"/>
                  <a:gd name="connsiteX5" fmla="*/ 3882788 w 3889612"/>
                  <a:gd name="connsiteY5" fmla="*/ 1920923 h 2204114"/>
                  <a:gd name="connsiteX6" fmla="*/ 3879377 w 3889612"/>
                  <a:gd name="connsiteY6" fmla="*/ 1832212 h 2204114"/>
                  <a:gd name="connsiteX7" fmla="*/ 3872553 w 3889612"/>
                  <a:gd name="connsiteY7" fmla="*/ 1767385 h 2204114"/>
                  <a:gd name="connsiteX8" fmla="*/ 3862317 w 3889612"/>
                  <a:gd name="connsiteY8" fmla="*/ 1685499 h 2204114"/>
                  <a:gd name="connsiteX9" fmla="*/ 3855493 w 3889612"/>
                  <a:gd name="connsiteY9" fmla="*/ 1600200 h 2204114"/>
                  <a:gd name="connsiteX10" fmla="*/ 3845257 w 3889612"/>
                  <a:gd name="connsiteY10" fmla="*/ 1518314 h 2204114"/>
                  <a:gd name="connsiteX11" fmla="*/ 3838433 w 3889612"/>
                  <a:gd name="connsiteY11" fmla="*/ 1463723 h 2204114"/>
                  <a:gd name="connsiteX12" fmla="*/ 3831609 w 3889612"/>
                  <a:gd name="connsiteY12" fmla="*/ 1412544 h 2204114"/>
                  <a:gd name="connsiteX13" fmla="*/ 3821374 w 3889612"/>
                  <a:gd name="connsiteY13" fmla="*/ 1337481 h 2204114"/>
                  <a:gd name="connsiteX14" fmla="*/ 3804314 w 3889612"/>
                  <a:gd name="connsiteY14" fmla="*/ 1259006 h 2204114"/>
                  <a:gd name="connsiteX15" fmla="*/ 3783842 w 3889612"/>
                  <a:gd name="connsiteY15" fmla="*/ 1163472 h 2204114"/>
                  <a:gd name="connsiteX16" fmla="*/ 3766782 w 3889612"/>
                  <a:gd name="connsiteY16" fmla="*/ 1084997 h 2204114"/>
                  <a:gd name="connsiteX17" fmla="*/ 3749723 w 3889612"/>
                  <a:gd name="connsiteY17" fmla="*/ 1016759 h 2204114"/>
                  <a:gd name="connsiteX18" fmla="*/ 3742899 w 3889612"/>
                  <a:gd name="connsiteY18" fmla="*/ 986051 h 2204114"/>
                  <a:gd name="connsiteX19" fmla="*/ 3732663 w 3889612"/>
                  <a:gd name="connsiteY19" fmla="*/ 951932 h 2204114"/>
                  <a:gd name="connsiteX20" fmla="*/ 3719015 w 3889612"/>
                  <a:gd name="connsiteY20" fmla="*/ 900753 h 2204114"/>
                  <a:gd name="connsiteX21" fmla="*/ 3705368 w 3889612"/>
                  <a:gd name="connsiteY21" fmla="*/ 856397 h 2204114"/>
                  <a:gd name="connsiteX22" fmla="*/ 3691720 w 3889612"/>
                  <a:gd name="connsiteY22" fmla="*/ 815454 h 2204114"/>
                  <a:gd name="connsiteX23" fmla="*/ 3671248 w 3889612"/>
                  <a:gd name="connsiteY23" fmla="*/ 750627 h 2204114"/>
                  <a:gd name="connsiteX24" fmla="*/ 3643953 w 3889612"/>
                  <a:gd name="connsiteY24" fmla="*/ 678976 h 2204114"/>
                  <a:gd name="connsiteX25" fmla="*/ 3623481 w 3889612"/>
                  <a:gd name="connsiteY25" fmla="*/ 620973 h 2204114"/>
                  <a:gd name="connsiteX26" fmla="*/ 3609833 w 3889612"/>
                  <a:gd name="connsiteY26" fmla="*/ 583442 h 2204114"/>
                  <a:gd name="connsiteX27" fmla="*/ 3585950 w 3889612"/>
                  <a:gd name="connsiteY27" fmla="*/ 525439 h 2204114"/>
                  <a:gd name="connsiteX28" fmla="*/ 3565478 w 3889612"/>
                  <a:gd name="connsiteY28" fmla="*/ 477672 h 2204114"/>
                  <a:gd name="connsiteX29" fmla="*/ 3545006 w 3889612"/>
                  <a:gd name="connsiteY29" fmla="*/ 429905 h 2204114"/>
                  <a:gd name="connsiteX30" fmla="*/ 3521123 w 3889612"/>
                  <a:gd name="connsiteY30" fmla="*/ 392373 h 2204114"/>
                  <a:gd name="connsiteX31" fmla="*/ 3507475 w 3889612"/>
                  <a:gd name="connsiteY31" fmla="*/ 365078 h 2204114"/>
                  <a:gd name="connsiteX32" fmla="*/ 3469944 w 3889612"/>
                  <a:gd name="connsiteY32" fmla="*/ 307075 h 2204114"/>
                  <a:gd name="connsiteX33" fmla="*/ 3435824 w 3889612"/>
                  <a:gd name="connsiteY33" fmla="*/ 255896 h 2204114"/>
                  <a:gd name="connsiteX34" fmla="*/ 3394881 w 3889612"/>
                  <a:gd name="connsiteY34" fmla="*/ 204717 h 2204114"/>
                  <a:gd name="connsiteX35" fmla="*/ 3347114 w 3889612"/>
                  <a:gd name="connsiteY35" fmla="*/ 150126 h 2204114"/>
                  <a:gd name="connsiteX36" fmla="*/ 3268639 w 3889612"/>
                  <a:gd name="connsiteY36" fmla="*/ 81887 h 2204114"/>
                  <a:gd name="connsiteX37" fmla="*/ 3227696 w 3889612"/>
                  <a:gd name="connsiteY37" fmla="*/ 58003 h 2204114"/>
                  <a:gd name="connsiteX38" fmla="*/ 3183341 w 3889612"/>
                  <a:gd name="connsiteY38" fmla="*/ 30708 h 2204114"/>
                  <a:gd name="connsiteX39" fmla="*/ 3156045 w 3889612"/>
                  <a:gd name="connsiteY39" fmla="*/ 13648 h 2204114"/>
                  <a:gd name="connsiteX40" fmla="*/ 3104866 w 3889612"/>
                  <a:gd name="connsiteY40" fmla="*/ 0 h 2204114"/>
                  <a:gd name="connsiteX41" fmla="*/ 3063923 w 3889612"/>
                  <a:gd name="connsiteY41" fmla="*/ 3412 h 2204114"/>
                  <a:gd name="connsiteX42" fmla="*/ 1671851 w 3889612"/>
                  <a:gd name="connsiteY42" fmla="*/ 986051 h 2204114"/>
                  <a:gd name="connsiteX43" fmla="*/ 1467135 w 3889612"/>
                  <a:gd name="connsiteY43" fmla="*/ 1136176 h 2204114"/>
                  <a:gd name="connsiteX44" fmla="*/ 1334069 w 3889612"/>
                  <a:gd name="connsiteY44" fmla="*/ 1235123 h 2204114"/>
                  <a:gd name="connsiteX45" fmla="*/ 1204415 w 3889612"/>
                  <a:gd name="connsiteY45" fmla="*/ 1327245 h 2204114"/>
                  <a:gd name="connsiteX46" fmla="*/ 1143000 w 3889612"/>
                  <a:gd name="connsiteY46" fmla="*/ 1371600 h 2204114"/>
                  <a:gd name="connsiteX47" fmla="*/ 1057702 w 3889612"/>
                  <a:gd name="connsiteY47" fmla="*/ 1456899 h 2204114"/>
                  <a:gd name="connsiteX48" fmla="*/ 791571 w 3889612"/>
                  <a:gd name="connsiteY48" fmla="*/ 1705970 h 2204114"/>
                  <a:gd name="connsiteX49" fmla="*/ 736980 w 3889612"/>
                  <a:gd name="connsiteY49" fmla="*/ 1753738 h 2204114"/>
                  <a:gd name="connsiteX50" fmla="*/ 709684 w 3889612"/>
                  <a:gd name="connsiteY50" fmla="*/ 1781033 h 2204114"/>
                  <a:gd name="connsiteX51" fmla="*/ 665329 w 3889612"/>
                  <a:gd name="connsiteY51" fmla="*/ 1815153 h 2204114"/>
                  <a:gd name="connsiteX52" fmla="*/ 586854 w 3889612"/>
                  <a:gd name="connsiteY52" fmla="*/ 1873156 h 2204114"/>
                  <a:gd name="connsiteX53" fmla="*/ 525439 w 3889612"/>
                  <a:gd name="connsiteY53" fmla="*/ 1910687 h 2204114"/>
                  <a:gd name="connsiteX54" fmla="*/ 470848 w 3889612"/>
                  <a:gd name="connsiteY54" fmla="*/ 1948218 h 2204114"/>
                  <a:gd name="connsiteX55" fmla="*/ 395785 w 3889612"/>
                  <a:gd name="connsiteY55" fmla="*/ 2009633 h 2204114"/>
                  <a:gd name="connsiteX56" fmla="*/ 337782 w 3889612"/>
                  <a:gd name="connsiteY56" fmla="*/ 2050576 h 2204114"/>
                  <a:gd name="connsiteX57" fmla="*/ 0 w 3889612"/>
                  <a:gd name="connsiteY57" fmla="*/ 2204114 h 2204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3889612" h="2204114">
                    <a:moveTo>
                      <a:pt x="0" y="2204114"/>
                    </a:moveTo>
                    <a:lnTo>
                      <a:pt x="3889612" y="2200702"/>
                    </a:lnTo>
                    <a:lnTo>
                      <a:pt x="3886200" y="2125639"/>
                    </a:lnTo>
                    <a:lnTo>
                      <a:pt x="3886200" y="2064224"/>
                    </a:lnTo>
                    <a:lnTo>
                      <a:pt x="3886200" y="1989162"/>
                    </a:lnTo>
                    <a:lnTo>
                      <a:pt x="3882788" y="1920923"/>
                    </a:lnTo>
                    <a:lnTo>
                      <a:pt x="3879377" y="1832212"/>
                    </a:lnTo>
                    <a:lnTo>
                      <a:pt x="3872553" y="1767385"/>
                    </a:lnTo>
                    <a:lnTo>
                      <a:pt x="3862317" y="1685499"/>
                    </a:lnTo>
                    <a:lnTo>
                      <a:pt x="3855493" y="1600200"/>
                    </a:lnTo>
                    <a:lnTo>
                      <a:pt x="3845257" y="1518314"/>
                    </a:lnTo>
                    <a:lnTo>
                      <a:pt x="3838433" y="1463723"/>
                    </a:lnTo>
                    <a:lnTo>
                      <a:pt x="3831609" y="1412544"/>
                    </a:lnTo>
                    <a:lnTo>
                      <a:pt x="3821374" y="1337481"/>
                    </a:lnTo>
                    <a:lnTo>
                      <a:pt x="3804314" y="1259006"/>
                    </a:lnTo>
                    <a:lnTo>
                      <a:pt x="3783842" y="1163472"/>
                    </a:lnTo>
                    <a:lnTo>
                      <a:pt x="3766782" y="1084997"/>
                    </a:lnTo>
                    <a:lnTo>
                      <a:pt x="3749723" y="1016759"/>
                    </a:lnTo>
                    <a:lnTo>
                      <a:pt x="3742899" y="986051"/>
                    </a:lnTo>
                    <a:lnTo>
                      <a:pt x="3732663" y="951932"/>
                    </a:lnTo>
                    <a:lnTo>
                      <a:pt x="3719015" y="900753"/>
                    </a:lnTo>
                    <a:lnTo>
                      <a:pt x="3705368" y="856397"/>
                    </a:lnTo>
                    <a:lnTo>
                      <a:pt x="3691720" y="815454"/>
                    </a:lnTo>
                    <a:lnTo>
                      <a:pt x="3671248" y="750627"/>
                    </a:lnTo>
                    <a:lnTo>
                      <a:pt x="3643953" y="678976"/>
                    </a:lnTo>
                    <a:lnTo>
                      <a:pt x="3623481" y="620973"/>
                    </a:lnTo>
                    <a:lnTo>
                      <a:pt x="3609833" y="583442"/>
                    </a:lnTo>
                    <a:lnTo>
                      <a:pt x="3585950" y="525439"/>
                    </a:lnTo>
                    <a:lnTo>
                      <a:pt x="3565478" y="477672"/>
                    </a:lnTo>
                    <a:lnTo>
                      <a:pt x="3545006" y="429905"/>
                    </a:lnTo>
                    <a:lnTo>
                      <a:pt x="3521123" y="392373"/>
                    </a:lnTo>
                    <a:lnTo>
                      <a:pt x="3507475" y="365078"/>
                    </a:lnTo>
                    <a:lnTo>
                      <a:pt x="3469944" y="307075"/>
                    </a:lnTo>
                    <a:lnTo>
                      <a:pt x="3435824" y="255896"/>
                    </a:lnTo>
                    <a:lnTo>
                      <a:pt x="3394881" y="204717"/>
                    </a:lnTo>
                    <a:lnTo>
                      <a:pt x="3347114" y="150126"/>
                    </a:lnTo>
                    <a:lnTo>
                      <a:pt x="3268639" y="81887"/>
                    </a:lnTo>
                    <a:lnTo>
                      <a:pt x="3227696" y="58003"/>
                    </a:lnTo>
                    <a:lnTo>
                      <a:pt x="3183341" y="30708"/>
                    </a:lnTo>
                    <a:lnTo>
                      <a:pt x="3156045" y="13648"/>
                    </a:lnTo>
                    <a:lnTo>
                      <a:pt x="3104866" y="0"/>
                    </a:lnTo>
                    <a:lnTo>
                      <a:pt x="3063923" y="3412"/>
                    </a:lnTo>
                    <a:lnTo>
                      <a:pt x="1671851" y="986051"/>
                    </a:lnTo>
                    <a:lnTo>
                      <a:pt x="1467135" y="1136176"/>
                    </a:lnTo>
                    <a:lnTo>
                      <a:pt x="1334069" y="1235123"/>
                    </a:lnTo>
                    <a:lnTo>
                      <a:pt x="1204415" y="1327245"/>
                    </a:lnTo>
                    <a:lnTo>
                      <a:pt x="1143000" y="1371600"/>
                    </a:lnTo>
                    <a:lnTo>
                      <a:pt x="1057702" y="1456899"/>
                    </a:lnTo>
                    <a:lnTo>
                      <a:pt x="791571" y="1705970"/>
                    </a:lnTo>
                    <a:lnTo>
                      <a:pt x="736980" y="1753738"/>
                    </a:lnTo>
                    <a:lnTo>
                      <a:pt x="709684" y="1781033"/>
                    </a:lnTo>
                    <a:lnTo>
                      <a:pt x="665329" y="1815153"/>
                    </a:lnTo>
                    <a:lnTo>
                      <a:pt x="586854" y="1873156"/>
                    </a:lnTo>
                    <a:lnTo>
                      <a:pt x="525439" y="1910687"/>
                    </a:lnTo>
                    <a:lnTo>
                      <a:pt x="470848" y="1948218"/>
                    </a:lnTo>
                    <a:lnTo>
                      <a:pt x="395785" y="2009633"/>
                    </a:lnTo>
                    <a:lnTo>
                      <a:pt x="337782" y="2050576"/>
                    </a:lnTo>
                    <a:lnTo>
                      <a:pt x="0" y="2204114"/>
                    </a:lnTo>
                    <a:close/>
                  </a:path>
                </a:pathLst>
              </a:custGeom>
              <a:solidFill>
                <a:srgbClr val="21C1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7" name="TextBox 6"/>
          <p:cNvSpPr txBox="1"/>
          <p:nvPr/>
        </p:nvSpPr>
        <p:spPr>
          <a:xfrm>
            <a:off x="9509267" y="3740731"/>
            <a:ext cx="1245854" cy="523220"/>
          </a:xfrm>
          <a:prstGeom prst="rect">
            <a:avLst/>
          </a:prstGeom>
          <a:noFill/>
        </p:spPr>
        <p:txBody>
          <a:bodyPr wrap="none" rtlCol="0">
            <a:spAutoFit/>
          </a:bodyPr>
          <a:lstStyle/>
          <a:p>
            <a:r>
              <a:rPr lang="en-US" sz="2800" dirty="0"/>
              <a:t>CO ice</a:t>
            </a:r>
          </a:p>
        </p:txBody>
      </p:sp>
      <p:sp>
        <p:nvSpPr>
          <p:cNvPr id="25" name="TextBox 24"/>
          <p:cNvSpPr txBox="1"/>
          <p:nvPr/>
        </p:nvSpPr>
        <p:spPr>
          <a:xfrm rot="928568">
            <a:off x="7515332" y="4769692"/>
            <a:ext cx="3715312" cy="954107"/>
          </a:xfrm>
          <a:prstGeom prst="rect">
            <a:avLst/>
          </a:prstGeom>
          <a:noFill/>
        </p:spPr>
        <p:txBody>
          <a:bodyPr wrap="none" rtlCol="0">
            <a:spAutoFit/>
          </a:bodyPr>
          <a:lstStyle/>
          <a:p>
            <a:r>
              <a:rPr lang="en-US" sz="2800" dirty="0"/>
              <a:t>Warm molecular layer</a:t>
            </a:r>
          </a:p>
          <a:p>
            <a:r>
              <a:rPr lang="en-US" sz="2800" dirty="0"/>
              <a:t>             CO gas</a:t>
            </a:r>
          </a:p>
        </p:txBody>
      </p:sp>
      <p:cxnSp>
        <p:nvCxnSpPr>
          <p:cNvPr id="29" name="Straight Connector 28"/>
          <p:cNvCxnSpPr/>
          <p:nvPr/>
        </p:nvCxnSpPr>
        <p:spPr>
          <a:xfrm flipH="1" flipV="1">
            <a:off x="7010448" y="2992377"/>
            <a:ext cx="0" cy="105333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6685050" y="2534315"/>
            <a:ext cx="1260642" cy="523220"/>
          </a:xfrm>
          <a:prstGeom prst="rect">
            <a:avLst/>
          </a:prstGeom>
          <a:noFill/>
        </p:spPr>
        <p:txBody>
          <a:bodyPr wrap="square" rtlCol="0">
            <a:spAutoFit/>
          </a:bodyPr>
          <a:lstStyle/>
          <a:p>
            <a:r>
              <a:rPr lang="en-US" sz="2800" dirty="0"/>
              <a:t>12 au</a:t>
            </a:r>
          </a:p>
        </p:txBody>
      </p:sp>
      <p:sp>
        <p:nvSpPr>
          <p:cNvPr id="33" name="Content Placeholder 2"/>
          <p:cNvSpPr txBox="1">
            <a:spLocks/>
          </p:cNvSpPr>
          <p:nvPr/>
        </p:nvSpPr>
        <p:spPr>
          <a:xfrm>
            <a:off x="381638" y="2661291"/>
            <a:ext cx="5226804" cy="199194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Warm molecular layer (Schwarz+18)</a:t>
            </a:r>
          </a:p>
          <a:p>
            <a:pPr lvl="1"/>
            <a:r>
              <a:rPr lang="en-US" dirty="0"/>
              <a:t>Probed by ALMA</a:t>
            </a:r>
          </a:p>
          <a:p>
            <a:r>
              <a:rPr lang="en-US" dirty="0"/>
              <a:t>Midplane (Schwarz+ in prep)</a:t>
            </a:r>
          </a:p>
          <a:p>
            <a:pPr lvl="1"/>
            <a:r>
              <a:rPr lang="en-US" dirty="0"/>
              <a:t>Planet formation</a:t>
            </a:r>
          </a:p>
        </p:txBody>
      </p:sp>
      <p:pic>
        <p:nvPicPr>
          <p:cNvPr id="20" name="Picture 19">
            <a:extLst>
              <a:ext uri="{FF2B5EF4-FFF2-40B4-BE49-F238E27FC236}">
                <a16:creationId xmlns:a16="http://schemas.microsoft.com/office/drawing/2014/main" id="{4FF5D7D8-F10B-454A-B1E8-EA54CB7828FE}"/>
              </a:ext>
            </a:extLst>
          </p:cNvPr>
          <p:cNvPicPr>
            <a:picLocks noChangeAspect="1"/>
          </p:cNvPicPr>
          <p:nvPr/>
        </p:nvPicPr>
        <p:blipFill>
          <a:blip r:embed="rId3"/>
          <a:stretch>
            <a:fillRect/>
          </a:stretch>
        </p:blipFill>
        <p:spPr>
          <a:xfrm>
            <a:off x="5757158" y="3560949"/>
            <a:ext cx="808382" cy="914400"/>
          </a:xfrm>
          <a:prstGeom prst="rect">
            <a:avLst/>
          </a:prstGeom>
        </p:spPr>
      </p:pic>
      <p:cxnSp>
        <p:nvCxnSpPr>
          <p:cNvPr id="21" name="Straight Connector 20">
            <a:extLst>
              <a:ext uri="{FF2B5EF4-FFF2-40B4-BE49-F238E27FC236}">
                <a16:creationId xmlns:a16="http://schemas.microsoft.com/office/drawing/2014/main" id="{6249517D-D53E-FE44-87F7-B80E8C5CC823}"/>
              </a:ext>
            </a:extLst>
          </p:cNvPr>
          <p:cNvCxnSpPr/>
          <p:nvPr/>
        </p:nvCxnSpPr>
        <p:spPr>
          <a:xfrm flipH="1" flipV="1">
            <a:off x="9061354" y="1566462"/>
            <a:ext cx="43722" cy="247422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0B958952-A9B3-E74A-9071-59FFD5E390AE}"/>
              </a:ext>
            </a:extLst>
          </p:cNvPr>
          <p:cNvSpPr txBox="1"/>
          <p:nvPr/>
        </p:nvSpPr>
        <p:spPr>
          <a:xfrm>
            <a:off x="8382086" y="1125465"/>
            <a:ext cx="1260642" cy="523220"/>
          </a:xfrm>
          <a:prstGeom prst="rect">
            <a:avLst/>
          </a:prstGeom>
          <a:noFill/>
        </p:spPr>
        <p:txBody>
          <a:bodyPr wrap="square" rtlCol="0">
            <a:spAutoFit/>
          </a:bodyPr>
          <a:lstStyle/>
          <a:p>
            <a:r>
              <a:rPr lang="en-US" sz="2800" dirty="0"/>
              <a:t>100 au</a:t>
            </a:r>
          </a:p>
        </p:txBody>
      </p:sp>
    </p:spTree>
    <p:extLst>
      <p:ext uri="{BB962C8B-B14F-4D97-AF65-F5344CB8AC3E}">
        <p14:creationId xmlns:p14="http://schemas.microsoft.com/office/powerpoint/2010/main" val="8581226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01038"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Midplane CO After 1 </a:t>
            </a:r>
            <a:r>
              <a:rPr lang="en-US" dirty="0" err="1"/>
              <a:t>Myr</a:t>
            </a:r>
            <a:endParaRPr lang="en-US" dirty="0"/>
          </a:p>
        </p:txBody>
      </p:sp>
      <p:cxnSp>
        <p:nvCxnSpPr>
          <p:cNvPr id="5" name="Straight Connector 4"/>
          <p:cNvCxnSpPr/>
          <p:nvPr/>
        </p:nvCxnSpPr>
        <p:spPr>
          <a:xfrm>
            <a:off x="301038" y="1112232"/>
            <a:ext cx="9602379" cy="3646"/>
          </a:xfrm>
          <a:prstGeom prst="line">
            <a:avLst/>
          </a:prstGeom>
          <a:ln cap="sq">
            <a:gradFill flip="none" rotWithShape="1">
              <a:gsLst>
                <a:gs pos="0">
                  <a:schemeClr val="bg1"/>
                </a:gs>
                <a:gs pos="74000">
                  <a:schemeClr val="tx1"/>
                </a:gs>
                <a:gs pos="83000">
                  <a:schemeClr val="tx1"/>
                </a:gs>
                <a:gs pos="100000">
                  <a:schemeClr val="tx1"/>
                </a:gs>
              </a:gsLst>
              <a:lin ang="10800000" scaled="1"/>
              <a:tileRect/>
            </a:gradFill>
            <a:tailEnd type="oval"/>
          </a:ln>
        </p:spPr>
        <p:style>
          <a:lnRef idx="1">
            <a:schemeClr val="accent1"/>
          </a:lnRef>
          <a:fillRef idx="0">
            <a:schemeClr val="accent1"/>
          </a:fillRef>
          <a:effectRef idx="0">
            <a:schemeClr val="accent1"/>
          </a:effectRef>
          <a:fontRef idx="minor">
            <a:schemeClr val="tx1"/>
          </a:fontRef>
        </p:style>
      </p:cxnSp>
      <p:sp>
        <p:nvSpPr>
          <p:cNvPr id="19" name="Content Placeholder 2"/>
          <p:cNvSpPr txBox="1">
            <a:spLocks/>
          </p:cNvSpPr>
          <p:nvPr/>
        </p:nvSpPr>
        <p:spPr>
          <a:xfrm>
            <a:off x="1058165" y="1801795"/>
            <a:ext cx="4600294"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Factor of 10 depletion for high CR</a:t>
            </a:r>
          </a:p>
          <a:p>
            <a:pPr lvl="1"/>
            <a:r>
              <a:rPr lang="en-US" dirty="0"/>
              <a:t>C in CH</a:t>
            </a:r>
            <a:r>
              <a:rPr lang="en-US" baseline="-25000" dirty="0"/>
              <a:t>3</a:t>
            </a:r>
            <a:r>
              <a:rPr lang="en-US" dirty="0"/>
              <a:t>OH &amp; CO</a:t>
            </a:r>
            <a:r>
              <a:rPr lang="en-US" baseline="-25000" dirty="0"/>
              <a:t>2</a:t>
            </a:r>
            <a:r>
              <a:rPr lang="en-US" dirty="0"/>
              <a:t> ices </a:t>
            </a:r>
          </a:p>
          <a:p>
            <a:r>
              <a:rPr lang="en-US" dirty="0"/>
              <a:t>No model depleted by 100</a:t>
            </a:r>
          </a:p>
        </p:txBody>
      </p:sp>
      <p:pic>
        <p:nvPicPr>
          <p:cNvPr id="6" name="Picture 5">
            <a:extLst>
              <a:ext uri="{FF2B5EF4-FFF2-40B4-BE49-F238E27FC236}">
                <a16:creationId xmlns:a16="http://schemas.microsoft.com/office/drawing/2014/main" id="{2A107539-A595-FB41-9F12-43AE005DE172}"/>
              </a:ext>
            </a:extLst>
          </p:cNvPr>
          <p:cNvPicPr>
            <a:picLocks noChangeAspect="1"/>
          </p:cNvPicPr>
          <p:nvPr/>
        </p:nvPicPr>
        <p:blipFill rotWithShape="1">
          <a:blip r:embed="rId3"/>
          <a:srcRect l="55768"/>
          <a:stretch/>
        </p:blipFill>
        <p:spPr>
          <a:xfrm>
            <a:off x="6650733" y="1316340"/>
            <a:ext cx="4132171" cy="5605272"/>
          </a:xfrm>
          <a:prstGeom prst="rect">
            <a:avLst/>
          </a:prstGeom>
        </p:spPr>
      </p:pic>
      <p:pic>
        <p:nvPicPr>
          <p:cNvPr id="21" name="Picture 20">
            <a:extLst>
              <a:ext uri="{FF2B5EF4-FFF2-40B4-BE49-F238E27FC236}">
                <a16:creationId xmlns:a16="http://schemas.microsoft.com/office/drawing/2014/main" id="{61CCE4D9-620D-AC49-A0F3-D33988E01E84}"/>
              </a:ext>
            </a:extLst>
          </p:cNvPr>
          <p:cNvPicPr>
            <a:picLocks noChangeAspect="1"/>
          </p:cNvPicPr>
          <p:nvPr/>
        </p:nvPicPr>
        <p:blipFill rotWithShape="1">
          <a:blip r:embed="rId4"/>
          <a:srcRect r="93696" b="15816"/>
          <a:stretch/>
        </p:blipFill>
        <p:spPr>
          <a:xfrm>
            <a:off x="6369544" y="1253651"/>
            <a:ext cx="588469" cy="4715311"/>
          </a:xfrm>
          <a:prstGeom prst="rect">
            <a:avLst/>
          </a:prstGeom>
        </p:spPr>
      </p:pic>
      <p:grpSp>
        <p:nvGrpSpPr>
          <p:cNvPr id="22" name="Group 21"/>
          <p:cNvGrpSpPr>
            <a:grpSpLocks noChangeAspect="1"/>
          </p:cNvGrpSpPr>
          <p:nvPr/>
        </p:nvGrpSpPr>
        <p:grpSpPr>
          <a:xfrm>
            <a:off x="10406341" y="1594506"/>
            <a:ext cx="1567084" cy="4277878"/>
            <a:chOff x="9434302" y="2014502"/>
            <a:chExt cx="1405985" cy="3838106"/>
          </a:xfrm>
        </p:grpSpPr>
        <p:sp>
          <p:nvSpPr>
            <p:cNvPr id="23" name="Right Bracket 22"/>
            <p:cNvSpPr/>
            <p:nvPr/>
          </p:nvSpPr>
          <p:spPr>
            <a:xfrm>
              <a:off x="9434302" y="2014502"/>
              <a:ext cx="136417" cy="779378"/>
            </a:xfrm>
            <a:prstGeom prst="rightBracket">
              <a:avLst/>
            </a:prstGeom>
            <a:noFill/>
            <a:ln w="31750">
              <a:solidFill>
                <a:srgbClr val="23115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24" name="Right Bracket 23"/>
            <p:cNvSpPr/>
            <p:nvPr/>
          </p:nvSpPr>
          <p:spPr>
            <a:xfrm>
              <a:off x="9434302" y="2825091"/>
              <a:ext cx="136417" cy="1476717"/>
            </a:xfrm>
            <a:prstGeom prst="rightBracket">
              <a:avLst/>
            </a:prstGeom>
            <a:noFill/>
            <a:ln w="31750">
              <a:solidFill>
                <a:srgbClr val="B7377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25" name="Right Bracket 24"/>
            <p:cNvSpPr/>
            <p:nvPr/>
          </p:nvSpPr>
          <p:spPr>
            <a:xfrm>
              <a:off x="9434302" y="4334871"/>
              <a:ext cx="136417" cy="1517737"/>
            </a:xfrm>
            <a:prstGeom prst="rightBracket">
              <a:avLst/>
            </a:prstGeom>
            <a:noFill/>
            <a:ln w="31750">
              <a:solidFill>
                <a:srgbClr val="F19B6B"/>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solidFill>
                  <a:srgbClr val="F19B6B"/>
                </a:solidFill>
              </a:endParaRPr>
            </a:p>
          </p:txBody>
        </p:sp>
        <p:sp>
          <p:nvSpPr>
            <p:cNvPr id="26" name="TextBox 25"/>
            <p:cNvSpPr txBox="1"/>
            <p:nvPr/>
          </p:nvSpPr>
          <p:spPr>
            <a:xfrm>
              <a:off x="9602171" y="2088235"/>
              <a:ext cx="1060250" cy="635114"/>
            </a:xfrm>
            <a:prstGeom prst="rect">
              <a:avLst/>
            </a:prstGeom>
            <a:noFill/>
          </p:spPr>
          <p:txBody>
            <a:bodyPr wrap="none" rtlCol="0">
              <a:spAutoFit/>
            </a:bodyPr>
            <a:lstStyle/>
            <a:p>
              <a:r>
                <a:rPr lang="en-US" sz="2000" dirty="0">
                  <a:solidFill>
                    <a:srgbClr val="231153"/>
                  </a:solidFill>
                </a:rPr>
                <a:t>not </a:t>
              </a:r>
            </a:p>
            <a:p>
              <a:r>
                <a:rPr lang="en-US" sz="2000" dirty="0">
                  <a:solidFill>
                    <a:srgbClr val="231153"/>
                  </a:solidFill>
                </a:rPr>
                <a:t>depleted</a:t>
              </a:r>
            </a:p>
          </p:txBody>
        </p:sp>
        <p:sp>
          <p:nvSpPr>
            <p:cNvPr id="27" name="TextBox 26"/>
            <p:cNvSpPr txBox="1"/>
            <p:nvPr/>
          </p:nvSpPr>
          <p:spPr>
            <a:xfrm>
              <a:off x="9602171" y="3383961"/>
              <a:ext cx="1060250" cy="358978"/>
            </a:xfrm>
            <a:prstGeom prst="rect">
              <a:avLst/>
            </a:prstGeom>
            <a:noFill/>
          </p:spPr>
          <p:txBody>
            <a:bodyPr wrap="none" rtlCol="0">
              <a:spAutoFit/>
            </a:bodyPr>
            <a:lstStyle/>
            <a:p>
              <a:r>
                <a:rPr lang="en-US" sz="2000" dirty="0">
                  <a:solidFill>
                    <a:srgbClr val="B73779"/>
                  </a:solidFill>
                </a:rPr>
                <a:t>depleted</a:t>
              </a:r>
            </a:p>
          </p:txBody>
        </p:sp>
        <p:sp>
          <p:nvSpPr>
            <p:cNvPr id="28" name="TextBox 27"/>
            <p:cNvSpPr txBox="1"/>
            <p:nvPr/>
          </p:nvSpPr>
          <p:spPr>
            <a:xfrm>
              <a:off x="9601699" y="4776182"/>
              <a:ext cx="1238588" cy="635114"/>
            </a:xfrm>
            <a:prstGeom prst="rect">
              <a:avLst/>
            </a:prstGeom>
            <a:noFill/>
          </p:spPr>
          <p:txBody>
            <a:bodyPr wrap="none" rtlCol="0">
              <a:spAutoFit/>
            </a:bodyPr>
            <a:lstStyle/>
            <a:p>
              <a:r>
                <a:rPr lang="en-US" sz="2000" dirty="0">
                  <a:solidFill>
                    <a:srgbClr val="F19B6B"/>
                  </a:solidFill>
                </a:rPr>
                <a:t>extremely </a:t>
              </a:r>
            </a:p>
            <a:p>
              <a:r>
                <a:rPr lang="en-US" sz="2000" dirty="0">
                  <a:solidFill>
                    <a:srgbClr val="F19B6B"/>
                  </a:solidFill>
                </a:rPr>
                <a:t>depleted</a:t>
              </a:r>
            </a:p>
          </p:txBody>
        </p:sp>
      </p:grpSp>
      <p:sp>
        <p:nvSpPr>
          <p:cNvPr id="7" name="Rectangle 6">
            <a:extLst>
              <a:ext uri="{FF2B5EF4-FFF2-40B4-BE49-F238E27FC236}">
                <a16:creationId xmlns:a16="http://schemas.microsoft.com/office/drawing/2014/main" id="{51A64206-D079-2443-95B3-E0233FBAE4CB}"/>
              </a:ext>
            </a:extLst>
          </p:cNvPr>
          <p:cNvSpPr/>
          <p:nvPr/>
        </p:nvSpPr>
        <p:spPr>
          <a:xfrm>
            <a:off x="6369544" y="5872384"/>
            <a:ext cx="397016" cy="2807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0015401" y="5968962"/>
            <a:ext cx="2157963" cy="400110"/>
          </a:xfrm>
          <a:prstGeom prst="rect">
            <a:avLst/>
          </a:prstGeom>
          <a:noFill/>
        </p:spPr>
        <p:txBody>
          <a:bodyPr wrap="none" rtlCol="0">
            <a:spAutoFit/>
          </a:bodyPr>
          <a:lstStyle/>
          <a:p>
            <a:r>
              <a:rPr lang="en-US" sz="2000" b="1" dirty="0" err="1"/>
              <a:t>Schwarz+in</a:t>
            </a:r>
            <a:r>
              <a:rPr lang="en-US" sz="2000" b="1" dirty="0"/>
              <a:t> prep</a:t>
            </a:r>
          </a:p>
        </p:txBody>
      </p:sp>
    </p:spTree>
    <p:extLst>
      <p:ext uri="{BB962C8B-B14F-4D97-AF65-F5344CB8AC3E}">
        <p14:creationId xmlns:p14="http://schemas.microsoft.com/office/powerpoint/2010/main" val="14341657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01038"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Midplane CO After 1 </a:t>
            </a:r>
            <a:r>
              <a:rPr lang="en-US" dirty="0" err="1"/>
              <a:t>Myr</a:t>
            </a:r>
            <a:endParaRPr lang="en-US" dirty="0"/>
          </a:p>
        </p:txBody>
      </p:sp>
      <p:cxnSp>
        <p:nvCxnSpPr>
          <p:cNvPr id="5" name="Straight Connector 4"/>
          <p:cNvCxnSpPr/>
          <p:nvPr/>
        </p:nvCxnSpPr>
        <p:spPr>
          <a:xfrm>
            <a:off x="301038" y="1112232"/>
            <a:ext cx="9602379" cy="3646"/>
          </a:xfrm>
          <a:prstGeom prst="line">
            <a:avLst/>
          </a:prstGeom>
          <a:ln cap="sq">
            <a:gradFill flip="none" rotWithShape="1">
              <a:gsLst>
                <a:gs pos="0">
                  <a:schemeClr val="bg1"/>
                </a:gs>
                <a:gs pos="74000">
                  <a:schemeClr val="tx1"/>
                </a:gs>
                <a:gs pos="83000">
                  <a:schemeClr val="tx1"/>
                </a:gs>
                <a:gs pos="100000">
                  <a:schemeClr val="tx1"/>
                </a:gs>
              </a:gsLst>
              <a:lin ang="10800000" scaled="1"/>
              <a:tileRect/>
            </a:gradFill>
            <a:tailEnd type="ova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B8618034-AC3E-7348-A23A-C562E8B8AF69}"/>
              </a:ext>
            </a:extLst>
          </p:cNvPr>
          <p:cNvPicPr>
            <a:picLocks noChangeAspect="1"/>
          </p:cNvPicPr>
          <p:nvPr/>
        </p:nvPicPr>
        <p:blipFill rotWithShape="1">
          <a:blip r:embed="rId3"/>
          <a:srcRect l="30396"/>
          <a:stretch/>
        </p:blipFill>
        <p:spPr>
          <a:xfrm>
            <a:off x="4280453" y="1316340"/>
            <a:ext cx="6502452" cy="5605272"/>
          </a:xfrm>
          <a:prstGeom prst="rect">
            <a:avLst/>
          </a:prstGeom>
        </p:spPr>
      </p:pic>
      <p:pic>
        <p:nvPicPr>
          <p:cNvPr id="16" name="Picture 15">
            <a:extLst>
              <a:ext uri="{FF2B5EF4-FFF2-40B4-BE49-F238E27FC236}">
                <a16:creationId xmlns:a16="http://schemas.microsoft.com/office/drawing/2014/main" id="{2A629390-F5E3-6446-BF6F-199FF56D361B}"/>
              </a:ext>
            </a:extLst>
          </p:cNvPr>
          <p:cNvPicPr>
            <a:picLocks noChangeAspect="1"/>
          </p:cNvPicPr>
          <p:nvPr/>
        </p:nvPicPr>
        <p:blipFill rotWithShape="1">
          <a:blip r:embed="rId4"/>
          <a:srcRect r="93696" b="15816"/>
          <a:stretch/>
        </p:blipFill>
        <p:spPr>
          <a:xfrm>
            <a:off x="3918928" y="1253651"/>
            <a:ext cx="588469" cy="4715311"/>
          </a:xfrm>
          <a:prstGeom prst="rect">
            <a:avLst/>
          </a:prstGeom>
        </p:spPr>
      </p:pic>
      <p:grpSp>
        <p:nvGrpSpPr>
          <p:cNvPr id="17" name="Group 16">
            <a:extLst>
              <a:ext uri="{FF2B5EF4-FFF2-40B4-BE49-F238E27FC236}">
                <a16:creationId xmlns:a16="http://schemas.microsoft.com/office/drawing/2014/main" id="{2B312E8C-9280-C14E-AAF6-1018BD23A005}"/>
              </a:ext>
            </a:extLst>
          </p:cNvPr>
          <p:cNvGrpSpPr>
            <a:grpSpLocks noChangeAspect="1"/>
          </p:cNvGrpSpPr>
          <p:nvPr/>
        </p:nvGrpSpPr>
        <p:grpSpPr>
          <a:xfrm>
            <a:off x="10406341" y="1594506"/>
            <a:ext cx="1567084" cy="4277878"/>
            <a:chOff x="9434302" y="2014502"/>
            <a:chExt cx="1405985" cy="3838106"/>
          </a:xfrm>
        </p:grpSpPr>
        <p:sp>
          <p:nvSpPr>
            <p:cNvPr id="18" name="Right Bracket 17">
              <a:extLst>
                <a:ext uri="{FF2B5EF4-FFF2-40B4-BE49-F238E27FC236}">
                  <a16:creationId xmlns:a16="http://schemas.microsoft.com/office/drawing/2014/main" id="{FCB41634-793E-A141-8702-B4E1BB213F52}"/>
                </a:ext>
              </a:extLst>
            </p:cNvPr>
            <p:cNvSpPr/>
            <p:nvPr/>
          </p:nvSpPr>
          <p:spPr>
            <a:xfrm>
              <a:off x="9434302" y="2014502"/>
              <a:ext cx="136417" cy="779378"/>
            </a:xfrm>
            <a:prstGeom prst="rightBracket">
              <a:avLst/>
            </a:prstGeom>
            <a:noFill/>
            <a:ln w="31750">
              <a:solidFill>
                <a:srgbClr val="23115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20" name="Right Bracket 19">
              <a:extLst>
                <a:ext uri="{FF2B5EF4-FFF2-40B4-BE49-F238E27FC236}">
                  <a16:creationId xmlns:a16="http://schemas.microsoft.com/office/drawing/2014/main" id="{5665FE62-EC8F-1A4A-9A73-640EAD888920}"/>
                </a:ext>
              </a:extLst>
            </p:cNvPr>
            <p:cNvSpPr/>
            <p:nvPr/>
          </p:nvSpPr>
          <p:spPr>
            <a:xfrm>
              <a:off x="9434302" y="2825091"/>
              <a:ext cx="136417" cy="1476717"/>
            </a:xfrm>
            <a:prstGeom prst="rightBracket">
              <a:avLst/>
            </a:prstGeom>
            <a:noFill/>
            <a:ln w="31750">
              <a:solidFill>
                <a:srgbClr val="B7377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22" name="Right Bracket 21">
              <a:extLst>
                <a:ext uri="{FF2B5EF4-FFF2-40B4-BE49-F238E27FC236}">
                  <a16:creationId xmlns:a16="http://schemas.microsoft.com/office/drawing/2014/main" id="{AEEF0419-ABA0-FB4D-8DDC-2C6F6C912236}"/>
                </a:ext>
              </a:extLst>
            </p:cNvPr>
            <p:cNvSpPr/>
            <p:nvPr/>
          </p:nvSpPr>
          <p:spPr>
            <a:xfrm>
              <a:off x="9434302" y="4334871"/>
              <a:ext cx="136417" cy="1517737"/>
            </a:xfrm>
            <a:prstGeom prst="rightBracket">
              <a:avLst/>
            </a:prstGeom>
            <a:noFill/>
            <a:ln w="31750">
              <a:solidFill>
                <a:srgbClr val="F19B6B"/>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solidFill>
                  <a:srgbClr val="F19B6B"/>
                </a:solidFill>
              </a:endParaRPr>
            </a:p>
          </p:txBody>
        </p:sp>
        <p:sp>
          <p:nvSpPr>
            <p:cNvPr id="23" name="TextBox 22">
              <a:extLst>
                <a:ext uri="{FF2B5EF4-FFF2-40B4-BE49-F238E27FC236}">
                  <a16:creationId xmlns:a16="http://schemas.microsoft.com/office/drawing/2014/main" id="{D31124C5-4881-904F-9C39-3B33ED11208C}"/>
                </a:ext>
              </a:extLst>
            </p:cNvPr>
            <p:cNvSpPr txBox="1"/>
            <p:nvPr/>
          </p:nvSpPr>
          <p:spPr>
            <a:xfrm>
              <a:off x="9602171" y="2088235"/>
              <a:ext cx="1060250" cy="635114"/>
            </a:xfrm>
            <a:prstGeom prst="rect">
              <a:avLst/>
            </a:prstGeom>
            <a:noFill/>
          </p:spPr>
          <p:txBody>
            <a:bodyPr wrap="none" rtlCol="0">
              <a:spAutoFit/>
            </a:bodyPr>
            <a:lstStyle/>
            <a:p>
              <a:r>
                <a:rPr lang="en-US" sz="2000" dirty="0">
                  <a:solidFill>
                    <a:srgbClr val="231153"/>
                  </a:solidFill>
                </a:rPr>
                <a:t>not </a:t>
              </a:r>
            </a:p>
            <a:p>
              <a:r>
                <a:rPr lang="en-US" sz="2000" dirty="0">
                  <a:solidFill>
                    <a:srgbClr val="231153"/>
                  </a:solidFill>
                </a:rPr>
                <a:t>depleted</a:t>
              </a:r>
            </a:p>
          </p:txBody>
        </p:sp>
        <p:sp>
          <p:nvSpPr>
            <p:cNvPr id="24" name="TextBox 23">
              <a:extLst>
                <a:ext uri="{FF2B5EF4-FFF2-40B4-BE49-F238E27FC236}">
                  <a16:creationId xmlns:a16="http://schemas.microsoft.com/office/drawing/2014/main" id="{6C3670C0-C509-8340-8979-B6F48390335E}"/>
                </a:ext>
              </a:extLst>
            </p:cNvPr>
            <p:cNvSpPr txBox="1"/>
            <p:nvPr/>
          </p:nvSpPr>
          <p:spPr>
            <a:xfrm>
              <a:off x="9602171" y="3383961"/>
              <a:ext cx="1060250" cy="358978"/>
            </a:xfrm>
            <a:prstGeom prst="rect">
              <a:avLst/>
            </a:prstGeom>
            <a:noFill/>
          </p:spPr>
          <p:txBody>
            <a:bodyPr wrap="none" rtlCol="0">
              <a:spAutoFit/>
            </a:bodyPr>
            <a:lstStyle/>
            <a:p>
              <a:r>
                <a:rPr lang="en-US" sz="2000" dirty="0">
                  <a:solidFill>
                    <a:srgbClr val="B73779"/>
                  </a:solidFill>
                </a:rPr>
                <a:t>depleted</a:t>
              </a:r>
            </a:p>
          </p:txBody>
        </p:sp>
        <p:sp>
          <p:nvSpPr>
            <p:cNvPr id="25" name="TextBox 24">
              <a:extLst>
                <a:ext uri="{FF2B5EF4-FFF2-40B4-BE49-F238E27FC236}">
                  <a16:creationId xmlns:a16="http://schemas.microsoft.com/office/drawing/2014/main" id="{B157C9C4-BCBF-B949-9889-5650BA8815F8}"/>
                </a:ext>
              </a:extLst>
            </p:cNvPr>
            <p:cNvSpPr txBox="1"/>
            <p:nvPr/>
          </p:nvSpPr>
          <p:spPr>
            <a:xfrm>
              <a:off x="9601699" y="4776182"/>
              <a:ext cx="1238588" cy="635114"/>
            </a:xfrm>
            <a:prstGeom prst="rect">
              <a:avLst/>
            </a:prstGeom>
            <a:noFill/>
          </p:spPr>
          <p:txBody>
            <a:bodyPr wrap="none" rtlCol="0">
              <a:spAutoFit/>
            </a:bodyPr>
            <a:lstStyle/>
            <a:p>
              <a:r>
                <a:rPr lang="en-US" sz="2000" dirty="0">
                  <a:solidFill>
                    <a:srgbClr val="F19B6B"/>
                  </a:solidFill>
                </a:rPr>
                <a:t>extremely </a:t>
              </a:r>
            </a:p>
            <a:p>
              <a:r>
                <a:rPr lang="en-US" sz="2000" dirty="0">
                  <a:solidFill>
                    <a:srgbClr val="F19B6B"/>
                  </a:solidFill>
                </a:rPr>
                <a:t>depleted</a:t>
              </a:r>
            </a:p>
          </p:txBody>
        </p:sp>
      </p:grpSp>
      <p:sp>
        <p:nvSpPr>
          <p:cNvPr id="27" name="Content Placeholder 2">
            <a:extLst>
              <a:ext uri="{FF2B5EF4-FFF2-40B4-BE49-F238E27FC236}">
                <a16:creationId xmlns:a16="http://schemas.microsoft.com/office/drawing/2014/main" id="{902E2D42-E8CB-2343-BAB9-2DF9B931CD94}"/>
              </a:ext>
            </a:extLst>
          </p:cNvPr>
          <p:cNvSpPr txBox="1">
            <a:spLocks/>
          </p:cNvSpPr>
          <p:nvPr/>
        </p:nvSpPr>
        <p:spPr>
          <a:xfrm>
            <a:off x="218575" y="1802290"/>
            <a:ext cx="3837362"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Factor of 100 depletion for high CR 0.03 M</a:t>
            </a:r>
            <a:r>
              <a:rPr lang="en-US" baseline="-25000" dirty="0"/>
              <a:t>⨀ </a:t>
            </a:r>
            <a:r>
              <a:rPr lang="en-US" dirty="0"/>
              <a:t>disks</a:t>
            </a:r>
          </a:p>
          <a:p>
            <a:r>
              <a:rPr lang="en-US" dirty="0"/>
              <a:t>Lower density</a:t>
            </a:r>
          </a:p>
          <a:p>
            <a:pPr lvl="1"/>
            <a:r>
              <a:rPr lang="en-US" dirty="0"/>
              <a:t> Higher CR ionization rate</a:t>
            </a:r>
          </a:p>
        </p:txBody>
      </p:sp>
      <p:sp>
        <p:nvSpPr>
          <p:cNvPr id="19" name="TextBox 18">
            <a:extLst>
              <a:ext uri="{FF2B5EF4-FFF2-40B4-BE49-F238E27FC236}">
                <a16:creationId xmlns:a16="http://schemas.microsoft.com/office/drawing/2014/main" id="{217DEAA2-E875-4C4B-AA11-7AA178949EF7}"/>
              </a:ext>
            </a:extLst>
          </p:cNvPr>
          <p:cNvSpPr txBox="1"/>
          <p:nvPr/>
        </p:nvSpPr>
        <p:spPr>
          <a:xfrm>
            <a:off x="10015401" y="5968962"/>
            <a:ext cx="2157963" cy="400110"/>
          </a:xfrm>
          <a:prstGeom prst="rect">
            <a:avLst/>
          </a:prstGeom>
          <a:noFill/>
        </p:spPr>
        <p:txBody>
          <a:bodyPr wrap="none" rtlCol="0">
            <a:spAutoFit/>
          </a:bodyPr>
          <a:lstStyle/>
          <a:p>
            <a:r>
              <a:rPr lang="en-US" sz="2000" b="1" dirty="0" err="1"/>
              <a:t>Schwarz+in</a:t>
            </a:r>
            <a:r>
              <a:rPr lang="en-US" sz="2000" b="1" dirty="0"/>
              <a:t> prep</a:t>
            </a:r>
          </a:p>
        </p:txBody>
      </p:sp>
    </p:spTree>
    <p:extLst>
      <p:ext uri="{BB962C8B-B14F-4D97-AF65-F5344CB8AC3E}">
        <p14:creationId xmlns:p14="http://schemas.microsoft.com/office/powerpoint/2010/main" val="6295373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01038"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Midplane CO After 1 </a:t>
            </a:r>
            <a:r>
              <a:rPr lang="en-US" dirty="0" err="1"/>
              <a:t>Myr</a:t>
            </a:r>
            <a:endParaRPr lang="en-US" dirty="0"/>
          </a:p>
        </p:txBody>
      </p:sp>
      <p:cxnSp>
        <p:nvCxnSpPr>
          <p:cNvPr id="5" name="Straight Connector 4"/>
          <p:cNvCxnSpPr/>
          <p:nvPr/>
        </p:nvCxnSpPr>
        <p:spPr>
          <a:xfrm>
            <a:off x="301038" y="1112232"/>
            <a:ext cx="9602379" cy="3646"/>
          </a:xfrm>
          <a:prstGeom prst="line">
            <a:avLst/>
          </a:prstGeom>
          <a:ln cap="sq">
            <a:gradFill flip="none" rotWithShape="1">
              <a:gsLst>
                <a:gs pos="0">
                  <a:schemeClr val="bg1"/>
                </a:gs>
                <a:gs pos="74000">
                  <a:schemeClr val="tx1"/>
                </a:gs>
                <a:gs pos="83000">
                  <a:schemeClr val="tx1"/>
                </a:gs>
                <a:gs pos="100000">
                  <a:schemeClr val="tx1"/>
                </a:gs>
              </a:gsLst>
              <a:lin ang="10800000" scaled="1"/>
              <a:tileRect/>
            </a:gradFill>
            <a:tailEnd type="ova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B8618034-AC3E-7348-A23A-C562E8B8AF69}"/>
              </a:ext>
            </a:extLst>
          </p:cNvPr>
          <p:cNvPicPr>
            <a:picLocks noChangeAspect="1"/>
          </p:cNvPicPr>
          <p:nvPr/>
        </p:nvPicPr>
        <p:blipFill rotWithShape="1">
          <a:blip r:embed="rId3"/>
          <a:srcRect l="-701"/>
          <a:stretch/>
        </p:blipFill>
        <p:spPr>
          <a:xfrm>
            <a:off x="1375362" y="1316340"/>
            <a:ext cx="9407543" cy="5605272"/>
          </a:xfrm>
          <a:prstGeom prst="rect">
            <a:avLst/>
          </a:prstGeom>
        </p:spPr>
      </p:pic>
      <p:grpSp>
        <p:nvGrpSpPr>
          <p:cNvPr id="17" name="Group 16">
            <a:extLst>
              <a:ext uri="{FF2B5EF4-FFF2-40B4-BE49-F238E27FC236}">
                <a16:creationId xmlns:a16="http://schemas.microsoft.com/office/drawing/2014/main" id="{2B312E8C-9280-C14E-AAF6-1018BD23A005}"/>
              </a:ext>
            </a:extLst>
          </p:cNvPr>
          <p:cNvGrpSpPr>
            <a:grpSpLocks noChangeAspect="1"/>
          </p:cNvGrpSpPr>
          <p:nvPr/>
        </p:nvGrpSpPr>
        <p:grpSpPr>
          <a:xfrm>
            <a:off x="10406341" y="1594506"/>
            <a:ext cx="1567084" cy="4277878"/>
            <a:chOff x="9434302" y="2014502"/>
            <a:chExt cx="1405985" cy="3838106"/>
          </a:xfrm>
        </p:grpSpPr>
        <p:sp>
          <p:nvSpPr>
            <p:cNvPr id="18" name="Right Bracket 17">
              <a:extLst>
                <a:ext uri="{FF2B5EF4-FFF2-40B4-BE49-F238E27FC236}">
                  <a16:creationId xmlns:a16="http://schemas.microsoft.com/office/drawing/2014/main" id="{FCB41634-793E-A141-8702-B4E1BB213F52}"/>
                </a:ext>
              </a:extLst>
            </p:cNvPr>
            <p:cNvSpPr/>
            <p:nvPr/>
          </p:nvSpPr>
          <p:spPr>
            <a:xfrm>
              <a:off x="9434302" y="2014502"/>
              <a:ext cx="136417" cy="779378"/>
            </a:xfrm>
            <a:prstGeom prst="rightBracket">
              <a:avLst/>
            </a:prstGeom>
            <a:noFill/>
            <a:ln w="31750">
              <a:solidFill>
                <a:srgbClr val="23115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20" name="Right Bracket 19">
              <a:extLst>
                <a:ext uri="{FF2B5EF4-FFF2-40B4-BE49-F238E27FC236}">
                  <a16:creationId xmlns:a16="http://schemas.microsoft.com/office/drawing/2014/main" id="{5665FE62-EC8F-1A4A-9A73-640EAD888920}"/>
                </a:ext>
              </a:extLst>
            </p:cNvPr>
            <p:cNvSpPr/>
            <p:nvPr/>
          </p:nvSpPr>
          <p:spPr>
            <a:xfrm>
              <a:off x="9434302" y="2825091"/>
              <a:ext cx="136417" cy="1476717"/>
            </a:xfrm>
            <a:prstGeom prst="rightBracket">
              <a:avLst/>
            </a:prstGeom>
            <a:noFill/>
            <a:ln w="31750">
              <a:solidFill>
                <a:srgbClr val="B7377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22" name="Right Bracket 21">
              <a:extLst>
                <a:ext uri="{FF2B5EF4-FFF2-40B4-BE49-F238E27FC236}">
                  <a16:creationId xmlns:a16="http://schemas.microsoft.com/office/drawing/2014/main" id="{AEEF0419-ABA0-FB4D-8DDC-2C6F6C912236}"/>
                </a:ext>
              </a:extLst>
            </p:cNvPr>
            <p:cNvSpPr/>
            <p:nvPr/>
          </p:nvSpPr>
          <p:spPr>
            <a:xfrm>
              <a:off x="9434302" y="4334871"/>
              <a:ext cx="136417" cy="1517737"/>
            </a:xfrm>
            <a:prstGeom prst="rightBracket">
              <a:avLst/>
            </a:prstGeom>
            <a:noFill/>
            <a:ln w="31750">
              <a:solidFill>
                <a:srgbClr val="F19B6B"/>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solidFill>
                  <a:srgbClr val="F19B6B"/>
                </a:solidFill>
              </a:endParaRPr>
            </a:p>
          </p:txBody>
        </p:sp>
        <p:sp>
          <p:nvSpPr>
            <p:cNvPr id="23" name="TextBox 22">
              <a:extLst>
                <a:ext uri="{FF2B5EF4-FFF2-40B4-BE49-F238E27FC236}">
                  <a16:creationId xmlns:a16="http://schemas.microsoft.com/office/drawing/2014/main" id="{D31124C5-4881-904F-9C39-3B33ED11208C}"/>
                </a:ext>
              </a:extLst>
            </p:cNvPr>
            <p:cNvSpPr txBox="1"/>
            <p:nvPr/>
          </p:nvSpPr>
          <p:spPr>
            <a:xfrm>
              <a:off x="9602171" y="2088235"/>
              <a:ext cx="1060250" cy="635114"/>
            </a:xfrm>
            <a:prstGeom prst="rect">
              <a:avLst/>
            </a:prstGeom>
            <a:noFill/>
          </p:spPr>
          <p:txBody>
            <a:bodyPr wrap="none" rtlCol="0">
              <a:spAutoFit/>
            </a:bodyPr>
            <a:lstStyle/>
            <a:p>
              <a:r>
                <a:rPr lang="en-US" sz="2000" dirty="0">
                  <a:solidFill>
                    <a:srgbClr val="231153"/>
                  </a:solidFill>
                </a:rPr>
                <a:t>not </a:t>
              </a:r>
            </a:p>
            <a:p>
              <a:r>
                <a:rPr lang="en-US" sz="2000" dirty="0">
                  <a:solidFill>
                    <a:srgbClr val="231153"/>
                  </a:solidFill>
                </a:rPr>
                <a:t>depleted</a:t>
              </a:r>
            </a:p>
          </p:txBody>
        </p:sp>
        <p:sp>
          <p:nvSpPr>
            <p:cNvPr id="24" name="TextBox 23">
              <a:extLst>
                <a:ext uri="{FF2B5EF4-FFF2-40B4-BE49-F238E27FC236}">
                  <a16:creationId xmlns:a16="http://schemas.microsoft.com/office/drawing/2014/main" id="{6C3670C0-C509-8340-8979-B6F48390335E}"/>
                </a:ext>
              </a:extLst>
            </p:cNvPr>
            <p:cNvSpPr txBox="1"/>
            <p:nvPr/>
          </p:nvSpPr>
          <p:spPr>
            <a:xfrm>
              <a:off x="9602171" y="3383961"/>
              <a:ext cx="1060250" cy="358978"/>
            </a:xfrm>
            <a:prstGeom prst="rect">
              <a:avLst/>
            </a:prstGeom>
            <a:noFill/>
          </p:spPr>
          <p:txBody>
            <a:bodyPr wrap="none" rtlCol="0">
              <a:spAutoFit/>
            </a:bodyPr>
            <a:lstStyle/>
            <a:p>
              <a:r>
                <a:rPr lang="en-US" sz="2000" dirty="0">
                  <a:solidFill>
                    <a:srgbClr val="B73779"/>
                  </a:solidFill>
                </a:rPr>
                <a:t>depleted</a:t>
              </a:r>
            </a:p>
          </p:txBody>
        </p:sp>
        <p:sp>
          <p:nvSpPr>
            <p:cNvPr id="25" name="TextBox 24">
              <a:extLst>
                <a:ext uri="{FF2B5EF4-FFF2-40B4-BE49-F238E27FC236}">
                  <a16:creationId xmlns:a16="http://schemas.microsoft.com/office/drawing/2014/main" id="{B157C9C4-BCBF-B949-9889-5650BA8815F8}"/>
                </a:ext>
              </a:extLst>
            </p:cNvPr>
            <p:cNvSpPr txBox="1"/>
            <p:nvPr/>
          </p:nvSpPr>
          <p:spPr>
            <a:xfrm>
              <a:off x="9601699" y="4776182"/>
              <a:ext cx="1238588" cy="635114"/>
            </a:xfrm>
            <a:prstGeom prst="rect">
              <a:avLst/>
            </a:prstGeom>
            <a:noFill/>
          </p:spPr>
          <p:txBody>
            <a:bodyPr wrap="none" rtlCol="0">
              <a:spAutoFit/>
            </a:bodyPr>
            <a:lstStyle/>
            <a:p>
              <a:r>
                <a:rPr lang="en-US" sz="2000" dirty="0">
                  <a:solidFill>
                    <a:srgbClr val="F19B6B"/>
                  </a:solidFill>
                </a:rPr>
                <a:t>extremely </a:t>
              </a:r>
            </a:p>
            <a:p>
              <a:r>
                <a:rPr lang="en-US" sz="2000" dirty="0">
                  <a:solidFill>
                    <a:srgbClr val="F19B6B"/>
                  </a:solidFill>
                </a:rPr>
                <a:t>depleted</a:t>
              </a:r>
            </a:p>
          </p:txBody>
        </p:sp>
      </p:grpSp>
      <p:sp>
        <p:nvSpPr>
          <p:cNvPr id="14" name="Content Placeholder 2">
            <a:extLst>
              <a:ext uri="{FF2B5EF4-FFF2-40B4-BE49-F238E27FC236}">
                <a16:creationId xmlns:a16="http://schemas.microsoft.com/office/drawing/2014/main" id="{1368F36C-B2C0-6C43-9792-A3C850170D27}"/>
              </a:ext>
            </a:extLst>
          </p:cNvPr>
          <p:cNvSpPr txBox="1">
            <a:spLocks/>
          </p:cNvSpPr>
          <p:nvPr/>
        </p:nvSpPr>
        <p:spPr>
          <a:xfrm>
            <a:off x="2092580" y="2310544"/>
            <a:ext cx="2532181"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chemeClr val="bg1"/>
                </a:solidFill>
              </a:rPr>
              <a:t>Lower density</a:t>
            </a:r>
          </a:p>
          <a:p>
            <a:r>
              <a:rPr lang="en-US" dirty="0">
                <a:solidFill>
                  <a:schemeClr val="bg1"/>
                </a:solidFill>
              </a:rPr>
              <a:t>UV &amp; X-rays reach deeper</a:t>
            </a:r>
          </a:p>
          <a:p>
            <a:r>
              <a:rPr lang="en-US" dirty="0">
                <a:solidFill>
                  <a:schemeClr val="bg1"/>
                </a:solidFill>
              </a:rPr>
              <a:t>Higher temperature</a:t>
            </a:r>
          </a:p>
        </p:txBody>
      </p:sp>
      <p:sp>
        <p:nvSpPr>
          <p:cNvPr id="16" name="TextBox 15">
            <a:extLst>
              <a:ext uri="{FF2B5EF4-FFF2-40B4-BE49-F238E27FC236}">
                <a16:creationId xmlns:a16="http://schemas.microsoft.com/office/drawing/2014/main" id="{DC254E85-6F7C-6E4A-A0EF-310DF89E5155}"/>
              </a:ext>
            </a:extLst>
          </p:cNvPr>
          <p:cNvSpPr txBox="1"/>
          <p:nvPr/>
        </p:nvSpPr>
        <p:spPr>
          <a:xfrm>
            <a:off x="10015401" y="5968962"/>
            <a:ext cx="2157963" cy="400110"/>
          </a:xfrm>
          <a:prstGeom prst="rect">
            <a:avLst/>
          </a:prstGeom>
          <a:noFill/>
        </p:spPr>
        <p:txBody>
          <a:bodyPr wrap="none" rtlCol="0">
            <a:spAutoFit/>
          </a:bodyPr>
          <a:lstStyle/>
          <a:p>
            <a:r>
              <a:rPr lang="en-US" sz="2000" b="1" dirty="0" err="1"/>
              <a:t>Schwarz+in</a:t>
            </a:r>
            <a:r>
              <a:rPr lang="en-US" sz="2000" b="1" dirty="0"/>
              <a:t> prep</a:t>
            </a:r>
          </a:p>
        </p:txBody>
      </p:sp>
    </p:spTree>
    <p:extLst>
      <p:ext uri="{BB962C8B-B14F-4D97-AF65-F5344CB8AC3E}">
        <p14:creationId xmlns:p14="http://schemas.microsoft.com/office/powerpoint/2010/main" val="838481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01038"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Midplane CO After 6 </a:t>
            </a:r>
            <a:r>
              <a:rPr lang="en-US" dirty="0" err="1"/>
              <a:t>Myr</a:t>
            </a:r>
            <a:endParaRPr lang="en-US" dirty="0"/>
          </a:p>
        </p:txBody>
      </p:sp>
      <p:cxnSp>
        <p:nvCxnSpPr>
          <p:cNvPr id="5" name="Straight Connector 4"/>
          <p:cNvCxnSpPr/>
          <p:nvPr/>
        </p:nvCxnSpPr>
        <p:spPr>
          <a:xfrm>
            <a:off x="301038" y="1112232"/>
            <a:ext cx="9602379" cy="3646"/>
          </a:xfrm>
          <a:prstGeom prst="line">
            <a:avLst/>
          </a:prstGeom>
          <a:ln cap="sq">
            <a:gradFill flip="none" rotWithShape="1">
              <a:gsLst>
                <a:gs pos="0">
                  <a:schemeClr val="bg1"/>
                </a:gs>
                <a:gs pos="74000">
                  <a:schemeClr val="tx1"/>
                </a:gs>
                <a:gs pos="83000">
                  <a:schemeClr val="tx1"/>
                </a:gs>
                <a:gs pos="100000">
                  <a:schemeClr val="tx1"/>
                </a:gs>
              </a:gsLst>
              <a:lin ang="10800000" scaled="1"/>
              <a:tileRect/>
            </a:gradFill>
            <a:tailEnd type="ova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3557530F-9253-5243-B812-20E1BFB7E884}"/>
              </a:ext>
            </a:extLst>
          </p:cNvPr>
          <p:cNvPicPr>
            <a:picLocks noChangeAspect="1"/>
          </p:cNvPicPr>
          <p:nvPr/>
        </p:nvPicPr>
        <p:blipFill>
          <a:blip r:embed="rId3"/>
          <a:stretch>
            <a:fillRect/>
          </a:stretch>
        </p:blipFill>
        <p:spPr>
          <a:xfrm>
            <a:off x="1449578" y="1307808"/>
            <a:ext cx="9342120" cy="5605272"/>
          </a:xfrm>
          <a:prstGeom prst="rect">
            <a:avLst/>
          </a:prstGeom>
        </p:spPr>
      </p:pic>
      <p:grpSp>
        <p:nvGrpSpPr>
          <p:cNvPr id="17" name="Group 16">
            <a:extLst>
              <a:ext uri="{FF2B5EF4-FFF2-40B4-BE49-F238E27FC236}">
                <a16:creationId xmlns:a16="http://schemas.microsoft.com/office/drawing/2014/main" id="{2B312E8C-9280-C14E-AAF6-1018BD23A005}"/>
              </a:ext>
            </a:extLst>
          </p:cNvPr>
          <p:cNvGrpSpPr>
            <a:grpSpLocks noChangeAspect="1"/>
          </p:cNvGrpSpPr>
          <p:nvPr/>
        </p:nvGrpSpPr>
        <p:grpSpPr>
          <a:xfrm>
            <a:off x="10406341" y="1594506"/>
            <a:ext cx="1567084" cy="4277878"/>
            <a:chOff x="9434302" y="2014502"/>
            <a:chExt cx="1405985" cy="3838106"/>
          </a:xfrm>
        </p:grpSpPr>
        <p:sp>
          <p:nvSpPr>
            <p:cNvPr id="18" name="Right Bracket 17">
              <a:extLst>
                <a:ext uri="{FF2B5EF4-FFF2-40B4-BE49-F238E27FC236}">
                  <a16:creationId xmlns:a16="http://schemas.microsoft.com/office/drawing/2014/main" id="{FCB41634-793E-A141-8702-B4E1BB213F52}"/>
                </a:ext>
              </a:extLst>
            </p:cNvPr>
            <p:cNvSpPr/>
            <p:nvPr/>
          </p:nvSpPr>
          <p:spPr>
            <a:xfrm>
              <a:off x="9434302" y="2014502"/>
              <a:ext cx="136417" cy="779378"/>
            </a:xfrm>
            <a:prstGeom prst="rightBracket">
              <a:avLst/>
            </a:prstGeom>
            <a:noFill/>
            <a:ln w="31750">
              <a:solidFill>
                <a:srgbClr val="23115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20" name="Right Bracket 19">
              <a:extLst>
                <a:ext uri="{FF2B5EF4-FFF2-40B4-BE49-F238E27FC236}">
                  <a16:creationId xmlns:a16="http://schemas.microsoft.com/office/drawing/2014/main" id="{5665FE62-EC8F-1A4A-9A73-640EAD888920}"/>
                </a:ext>
              </a:extLst>
            </p:cNvPr>
            <p:cNvSpPr/>
            <p:nvPr/>
          </p:nvSpPr>
          <p:spPr>
            <a:xfrm>
              <a:off x="9434302" y="2825091"/>
              <a:ext cx="136417" cy="1476717"/>
            </a:xfrm>
            <a:prstGeom prst="rightBracket">
              <a:avLst/>
            </a:prstGeom>
            <a:noFill/>
            <a:ln w="31750">
              <a:solidFill>
                <a:srgbClr val="B7377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22" name="Right Bracket 21">
              <a:extLst>
                <a:ext uri="{FF2B5EF4-FFF2-40B4-BE49-F238E27FC236}">
                  <a16:creationId xmlns:a16="http://schemas.microsoft.com/office/drawing/2014/main" id="{AEEF0419-ABA0-FB4D-8DDC-2C6F6C912236}"/>
                </a:ext>
              </a:extLst>
            </p:cNvPr>
            <p:cNvSpPr/>
            <p:nvPr/>
          </p:nvSpPr>
          <p:spPr>
            <a:xfrm>
              <a:off x="9434302" y="4334871"/>
              <a:ext cx="136417" cy="1517737"/>
            </a:xfrm>
            <a:prstGeom prst="rightBracket">
              <a:avLst/>
            </a:prstGeom>
            <a:noFill/>
            <a:ln w="31750">
              <a:solidFill>
                <a:srgbClr val="F19B6B"/>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solidFill>
                  <a:srgbClr val="F19B6B"/>
                </a:solidFill>
              </a:endParaRPr>
            </a:p>
          </p:txBody>
        </p:sp>
        <p:sp>
          <p:nvSpPr>
            <p:cNvPr id="23" name="TextBox 22">
              <a:extLst>
                <a:ext uri="{FF2B5EF4-FFF2-40B4-BE49-F238E27FC236}">
                  <a16:creationId xmlns:a16="http://schemas.microsoft.com/office/drawing/2014/main" id="{D31124C5-4881-904F-9C39-3B33ED11208C}"/>
                </a:ext>
              </a:extLst>
            </p:cNvPr>
            <p:cNvSpPr txBox="1"/>
            <p:nvPr/>
          </p:nvSpPr>
          <p:spPr>
            <a:xfrm>
              <a:off x="9602171" y="2088235"/>
              <a:ext cx="1060250" cy="635114"/>
            </a:xfrm>
            <a:prstGeom prst="rect">
              <a:avLst/>
            </a:prstGeom>
            <a:noFill/>
          </p:spPr>
          <p:txBody>
            <a:bodyPr wrap="none" rtlCol="0">
              <a:spAutoFit/>
            </a:bodyPr>
            <a:lstStyle/>
            <a:p>
              <a:r>
                <a:rPr lang="en-US" sz="2000" dirty="0">
                  <a:solidFill>
                    <a:srgbClr val="231153"/>
                  </a:solidFill>
                </a:rPr>
                <a:t>not </a:t>
              </a:r>
            </a:p>
            <a:p>
              <a:r>
                <a:rPr lang="en-US" sz="2000" dirty="0">
                  <a:solidFill>
                    <a:srgbClr val="231153"/>
                  </a:solidFill>
                </a:rPr>
                <a:t>depleted</a:t>
              </a:r>
            </a:p>
          </p:txBody>
        </p:sp>
        <p:sp>
          <p:nvSpPr>
            <p:cNvPr id="24" name="TextBox 23">
              <a:extLst>
                <a:ext uri="{FF2B5EF4-FFF2-40B4-BE49-F238E27FC236}">
                  <a16:creationId xmlns:a16="http://schemas.microsoft.com/office/drawing/2014/main" id="{6C3670C0-C509-8340-8979-B6F48390335E}"/>
                </a:ext>
              </a:extLst>
            </p:cNvPr>
            <p:cNvSpPr txBox="1"/>
            <p:nvPr/>
          </p:nvSpPr>
          <p:spPr>
            <a:xfrm>
              <a:off x="9602171" y="3383961"/>
              <a:ext cx="1060250" cy="358978"/>
            </a:xfrm>
            <a:prstGeom prst="rect">
              <a:avLst/>
            </a:prstGeom>
            <a:noFill/>
          </p:spPr>
          <p:txBody>
            <a:bodyPr wrap="none" rtlCol="0">
              <a:spAutoFit/>
            </a:bodyPr>
            <a:lstStyle/>
            <a:p>
              <a:r>
                <a:rPr lang="en-US" sz="2000" dirty="0">
                  <a:solidFill>
                    <a:srgbClr val="B73779"/>
                  </a:solidFill>
                </a:rPr>
                <a:t>depleted</a:t>
              </a:r>
            </a:p>
          </p:txBody>
        </p:sp>
        <p:sp>
          <p:nvSpPr>
            <p:cNvPr id="25" name="TextBox 24">
              <a:extLst>
                <a:ext uri="{FF2B5EF4-FFF2-40B4-BE49-F238E27FC236}">
                  <a16:creationId xmlns:a16="http://schemas.microsoft.com/office/drawing/2014/main" id="{B157C9C4-BCBF-B949-9889-5650BA8815F8}"/>
                </a:ext>
              </a:extLst>
            </p:cNvPr>
            <p:cNvSpPr txBox="1"/>
            <p:nvPr/>
          </p:nvSpPr>
          <p:spPr>
            <a:xfrm>
              <a:off x="9601699" y="4776182"/>
              <a:ext cx="1238588" cy="635114"/>
            </a:xfrm>
            <a:prstGeom prst="rect">
              <a:avLst/>
            </a:prstGeom>
            <a:noFill/>
          </p:spPr>
          <p:txBody>
            <a:bodyPr wrap="none" rtlCol="0">
              <a:spAutoFit/>
            </a:bodyPr>
            <a:lstStyle/>
            <a:p>
              <a:r>
                <a:rPr lang="en-US" sz="2000" dirty="0">
                  <a:solidFill>
                    <a:srgbClr val="F19B6B"/>
                  </a:solidFill>
                </a:rPr>
                <a:t>extremely </a:t>
              </a:r>
            </a:p>
            <a:p>
              <a:r>
                <a:rPr lang="en-US" sz="2000" dirty="0">
                  <a:solidFill>
                    <a:srgbClr val="F19B6B"/>
                  </a:solidFill>
                </a:rPr>
                <a:t>depleted</a:t>
              </a:r>
            </a:p>
          </p:txBody>
        </p:sp>
      </p:grpSp>
      <p:sp>
        <p:nvSpPr>
          <p:cNvPr id="13" name="TextBox 12">
            <a:extLst>
              <a:ext uri="{FF2B5EF4-FFF2-40B4-BE49-F238E27FC236}">
                <a16:creationId xmlns:a16="http://schemas.microsoft.com/office/drawing/2014/main" id="{F82463B2-418A-D944-A688-D9055A3C7CFF}"/>
              </a:ext>
            </a:extLst>
          </p:cNvPr>
          <p:cNvSpPr txBox="1"/>
          <p:nvPr/>
        </p:nvSpPr>
        <p:spPr>
          <a:xfrm>
            <a:off x="10015401" y="5968962"/>
            <a:ext cx="2157963" cy="400110"/>
          </a:xfrm>
          <a:prstGeom prst="rect">
            <a:avLst/>
          </a:prstGeom>
          <a:noFill/>
        </p:spPr>
        <p:txBody>
          <a:bodyPr wrap="none" rtlCol="0">
            <a:spAutoFit/>
          </a:bodyPr>
          <a:lstStyle/>
          <a:p>
            <a:r>
              <a:rPr lang="en-US" sz="2000" b="1" dirty="0" err="1"/>
              <a:t>Schwarz+in</a:t>
            </a:r>
            <a:r>
              <a:rPr lang="en-US" sz="2000" b="1" dirty="0"/>
              <a:t> prep</a:t>
            </a:r>
          </a:p>
        </p:txBody>
      </p:sp>
    </p:spTree>
    <p:extLst>
      <p:ext uri="{BB962C8B-B14F-4D97-AF65-F5344CB8AC3E}">
        <p14:creationId xmlns:p14="http://schemas.microsoft.com/office/powerpoint/2010/main" val="18794003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01038"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Conditions for Chemical Depletion</a:t>
            </a:r>
          </a:p>
        </p:txBody>
      </p:sp>
      <p:cxnSp>
        <p:nvCxnSpPr>
          <p:cNvPr id="5" name="Straight Connector 4"/>
          <p:cNvCxnSpPr/>
          <p:nvPr/>
        </p:nvCxnSpPr>
        <p:spPr>
          <a:xfrm>
            <a:off x="301038" y="1112232"/>
            <a:ext cx="9602379" cy="3646"/>
          </a:xfrm>
          <a:prstGeom prst="line">
            <a:avLst/>
          </a:prstGeom>
          <a:ln cap="sq">
            <a:gradFill flip="none" rotWithShape="1">
              <a:gsLst>
                <a:gs pos="0">
                  <a:schemeClr val="bg1"/>
                </a:gs>
                <a:gs pos="74000">
                  <a:schemeClr val="tx1"/>
                </a:gs>
                <a:gs pos="83000">
                  <a:schemeClr val="tx1"/>
                </a:gs>
                <a:gs pos="100000">
                  <a:schemeClr val="tx1"/>
                </a:gs>
              </a:gsLst>
              <a:lin ang="10800000" scaled="1"/>
              <a:tileRect/>
            </a:gradFill>
            <a:tailEnd type="ova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652BB5A0-7486-5B4C-8AEA-549E713E7544}"/>
              </a:ext>
            </a:extLst>
          </p:cNvPr>
          <p:cNvGrpSpPr/>
          <p:nvPr/>
        </p:nvGrpSpPr>
        <p:grpSpPr>
          <a:xfrm>
            <a:off x="6716880" y="1199876"/>
            <a:ext cx="4406120" cy="5605272"/>
            <a:chOff x="6465092" y="1199876"/>
            <a:chExt cx="4406120" cy="5605272"/>
          </a:xfrm>
        </p:grpSpPr>
        <p:pic>
          <p:nvPicPr>
            <p:cNvPr id="7" name="Picture 6">
              <a:extLst>
                <a:ext uri="{FF2B5EF4-FFF2-40B4-BE49-F238E27FC236}">
                  <a16:creationId xmlns:a16="http://schemas.microsoft.com/office/drawing/2014/main" id="{9F0EC034-9E33-EF4D-B501-860110FF8301}"/>
                </a:ext>
              </a:extLst>
            </p:cNvPr>
            <p:cNvPicPr>
              <a:picLocks noChangeAspect="1"/>
            </p:cNvPicPr>
            <p:nvPr/>
          </p:nvPicPr>
          <p:blipFill rotWithShape="1">
            <a:blip r:embed="rId3"/>
            <a:srcRect r="66719"/>
            <a:stretch/>
          </p:blipFill>
          <p:spPr>
            <a:xfrm>
              <a:off x="6465092" y="1199876"/>
              <a:ext cx="3109170" cy="5605272"/>
            </a:xfrm>
            <a:prstGeom prst="rect">
              <a:avLst/>
            </a:prstGeom>
          </p:spPr>
        </p:pic>
        <p:pic>
          <p:nvPicPr>
            <p:cNvPr id="8" name="Picture 7">
              <a:extLst>
                <a:ext uri="{FF2B5EF4-FFF2-40B4-BE49-F238E27FC236}">
                  <a16:creationId xmlns:a16="http://schemas.microsoft.com/office/drawing/2014/main" id="{E106D64C-E13C-0047-8B6C-5CFA792EC052}"/>
                </a:ext>
              </a:extLst>
            </p:cNvPr>
            <p:cNvPicPr>
              <a:picLocks noChangeAspect="1"/>
            </p:cNvPicPr>
            <p:nvPr/>
          </p:nvPicPr>
          <p:blipFill rotWithShape="1">
            <a:blip r:embed="rId3"/>
            <a:srcRect l="81086"/>
            <a:stretch/>
          </p:blipFill>
          <p:spPr>
            <a:xfrm>
              <a:off x="9104244" y="1199876"/>
              <a:ext cx="1766968" cy="5605272"/>
            </a:xfrm>
            <a:prstGeom prst="rect">
              <a:avLst/>
            </a:prstGeom>
          </p:spPr>
        </p:pic>
      </p:grpSp>
      <p:sp>
        <p:nvSpPr>
          <p:cNvPr id="6" name="Content Placeholder 2"/>
          <p:cNvSpPr txBox="1">
            <a:spLocks/>
          </p:cNvSpPr>
          <p:nvPr/>
        </p:nvSpPr>
        <p:spPr>
          <a:xfrm>
            <a:off x="301038" y="1570671"/>
            <a:ext cx="594986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charset="0"/>
              <a:buChar char="•"/>
            </a:pPr>
            <a:r>
              <a:rPr lang="en-US" dirty="0"/>
              <a:t>High cosmic ray rate or low surface density </a:t>
            </a:r>
          </a:p>
          <a:p>
            <a:pPr marL="285750" indent="-285750">
              <a:buFont typeface="Arial" charset="0"/>
              <a:buChar char="•"/>
            </a:pPr>
            <a:r>
              <a:rPr lang="en-US" dirty="0"/>
              <a:t>Depletion timescales longer than disk lifetime (3 </a:t>
            </a:r>
            <a:r>
              <a:rPr lang="en-US" dirty="0" err="1"/>
              <a:t>Myr</a:t>
            </a:r>
            <a:r>
              <a:rPr lang="en-US" dirty="0"/>
              <a:t>)</a:t>
            </a:r>
          </a:p>
          <a:p>
            <a:pPr marL="285750" indent="-285750">
              <a:buFont typeface="Arial" charset="0"/>
              <a:buChar char="•"/>
            </a:pPr>
            <a:r>
              <a:rPr lang="en-US" dirty="0"/>
              <a:t>Need ionization structure to understand the importance of chemistry</a:t>
            </a:r>
          </a:p>
          <a:p>
            <a:r>
              <a:rPr lang="en-US" dirty="0"/>
              <a:t>Physical processes also needed      (e.g., Krijt+18)</a:t>
            </a:r>
          </a:p>
        </p:txBody>
      </p:sp>
      <p:grpSp>
        <p:nvGrpSpPr>
          <p:cNvPr id="9" name="Group 8">
            <a:extLst>
              <a:ext uri="{FF2B5EF4-FFF2-40B4-BE49-F238E27FC236}">
                <a16:creationId xmlns:a16="http://schemas.microsoft.com/office/drawing/2014/main" id="{21553221-DD1C-CB45-A8CA-D86DEB069DD6}"/>
              </a:ext>
            </a:extLst>
          </p:cNvPr>
          <p:cNvGrpSpPr>
            <a:grpSpLocks noChangeAspect="1"/>
          </p:cNvGrpSpPr>
          <p:nvPr/>
        </p:nvGrpSpPr>
        <p:grpSpPr>
          <a:xfrm>
            <a:off x="10764149" y="1488490"/>
            <a:ext cx="1567084" cy="4277878"/>
            <a:chOff x="9434302" y="2014502"/>
            <a:chExt cx="1405985" cy="3838106"/>
          </a:xfrm>
        </p:grpSpPr>
        <p:sp>
          <p:nvSpPr>
            <p:cNvPr id="10" name="Right Bracket 9">
              <a:extLst>
                <a:ext uri="{FF2B5EF4-FFF2-40B4-BE49-F238E27FC236}">
                  <a16:creationId xmlns:a16="http://schemas.microsoft.com/office/drawing/2014/main" id="{EDBA2799-2100-8C41-8462-78665EC9AD22}"/>
                </a:ext>
              </a:extLst>
            </p:cNvPr>
            <p:cNvSpPr/>
            <p:nvPr/>
          </p:nvSpPr>
          <p:spPr>
            <a:xfrm>
              <a:off x="9434302" y="2014502"/>
              <a:ext cx="136417" cy="779378"/>
            </a:xfrm>
            <a:prstGeom prst="rightBracket">
              <a:avLst/>
            </a:prstGeom>
            <a:noFill/>
            <a:ln w="31750">
              <a:solidFill>
                <a:srgbClr val="23115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11" name="Right Bracket 10">
              <a:extLst>
                <a:ext uri="{FF2B5EF4-FFF2-40B4-BE49-F238E27FC236}">
                  <a16:creationId xmlns:a16="http://schemas.microsoft.com/office/drawing/2014/main" id="{AFC6AD84-0491-1043-815B-80AD1A7BE5BE}"/>
                </a:ext>
              </a:extLst>
            </p:cNvPr>
            <p:cNvSpPr/>
            <p:nvPr/>
          </p:nvSpPr>
          <p:spPr>
            <a:xfrm>
              <a:off x="9434302" y="2825091"/>
              <a:ext cx="136417" cy="1476717"/>
            </a:xfrm>
            <a:prstGeom prst="rightBracket">
              <a:avLst/>
            </a:prstGeom>
            <a:noFill/>
            <a:ln w="31750">
              <a:solidFill>
                <a:srgbClr val="B7377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12" name="Right Bracket 11">
              <a:extLst>
                <a:ext uri="{FF2B5EF4-FFF2-40B4-BE49-F238E27FC236}">
                  <a16:creationId xmlns:a16="http://schemas.microsoft.com/office/drawing/2014/main" id="{6A0D55D6-5599-AD44-8905-E7CE8683F730}"/>
                </a:ext>
              </a:extLst>
            </p:cNvPr>
            <p:cNvSpPr/>
            <p:nvPr/>
          </p:nvSpPr>
          <p:spPr>
            <a:xfrm>
              <a:off x="9434302" y="4334871"/>
              <a:ext cx="136417" cy="1517737"/>
            </a:xfrm>
            <a:prstGeom prst="rightBracket">
              <a:avLst/>
            </a:prstGeom>
            <a:noFill/>
            <a:ln w="31750">
              <a:solidFill>
                <a:srgbClr val="F19B6B"/>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solidFill>
                  <a:srgbClr val="F19B6B"/>
                </a:solidFill>
              </a:endParaRPr>
            </a:p>
          </p:txBody>
        </p:sp>
        <p:sp>
          <p:nvSpPr>
            <p:cNvPr id="13" name="TextBox 12">
              <a:extLst>
                <a:ext uri="{FF2B5EF4-FFF2-40B4-BE49-F238E27FC236}">
                  <a16:creationId xmlns:a16="http://schemas.microsoft.com/office/drawing/2014/main" id="{4CCED097-E2A8-224F-8759-2898677BE45C}"/>
                </a:ext>
              </a:extLst>
            </p:cNvPr>
            <p:cNvSpPr txBox="1"/>
            <p:nvPr/>
          </p:nvSpPr>
          <p:spPr>
            <a:xfrm>
              <a:off x="9602171" y="2088235"/>
              <a:ext cx="1060250" cy="635114"/>
            </a:xfrm>
            <a:prstGeom prst="rect">
              <a:avLst/>
            </a:prstGeom>
            <a:noFill/>
          </p:spPr>
          <p:txBody>
            <a:bodyPr wrap="none" rtlCol="0">
              <a:spAutoFit/>
            </a:bodyPr>
            <a:lstStyle/>
            <a:p>
              <a:r>
                <a:rPr lang="en-US" sz="2000" dirty="0">
                  <a:solidFill>
                    <a:srgbClr val="231153"/>
                  </a:solidFill>
                </a:rPr>
                <a:t>not </a:t>
              </a:r>
            </a:p>
            <a:p>
              <a:r>
                <a:rPr lang="en-US" sz="2000" dirty="0">
                  <a:solidFill>
                    <a:srgbClr val="231153"/>
                  </a:solidFill>
                </a:rPr>
                <a:t>depleted</a:t>
              </a:r>
            </a:p>
          </p:txBody>
        </p:sp>
        <p:sp>
          <p:nvSpPr>
            <p:cNvPr id="14" name="TextBox 13">
              <a:extLst>
                <a:ext uri="{FF2B5EF4-FFF2-40B4-BE49-F238E27FC236}">
                  <a16:creationId xmlns:a16="http://schemas.microsoft.com/office/drawing/2014/main" id="{A847EE24-F00B-D548-BF3D-7EF0DC492FB9}"/>
                </a:ext>
              </a:extLst>
            </p:cNvPr>
            <p:cNvSpPr txBox="1"/>
            <p:nvPr/>
          </p:nvSpPr>
          <p:spPr>
            <a:xfrm>
              <a:off x="9602171" y="3383961"/>
              <a:ext cx="1060250" cy="358978"/>
            </a:xfrm>
            <a:prstGeom prst="rect">
              <a:avLst/>
            </a:prstGeom>
            <a:noFill/>
          </p:spPr>
          <p:txBody>
            <a:bodyPr wrap="none" rtlCol="0">
              <a:spAutoFit/>
            </a:bodyPr>
            <a:lstStyle/>
            <a:p>
              <a:r>
                <a:rPr lang="en-US" sz="2000" dirty="0">
                  <a:solidFill>
                    <a:srgbClr val="B73779"/>
                  </a:solidFill>
                </a:rPr>
                <a:t>depleted</a:t>
              </a:r>
            </a:p>
          </p:txBody>
        </p:sp>
        <p:sp>
          <p:nvSpPr>
            <p:cNvPr id="15" name="TextBox 14">
              <a:extLst>
                <a:ext uri="{FF2B5EF4-FFF2-40B4-BE49-F238E27FC236}">
                  <a16:creationId xmlns:a16="http://schemas.microsoft.com/office/drawing/2014/main" id="{AE53A93A-A185-FA4A-A686-FCAC0667F67D}"/>
                </a:ext>
              </a:extLst>
            </p:cNvPr>
            <p:cNvSpPr txBox="1"/>
            <p:nvPr/>
          </p:nvSpPr>
          <p:spPr>
            <a:xfrm>
              <a:off x="9601699" y="4776182"/>
              <a:ext cx="1238588" cy="635114"/>
            </a:xfrm>
            <a:prstGeom prst="rect">
              <a:avLst/>
            </a:prstGeom>
            <a:noFill/>
          </p:spPr>
          <p:txBody>
            <a:bodyPr wrap="none" rtlCol="0">
              <a:spAutoFit/>
            </a:bodyPr>
            <a:lstStyle/>
            <a:p>
              <a:r>
                <a:rPr lang="en-US" sz="2000" dirty="0">
                  <a:solidFill>
                    <a:srgbClr val="F19B6B"/>
                  </a:solidFill>
                </a:rPr>
                <a:t>extremely </a:t>
              </a:r>
            </a:p>
            <a:p>
              <a:r>
                <a:rPr lang="en-US" sz="2000" dirty="0">
                  <a:solidFill>
                    <a:srgbClr val="F19B6B"/>
                  </a:solidFill>
                </a:rPr>
                <a:t>depleted</a:t>
              </a:r>
            </a:p>
          </p:txBody>
        </p:sp>
      </p:grpSp>
    </p:spTree>
    <p:extLst>
      <p:ext uri="{BB962C8B-B14F-4D97-AF65-F5344CB8AC3E}">
        <p14:creationId xmlns:p14="http://schemas.microsoft.com/office/powerpoint/2010/main" val="22316363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40C3032-6B8E-BE4F-9E59-7C88BC1FBCB6}"/>
              </a:ext>
            </a:extLst>
          </p:cNvPr>
          <p:cNvSpPr txBox="1">
            <a:spLocks/>
          </p:cNvSpPr>
          <p:nvPr/>
        </p:nvSpPr>
        <p:spPr>
          <a:xfrm>
            <a:off x="301038"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Links to Planets: Total Gas C/H</a:t>
            </a:r>
          </a:p>
        </p:txBody>
      </p:sp>
      <p:cxnSp>
        <p:nvCxnSpPr>
          <p:cNvPr id="5" name="Straight Connector 4">
            <a:extLst>
              <a:ext uri="{FF2B5EF4-FFF2-40B4-BE49-F238E27FC236}">
                <a16:creationId xmlns:a16="http://schemas.microsoft.com/office/drawing/2014/main" id="{041D75EB-211A-094D-8B2F-89746F09154D}"/>
              </a:ext>
            </a:extLst>
          </p:cNvPr>
          <p:cNvCxnSpPr/>
          <p:nvPr/>
        </p:nvCxnSpPr>
        <p:spPr>
          <a:xfrm>
            <a:off x="301038" y="1112232"/>
            <a:ext cx="9602379" cy="3646"/>
          </a:xfrm>
          <a:prstGeom prst="line">
            <a:avLst/>
          </a:prstGeom>
          <a:ln cap="sq">
            <a:gradFill flip="none" rotWithShape="1">
              <a:gsLst>
                <a:gs pos="0">
                  <a:schemeClr val="bg1"/>
                </a:gs>
                <a:gs pos="74000">
                  <a:schemeClr val="tx1"/>
                </a:gs>
                <a:gs pos="83000">
                  <a:schemeClr val="tx1"/>
                </a:gs>
                <a:gs pos="100000">
                  <a:schemeClr val="tx1"/>
                </a:gs>
              </a:gsLst>
              <a:lin ang="10800000" scaled="1"/>
              <a:tileRect/>
            </a:gradFill>
            <a:tailEnd type="ova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4E2D1733-FE5E-ED42-99FB-068B8C4B1885}"/>
              </a:ext>
            </a:extLst>
          </p:cNvPr>
          <p:cNvPicPr>
            <a:picLocks noChangeAspect="1"/>
          </p:cNvPicPr>
          <p:nvPr/>
        </p:nvPicPr>
        <p:blipFill rotWithShape="1">
          <a:blip r:embed="rId3"/>
          <a:srcRect t="48939" r="14283"/>
          <a:stretch/>
        </p:blipFill>
        <p:spPr>
          <a:xfrm>
            <a:off x="5646166" y="1546299"/>
            <a:ext cx="5408212" cy="4295482"/>
          </a:xfrm>
          <a:prstGeom prst="rect">
            <a:avLst/>
          </a:prstGeom>
        </p:spPr>
      </p:pic>
      <p:pic>
        <p:nvPicPr>
          <p:cNvPr id="11" name="Picture 10">
            <a:extLst>
              <a:ext uri="{FF2B5EF4-FFF2-40B4-BE49-F238E27FC236}">
                <a16:creationId xmlns:a16="http://schemas.microsoft.com/office/drawing/2014/main" id="{9F3BCAC7-CCFA-9C4A-A901-6E8CC918C5A8}"/>
              </a:ext>
            </a:extLst>
          </p:cNvPr>
          <p:cNvPicPr>
            <a:picLocks noChangeAspect="1"/>
          </p:cNvPicPr>
          <p:nvPr/>
        </p:nvPicPr>
        <p:blipFill rotWithShape="1">
          <a:blip r:embed="rId3"/>
          <a:srcRect t="8288" r="14283" b="87616"/>
          <a:stretch/>
        </p:blipFill>
        <p:spPr>
          <a:xfrm>
            <a:off x="5646166" y="1705775"/>
            <a:ext cx="5408212" cy="344557"/>
          </a:xfrm>
          <a:prstGeom prst="rect">
            <a:avLst/>
          </a:prstGeom>
        </p:spPr>
      </p:pic>
      <p:sp>
        <p:nvSpPr>
          <p:cNvPr id="13" name="TextBox 12">
            <a:extLst>
              <a:ext uri="{FF2B5EF4-FFF2-40B4-BE49-F238E27FC236}">
                <a16:creationId xmlns:a16="http://schemas.microsoft.com/office/drawing/2014/main" id="{946B4470-DF3D-F04A-90E3-D8436ED157C5}"/>
              </a:ext>
            </a:extLst>
          </p:cNvPr>
          <p:cNvSpPr txBox="1"/>
          <p:nvPr/>
        </p:nvSpPr>
        <p:spPr>
          <a:xfrm>
            <a:off x="8406338" y="1368096"/>
            <a:ext cx="806631" cy="369332"/>
          </a:xfrm>
          <a:prstGeom prst="rect">
            <a:avLst/>
          </a:prstGeom>
          <a:noFill/>
        </p:spPr>
        <p:txBody>
          <a:bodyPr wrap="none" rtlCol="0">
            <a:spAutoFit/>
          </a:bodyPr>
          <a:lstStyle/>
          <a:p>
            <a:r>
              <a:rPr lang="en-US" b="1" dirty="0"/>
              <a:t>6 </a:t>
            </a:r>
            <a:r>
              <a:rPr lang="en-US" b="1" dirty="0" err="1"/>
              <a:t>Myr</a:t>
            </a:r>
            <a:endParaRPr lang="en-US" b="1" dirty="0"/>
          </a:p>
        </p:txBody>
      </p:sp>
      <p:sp>
        <p:nvSpPr>
          <p:cNvPr id="14" name="TextBox 13">
            <a:extLst>
              <a:ext uri="{FF2B5EF4-FFF2-40B4-BE49-F238E27FC236}">
                <a16:creationId xmlns:a16="http://schemas.microsoft.com/office/drawing/2014/main" id="{A670E79D-A54B-6841-AC53-9B65375F6AEC}"/>
              </a:ext>
            </a:extLst>
          </p:cNvPr>
          <p:cNvSpPr txBox="1"/>
          <p:nvPr/>
        </p:nvSpPr>
        <p:spPr>
          <a:xfrm>
            <a:off x="9992874" y="5999456"/>
            <a:ext cx="2157963" cy="400110"/>
          </a:xfrm>
          <a:prstGeom prst="rect">
            <a:avLst/>
          </a:prstGeom>
          <a:noFill/>
        </p:spPr>
        <p:txBody>
          <a:bodyPr wrap="none" rtlCol="0">
            <a:spAutoFit/>
          </a:bodyPr>
          <a:lstStyle/>
          <a:p>
            <a:r>
              <a:rPr lang="en-US" sz="2000" b="1" dirty="0" err="1"/>
              <a:t>Schwarz+in</a:t>
            </a:r>
            <a:r>
              <a:rPr lang="en-US" sz="2000" b="1" dirty="0"/>
              <a:t> prep</a:t>
            </a:r>
          </a:p>
        </p:txBody>
      </p:sp>
      <p:sp>
        <p:nvSpPr>
          <p:cNvPr id="15" name="TextBox 14">
            <a:extLst>
              <a:ext uri="{FF2B5EF4-FFF2-40B4-BE49-F238E27FC236}">
                <a16:creationId xmlns:a16="http://schemas.microsoft.com/office/drawing/2014/main" id="{1C6CBBF7-3A2D-A044-B0E0-31D82D31A59C}"/>
              </a:ext>
            </a:extLst>
          </p:cNvPr>
          <p:cNvSpPr txBox="1"/>
          <p:nvPr/>
        </p:nvSpPr>
        <p:spPr>
          <a:xfrm rot="16200000">
            <a:off x="4894359" y="3259722"/>
            <a:ext cx="1842171" cy="338554"/>
          </a:xfrm>
          <a:prstGeom prst="rect">
            <a:avLst/>
          </a:prstGeom>
          <a:solidFill>
            <a:schemeClr val="bg1"/>
          </a:solidFill>
        </p:spPr>
        <p:txBody>
          <a:bodyPr wrap="none" rtlCol="0">
            <a:spAutoFit/>
          </a:bodyPr>
          <a:lstStyle/>
          <a:p>
            <a:r>
              <a:rPr lang="en-US" sz="1600" dirty="0">
                <a:latin typeface="Arial" panose="020B0604020202020204" pitchFamily="34" charset="0"/>
                <a:cs typeface="Arial" panose="020B0604020202020204" pitchFamily="34" charset="0"/>
              </a:rPr>
              <a:t>C/</a:t>
            </a:r>
            <a:r>
              <a:rPr lang="en-US" sz="1600" dirty="0" err="1">
                <a:latin typeface="Arial" panose="020B0604020202020204" pitchFamily="34" charset="0"/>
                <a:cs typeface="Arial" panose="020B0604020202020204" pitchFamily="34" charset="0"/>
              </a:rPr>
              <a:t>H</a:t>
            </a:r>
            <a:r>
              <a:rPr lang="en-US" sz="1600" baseline="-25000" dirty="0" err="1">
                <a:latin typeface="Arial" panose="020B0604020202020204" pitchFamily="34" charset="0"/>
                <a:cs typeface="Arial" panose="020B0604020202020204" pitchFamily="34" charset="0"/>
              </a:rPr>
              <a:t>model</a:t>
            </a:r>
            <a:r>
              <a:rPr lang="en-US" sz="1600" dirty="0">
                <a:latin typeface="Arial" panose="020B0604020202020204" pitchFamily="34" charset="0"/>
                <a:cs typeface="Arial" panose="020B0604020202020204" pitchFamily="34" charset="0"/>
              </a:rPr>
              <a:t> / C/</a:t>
            </a:r>
            <a:r>
              <a:rPr lang="en-US" sz="1600" dirty="0" err="1">
                <a:latin typeface="Arial" panose="020B0604020202020204" pitchFamily="34" charset="0"/>
                <a:cs typeface="Arial" panose="020B0604020202020204" pitchFamily="34" charset="0"/>
              </a:rPr>
              <a:t>H</a:t>
            </a:r>
            <a:r>
              <a:rPr lang="en-US" sz="1600" baseline="-25000" dirty="0" err="1">
                <a:latin typeface="Arial" panose="020B0604020202020204" pitchFamily="34" charset="0"/>
                <a:cs typeface="Arial" panose="020B0604020202020204" pitchFamily="34" charset="0"/>
              </a:rPr>
              <a:t>stellar</a:t>
            </a:r>
            <a:endParaRPr lang="en-US" sz="160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CD688ABA-48D8-9D43-A1FD-74687158E127}"/>
              </a:ext>
            </a:extLst>
          </p:cNvPr>
          <p:cNvSpPr txBox="1"/>
          <p:nvPr/>
        </p:nvSpPr>
        <p:spPr>
          <a:xfrm>
            <a:off x="301038" y="1878053"/>
            <a:ext cx="5601060" cy="3108543"/>
          </a:xfrm>
          <a:prstGeom prst="rect">
            <a:avLst/>
          </a:prstGeom>
          <a:noFill/>
        </p:spPr>
        <p:txBody>
          <a:bodyPr wrap="square" rtlCol="0">
            <a:spAutoFit/>
          </a:bodyPr>
          <a:lstStyle/>
          <a:p>
            <a:pPr marL="285750" indent="-285750">
              <a:buFont typeface="Arial" charset="0"/>
              <a:buChar char="•"/>
            </a:pPr>
            <a:r>
              <a:rPr lang="en-US" sz="2800" dirty="0"/>
              <a:t>Chemistry decreases C/H</a:t>
            </a:r>
          </a:p>
          <a:p>
            <a:pPr marL="742950" lvl="1" indent="-285750">
              <a:buFont typeface="Arial" charset="0"/>
              <a:buChar char="•"/>
            </a:pPr>
            <a:r>
              <a:rPr lang="en-US" sz="2800" dirty="0"/>
              <a:t>Opposite of dynamics (Booth+17)</a:t>
            </a:r>
          </a:p>
          <a:p>
            <a:pPr marL="285750" indent="-285750">
              <a:buFont typeface="Arial" charset="0"/>
              <a:buChar char="•"/>
            </a:pPr>
            <a:r>
              <a:rPr lang="en-US" sz="2800" dirty="0"/>
              <a:t>Low C/H for models with high ionization</a:t>
            </a:r>
          </a:p>
          <a:p>
            <a:pPr marL="285750" indent="-285750">
              <a:buFont typeface="Arial" charset="0"/>
              <a:buChar char="•"/>
            </a:pPr>
            <a:r>
              <a:rPr lang="en-US" sz="2800" dirty="0"/>
              <a:t>High C/H for models with low ionization</a:t>
            </a:r>
          </a:p>
        </p:txBody>
      </p:sp>
    </p:spTree>
    <p:extLst>
      <p:ext uri="{BB962C8B-B14F-4D97-AF65-F5344CB8AC3E}">
        <p14:creationId xmlns:p14="http://schemas.microsoft.com/office/powerpoint/2010/main" val="15510984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40C3032-6B8E-BE4F-9E59-7C88BC1FBCB6}"/>
              </a:ext>
            </a:extLst>
          </p:cNvPr>
          <p:cNvSpPr txBox="1">
            <a:spLocks/>
          </p:cNvSpPr>
          <p:nvPr/>
        </p:nvSpPr>
        <p:spPr>
          <a:xfrm>
            <a:off x="301038"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Links to Planets: Total Gas C/H</a:t>
            </a:r>
          </a:p>
        </p:txBody>
      </p:sp>
      <p:cxnSp>
        <p:nvCxnSpPr>
          <p:cNvPr id="5" name="Straight Connector 4">
            <a:extLst>
              <a:ext uri="{FF2B5EF4-FFF2-40B4-BE49-F238E27FC236}">
                <a16:creationId xmlns:a16="http://schemas.microsoft.com/office/drawing/2014/main" id="{041D75EB-211A-094D-8B2F-89746F09154D}"/>
              </a:ext>
            </a:extLst>
          </p:cNvPr>
          <p:cNvCxnSpPr/>
          <p:nvPr/>
        </p:nvCxnSpPr>
        <p:spPr>
          <a:xfrm>
            <a:off x="301038" y="1112232"/>
            <a:ext cx="9602379" cy="3646"/>
          </a:xfrm>
          <a:prstGeom prst="line">
            <a:avLst/>
          </a:prstGeom>
          <a:ln cap="sq">
            <a:gradFill flip="none" rotWithShape="1">
              <a:gsLst>
                <a:gs pos="0">
                  <a:schemeClr val="bg1"/>
                </a:gs>
                <a:gs pos="74000">
                  <a:schemeClr val="tx1"/>
                </a:gs>
                <a:gs pos="83000">
                  <a:schemeClr val="tx1"/>
                </a:gs>
                <a:gs pos="100000">
                  <a:schemeClr val="tx1"/>
                </a:gs>
              </a:gsLst>
              <a:lin ang="10800000" scaled="1"/>
              <a:tileRect/>
            </a:gradFill>
            <a:tailEnd type="ova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2324991A-C152-0F41-A93F-332E9A3DA792}"/>
              </a:ext>
            </a:extLst>
          </p:cNvPr>
          <p:cNvPicPr>
            <a:picLocks noChangeAspect="1"/>
          </p:cNvPicPr>
          <p:nvPr/>
        </p:nvPicPr>
        <p:blipFill rotWithShape="1">
          <a:blip r:embed="rId3"/>
          <a:srcRect t="48939"/>
          <a:stretch/>
        </p:blipFill>
        <p:spPr>
          <a:xfrm>
            <a:off x="5649364" y="1546299"/>
            <a:ext cx="6309360" cy="4295482"/>
          </a:xfrm>
          <a:prstGeom prst="rect">
            <a:avLst/>
          </a:prstGeom>
        </p:spPr>
      </p:pic>
      <p:pic>
        <p:nvPicPr>
          <p:cNvPr id="11" name="Picture 10">
            <a:extLst>
              <a:ext uri="{FF2B5EF4-FFF2-40B4-BE49-F238E27FC236}">
                <a16:creationId xmlns:a16="http://schemas.microsoft.com/office/drawing/2014/main" id="{B4385EEF-A917-774F-9A54-3A6D4F0F07AA}"/>
              </a:ext>
            </a:extLst>
          </p:cNvPr>
          <p:cNvPicPr>
            <a:picLocks noChangeAspect="1"/>
          </p:cNvPicPr>
          <p:nvPr/>
        </p:nvPicPr>
        <p:blipFill rotWithShape="1">
          <a:blip r:embed="rId4"/>
          <a:srcRect t="8288" r="14283" b="87616"/>
          <a:stretch/>
        </p:blipFill>
        <p:spPr>
          <a:xfrm>
            <a:off x="5646166" y="1705775"/>
            <a:ext cx="5408212" cy="344557"/>
          </a:xfrm>
          <a:prstGeom prst="rect">
            <a:avLst/>
          </a:prstGeom>
        </p:spPr>
      </p:pic>
      <p:sp>
        <p:nvSpPr>
          <p:cNvPr id="13" name="TextBox 12">
            <a:extLst>
              <a:ext uri="{FF2B5EF4-FFF2-40B4-BE49-F238E27FC236}">
                <a16:creationId xmlns:a16="http://schemas.microsoft.com/office/drawing/2014/main" id="{7DD821C8-9170-CC40-B082-966B34AEF464}"/>
              </a:ext>
            </a:extLst>
          </p:cNvPr>
          <p:cNvSpPr txBox="1"/>
          <p:nvPr/>
        </p:nvSpPr>
        <p:spPr>
          <a:xfrm>
            <a:off x="8406338" y="1368096"/>
            <a:ext cx="806631" cy="369332"/>
          </a:xfrm>
          <a:prstGeom prst="rect">
            <a:avLst/>
          </a:prstGeom>
          <a:noFill/>
        </p:spPr>
        <p:txBody>
          <a:bodyPr wrap="none" rtlCol="0">
            <a:spAutoFit/>
          </a:bodyPr>
          <a:lstStyle/>
          <a:p>
            <a:r>
              <a:rPr lang="en-US" b="1" dirty="0"/>
              <a:t>6 </a:t>
            </a:r>
            <a:r>
              <a:rPr lang="en-US" b="1" dirty="0" err="1"/>
              <a:t>Myr</a:t>
            </a:r>
            <a:endParaRPr lang="en-US" b="1" dirty="0"/>
          </a:p>
        </p:txBody>
      </p:sp>
      <p:sp>
        <p:nvSpPr>
          <p:cNvPr id="14" name="TextBox 13">
            <a:extLst>
              <a:ext uri="{FF2B5EF4-FFF2-40B4-BE49-F238E27FC236}">
                <a16:creationId xmlns:a16="http://schemas.microsoft.com/office/drawing/2014/main" id="{EDCC791D-CE3C-0F4B-A138-20998B439C0F}"/>
              </a:ext>
            </a:extLst>
          </p:cNvPr>
          <p:cNvSpPr txBox="1"/>
          <p:nvPr/>
        </p:nvSpPr>
        <p:spPr>
          <a:xfrm>
            <a:off x="9992874" y="5999456"/>
            <a:ext cx="2157963" cy="400110"/>
          </a:xfrm>
          <a:prstGeom prst="rect">
            <a:avLst/>
          </a:prstGeom>
          <a:noFill/>
        </p:spPr>
        <p:txBody>
          <a:bodyPr wrap="none" rtlCol="0">
            <a:spAutoFit/>
          </a:bodyPr>
          <a:lstStyle/>
          <a:p>
            <a:r>
              <a:rPr lang="en-US" sz="2000" b="1" dirty="0" err="1"/>
              <a:t>Schwarz+in</a:t>
            </a:r>
            <a:r>
              <a:rPr lang="en-US" sz="2000" b="1" dirty="0"/>
              <a:t> prep</a:t>
            </a:r>
          </a:p>
        </p:txBody>
      </p:sp>
      <p:sp>
        <p:nvSpPr>
          <p:cNvPr id="15" name="TextBox 14">
            <a:extLst>
              <a:ext uri="{FF2B5EF4-FFF2-40B4-BE49-F238E27FC236}">
                <a16:creationId xmlns:a16="http://schemas.microsoft.com/office/drawing/2014/main" id="{A49AC324-9629-9E44-9F52-F0C400B31834}"/>
              </a:ext>
            </a:extLst>
          </p:cNvPr>
          <p:cNvSpPr txBox="1"/>
          <p:nvPr/>
        </p:nvSpPr>
        <p:spPr>
          <a:xfrm rot="16200000">
            <a:off x="4894359" y="3259722"/>
            <a:ext cx="1842171" cy="338554"/>
          </a:xfrm>
          <a:prstGeom prst="rect">
            <a:avLst/>
          </a:prstGeom>
          <a:solidFill>
            <a:schemeClr val="bg1"/>
          </a:solidFill>
        </p:spPr>
        <p:txBody>
          <a:bodyPr wrap="none" rtlCol="0">
            <a:spAutoFit/>
          </a:bodyPr>
          <a:lstStyle/>
          <a:p>
            <a:r>
              <a:rPr lang="en-US" sz="1600" dirty="0">
                <a:latin typeface="Arial" panose="020B0604020202020204" pitchFamily="34" charset="0"/>
                <a:cs typeface="Arial" panose="020B0604020202020204" pitchFamily="34" charset="0"/>
              </a:rPr>
              <a:t>C/</a:t>
            </a:r>
            <a:r>
              <a:rPr lang="en-US" sz="1600" dirty="0" err="1">
                <a:latin typeface="Arial" panose="020B0604020202020204" pitchFamily="34" charset="0"/>
                <a:cs typeface="Arial" panose="020B0604020202020204" pitchFamily="34" charset="0"/>
              </a:rPr>
              <a:t>H</a:t>
            </a:r>
            <a:r>
              <a:rPr lang="en-US" sz="1600" baseline="-25000" dirty="0" err="1">
                <a:latin typeface="Arial" panose="020B0604020202020204" pitchFamily="34" charset="0"/>
                <a:cs typeface="Arial" panose="020B0604020202020204" pitchFamily="34" charset="0"/>
              </a:rPr>
              <a:t>model</a:t>
            </a:r>
            <a:r>
              <a:rPr lang="en-US" sz="1600" dirty="0">
                <a:latin typeface="Arial" panose="020B0604020202020204" pitchFamily="34" charset="0"/>
                <a:cs typeface="Arial" panose="020B0604020202020204" pitchFamily="34" charset="0"/>
              </a:rPr>
              <a:t> / C/</a:t>
            </a:r>
            <a:r>
              <a:rPr lang="en-US" sz="1600" dirty="0" err="1">
                <a:latin typeface="Arial" panose="020B0604020202020204" pitchFamily="34" charset="0"/>
                <a:cs typeface="Arial" panose="020B0604020202020204" pitchFamily="34" charset="0"/>
              </a:rPr>
              <a:t>H</a:t>
            </a:r>
            <a:r>
              <a:rPr lang="en-US" sz="1600" baseline="-25000" dirty="0" err="1">
                <a:latin typeface="Arial" panose="020B0604020202020204" pitchFamily="34" charset="0"/>
                <a:cs typeface="Arial" panose="020B0604020202020204" pitchFamily="34" charset="0"/>
              </a:rPr>
              <a:t>stellar</a:t>
            </a:r>
            <a:endParaRPr lang="en-US" sz="1600" dirty="0">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996CB5F3-E079-2F4A-86AD-73CDC314CD3B}"/>
              </a:ext>
            </a:extLst>
          </p:cNvPr>
          <p:cNvSpPr txBox="1"/>
          <p:nvPr/>
        </p:nvSpPr>
        <p:spPr>
          <a:xfrm>
            <a:off x="301038" y="1878053"/>
            <a:ext cx="5601060" cy="3108543"/>
          </a:xfrm>
          <a:prstGeom prst="rect">
            <a:avLst/>
          </a:prstGeom>
          <a:noFill/>
        </p:spPr>
        <p:txBody>
          <a:bodyPr wrap="square" rtlCol="0">
            <a:spAutoFit/>
          </a:bodyPr>
          <a:lstStyle/>
          <a:p>
            <a:pPr marL="285750" indent="-285750">
              <a:buFont typeface="Arial" charset="0"/>
              <a:buChar char="•"/>
            </a:pPr>
            <a:r>
              <a:rPr lang="en-US" sz="2800" dirty="0"/>
              <a:t>Chemistry decreases C/H</a:t>
            </a:r>
          </a:p>
          <a:p>
            <a:pPr marL="742950" lvl="1" indent="-285750">
              <a:buFont typeface="Arial" charset="0"/>
              <a:buChar char="•"/>
            </a:pPr>
            <a:r>
              <a:rPr lang="en-US" sz="2800" dirty="0"/>
              <a:t>Opposite of dynamics (Booth+17)</a:t>
            </a:r>
          </a:p>
          <a:p>
            <a:pPr marL="285750" indent="-285750">
              <a:buFont typeface="Arial" charset="0"/>
              <a:buChar char="•"/>
            </a:pPr>
            <a:r>
              <a:rPr lang="en-US" sz="2800" dirty="0"/>
              <a:t>Low C/H for models with high ionization</a:t>
            </a:r>
          </a:p>
          <a:p>
            <a:pPr marL="285750" indent="-285750">
              <a:buFont typeface="Arial" charset="0"/>
              <a:buChar char="•"/>
            </a:pPr>
            <a:r>
              <a:rPr lang="en-US" sz="2800" dirty="0"/>
              <a:t>High C/H for models with low ionization</a:t>
            </a:r>
          </a:p>
        </p:txBody>
      </p:sp>
    </p:spTree>
    <p:extLst>
      <p:ext uri="{BB962C8B-B14F-4D97-AF65-F5344CB8AC3E}">
        <p14:creationId xmlns:p14="http://schemas.microsoft.com/office/powerpoint/2010/main" val="2166979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40C3032-6B8E-BE4F-9E59-7C88BC1FBCB6}"/>
              </a:ext>
            </a:extLst>
          </p:cNvPr>
          <p:cNvSpPr txBox="1">
            <a:spLocks/>
          </p:cNvSpPr>
          <p:nvPr/>
        </p:nvSpPr>
        <p:spPr>
          <a:xfrm>
            <a:off x="301038"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Links to Planets: Total Gas C/H</a:t>
            </a:r>
          </a:p>
        </p:txBody>
      </p:sp>
      <p:cxnSp>
        <p:nvCxnSpPr>
          <p:cNvPr id="5" name="Straight Connector 4">
            <a:extLst>
              <a:ext uri="{FF2B5EF4-FFF2-40B4-BE49-F238E27FC236}">
                <a16:creationId xmlns:a16="http://schemas.microsoft.com/office/drawing/2014/main" id="{041D75EB-211A-094D-8B2F-89746F09154D}"/>
              </a:ext>
            </a:extLst>
          </p:cNvPr>
          <p:cNvCxnSpPr/>
          <p:nvPr/>
        </p:nvCxnSpPr>
        <p:spPr>
          <a:xfrm>
            <a:off x="301038" y="1112232"/>
            <a:ext cx="9602379" cy="3646"/>
          </a:xfrm>
          <a:prstGeom prst="line">
            <a:avLst/>
          </a:prstGeom>
          <a:ln cap="sq">
            <a:gradFill flip="none" rotWithShape="1">
              <a:gsLst>
                <a:gs pos="0">
                  <a:schemeClr val="bg1"/>
                </a:gs>
                <a:gs pos="74000">
                  <a:schemeClr val="tx1"/>
                </a:gs>
                <a:gs pos="83000">
                  <a:schemeClr val="tx1"/>
                </a:gs>
                <a:gs pos="100000">
                  <a:schemeClr val="tx1"/>
                </a:gs>
              </a:gsLst>
              <a:lin ang="10800000" scaled="1"/>
              <a:tileRect/>
            </a:gradFill>
            <a:tailEnd type="ova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14142679-9717-D342-A38F-296AAD074FE9}"/>
              </a:ext>
            </a:extLst>
          </p:cNvPr>
          <p:cNvSpPr txBox="1"/>
          <p:nvPr/>
        </p:nvSpPr>
        <p:spPr>
          <a:xfrm>
            <a:off x="301038" y="2613041"/>
            <a:ext cx="5601060" cy="1815882"/>
          </a:xfrm>
          <a:prstGeom prst="rect">
            <a:avLst/>
          </a:prstGeom>
          <a:noFill/>
        </p:spPr>
        <p:txBody>
          <a:bodyPr wrap="square" rtlCol="0">
            <a:spAutoFit/>
          </a:bodyPr>
          <a:lstStyle/>
          <a:p>
            <a:pPr marL="285750" indent="-285750">
              <a:buFont typeface="Arial" charset="0"/>
              <a:buChar char="•"/>
            </a:pPr>
            <a:r>
              <a:rPr lang="en-US" sz="2800" dirty="0"/>
              <a:t>Chemistry decreases C/H</a:t>
            </a:r>
          </a:p>
          <a:p>
            <a:pPr marL="742950" lvl="1" indent="-285750">
              <a:buFont typeface="Arial" charset="0"/>
              <a:buChar char="•"/>
            </a:pPr>
            <a:r>
              <a:rPr lang="en-US" sz="2800" dirty="0"/>
              <a:t>Opposite of drift (Booth+17)</a:t>
            </a:r>
          </a:p>
          <a:p>
            <a:pPr marL="285750" indent="-285750">
              <a:buFont typeface="Arial" charset="0"/>
              <a:buChar char="•"/>
            </a:pPr>
            <a:r>
              <a:rPr lang="en-US" sz="2800" dirty="0"/>
              <a:t>High ionization → low C/H</a:t>
            </a:r>
          </a:p>
          <a:p>
            <a:pPr marL="285750" indent="-285750">
              <a:buFont typeface="Arial" charset="0"/>
              <a:buChar char="•"/>
            </a:pPr>
            <a:r>
              <a:rPr lang="en-US" sz="2800" dirty="0"/>
              <a:t>Low ionization →  high C/H </a:t>
            </a:r>
          </a:p>
        </p:txBody>
      </p:sp>
      <p:pic>
        <p:nvPicPr>
          <p:cNvPr id="9" name="Picture 8">
            <a:extLst>
              <a:ext uri="{FF2B5EF4-FFF2-40B4-BE49-F238E27FC236}">
                <a16:creationId xmlns:a16="http://schemas.microsoft.com/office/drawing/2014/main" id="{78DA8BA3-5A27-C941-9E48-2A1B45E2809F}"/>
              </a:ext>
            </a:extLst>
          </p:cNvPr>
          <p:cNvPicPr>
            <a:picLocks noChangeAspect="1"/>
          </p:cNvPicPr>
          <p:nvPr/>
        </p:nvPicPr>
        <p:blipFill rotWithShape="1">
          <a:blip r:embed="rId3"/>
          <a:srcRect t="51587"/>
          <a:stretch/>
        </p:blipFill>
        <p:spPr>
          <a:xfrm>
            <a:off x="5649364" y="1769081"/>
            <a:ext cx="6309360" cy="4072700"/>
          </a:xfrm>
          <a:prstGeom prst="rect">
            <a:avLst/>
          </a:prstGeom>
        </p:spPr>
      </p:pic>
      <p:pic>
        <p:nvPicPr>
          <p:cNvPr id="10" name="Picture 9">
            <a:extLst>
              <a:ext uri="{FF2B5EF4-FFF2-40B4-BE49-F238E27FC236}">
                <a16:creationId xmlns:a16="http://schemas.microsoft.com/office/drawing/2014/main" id="{47ABEB64-A640-3049-BCD3-5C2E97F65D7E}"/>
              </a:ext>
            </a:extLst>
          </p:cNvPr>
          <p:cNvPicPr>
            <a:picLocks noChangeAspect="1"/>
          </p:cNvPicPr>
          <p:nvPr/>
        </p:nvPicPr>
        <p:blipFill rotWithShape="1">
          <a:blip r:embed="rId4"/>
          <a:srcRect t="8288" r="14283" b="87616"/>
          <a:stretch/>
        </p:blipFill>
        <p:spPr>
          <a:xfrm>
            <a:off x="5646166" y="1705775"/>
            <a:ext cx="5408212" cy="344557"/>
          </a:xfrm>
          <a:prstGeom prst="rect">
            <a:avLst/>
          </a:prstGeom>
        </p:spPr>
      </p:pic>
      <p:sp>
        <p:nvSpPr>
          <p:cNvPr id="11" name="TextBox 10">
            <a:extLst>
              <a:ext uri="{FF2B5EF4-FFF2-40B4-BE49-F238E27FC236}">
                <a16:creationId xmlns:a16="http://schemas.microsoft.com/office/drawing/2014/main" id="{49F60B5A-AEBF-BB4B-AB41-C76CDDDE3280}"/>
              </a:ext>
            </a:extLst>
          </p:cNvPr>
          <p:cNvSpPr txBox="1"/>
          <p:nvPr/>
        </p:nvSpPr>
        <p:spPr>
          <a:xfrm>
            <a:off x="8406338" y="1368096"/>
            <a:ext cx="806631" cy="369332"/>
          </a:xfrm>
          <a:prstGeom prst="rect">
            <a:avLst/>
          </a:prstGeom>
          <a:noFill/>
        </p:spPr>
        <p:txBody>
          <a:bodyPr wrap="none" rtlCol="0">
            <a:spAutoFit/>
          </a:bodyPr>
          <a:lstStyle/>
          <a:p>
            <a:r>
              <a:rPr lang="en-US" b="1" dirty="0"/>
              <a:t>6 </a:t>
            </a:r>
            <a:r>
              <a:rPr lang="en-US" b="1" dirty="0" err="1"/>
              <a:t>Myr</a:t>
            </a:r>
            <a:endParaRPr lang="en-US" b="1" dirty="0"/>
          </a:p>
        </p:txBody>
      </p:sp>
      <p:sp>
        <p:nvSpPr>
          <p:cNvPr id="13" name="TextBox 12">
            <a:extLst>
              <a:ext uri="{FF2B5EF4-FFF2-40B4-BE49-F238E27FC236}">
                <a16:creationId xmlns:a16="http://schemas.microsoft.com/office/drawing/2014/main" id="{5CD19E6E-0A1E-3B4A-A739-46B697EDBBA8}"/>
              </a:ext>
            </a:extLst>
          </p:cNvPr>
          <p:cNvSpPr txBox="1"/>
          <p:nvPr/>
        </p:nvSpPr>
        <p:spPr>
          <a:xfrm>
            <a:off x="9992874" y="5999456"/>
            <a:ext cx="2157963" cy="400110"/>
          </a:xfrm>
          <a:prstGeom prst="rect">
            <a:avLst/>
          </a:prstGeom>
          <a:noFill/>
        </p:spPr>
        <p:txBody>
          <a:bodyPr wrap="none" rtlCol="0">
            <a:spAutoFit/>
          </a:bodyPr>
          <a:lstStyle/>
          <a:p>
            <a:r>
              <a:rPr lang="en-US" sz="2000" b="1" dirty="0" err="1"/>
              <a:t>Schwarz+in</a:t>
            </a:r>
            <a:r>
              <a:rPr lang="en-US" sz="2000" b="1" dirty="0"/>
              <a:t> prep</a:t>
            </a:r>
          </a:p>
        </p:txBody>
      </p:sp>
      <p:sp>
        <p:nvSpPr>
          <p:cNvPr id="14" name="TextBox 13">
            <a:extLst>
              <a:ext uri="{FF2B5EF4-FFF2-40B4-BE49-F238E27FC236}">
                <a16:creationId xmlns:a16="http://schemas.microsoft.com/office/drawing/2014/main" id="{31DB0DAF-5359-774B-88D7-439912D9D507}"/>
              </a:ext>
            </a:extLst>
          </p:cNvPr>
          <p:cNvSpPr txBox="1"/>
          <p:nvPr/>
        </p:nvSpPr>
        <p:spPr>
          <a:xfrm rot="16200000">
            <a:off x="4894359" y="3259722"/>
            <a:ext cx="1842171" cy="338554"/>
          </a:xfrm>
          <a:prstGeom prst="rect">
            <a:avLst/>
          </a:prstGeom>
          <a:solidFill>
            <a:schemeClr val="bg1"/>
          </a:solidFill>
        </p:spPr>
        <p:txBody>
          <a:bodyPr wrap="none" rtlCol="0">
            <a:spAutoFit/>
          </a:bodyPr>
          <a:lstStyle/>
          <a:p>
            <a:r>
              <a:rPr lang="en-US" sz="1600" dirty="0">
                <a:latin typeface="Arial" panose="020B0604020202020204" pitchFamily="34" charset="0"/>
                <a:cs typeface="Arial" panose="020B0604020202020204" pitchFamily="34" charset="0"/>
              </a:rPr>
              <a:t>C/</a:t>
            </a:r>
            <a:r>
              <a:rPr lang="en-US" sz="1600" dirty="0" err="1">
                <a:latin typeface="Arial" panose="020B0604020202020204" pitchFamily="34" charset="0"/>
                <a:cs typeface="Arial" panose="020B0604020202020204" pitchFamily="34" charset="0"/>
              </a:rPr>
              <a:t>H</a:t>
            </a:r>
            <a:r>
              <a:rPr lang="en-US" sz="1600" baseline="-25000" dirty="0" err="1">
                <a:latin typeface="Arial" panose="020B0604020202020204" pitchFamily="34" charset="0"/>
                <a:cs typeface="Arial" panose="020B0604020202020204" pitchFamily="34" charset="0"/>
              </a:rPr>
              <a:t>model</a:t>
            </a:r>
            <a:r>
              <a:rPr lang="en-US" sz="1600" dirty="0">
                <a:latin typeface="Arial" panose="020B0604020202020204" pitchFamily="34" charset="0"/>
                <a:cs typeface="Arial" panose="020B0604020202020204" pitchFamily="34" charset="0"/>
              </a:rPr>
              <a:t> / C/</a:t>
            </a:r>
            <a:r>
              <a:rPr lang="en-US" sz="1600" dirty="0" err="1">
                <a:latin typeface="Arial" panose="020B0604020202020204" pitchFamily="34" charset="0"/>
                <a:cs typeface="Arial" panose="020B0604020202020204" pitchFamily="34" charset="0"/>
              </a:rPr>
              <a:t>H</a:t>
            </a:r>
            <a:r>
              <a:rPr lang="en-US" sz="1600" baseline="-25000" dirty="0" err="1">
                <a:latin typeface="Arial" panose="020B0604020202020204" pitchFamily="34" charset="0"/>
                <a:cs typeface="Arial" panose="020B0604020202020204" pitchFamily="34" charset="0"/>
              </a:rPr>
              <a:t>stellar</a:t>
            </a:r>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805768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40C3032-6B8E-BE4F-9E59-7C88BC1FBCB6}"/>
              </a:ext>
            </a:extLst>
          </p:cNvPr>
          <p:cNvSpPr txBox="1">
            <a:spLocks/>
          </p:cNvSpPr>
          <p:nvPr/>
        </p:nvSpPr>
        <p:spPr>
          <a:xfrm>
            <a:off x="301038"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Links to Planets: Total Gas C/O</a:t>
            </a:r>
          </a:p>
        </p:txBody>
      </p:sp>
      <p:cxnSp>
        <p:nvCxnSpPr>
          <p:cNvPr id="5" name="Straight Connector 4">
            <a:extLst>
              <a:ext uri="{FF2B5EF4-FFF2-40B4-BE49-F238E27FC236}">
                <a16:creationId xmlns:a16="http://schemas.microsoft.com/office/drawing/2014/main" id="{041D75EB-211A-094D-8B2F-89746F09154D}"/>
              </a:ext>
            </a:extLst>
          </p:cNvPr>
          <p:cNvCxnSpPr/>
          <p:nvPr/>
        </p:nvCxnSpPr>
        <p:spPr>
          <a:xfrm>
            <a:off x="301038" y="1112232"/>
            <a:ext cx="9602379" cy="3646"/>
          </a:xfrm>
          <a:prstGeom prst="line">
            <a:avLst/>
          </a:prstGeom>
          <a:ln cap="sq">
            <a:gradFill flip="none" rotWithShape="1">
              <a:gsLst>
                <a:gs pos="0">
                  <a:schemeClr val="bg1"/>
                </a:gs>
                <a:gs pos="74000">
                  <a:schemeClr val="tx1"/>
                </a:gs>
                <a:gs pos="83000">
                  <a:schemeClr val="tx1"/>
                </a:gs>
                <a:gs pos="100000">
                  <a:schemeClr val="tx1"/>
                </a:gs>
              </a:gsLst>
              <a:lin ang="10800000" scaled="1"/>
              <a:tileRect/>
            </a:gradFill>
            <a:tailEnd type="oval"/>
          </a:ln>
        </p:spPr>
        <p:style>
          <a:lnRef idx="1">
            <a:schemeClr val="accent1"/>
          </a:lnRef>
          <a:fillRef idx="0">
            <a:schemeClr val="accent1"/>
          </a:fillRef>
          <a:effectRef idx="0">
            <a:schemeClr val="accent1"/>
          </a:effectRef>
          <a:fontRef idx="minor">
            <a:schemeClr val="tx1"/>
          </a:fontRef>
        </p:style>
      </p:cxnSp>
      <p:sp>
        <p:nvSpPr>
          <p:cNvPr id="9" name="Content Placeholder 2">
            <a:extLst>
              <a:ext uri="{FF2B5EF4-FFF2-40B4-BE49-F238E27FC236}">
                <a16:creationId xmlns:a16="http://schemas.microsoft.com/office/drawing/2014/main" id="{97BC2B33-7EC8-8543-989A-DE219EA6E338}"/>
              </a:ext>
            </a:extLst>
          </p:cNvPr>
          <p:cNvSpPr txBox="1">
            <a:spLocks/>
          </p:cNvSpPr>
          <p:nvPr/>
        </p:nvSpPr>
        <p:spPr>
          <a:xfrm>
            <a:off x="301038" y="2712469"/>
            <a:ext cx="5226804" cy="265846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C/O ~ 1 for most models</a:t>
            </a:r>
          </a:p>
          <a:p>
            <a:r>
              <a:rPr lang="en-US" dirty="0"/>
              <a:t>Initial C/O super-stellar for planets formed between CO &amp; CO</a:t>
            </a:r>
            <a:r>
              <a:rPr lang="en-US" baseline="-25000" dirty="0"/>
              <a:t>2</a:t>
            </a:r>
            <a:r>
              <a:rPr lang="en-US" dirty="0"/>
              <a:t> snowlines</a:t>
            </a:r>
          </a:p>
          <a:p>
            <a:pPr marL="0" indent="0">
              <a:buNone/>
            </a:pPr>
            <a:endParaRPr lang="en-US" dirty="0"/>
          </a:p>
        </p:txBody>
      </p:sp>
      <p:sp>
        <p:nvSpPr>
          <p:cNvPr id="10" name="TextBox 9">
            <a:extLst>
              <a:ext uri="{FF2B5EF4-FFF2-40B4-BE49-F238E27FC236}">
                <a16:creationId xmlns:a16="http://schemas.microsoft.com/office/drawing/2014/main" id="{4D5AAF6F-53EA-874E-9261-8C4BE804ADAA}"/>
              </a:ext>
            </a:extLst>
          </p:cNvPr>
          <p:cNvSpPr txBox="1"/>
          <p:nvPr/>
        </p:nvSpPr>
        <p:spPr>
          <a:xfrm>
            <a:off x="9992874" y="5999456"/>
            <a:ext cx="2157963" cy="400110"/>
          </a:xfrm>
          <a:prstGeom prst="rect">
            <a:avLst/>
          </a:prstGeom>
          <a:noFill/>
        </p:spPr>
        <p:txBody>
          <a:bodyPr wrap="none" rtlCol="0">
            <a:spAutoFit/>
          </a:bodyPr>
          <a:lstStyle/>
          <a:p>
            <a:r>
              <a:rPr lang="en-US" sz="2000" b="1" dirty="0" err="1"/>
              <a:t>Schwarz+in</a:t>
            </a:r>
            <a:r>
              <a:rPr lang="en-US" sz="2000" b="1" dirty="0"/>
              <a:t> prep</a:t>
            </a:r>
          </a:p>
        </p:txBody>
      </p:sp>
      <p:pic>
        <p:nvPicPr>
          <p:cNvPr id="12" name="Picture 11">
            <a:extLst>
              <a:ext uri="{FF2B5EF4-FFF2-40B4-BE49-F238E27FC236}">
                <a16:creationId xmlns:a16="http://schemas.microsoft.com/office/drawing/2014/main" id="{F2BEEDF0-CCED-0C46-B4F4-0FBFB7CF0638}"/>
              </a:ext>
            </a:extLst>
          </p:cNvPr>
          <p:cNvPicPr>
            <a:picLocks noChangeAspect="1"/>
          </p:cNvPicPr>
          <p:nvPr/>
        </p:nvPicPr>
        <p:blipFill>
          <a:blip r:embed="rId2"/>
          <a:stretch>
            <a:fillRect/>
          </a:stretch>
        </p:blipFill>
        <p:spPr>
          <a:xfrm>
            <a:off x="5775731" y="1635541"/>
            <a:ext cx="6309360" cy="4206240"/>
          </a:xfrm>
          <a:prstGeom prst="rect">
            <a:avLst/>
          </a:prstGeom>
        </p:spPr>
      </p:pic>
      <p:sp>
        <p:nvSpPr>
          <p:cNvPr id="8" name="TextBox 7">
            <a:extLst>
              <a:ext uri="{FF2B5EF4-FFF2-40B4-BE49-F238E27FC236}">
                <a16:creationId xmlns:a16="http://schemas.microsoft.com/office/drawing/2014/main" id="{E06EDDE4-D03C-7B43-B7FB-3CDBC3D01574}"/>
              </a:ext>
            </a:extLst>
          </p:cNvPr>
          <p:cNvSpPr txBox="1"/>
          <p:nvPr/>
        </p:nvSpPr>
        <p:spPr>
          <a:xfrm>
            <a:off x="9903417" y="3282676"/>
            <a:ext cx="707245" cy="369332"/>
          </a:xfrm>
          <a:prstGeom prst="rect">
            <a:avLst/>
          </a:prstGeom>
          <a:noFill/>
        </p:spPr>
        <p:txBody>
          <a:bodyPr wrap="none" rtlCol="0">
            <a:spAutoFit/>
          </a:bodyPr>
          <a:lstStyle/>
          <a:p>
            <a:r>
              <a:rPr lang="en-US" dirty="0"/>
              <a:t>Solar</a:t>
            </a:r>
          </a:p>
        </p:txBody>
      </p:sp>
      <p:cxnSp>
        <p:nvCxnSpPr>
          <p:cNvPr id="11" name="Straight Arrow Connector 10">
            <a:extLst>
              <a:ext uri="{FF2B5EF4-FFF2-40B4-BE49-F238E27FC236}">
                <a16:creationId xmlns:a16="http://schemas.microsoft.com/office/drawing/2014/main" id="{C4B0DEFC-38B4-FA45-AA1A-974C4538824A}"/>
              </a:ext>
            </a:extLst>
          </p:cNvPr>
          <p:cNvCxnSpPr>
            <a:cxnSpLocks/>
          </p:cNvCxnSpPr>
          <p:nvPr/>
        </p:nvCxnSpPr>
        <p:spPr>
          <a:xfrm flipH="1">
            <a:off x="9804097" y="3623631"/>
            <a:ext cx="198640" cy="41806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E10C1A7B-0796-8447-A9DB-F423F9F0B5FC}"/>
              </a:ext>
            </a:extLst>
          </p:cNvPr>
          <p:cNvSpPr txBox="1"/>
          <p:nvPr/>
        </p:nvSpPr>
        <p:spPr>
          <a:xfrm>
            <a:off x="8406338" y="1368096"/>
            <a:ext cx="806631" cy="369332"/>
          </a:xfrm>
          <a:prstGeom prst="rect">
            <a:avLst/>
          </a:prstGeom>
          <a:noFill/>
        </p:spPr>
        <p:txBody>
          <a:bodyPr wrap="none" rtlCol="0">
            <a:spAutoFit/>
          </a:bodyPr>
          <a:lstStyle/>
          <a:p>
            <a:r>
              <a:rPr lang="en-US" b="1" dirty="0"/>
              <a:t>6 </a:t>
            </a:r>
            <a:r>
              <a:rPr lang="en-US" b="1" dirty="0" err="1"/>
              <a:t>Myr</a:t>
            </a:r>
            <a:endParaRPr lang="en-US" b="1" dirty="0"/>
          </a:p>
        </p:txBody>
      </p:sp>
    </p:spTree>
    <p:extLst>
      <p:ext uri="{BB962C8B-B14F-4D97-AF65-F5344CB8AC3E}">
        <p14:creationId xmlns:p14="http://schemas.microsoft.com/office/powerpoint/2010/main" val="42916930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773236F-8A23-5748-AEAE-147C8AACCFE1}"/>
              </a:ext>
            </a:extLst>
          </p:cNvPr>
          <p:cNvPicPr>
            <a:picLocks noChangeAspect="1"/>
          </p:cNvPicPr>
          <p:nvPr/>
        </p:nvPicPr>
        <p:blipFill>
          <a:blip r:embed="rId3"/>
          <a:stretch>
            <a:fillRect/>
          </a:stretch>
        </p:blipFill>
        <p:spPr>
          <a:xfrm>
            <a:off x="5021460" y="1112232"/>
            <a:ext cx="6921795" cy="5760720"/>
          </a:xfrm>
          <a:prstGeom prst="rect">
            <a:avLst/>
          </a:prstGeom>
        </p:spPr>
      </p:pic>
      <p:sp>
        <p:nvSpPr>
          <p:cNvPr id="4" name="Title 1"/>
          <p:cNvSpPr txBox="1">
            <a:spLocks/>
          </p:cNvSpPr>
          <p:nvPr/>
        </p:nvSpPr>
        <p:spPr>
          <a:xfrm>
            <a:off x="301038"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ALMA Disk Surveys</a:t>
            </a:r>
          </a:p>
        </p:txBody>
      </p:sp>
      <p:cxnSp>
        <p:nvCxnSpPr>
          <p:cNvPr id="5" name="Straight Connector 4"/>
          <p:cNvCxnSpPr/>
          <p:nvPr/>
        </p:nvCxnSpPr>
        <p:spPr>
          <a:xfrm>
            <a:off x="301038" y="1112232"/>
            <a:ext cx="9602379" cy="3646"/>
          </a:xfrm>
          <a:prstGeom prst="line">
            <a:avLst/>
          </a:prstGeom>
          <a:ln cap="sq">
            <a:gradFill flip="none" rotWithShape="1">
              <a:gsLst>
                <a:gs pos="0">
                  <a:schemeClr val="bg1"/>
                </a:gs>
                <a:gs pos="74000">
                  <a:schemeClr val="tx1"/>
                </a:gs>
                <a:gs pos="83000">
                  <a:schemeClr val="tx1"/>
                </a:gs>
                <a:gs pos="100000">
                  <a:schemeClr val="tx1"/>
                </a:gs>
              </a:gsLst>
              <a:lin ang="10800000" scaled="1"/>
              <a:tileRect/>
            </a:gradFill>
            <a:tailEnd type="ova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385716" y="6480376"/>
            <a:ext cx="1364476" cy="369332"/>
          </a:xfrm>
          <a:prstGeom prst="rect">
            <a:avLst/>
          </a:prstGeom>
          <a:noFill/>
        </p:spPr>
        <p:txBody>
          <a:bodyPr wrap="none" rtlCol="0">
            <a:spAutoFit/>
          </a:bodyPr>
          <a:lstStyle/>
          <a:p>
            <a:r>
              <a:rPr lang="en-US" b="1" dirty="0">
                <a:solidFill>
                  <a:schemeClr val="bg1"/>
                </a:solidFill>
              </a:rPr>
              <a:t>Ansdell+16</a:t>
            </a:r>
          </a:p>
        </p:txBody>
      </p:sp>
      <p:sp>
        <p:nvSpPr>
          <p:cNvPr id="14" name="Content Placeholder 2"/>
          <p:cNvSpPr txBox="1">
            <a:spLocks/>
          </p:cNvSpPr>
          <p:nvPr/>
        </p:nvSpPr>
        <p:spPr>
          <a:xfrm>
            <a:off x="346901" y="1976130"/>
            <a:ext cx="4356687" cy="111587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Large surveys of CO disks in Taurus, Lupus, Chamaeleon </a:t>
            </a:r>
          </a:p>
          <a:p>
            <a:r>
              <a:rPr lang="en-US" dirty="0"/>
              <a:t>CO under-abundant relative to dust</a:t>
            </a:r>
          </a:p>
          <a:p>
            <a:r>
              <a:rPr lang="en-US" dirty="0"/>
              <a:t>Low total gas mass?</a:t>
            </a:r>
          </a:p>
          <a:p>
            <a:r>
              <a:rPr lang="en-US" dirty="0"/>
              <a:t>Low CO abundance?</a:t>
            </a:r>
          </a:p>
        </p:txBody>
      </p:sp>
      <p:sp>
        <p:nvSpPr>
          <p:cNvPr id="16" name="TextBox 15">
            <a:extLst>
              <a:ext uri="{FF2B5EF4-FFF2-40B4-BE49-F238E27FC236}">
                <a16:creationId xmlns:a16="http://schemas.microsoft.com/office/drawing/2014/main" id="{BAE0B568-A683-1B4E-826A-FC6F6C11905C}"/>
              </a:ext>
            </a:extLst>
          </p:cNvPr>
          <p:cNvSpPr txBox="1"/>
          <p:nvPr/>
        </p:nvSpPr>
        <p:spPr>
          <a:xfrm>
            <a:off x="5750192" y="1976130"/>
            <a:ext cx="2104230" cy="923330"/>
          </a:xfrm>
          <a:prstGeom prst="rect">
            <a:avLst/>
          </a:prstGeom>
          <a:noFill/>
        </p:spPr>
        <p:txBody>
          <a:bodyPr wrap="none" rtlCol="0">
            <a:spAutoFit/>
          </a:bodyPr>
          <a:lstStyle/>
          <a:p>
            <a:r>
              <a:rPr lang="en-US" dirty="0"/>
              <a:t>Williams &amp; Best 14</a:t>
            </a:r>
          </a:p>
          <a:p>
            <a:r>
              <a:rPr lang="en-US" dirty="0"/>
              <a:t>Ansdell+16</a:t>
            </a:r>
          </a:p>
          <a:p>
            <a:r>
              <a:rPr lang="en-US" dirty="0"/>
              <a:t>Long+17</a:t>
            </a:r>
          </a:p>
        </p:txBody>
      </p:sp>
    </p:spTree>
    <p:extLst>
      <p:ext uri="{BB962C8B-B14F-4D97-AF65-F5344CB8AC3E}">
        <p14:creationId xmlns:p14="http://schemas.microsoft.com/office/powerpoint/2010/main" val="20028061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40C3032-6B8E-BE4F-9E59-7C88BC1FBCB6}"/>
              </a:ext>
            </a:extLst>
          </p:cNvPr>
          <p:cNvSpPr txBox="1">
            <a:spLocks/>
          </p:cNvSpPr>
          <p:nvPr/>
        </p:nvSpPr>
        <p:spPr>
          <a:xfrm>
            <a:off x="301038"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C/O &amp; Hydrocarbons</a:t>
            </a:r>
          </a:p>
        </p:txBody>
      </p:sp>
      <p:cxnSp>
        <p:nvCxnSpPr>
          <p:cNvPr id="5" name="Straight Connector 4">
            <a:extLst>
              <a:ext uri="{FF2B5EF4-FFF2-40B4-BE49-F238E27FC236}">
                <a16:creationId xmlns:a16="http://schemas.microsoft.com/office/drawing/2014/main" id="{041D75EB-211A-094D-8B2F-89746F09154D}"/>
              </a:ext>
            </a:extLst>
          </p:cNvPr>
          <p:cNvCxnSpPr/>
          <p:nvPr/>
        </p:nvCxnSpPr>
        <p:spPr>
          <a:xfrm>
            <a:off x="301038" y="1112232"/>
            <a:ext cx="9602379" cy="3646"/>
          </a:xfrm>
          <a:prstGeom prst="line">
            <a:avLst/>
          </a:prstGeom>
          <a:ln cap="sq">
            <a:gradFill flip="none" rotWithShape="1">
              <a:gsLst>
                <a:gs pos="0">
                  <a:schemeClr val="bg1"/>
                </a:gs>
                <a:gs pos="74000">
                  <a:schemeClr val="tx1"/>
                </a:gs>
                <a:gs pos="83000">
                  <a:schemeClr val="tx1"/>
                </a:gs>
                <a:gs pos="100000">
                  <a:schemeClr val="tx1"/>
                </a:gs>
              </a:gsLst>
              <a:lin ang="10800000" scaled="1"/>
              <a:tileRect/>
            </a:gradFill>
            <a:tailEnd type="ova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F1145F3F-47C4-924C-BC6C-F444C7712F7A}"/>
              </a:ext>
            </a:extLst>
          </p:cNvPr>
          <p:cNvSpPr txBox="1"/>
          <p:nvPr/>
        </p:nvSpPr>
        <p:spPr>
          <a:xfrm>
            <a:off x="301038" y="3093079"/>
            <a:ext cx="5601060" cy="1384995"/>
          </a:xfrm>
          <a:prstGeom prst="rect">
            <a:avLst/>
          </a:prstGeom>
          <a:noFill/>
        </p:spPr>
        <p:txBody>
          <a:bodyPr wrap="square" rtlCol="0">
            <a:spAutoFit/>
          </a:bodyPr>
          <a:lstStyle/>
          <a:p>
            <a:pPr marL="285750" indent="-285750">
              <a:buFont typeface="Arial" charset="0"/>
              <a:buChar char="•"/>
            </a:pPr>
            <a:r>
              <a:rPr lang="en-US" sz="2800" dirty="0"/>
              <a:t>Elevated C/O in low CO models</a:t>
            </a:r>
          </a:p>
          <a:p>
            <a:pPr marL="285750" indent="-285750">
              <a:buFont typeface="Arial" charset="0"/>
              <a:buChar char="•"/>
            </a:pPr>
            <a:r>
              <a:rPr lang="en-US" sz="2800" dirty="0"/>
              <a:t>Hydrocarbons in ionized models</a:t>
            </a:r>
          </a:p>
        </p:txBody>
      </p:sp>
      <p:sp>
        <p:nvSpPr>
          <p:cNvPr id="10" name="TextBox 9">
            <a:extLst>
              <a:ext uri="{FF2B5EF4-FFF2-40B4-BE49-F238E27FC236}">
                <a16:creationId xmlns:a16="http://schemas.microsoft.com/office/drawing/2014/main" id="{260C6BF9-80BE-5948-9A73-08DE737FC29A}"/>
              </a:ext>
            </a:extLst>
          </p:cNvPr>
          <p:cNvSpPr txBox="1"/>
          <p:nvPr/>
        </p:nvSpPr>
        <p:spPr>
          <a:xfrm>
            <a:off x="9992874" y="5999456"/>
            <a:ext cx="2157963" cy="400110"/>
          </a:xfrm>
          <a:prstGeom prst="rect">
            <a:avLst/>
          </a:prstGeom>
          <a:noFill/>
        </p:spPr>
        <p:txBody>
          <a:bodyPr wrap="none" rtlCol="0">
            <a:spAutoFit/>
          </a:bodyPr>
          <a:lstStyle/>
          <a:p>
            <a:r>
              <a:rPr lang="en-US" sz="2000" b="1" dirty="0" err="1"/>
              <a:t>Schwarz+in</a:t>
            </a:r>
            <a:r>
              <a:rPr lang="en-US" sz="2000" b="1" dirty="0"/>
              <a:t> prep</a:t>
            </a:r>
          </a:p>
        </p:txBody>
      </p:sp>
      <p:pic>
        <p:nvPicPr>
          <p:cNvPr id="16" name="Picture 15">
            <a:extLst>
              <a:ext uri="{FF2B5EF4-FFF2-40B4-BE49-F238E27FC236}">
                <a16:creationId xmlns:a16="http://schemas.microsoft.com/office/drawing/2014/main" id="{E81CC522-3642-CB48-A24C-A651F165EC90}"/>
              </a:ext>
            </a:extLst>
          </p:cNvPr>
          <p:cNvPicPr>
            <a:picLocks noChangeAspect="1"/>
          </p:cNvPicPr>
          <p:nvPr/>
        </p:nvPicPr>
        <p:blipFill>
          <a:blip r:embed="rId3"/>
          <a:stretch>
            <a:fillRect/>
          </a:stretch>
        </p:blipFill>
        <p:spPr>
          <a:xfrm>
            <a:off x="5775731" y="1682457"/>
            <a:ext cx="6309360" cy="4206240"/>
          </a:xfrm>
          <a:prstGeom prst="rect">
            <a:avLst/>
          </a:prstGeom>
        </p:spPr>
      </p:pic>
      <p:pic>
        <p:nvPicPr>
          <p:cNvPr id="8" name="Picture 7">
            <a:extLst>
              <a:ext uri="{FF2B5EF4-FFF2-40B4-BE49-F238E27FC236}">
                <a16:creationId xmlns:a16="http://schemas.microsoft.com/office/drawing/2014/main" id="{B175E978-FC9D-4243-98FB-DC62E8E19B15}"/>
              </a:ext>
            </a:extLst>
          </p:cNvPr>
          <p:cNvPicPr>
            <a:picLocks noChangeAspect="1"/>
          </p:cNvPicPr>
          <p:nvPr/>
        </p:nvPicPr>
        <p:blipFill rotWithShape="1">
          <a:blip r:embed="rId4"/>
          <a:srcRect l="60533" t="2084" r="9374" b="60143"/>
          <a:stretch/>
        </p:blipFill>
        <p:spPr>
          <a:xfrm>
            <a:off x="6442118" y="1828703"/>
            <a:ext cx="1193370" cy="1193370"/>
          </a:xfrm>
          <a:prstGeom prst="rect">
            <a:avLst/>
          </a:prstGeom>
        </p:spPr>
      </p:pic>
      <p:sp>
        <p:nvSpPr>
          <p:cNvPr id="3" name="TextBox 2">
            <a:extLst>
              <a:ext uri="{FF2B5EF4-FFF2-40B4-BE49-F238E27FC236}">
                <a16:creationId xmlns:a16="http://schemas.microsoft.com/office/drawing/2014/main" id="{88B687F2-A933-2047-8136-A3BA439813EA}"/>
              </a:ext>
            </a:extLst>
          </p:cNvPr>
          <p:cNvSpPr txBox="1"/>
          <p:nvPr/>
        </p:nvSpPr>
        <p:spPr>
          <a:xfrm>
            <a:off x="6470511" y="2655199"/>
            <a:ext cx="1204176" cy="369332"/>
          </a:xfrm>
          <a:prstGeom prst="rect">
            <a:avLst/>
          </a:prstGeom>
          <a:noFill/>
        </p:spPr>
        <p:txBody>
          <a:bodyPr wrap="none" rtlCol="0">
            <a:spAutoFit/>
          </a:bodyPr>
          <a:lstStyle/>
          <a:p>
            <a:r>
              <a:rPr lang="en-US" dirty="0">
                <a:solidFill>
                  <a:schemeClr val="bg1"/>
                </a:solidFill>
              </a:rPr>
              <a:t>Bergin+16</a:t>
            </a:r>
          </a:p>
        </p:txBody>
      </p:sp>
      <p:sp>
        <p:nvSpPr>
          <p:cNvPr id="14" name="TextBox 13">
            <a:extLst>
              <a:ext uri="{FF2B5EF4-FFF2-40B4-BE49-F238E27FC236}">
                <a16:creationId xmlns:a16="http://schemas.microsoft.com/office/drawing/2014/main" id="{04B6782B-77A2-B245-A1B5-F0D43D4BBE85}"/>
              </a:ext>
            </a:extLst>
          </p:cNvPr>
          <p:cNvSpPr txBox="1"/>
          <p:nvPr/>
        </p:nvSpPr>
        <p:spPr>
          <a:xfrm>
            <a:off x="7635488" y="5555059"/>
            <a:ext cx="2127505" cy="338554"/>
          </a:xfrm>
          <a:prstGeom prst="rect">
            <a:avLst/>
          </a:prstGeom>
          <a:solidFill>
            <a:schemeClr val="bg1"/>
          </a:solidFill>
        </p:spPr>
        <p:txBody>
          <a:bodyPr wrap="none" rtlCol="0">
            <a:spAutoFit/>
          </a:bodyPr>
          <a:lstStyle/>
          <a:p>
            <a:r>
              <a:rPr lang="en-US" sz="1600" dirty="0">
                <a:latin typeface="Arial" panose="020B0604020202020204" pitchFamily="34" charset="0"/>
                <a:cs typeface="Arial" panose="020B0604020202020204" pitchFamily="34" charset="0"/>
              </a:rPr>
              <a:t>log C/</a:t>
            </a:r>
            <a:r>
              <a:rPr lang="en-US" sz="1600" dirty="0" err="1">
                <a:latin typeface="Arial" panose="020B0604020202020204" pitchFamily="34" charset="0"/>
                <a:cs typeface="Arial" panose="020B0604020202020204" pitchFamily="34" charset="0"/>
              </a:rPr>
              <a:t>H</a:t>
            </a:r>
            <a:r>
              <a:rPr lang="en-US" sz="1600" baseline="-25000" dirty="0" err="1">
                <a:latin typeface="Arial" panose="020B0604020202020204" pitchFamily="34" charset="0"/>
                <a:cs typeface="Arial" panose="020B0604020202020204" pitchFamily="34" charset="0"/>
              </a:rPr>
              <a:t>model</a:t>
            </a:r>
            <a:r>
              <a:rPr lang="en-US" sz="1600" dirty="0">
                <a:latin typeface="Arial" panose="020B0604020202020204" pitchFamily="34" charset="0"/>
                <a:cs typeface="Arial" panose="020B0604020202020204" pitchFamily="34" charset="0"/>
              </a:rPr>
              <a:t> / C/</a:t>
            </a:r>
            <a:r>
              <a:rPr lang="en-US" sz="1600" dirty="0" err="1">
                <a:latin typeface="Arial" panose="020B0604020202020204" pitchFamily="34" charset="0"/>
                <a:cs typeface="Arial" panose="020B0604020202020204" pitchFamily="34" charset="0"/>
              </a:rPr>
              <a:t>H</a:t>
            </a:r>
            <a:r>
              <a:rPr lang="en-US" sz="1600" baseline="-25000" dirty="0" err="1">
                <a:latin typeface="Arial" panose="020B0604020202020204" pitchFamily="34" charset="0"/>
                <a:cs typeface="Arial" panose="020B0604020202020204" pitchFamily="34" charset="0"/>
              </a:rPr>
              <a:t>stellar</a:t>
            </a:r>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53621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01038"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Summary</a:t>
            </a:r>
          </a:p>
        </p:txBody>
      </p:sp>
      <p:cxnSp>
        <p:nvCxnSpPr>
          <p:cNvPr id="5" name="Straight Connector 4"/>
          <p:cNvCxnSpPr/>
          <p:nvPr/>
        </p:nvCxnSpPr>
        <p:spPr>
          <a:xfrm>
            <a:off x="301038" y="1112232"/>
            <a:ext cx="9602379" cy="3646"/>
          </a:xfrm>
          <a:prstGeom prst="line">
            <a:avLst/>
          </a:prstGeom>
          <a:ln cap="sq">
            <a:gradFill flip="none" rotWithShape="1">
              <a:gsLst>
                <a:gs pos="0">
                  <a:schemeClr val="bg1"/>
                </a:gs>
                <a:gs pos="74000">
                  <a:schemeClr val="tx1"/>
                </a:gs>
                <a:gs pos="83000">
                  <a:schemeClr val="tx1"/>
                </a:gs>
                <a:gs pos="100000">
                  <a:schemeClr val="tx1"/>
                </a:gs>
              </a:gsLst>
              <a:lin ang="10800000" scaled="1"/>
              <a:tileRect/>
            </a:gradFill>
            <a:tailEnd type="ova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301038" y="1747087"/>
            <a:ext cx="5979841" cy="4832092"/>
          </a:xfrm>
          <a:prstGeom prst="rect">
            <a:avLst/>
          </a:prstGeom>
          <a:noFill/>
        </p:spPr>
        <p:txBody>
          <a:bodyPr wrap="square" rtlCol="0">
            <a:spAutoFit/>
          </a:bodyPr>
          <a:lstStyle/>
          <a:p>
            <a:pPr marL="285750" indent="-285750">
              <a:buFont typeface="Arial" charset="0"/>
              <a:buChar char="•"/>
            </a:pPr>
            <a:r>
              <a:rPr lang="en-US" sz="2800" dirty="0"/>
              <a:t>High cosmic ray rate or low surface density needed to chemically process CO</a:t>
            </a:r>
          </a:p>
          <a:p>
            <a:pPr marL="742950" lvl="1" indent="-285750">
              <a:buFont typeface="Arial" charset="0"/>
              <a:buChar char="•"/>
            </a:pPr>
            <a:r>
              <a:rPr lang="en-US" sz="2800" dirty="0"/>
              <a:t>Timescales 1-6 </a:t>
            </a:r>
            <a:r>
              <a:rPr lang="en-US" sz="2800" dirty="0" err="1"/>
              <a:t>Myr</a:t>
            </a:r>
            <a:endParaRPr lang="en-US" sz="2800" dirty="0"/>
          </a:p>
          <a:p>
            <a:pPr marL="742950" lvl="1" indent="-285750">
              <a:buFont typeface="Arial" charset="0"/>
              <a:buChar char="•"/>
            </a:pPr>
            <a:r>
              <a:rPr lang="en-US" sz="2800" dirty="0"/>
              <a:t>Other processes needed</a:t>
            </a:r>
          </a:p>
          <a:p>
            <a:pPr marL="285750" indent="-285750">
              <a:buFont typeface="Arial" charset="0"/>
              <a:buChar char="•"/>
            </a:pPr>
            <a:r>
              <a:rPr lang="en-US" sz="2800" dirty="0"/>
              <a:t>When CO is extremely depleted:</a:t>
            </a:r>
          </a:p>
          <a:p>
            <a:pPr marL="742950" lvl="1" indent="-285750">
              <a:buFont typeface="Arial" charset="0"/>
              <a:buChar char="•"/>
            </a:pPr>
            <a:r>
              <a:rPr lang="en-US" sz="2800" dirty="0"/>
              <a:t>Low C/H</a:t>
            </a:r>
          </a:p>
          <a:p>
            <a:pPr marL="742950" lvl="1" indent="-285750">
              <a:buFont typeface="Arial" charset="0"/>
              <a:buChar char="•"/>
            </a:pPr>
            <a:r>
              <a:rPr lang="en-US" sz="2800" dirty="0"/>
              <a:t>High C/O</a:t>
            </a:r>
          </a:p>
          <a:p>
            <a:pPr marL="285750" indent="-285750">
              <a:buFont typeface="Arial" charset="0"/>
              <a:buChar char="•"/>
            </a:pPr>
            <a:endParaRPr lang="en-US" sz="2800" dirty="0"/>
          </a:p>
          <a:p>
            <a:pPr marL="285750" indent="-285750">
              <a:buFont typeface="Arial" charset="0"/>
              <a:buChar char="•"/>
            </a:pPr>
            <a:endParaRPr lang="en-US" sz="2800" dirty="0"/>
          </a:p>
          <a:p>
            <a:pPr marL="285750" indent="-285750">
              <a:buFont typeface="Arial" charset="0"/>
              <a:buChar char="•"/>
            </a:pPr>
            <a:endParaRPr lang="en-US" sz="2800" dirty="0"/>
          </a:p>
        </p:txBody>
      </p:sp>
      <p:sp>
        <p:nvSpPr>
          <p:cNvPr id="2" name="TextBox 1"/>
          <p:cNvSpPr txBox="1"/>
          <p:nvPr/>
        </p:nvSpPr>
        <p:spPr>
          <a:xfrm>
            <a:off x="-185980" y="3332136"/>
            <a:ext cx="184731" cy="369332"/>
          </a:xfrm>
          <a:prstGeom prst="rect">
            <a:avLst/>
          </a:prstGeom>
          <a:noFill/>
        </p:spPr>
        <p:txBody>
          <a:bodyPr wrap="none" rtlCol="0">
            <a:spAutoFit/>
          </a:bodyPr>
          <a:lstStyle/>
          <a:p>
            <a:endParaRPr lang="en-US"/>
          </a:p>
        </p:txBody>
      </p:sp>
      <p:pic>
        <p:nvPicPr>
          <p:cNvPr id="9" name="Picture 8">
            <a:extLst>
              <a:ext uri="{FF2B5EF4-FFF2-40B4-BE49-F238E27FC236}">
                <a16:creationId xmlns:a16="http://schemas.microsoft.com/office/drawing/2014/main" id="{CBA7F834-336D-4F4B-8C31-BEF4B1970F8E}"/>
              </a:ext>
            </a:extLst>
          </p:cNvPr>
          <p:cNvPicPr>
            <a:picLocks noChangeAspect="1"/>
          </p:cNvPicPr>
          <p:nvPr/>
        </p:nvPicPr>
        <p:blipFill>
          <a:blip r:embed="rId3"/>
          <a:stretch>
            <a:fillRect/>
          </a:stretch>
        </p:blipFill>
        <p:spPr>
          <a:xfrm>
            <a:off x="5775731" y="1682457"/>
            <a:ext cx="6309360" cy="4206240"/>
          </a:xfrm>
          <a:prstGeom prst="rect">
            <a:avLst/>
          </a:prstGeom>
        </p:spPr>
      </p:pic>
      <p:sp>
        <p:nvSpPr>
          <p:cNvPr id="8" name="TextBox 7">
            <a:extLst>
              <a:ext uri="{FF2B5EF4-FFF2-40B4-BE49-F238E27FC236}">
                <a16:creationId xmlns:a16="http://schemas.microsoft.com/office/drawing/2014/main" id="{F1A6CC75-D666-4D43-8F23-C6FD1608C742}"/>
              </a:ext>
            </a:extLst>
          </p:cNvPr>
          <p:cNvSpPr txBox="1"/>
          <p:nvPr/>
        </p:nvSpPr>
        <p:spPr>
          <a:xfrm>
            <a:off x="7635488" y="5555059"/>
            <a:ext cx="2127505" cy="338554"/>
          </a:xfrm>
          <a:prstGeom prst="rect">
            <a:avLst/>
          </a:prstGeom>
          <a:solidFill>
            <a:schemeClr val="bg1"/>
          </a:solidFill>
        </p:spPr>
        <p:txBody>
          <a:bodyPr wrap="none" rtlCol="0">
            <a:spAutoFit/>
          </a:bodyPr>
          <a:lstStyle/>
          <a:p>
            <a:r>
              <a:rPr lang="en-US" sz="1600" dirty="0">
                <a:latin typeface="Arial" panose="020B0604020202020204" pitchFamily="34" charset="0"/>
                <a:cs typeface="Arial" panose="020B0604020202020204" pitchFamily="34" charset="0"/>
              </a:rPr>
              <a:t>log C/</a:t>
            </a:r>
            <a:r>
              <a:rPr lang="en-US" sz="1600" dirty="0" err="1">
                <a:latin typeface="Arial" panose="020B0604020202020204" pitchFamily="34" charset="0"/>
                <a:cs typeface="Arial" panose="020B0604020202020204" pitchFamily="34" charset="0"/>
              </a:rPr>
              <a:t>H</a:t>
            </a:r>
            <a:r>
              <a:rPr lang="en-US" sz="1600" baseline="-25000" dirty="0" err="1">
                <a:latin typeface="Arial" panose="020B0604020202020204" pitchFamily="34" charset="0"/>
                <a:cs typeface="Arial" panose="020B0604020202020204" pitchFamily="34" charset="0"/>
              </a:rPr>
              <a:t>model</a:t>
            </a:r>
            <a:r>
              <a:rPr lang="en-US" sz="1600" dirty="0">
                <a:latin typeface="Arial" panose="020B0604020202020204" pitchFamily="34" charset="0"/>
                <a:cs typeface="Arial" panose="020B0604020202020204" pitchFamily="34" charset="0"/>
              </a:rPr>
              <a:t> / C/</a:t>
            </a:r>
            <a:r>
              <a:rPr lang="en-US" sz="1600" dirty="0" err="1">
                <a:latin typeface="Arial" panose="020B0604020202020204" pitchFamily="34" charset="0"/>
                <a:cs typeface="Arial" panose="020B0604020202020204" pitchFamily="34" charset="0"/>
              </a:rPr>
              <a:t>H</a:t>
            </a:r>
            <a:r>
              <a:rPr lang="en-US" sz="1600" baseline="-25000" dirty="0" err="1">
                <a:latin typeface="Arial" panose="020B0604020202020204" pitchFamily="34" charset="0"/>
                <a:cs typeface="Arial" panose="020B0604020202020204" pitchFamily="34" charset="0"/>
              </a:rPr>
              <a:t>stellar</a:t>
            </a:r>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15195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01038"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CO in TW </a:t>
            </a:r>
            <a:r>
              <a:rPr lang="en-US" dirty="0" err="1"/>
              <a:t>Hya</a:t>
            </a:r>
            <a:endParaRPr lang="en-US" dirty="0"/>
          </a:p>
        </p:txBody>
      </p:sp>
      <p:cxnSp>
        <p:nvCxnSpPr>
          <p:cNvPr id="5" name="Straight Connector 4"/>
          <p:cNvCxnSpPr/>
          <p:nvPr/>
        </p:nvCxnSpPr>
        <p:spPr>
          <a:xfrm>
            <a:off x="301038" y="1112232"/>
            <a:ext cx="9602379" cy="3646"/>
          </a:xfrm>
          <a:prstGeom prst="line">
            <a:avLst/>
          </a:prstGeom>
          <a:ln cap="sq">
            <a:gradFill flip="none" rotWithShape="1">
              <a:gsLst>
                <a:gs pos="0">
                  <a:schemeClr val="bg1"/>
                </a:gs>
                <a:gs pos="74000">
                  <a:schemeClr val="tx1"/>
                </a:gs>
                <a:gs pos="83000">
                  <a:schemeClr val="tx1"/>
                </a:gs>
                <a:gs pos="100000">
                  <a:schemeClr val="tx1"/>
                </a:gs>
              </a:gsLst>
              <a:lin ang="10800000" scaled="1"/>
              <a:tileRect/>
            </a:gradFill>
            <a:tailEnd type="ova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3">
            <a:alphaModFix/>
            <a:extLst>
              <a:ext uri="{28A0092B-C50C-407E-A947-70E740481C1C}">
                <a14:useLocalDpi xmlns:a14="http://schemas.microsoft.com/office/drawing/2010/main"/>
              </a:ext>
            </a:extLst>
          </a:blip>
          <a:stretch>
            <a:fillRect/>
          </a:stretch>
        </p:blipFill>
        <p:spPr>
          <a:xfrm>
            <a:off x="1661370" y="2093365"/>
            <a:ext cx="5651188" cy="4706041"/>
          </a:xfrm>
          <a:prstGeom prst="rect">
            <a:avLst/>
          </a:prstGeom>
        </p:spPr>
      </p:pic>
      <p:pic>
        <p:nvPicPr>
          <p:cNvPr id="13" name="Picture 12">
            <a:extLst>
              <a:ext uri="{FF2B5EF4-FFF2-40B4-BE49-F238E27FC236}">
                <a16:creationId xmlns:a16="http://schemas.microsoft.com/office/drawing/2014/main" id="{36A4B92C-E1C6-8D42-82DD-FBAD4D4B9244}"/>
              </a:ext>
            </a:extLst>
          </p:cNvPr>
          <p:cNvPicPr>
            <a:picLocks noChangeAspect="1"/>
          </p:cNvPicPr>
          <p:nvPr/>
        </p:nvPicPr>
        <p:blipFill rotWithShape="1">
          <a:blip r:embed="rId4"/>
          <a:srcRect l="8779" b="7183"/>
          <a:stretch/>
        </p:blipFill>
        <p:spPr>
          <a:xfrm>
            <a:off x="7694031" y="1404288"/>
            <a:ext cx="2582056" cy="2578718"/>
          </a:xfrm>
          <a:prstGeom prst="rect">
            <a:avLst/>
          </a:prstGeom>
        </p:spPr>
      </p:pic>
      <p:grpSp>
        <p:nvGrpSpPr>
          <p:cNvPr id="3" name="Group 2"/>
          <p:cNvGrpSpPr/>
          <p:nvPr/>
        </p:nvGrpSpPr>
        <p:grpSpPr>
          <a:xfrm>
            <a:off x="7539486" y="1546313"/>
            <a:ext cx="2654954" cy="5044086"/>
            <a:chOff x="6418052" y="1941970"/>
            <a:chExt cx="2654954" cy="5044086"/>
          </a:xfrm>
        </p:grpSpPr>
        <p:pic>
          <p:nvPicPr>
            <p:cNvPr id="14" name="Picture 13" descr="Zhang16Fig3.tiff"/>
            <p:cNvPicPr>
              <a:picLocks noChangeAspect="1"/>
            </p:cNvPicPr>
            <p:nvPr/>
          </p:nvPicPr>
          <p:blipFill rotWithShape="1">
            <a:blip r:embed="rId5">
              <a:extLst>
                <a:ext uri="{28A0092B-C50C-407E-A947-70E740481C1C}">
                  <a14:useLocalDpi xmlns:a14="http://schemas.microsoft.com/office/drawing/2010/main"/>
                </a:ext>
              </a:extLst>
            </a:blip>
            <a:srcRect l="2341" t="47224" r="61324"/>
            <a:stretch/>
          </p:blipFill>
          <p:spPr>
            <a:xfrm>
              <a:off x="6418052" y="4407338"/>
              <a:ext cx="2654954" cy="2578718"/>
            </a:xfrm>
            <a:prstGeom prst="rect">
              <a:avLst/>
            </a:prstGeom>
          </p:spPr>
        </p:pic>
        <p:sp>
          <p:nvSpPr>
            <p:cNvPr id="15" name="TextBox 14"/>
            <p:cNvSpPr txBox="1"/>
            <p:nvPr/>
          </p:nvSpPr>
          <p:spPr>
            <a:xfrm>
              <a:off x="7456788" y="6179298"/>
              <a:ext cx="1603324" cy="369332"/>
            </a:xfrm>
            <a:prstGeom prst="rect">
              <a:avLst/>
            </a:prstGeom>
            <a:noFill/>
          </p:spPr>
          <p:txBody>
            <a:bodyPr wrap="none" rtlCol="0">
              <a:spAutoFit/>
            </a:bodyPr>
            <a:lstStyle/>
            <a:p>
              <a:r>
                <a:rPr lang="en-US"/>
                <a:t>Zhang, KS+17</a:t>
              </a:r>
              <a:endParaRPr lang="en-US" dirty="0"/>
            </a:p>
          </p:txBody>
        </p:sp>
        <p:sp>
          <p:nvSpPr>
            <p:cNvPr id="16" name="TextBox 15"/>
            <p:cNvSpPr txBox="1"/>
            <p:nvPr/>
          </p:nvSpPr>
          <p:spPr>
            <a:xfrm>
              <a:off x="7030854" y="4514662"/>
              <a:ext cx="1819848" cy="369332"/>
            </a:xfrm>
            <a:prstGeom prst="rect">
              <a:avLst/>
            </a:prstGeom>
            <a:solidFill>
              <a:srgbClr val="FFFFFF"/>
            </a:solidFill>
          </p:spPr>
          <p:txBody>
            <a:bodyPr wrap="square" rtlCol="0">
              <a:spAutoFit/>
            </a:bodyPr>
            <a:lstStyle/>
            <a:p>
              <a:r>
                <a:rPr lang="en-US" b="1" baseline="30000"/>
                <a:t>13</a:t>
              </a:r>
              <a:r>
                <a:rPr lang="en-US" b="1"/>
                <a:t>C</a:t>
              </a:r>
              <a:r>
                <a:rPr lang="en-US" b="1" baseline="30000"/>
                <a:t>18</a:t>
              </a:r>
              <a:r>
                <a:rPr lang="en-US" b="1"/>
                <a:t>O J=3-2 </a:t>
              </a:r>
              <a:endParaRPr lang="en-US" b="1" dirty="0"/>
            </a:p>
          </p:txBody>
        </p:sp>
        <p:sp>
          <p:nvSpPr>
            <p:cNvPr id="24" name="TextBox 23"/>
            <p:cNvSpPr txBox="1"/>
            <p:nvPr/>
          </p:nvSpPr>
          <p:spPr>
            <a:xfrm>
              <a:off x="6918018" y="1941970"/>
              <a:ext cx="1241045" cy="369332"/>
            </a:xfrm>
            <a:prstGeom prst="rect">
              <a:avLst/>
            </a:prstGeom>
            <a:noFill/>
          </p:spPr>
          <p:txBody>
            <a:bodyPr wrap="none" rtlCol="0">
              <a:spAutoFit/>
            </a:bodyPr>
            <a:lstStyle/>
            <a:p>
              <a:r>
                <a:rPr lang="en-US" dirty="0">
                  <a:solidFill>
                    <a:schemeClr val="bg1"/>
                  </a:solidFill>
                </a:rPr>
                <a:t>C</a:t>
              </a:r>
              <a:r>
                <a:rPr lang="en-US" baseline="30000" dirty="0">
                  <a:solidFill>
                    <a:schemeClr val="bg1"/>
                  </a:solidFill>
                </a:rPr>
                <a:t>18</a:t>
              </a:r>
              <a:r>
                <a:rPr lang="en-US" dirty="0">
                  <a:solidFill>
                    <a:schemeClr val="bg1"/>
                  </a:solidFill>
                </a:rPr>
                <a:t>O J=3-2</a:t>
              </a:r>
            </a:p>
          </p:txBody>
        </p:sp>
        <p:sp>
          <p:nvSpPr>
            <p:cNvPr id="25" name="TextBox 24"/>
            <p:cNvSpPr txBox="1"/>
            <p:nvPr/>
          </p:nvSpPr>
          <p:spPr>
            <a:xfrm>
              <a:off x="7659988" y="3899109"/>
              <a:ext cx="1398524" cy="369332"/>
            </a:xfrm>
            <a:prstGeom prst="rect">
              <a:avLst/>
            </a:prstGeom>
            <a:noFill/>
          </p:spPr>
          <p:txBody>
            <a:bodyPr wrap="none" rtlCol="0">
              <a:spAutoFit/>
            </a:bodyPr>
            <a:lstStyle/>
            <a:p>
              <a:r>
                <a:rPr lang="en-US" dirty="0">
                  <a:solidFill>
                    <a:schemeClr val="bg1"/>
                  </a:solidFill>
                </a:rPr>
                <a:t>Schwarz+16</a:t>
              </a:r>
            </a:p>
          </p:txBody>
        </p:sp>
      </p:grpSp>
      <p:sp>
        <p:nvSpPr>
          <p:cNvPr id="2" name="Rectangle 1"/>
          <p:cNvSpPr/>
          <p:nvPr/>
        </p:nvSpPr>
        <p:spPr>
          <a:xfrm>
            <a:off x="301038" y="1222241"/>
            <a:ext cx="7443320" cy="954107"/>
          </a:xfrm>
          <a:prstGeom prst="rect">
            <a:avLst/>
          </a:prstGeom>
        </p:spPr>
        <p:txBody>
          <a:bodyPr wrap="none">
            <a:spAutoFit/>
          </a:bodyPr>
          <a:lstStyle/>
          <a:p>
            <a:pPr marL="285750" indent="-285750">
              <a:buFont typeface="Arial" charset="0"/>
              <a:buChar char="•"/>
            </a:pPr>
            <a:r>
              <a:rPr lang="en-US" sz="2800" dirty="0"/>
              <a:t>CO reduced by 100 in TW </a:t>
            </a:r>
            <a:r>
              <a:rPr lang="en-US" sz="2800" dirty="0" err="1"/>
              <a:t>Hya</a:t>
            </a:r>
            <a:r>
              <a:rPr lang="en-US" sz="2800" dirty="0"/>
              <a:t> from 5-70 au</a:t>
            </a:r>
          </a:p>
          <a:p>
            <a:pPr marL="285750" indent="-285750">
              <a:buFont typeface="Arial" charset="0"/>
              <a:buChar char="•"/>
            </a:pPr>
            <a:r>
              <a:rPr lang="en-US" sz="2800" dirty="0"/>
              <a:t>Does not return inside snow line</a:t>
            </a:r>
          </a:p>
        </p:txBody>
      </p:sp>
    </p:spTree>
    <p:extLst>
      <p:ext uri="{BB962C8B-B14F-4D97-AF65-F5344CB8AC3E}">
        <p14:creationId xmlns:p14="http://schemas.microsoft.com/office/powerpoint/2010/main" val="11332928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01038"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Cosmic Rays &amp; CO Reprocessing</a:t>
            </a:r>
          </a:p>
        </p:txBody>
      </p:sp>
      <p:cxnSp>
        <p:nvCxnSpPr>
          <p:cNvPr id="24" name="Straight Connector 23"/>
          <p:cNvCxnSpPr/>
          <p:nvPr/>
        </p:nvCxnSpPr>
        <p:spPr>
          <a:xfrm>
            <a:off x="115059" y="1125465"/>
            <a:ext cx="9602379" cy="3646"/>
          </a:xfrm>
          <a:prstGeom prst="line">
            <a:avLst/>
          </a:prstGeom>
          <a:ln cap="sq">
            <a:gradFill flip="none" rotWithShape="1">
              <a:gsLst>
                <a:gs pos="0">
                  <a:schemeClr val="bg1"/>
                </a:gs>
                <a:gs pos="74000">
                  <a:schemeClr val="tx1"/>
                </a:gs>
                <a:gs pos="83000">
                  <a:schemeClr val="tx1"/>
                </a:gs>
                <a:gs pos="100000">
                  <a:schemeClr val="tx1"/>
                </a:gs>
              </a:gsLst>
              <a:lin ang="10800000" scaled="1"/>
              <a:tileRect/>
            </a:gradFill>
            <a:tailEnd type="ova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5404133" y="1179686"/>
            <a:ext cx="5994400" cy="5678314"/>
          </a:xfrm>
          <a:prstGeom prst="rect">
            <a:avLst/>
          </a:prstGeom>
        </p:spPr>
      </p:pic>
      <p:sp>
        <p:nvSpPr>
          <p:cNvPr id="29" name="Content Placeholder 2"/>
          <p:cNvSpPr txBox="1">
            <a:spLocks/>
          </p:cNvSpPr>
          <p:nvPr/>
        </p:nvSpPr>
        <p:spPr>
          <a:xfrm>
            <a:off x="301038" y="3992480"/>
            <a:ext cx="4976697"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Cosmic rays increase H</a:t>
            </a:r>
            <a:r>
              <a:rPr lang="en-US" baseline="-25000" dirty="0"/>
              <a:t>3</a:t>
            </a:r>
            <a:r>
              <a:rPr lang="en-US" baseline="30000" dirty="0"/>
              <a:t>+</a:t>
            </a:r>
          </a:p>
          <a:p>
            <a:r>
              <a:rPr lang="en-US" dirty="0"/>
              <a:t>Destruction of HCO</a:t>
            </a:r>
            <a:r>
              <a:rPr lang="en-US" baseline="30000" dirty="0"/>
              <a:t>+</a:t>
            </a:r>
            <a:r>
              <a:rPr lang="en-US" dirty="0"/>
              <a:t> ➔ H</a:t>
            </a:r>
          </a:p>
          <a:p>
            <a:r>
              <a:rPr lang="en-US" dirty="0"/>
              <a:t>Increases H(gr)</a:t>
            </a:r>
          </a:p>
        </p:txBody>
      </p:sp>
      <p:sp>
        <p:nvSpPr>
          <p:cNvPr id="30" name="Rectangle 29"/>
          <p:cNvSpPr/>
          <p:nvPr/>
        </p:nvSpPr>
        <p:spPr>
          <a:xfrm>
            <a:off x="10910853" y="3733797"/>
            <a:ext cx="934720" cy="13868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653373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658BE32-F99B-D34C-BA7A-0FF6240158FB}"/>
              </a:ext>
            </a:extLst>
          </p:cNvPr>
          <p:cNvSpPr txBox="1">
            <a:spLocks/>
          </p:cNvSpPr>
          <p:nvPr/>
        </p:nvSpPr>
        <p:spPr>
          <a:xfrm>
            <a:off x="301038"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Chemistry is only half the picture</a:t>
            </a:r>
          </a:p>
        </p:txBody>
      </p:sp>
      <p:cxnSp>
        <p:nvCxnSpPr>
          <p:cNvPr id="5" name="Straight Connector 4">
            <a:extLst>
              <a:ext uri="{FF2B5EF4-FFF2-40B4-BE49-F238E27FC236}">
                <a16:creationId xmlns:a16="http://schemas.microsoft.com/office/drawing/2014/main" id="{4CD9B45F-42DA-B84D-AD42-A19AFA25BA78}"/>
              </a:ext>
            </a:extLst>
          </p:cNvPr>
          <p:cNvCxnSpPr/>
          <p:nvPr/>
        </p:nvCxnSpPr>
        <p:spPr>
          <a:xfrm>
            <a:off x="301038" y="1112232"/>
            <a:ext cx="9602379" cy="3646"/>
          </a:xfrm>
          <a:prstGeom prst="line">
            <a:avLst/>
          </a:prstGeom>
          <a:ln cap="sq">
            <a:gradFill flip="none" rotWithShape="1">
              <a:gsLst>
                <a:gs pos="0">
                  <a:schemeClr val="bg1"/>
                </a:gs>
                <a:gs pos="74000">
                  <a:schemeClr val="tx1"/>
                </a:gs>
                <a:gs pos="83000">
                  <a:schemeClr val="tx1"/>
                </a:gs>
                <a:gs pos="100000">
                  <a:schemeClr val="tx1"/>
                </a:gs>
              </a:gsLst>
              <a:lin ang="10800000" scaled="1"/>
              <a:tileRect/>
            </a:gradFill>
            <a:tailEnd type="ova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4F78A63B-4EA7-684C-B389-B20D17721F6C}"/>
              </a:ext>
            </a:extLst>
          </p:cNvPr>
          <p:cNvPicPr>
            <a:picLocks noChangeAspect="1"/>
          </p:cNvPicPr>
          <p:nvPr/>
        </p:nvPicPr>
        <p:blipFill>
          <a:blip r:embed="rId2"/>
          <a:stretch>
            <a:fillRect/>
          </a:stretch>
        </p:blipFill>
        <p:spPr>
          <a:xfrm>
            <a:off x="0" y="1112232"/>
            <a:ext cx="12192000" cy="5764586"/>
          </a:xfrm>
          <a:prstGeom prst="rect">
            <a:avLst/>
          </a:prstGeom>
        </p:spPr>
      </p:pic>
    </p:spTree>
    <p:extLst>
      <p:ext uri="{BB962C8B-B14F-4D97-AF65-F5344CB8AC3E}">
        <p14:creationId xmlns:p14="http://schemas.microsoft.com/office/powerpoint/2010/main" val="16003815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descr="qi13fig1.tiff"/>
          <p:cNvPicPr>
            <a:picLocks noChangeAspect="1"/>
          </p:cNvPicPr>
          <p:nvPr/>
        </p:nvPicPr>
        <p:blipFill rotWithShape="1">
          <a:blip r:embed="rId3">
            <a:extLst>
              <a:ext uri="{28A0092B-C50C-407E-A947-70E740481C1C}">
                <a14:useLocalDpi xmlns:a14="http://schemas.microsoft.com/office/drawing/2010/main" val="0"/>
              </a:ext>
            </a:extLst>
          </a:blip>
          <a:srcRect l="69311"/>
          <a:stretch/>
        </p:blipFill>
        <p:spPr>
          <a:xfrm>
            <a:off x="297034" y="116551"/>
            <a:ext cx="2727756" cy="3308061"/>
          </a:xfrm>
          <a:prstGeom prst="rect">
            <a:avLst/>
          </a:prstGeom>
        </p:spPr>
      </p:pic>
      <p:sp>
        <p:nvSpPr>
          <p:cNvPr id="6" name="TextBox 5"/>
          <p:cNvSpPr txBox="1"/>
          <p:nvPr/>
        </p:nvSpPr>
        <p:spPr>
          <a:xfrm>
            <a:off x="1061509" y="2288269"/>
            <a:ext cx="1166255" cy="400110"/>
          </a:xfrm>
          <a:prstGeom prst="rect">
            <a:avLst/>
          </a:prstGeom>
          <a:noFill/>
        </p:spPr>
        <p:txBody>
          <a:bodyPr wrap="none" rtlCol="0">
            <a:spAutoFit/>
          </a:bodyPr>
          <a:lstStyle/>
          <a:p>
            <a:r>
              <a:rPr lang="en-US" sz="2000" dirty="0"/>
              <a:t>Qi+ 2013</a:t>
            </a:r>
          </a:p>
        </p:txBody>
      </p:sp>
      <p:grpSp>
        <p:nvGrpSpPr>
          <p:cNvPr id="18" name="Group 17"/>
          <p:cNvGrpSpPr>
            <a:grpSpLocks noChangeAspect="1"/>
          </p:cNvGrpSpPr>
          <p:nvPr/>
        </p:nvGrpSpPr>
        <p:grpSpPr>
          <a:xfrm>
            <a:off x="5795492" y="3812840"/>
            <a:ext cx="3934298" cy="2935690"/>
            <a:chOff x="1067203" y="3797761"/>
            <a:chExt cx="3573853" cy="2666734"/>
          </a:xfrm>
        </p:grpSpPr>
        <p:pic>
          <p:nvPicPr>
            <p:cNvPr id="7" name="Picture 6"/>
            <p:cNvPicPr>
              <a:picLocks noChangeAspect="1"/>
            </p:cNvPicPr>
            <p:nvPr/>
          </p:nvPicPr>
          <p:blipFill rotWithShape="1">
            <a:blip r:embed="rId4"/>
            <a:srcRect l="2240" r="63647" b="71130"/>
            <a:stretch/>
          </p:blipFill>
          <p:spPr>
            <a:xfrm>
              <a:off x="1067203" y="3797761"/>
              <a:ext cx="3573853" cy="2666734"/>
            </a:xfrm>
            <a:prstGeom prst="rect">
              <a:avLst/>
            </a:prstGeom>
          </p:spPr>
        </p:pic>
        <p:sp>
          <p:nvSpPr>
            <p:cNvPr id="9" name="TextBox 8"/>
            <p:cNvSpPr txBox="1"/>
            <p:nvPr/>
          </p:nvSpPr>
          <p:spPr>
            <a:xfrm>
              <a:off x="2824828" y="5807653"/>
              <a:ext cx="1170513" cy="369332"/>
            </a:xfrm>
            <a:prstGeom prst="rect">
              <a:avLst/>
            </a:prstGeom>
            <a:noFill/>
          </p:spPr>
          <p:txBody>
            <a:bodyPr wrap="none" rtlCol="0">
              <a:spAutoFit/>
            </a:bodyPr>
            <a:lstStyle/>
            <a:p>
              <a:r>
                <a:rPr lang="en-US" dirty="0"/>
                <a:t>Öberg+17</a:t>
              </a:r>
            </a:p>
          </p:txBody>
        </p:sp>
      </p:grpSp>
      <p:pic>
        <p:nvPicPr>
          <p:cNvPr id="10" name="Picture 9"/>
          <p:cNvPicPr>
            <a:picLocks noChangeAspect="1"/>
          </p:cNvPicPr>
          <p:nvPr/>
        </p:nvPicPr>
        <p:blipFill rotWithShape="1">
          <a:blip r:embed="rId5">
            <a:extLst>
              <a:ext uri="{28A0092B-C50C-407E-A947-70E740481C1C}">
                <a14:useLocalDpi xmlns:a14="http://schemas.microsoft.com/office/drawing/2010/main" val="0"/>
              </a:ext>
            </a:extLst>
          </a:blip>
          <a:srcRect l="7595" r="62069"/>
          <a:stretch/>
        </p:blipFill>
        <p:spPr>
          <a:xfrm>
            <a:off x="9311425" y="2941765"/>
            <a:ext cx="2822256" cy="3967751"/>
          </a:xfrm>
          <a:prstGeom prst="rect">
            <a:avLst/>
          </a:prstGeom>
        </p:spPr>
      </p:pic>
      <p:grpSp>
        <p:nvGrpSpPr>
          <p:cNvPr id="17" name="Group 16"/>
          <p:cNvGrpSpPr/>
          <p:nvPr/>
        </p:nvGrpSpPr>
        <p:grpSpPr>
          <a:xfrm>
            <a:off x="-51518" y="3254150"/>
            <a:ext cx="3214239" cy="3603850"/>
            <a:chOff x="4978806" y="3604718"/>
            <a:chExt cx="2575653" cy="2993025"/>
          </a:xfrm>
        </p:grpSpPr>
        <p:pic>
          <p:nvPicPr>
            <p:cNvPr id="11" name="Picture 10"/>
            <p:cNvPicPr>
              <a:picLocks noChangeAspect="1"/>
            </p:cNvPicPr>
            <p:nvPr/>
          </p:nvPicPr>
          <p:blipFill rotWithShape="1">
            <a:blip r:embed="rId6"/>
            <a:srcRect l="2935" r="47597"/>
            <a:stretch/>
          </p:blipFill>
          <p:spPr>
            <a:xfrm>
              <a:off x="4978806" y="3604718"/>
              <a:ext cx="2501495" cy="2993025"/>
            </a:xfrm>
            <a:prstGeom prst="rect">
              <a:avLst/>
            </a:prstGeom>
          </p:spPr>
        </p:pic>
        <p:sp>
          <p:nvSpPr>
            <p:cNvPr id="12" name="TextBox 11"/>
            <p:cNvSpPr txBox="1"/>
            <p:nvPr/>
          </p:nvSpPr>
          <p:spPr>
            <a:xfrm>
              <a:off x="6294306" y="5906297"/>
              <a:ext cx="1260153" cy="369332"/>
            </a:xfrm>
            <a:prstGeom prst="rect">
              <a:avLst/>
            </a:prstGeom>
            <a:noFill/>
          </p:spPr>
          <p:txBody>
            <a:bodyPr wrap="none" rtlCol="0">
              <a:spAutoFit/>
            </a:bodyPr>
            <a:lstStyle/>
            <a:p>
              <a:r>
                <a:rPr lang="en-US" dirty="0">
                  <a:solidFill>
                    <a:schemeClr val="bg1"/>
                  </a:solidFill>
                </a:rPr>
                <a:t>Teague+17</a:t>
              </a:r>
            </a:p>
          </p:txBody>
        </p:sp>
      </p:grpSp>
      <p:grpSp>
        <p:nvGrpSpPr>
          <p:cNvPr id="16" name="Group 15"/>
          <p:cNvGrpSpPr>
            <a:grpSpLocks noChangeAspect="1"/>
          </p:cNvGrpSpPr>
          <p:nvPr/>
        </p:nvGrpSpPr>
        <p:grpSpPr>
          <a:xfrm>
            <a:off x="8744756" y="187710"/>
            <a:ext cx="3447245" cy="2851706"/>
            <a:chOff x="11204200" y="747487"/>
            <a:chExt cx="3176624" cy="2627837"/>
          </a:xfrm>
        </p:grpSpPr>
        <p:pic>
          <p:nvPicPr>
            <p:cNvPr id="2" name="Picture 1"/>
            <p:cNvPicPr>
              <a:picLocks noChangeAspect="1"/>
            </p:cNvPicPr>
            <p:nvPr/>
          </p:nvPicPr>
          <p:blipFill rotWithShape="1">
            <a:blip r:embed="rId7"/>
            <a:srcRect l="56267" b="54588"/>
            <a:stretch/>
          </p:blipFill>
          <p:spPr>
            <a:xfrm>
              <a:off x="11204200" y="747487"/>
              <a:ext cx="3176624" cy="2627837"/>
            </a:xfrm>
            <a:prstGeom prst="rect">
              <a:avLst/>
            </a:prstGeom>
          </p:spPr>
        </p:pic>
        <p:sp>
          <p:nvSpPr>
            <p:cNvPr id="14" name="TextBox 13"/>
            <p:cNvSpPr txBox="1"/>
            <p:nvPr/>
          </p:nvSpPr>
          <p:spPr>
            <a:xfrm>
              <a:off x="12690134" y="2758706"/>
              <a:ext cx="1109644" cy="340338"/>
            </a:xfrm>
            <a:prstGeom prst="rect">
              <a:avLst/>
            </a:prstGeom>
            <a:noFill/>
          </p:spPr>
          <p:txBody>
            <a:bodyPr wrap="none" rtlCol="0">
              <a:spAutoFit/>
            </a:bodyPr>
            <a:lstStyle/>
            <a:p>
              <a:r>
                <a:rPr lang="en-US" dirty="0">
                  <a:solidFill>
                    <a:schemeClr val="bg1"/>
                  </a:solidFill>
                </a:rPr>
                <a:t>Bergin+16</a:t>
              </a:r>
            </a:p>
          </p:txBody>
        </p:sp>
      </p:grpSp>
      <p:sp>
        <p:nvSpPr>
          <p:cNvPr id="19" name="TextBox 18"/>
          <p:cNvSpPr txBox="1"/>
          <p:nvPr/>
        </p:nvSpPr>
        <p:spPr>
          <a:xfrm>
            <a:off x="10858329" y="6025442"/>
            <a:ext cx="1250663" cy="369332"/>
          </a:xfrm>
          <a:prstGeom prst="rect">
            <a:avLst/>
          </a:prstGeom>
          <a:noFill/>
        </p:spPr>
        <p:txBody>
          <a:bodyPr wrap="none" rtlCol="0">
            <a:spAutoFit/>
          </a:bodyPr>
          <a:lstStyle/>
          <a:p>
            <a:r>
              <a:rPr lang="en-US" dirty="0"/>
              <a:t>Salinas+17</a:t>
            </a:r>
          </a:p>
        </p:txBody>
      </p:sp>
      <p:sp>
        <p:nvSpPr>
          <p:cNvPr id="20" name="TextBox 19"/>
          <p:cNvSpPr txBox="1"/>
          <p:nvPr/>
        </p:nvSpPr>
        <p:spPr>
          <a:xfrm>
            <a:off x="1192313" y="3869937"/>
            <a:ext cx="1143262" cy="369332"/>
          </a:xfrm>
          <a:prstGeom prst="rect">
            <a:avLst/>
          </a:prstGeom>
          <a:noFill/>
        </p:spPr>
        <p:txBody>
          <a:bodyPr wrap="none" rtlCol="0">
            <a:spAutoFit/>
          </a:bodyPr>
          <a:lstStyle/>
          <a:p>
            <a:r>
              <a:rPr lang="en-US" dirty="0">
                <a:solidFill>
                  <a:schemeClr val="bg1"/>
                </a:solidFill>
              </a:rPr>
              <a:t>CS J = 5-4</a:t>
            </a:r>
          </a:p>
        </p:txBody>
      </p:sp>
      <p:pic>
        <p:nvPicPr>
          <p:cNvPr id="21" name="Picture 20"/>
          <p:cNvPicPr>
            <a:picLocks noChangeAspect="1"/>
          </p:cNvPicPr>
          <p:nvPr/>
        </p:nvPicPr>
        <p:blipFill rotWithShape="1">
          <a:blip r:embed="rId8">
            <a:extLst>
              <a:ext uri="{28A0092B-C50C-407E-A947-70E740481C1C}">
                <a14:useLocalDpi xmlns:a14="http://schemas.microsoft.com/office/drawing/2010/main" val="0"/>
              </a:ext>
            </a:extLst>
          </a:blip>
          <a:srcRect l="3609" r="1553"/>
          <a:stretch/>
        </p:blipFill>
        <p:spPr>
          <a:xfrm>
            <a:off x="3100717" y="3844179"/>
            <a:ext cx="3233702" cy="2790400"/>
          </a:xfrm>
          <a:prstGeom prst="rect">
            <a:avLst/>
          </a:prstGeom>
        </p:spPr>
      </p:pic>
      <p:sp>
        <p:nvSpPr>
          <p:cNvPr id="22" name="TextBox 21"/>
          <p:cNvSpPr txBox="1"/>
          <p:nvPr/>
        </p:nvSpPr>
        <p:spPr>
          <a:xfrm>
            <a:off x="3947365" y="3882816"/>
            <a:ext cx="1329210" cy="369332"/>
          </a:xfrm>
          <a:prstGeom prst="rect">
            <a:avLst/>
          </a:prstGeom>
          <a:noFill/>
        </p:spPr>
        <p:txBody>
          <a:bodyPr wrap="none" rtlCol="0">
            <a:spAutoFit/>
          </a:bodyPr>
          <a:lstStyle/>
          <a:p>
            <a:r>
              <a:rPr lang="en-US" dirty="0"/>
              <a:t>CN N = 3-2</a:t>
            </a:r>
          </a:p>
        </p:txBody>
      </p:sp>
      <p:sp>
        <p:nvSpPr>
          <p:cNvPr id="23" name="TextBox 22"/>
          <p:cNvSpPr txBox="1"/>
          <p:nvPr/>
        </p:nvSpPr>
        <p:spPr>
          <a:xfrm>
            <a:off x="4270832" y="6025442"/>
            <a:ext cx="1596912" cy="369332"/>
          </a:xfrm>
          <a:prstGeom prst="rect">
            <a:avLst/>
          </a:prstGeom>
          <a:noFill/>
        </p:spPr>
        <p:txBody>
          <a:bodyPr wrap="none" rtlCol="0">
            <a:spAutoFit/>
          </a:bodyPr>
          <a:lstStyle/>
          <a:p>
            <a:r>
              <a:rPr lang="en-US"/>
              <a:t>Hily-Blant+17</a:t>
            </a:r>
          </a:p>
        </p:txBody>
      </p:sp>
      <p:pic>
        <p:nvPicPr>
          <p:cNvPr id="24" name="Picture 23"/>
          <p:cNvPicPr>
            <a:picLocks noChangeAspect="1"/>
          </p:cNvPicPr>
          <p:nvPr/>
        </p:nvPicPr>
        <p:blipFill rotWithShape="1">
          <a:blip r:embed="rId9"/>
          <a:srcRect l="3157" t="48464" r="58048"/>
          <a:stretch/>
        </p:blipFill>
        <p:spPr>
          <a:xfrm>
            <a:off x="5905157" y="174831"/>
            <a:ext cx="2821318" cy="3112254"/>
          </a:xfrm>
          <a:prstGeom prst="rect">
            <a:avLst/>
          </a:prstGeom>
        </p:spPr>
      </p:pic>
      <p:sp>
        <p:nvSpPr>
          <p:cNvPr id="25" name="TextBox 24"/>
          <p:cNvSpPr txBox="1"/>
          <p:nvPr/>
        </p:nvSpPr>
        <p:spPr>
          <a:xfrm>
            <a:off x="7395582" y="2370267"/>
            <a:ext cx="1293944" cy="369332"/>
          </a:xfrm>
          <a:prstGeom prst="rect">
            <a:avLst/>
          </a:prstGeom>
          <a:noFill/>
        </p:spPr>
        <p:txBody>
          <a:bodyPr wrap="none" rtlCol="0">
            <a:spAutoFit/>
          </a:bodyPr>
          <a:lstStyle/>
          <a:p>
            <a:r>
              <a:rPr lang="en-US" dirty="0">
                <a:solidFill>
                  <a:schemeClr val="bg1"/>
                </a:solidFill>
              </a:rPr>
              <a:t>Loomis+17</a:t>
            </a:r>
          </a:p>
        </p:txBody>
      </p:sp>
      <p:sp>
        <p:nvSpPr>
          <p:cNvPr id="4" name="TextBox 3">
            <a:extLst>
              <a:ext uri="{FF2B5EF4-FFF2-40B4-BE49-F238E27FC236}">
                <a16:creationId xmlns:a16="http://schemas.microsoft.com/office/drawing/2014/main" id="{3574839E-4DA1-9D45-A9E0-26AB728822C8}"/>
              </a:ext>
            </a:extLst>
          </p:cNvPr>
          <p:cNvSpPr txBox="1"/>
          <p:nvPr/>
        </p:nvSpPr>
        <p:spPr>
          <a:xfrm>
            <a:off x="9668629" y="278560"/>
            <a:ext cx="1290738" cy="369332"/>
          </a:xfrm>
          <a:prstGeom prst="rect">
            <a:avLst/>
          </a:prstGeom>
          <a:noFill/>
        </p:spPr>
        <p:txBody>
          <a:bodyPr wrap="none" rtlCol="0">
            <a:spAutoFit/>
          </a:bodyPr>
          <a:lstStyle/>
          <a:p>
            <a:r>
              <a:rPr lang="en-US" dirty="0">
                <a:solidFill>
                  <a:schemeClr val="bg1"/>
                </a:solidFill>
              </a:rPr>
              <a:t>C</a:t>
            </a:r>
            <a:r>
              <a:rPr lang="en-US" baseline="-25000" dirty="0">
                <a:solidFill>
                  <a:schemeClr val="bg1"/>
                </a:solidFill>
              </a:rPr>
              <a:t>2</a:t>
            </a:r>
            <a:r>
              <a:rPr lang="en-US" dirty="0">
                <a:solidFill>
                  <a:schemeClr val="bg1"/>
                </a:solidFill>
              </a:rPr>
              <a:t>H N=4-3</a:t>
            </a:r>
          </a:p>
        </p:txBody>
      </p:sp>
      <p:pic>
        <p:nvPicPr>
          <p:cNvPr id="26" name="Picture 25">
            <a:extLst>
              <a:ext uri="{FF2B5EF4-FFF2-40B4-BE49-F238E27FC236}">
                <a16:creationId xmlns:a16="http://schemas.microsoft.com/office/drawing/2014/main" id="{593FB667-8A33-E447-BCC1-B1F63CB6856E}"/>
              </a:ext>
            </a:extLst>
          </p:cNvPr>
          <p:cNvPicPr>
            <a:picLocks noChangeAspect="1"/>
          </p:cNvPicPr>
          <p:nvPr/>
        </p:nvPicPr>
        <p:blipFill rotWithShape="1">
          <a:blip r:embed="rId10"/>
          <a:srcRect l="8779" b="7183"/>
          <a:stretch/>
        </p:blipFill>
        <p:spPr>
          <a:xfrm>
            <a:off x="3083839" y="160048"/>
            <a:ext cx="2821318" cy="2817671"/>
          </a:xfrm>
          <a:prstGeom prst="rect">
            <a:avLst/>
          </a:prstGeom>
        </p:spPr>
      </p:pic>
      <p:sp>
        <p:nvSpPr>
          <p:cNvPr id="13" name="TextBox 12"/>
          <p:cNvSpPr txBox="1"/>
          <p:nvPr/>
        </p:nvSpPr>
        <p:spPr>
          <a:xfrm>
            <a:off x="4457340" y="2370267"/>
            <a:ext cx="1627193" cy="429721"/>
          </a:xfrm>
          <a:prstGeom prst="rect">
            <a:avLst/>
          </a:prstGeom>
          <a:noFill/>
        </p:spPr>
        <p:txBody>
          <a:bodyPr wrap="none" rtlCol="0">
            <a:spAutoFit/>
          </a:bodyPr>
          <a:lstStyle/>
          <a:p>
            <a:r>
              <a:rPr lang="en-US" dirty="0">
                <a:solidFill>
                  <a:schemeClr val="bg1"/>
                </a:solidFill>
              </a:rPr>
              <a:t>Schwarz+16</a:t>
            </a:r>
          </a:p>
        </p:txBody>
      </p:sp>
      <p:sp>
        <p:nvSpPr>
          <p:cNvPr id="27" name="TextBox 26">
            <a:extLst>
              <a:ext uri="{FF2B5EF4-FFF2-40B4-BE49-F238E27FC236}">
                <a16:creationId xmlns:a16="http://schemas.microsoft.com/office/drawing/2014/main" id="{8EF36EC1-6B0A-6547-A996-B03476FB81A0}"/>
              </a:ext>
            </a:extLst>
          </p:cNvPr>
          <p:cNvSpPr txBox="1"/>
          <p:nvPr/>
        </p:nvSpPr>
        <p:spPr>
          <a:xfrm>
            <a:off x="3860849" y="288481"/>
            <a:ext cx="1241045" cy="369332"/>
          </a:xfrm>
          <a:prstGeom prst="rect">
            <a:avLst/>
          </a:prstGeom>
          <a:noFill/>
        </p:spPr>
        <p:txBody>
          <a:bodyPr wrap="none" rtlCol="0">
            <a:spAutoFit/>
          </a:bodyPr>
          <a:lstStyle/>
          <a:p>
            <a:r>
              <a:rPr lang="en-US" dirty="0">
                <a:solidFill>
                  <a:schemeClr val="bg1"/>
                </a:solidFill>
              </a:rPr>
              <a:t>C</a:t>
            </a:r>
            <a:r>
              <a:rPr lang="en-US" baseline="30000" dirty="0">
                <a:solidFill>
                  <a:schemeClr val="bg1"/>
                </a:solidFill>
              </a:rPr>
              <a:t>18</a:t>
            </a:r>
            <a:r>
              <a:rPr lang="en-US" dirty="0">
                <a:solidFill>
                  <a:schemeClr val="bg1"/>
                </a:solidFill>
              </a:rPr>
              <a:t>O J=3-2</a:t>
            </a:r>
          </a:p>
        </p:txBody>
      </p:sp>
    </p:spTree>
    <p:extLst>
      <p:ext uri="{BB962C8B-B14F-4D97-AF65-F5344CB8AC3E}">
        <p14:creationId xmlns:p14="http://schemas.microsoft.com/office/powerpoint/2010/main" val="7244745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a:grpSpLocks noChangeAspect="1"/>
          </p:cNvGrpSpPr>
          <p:nvPr/>
        </p:nvGrpSpPr>
        <p:grpSpPr>
          <a:xfrm>
            <a:off x="2135569" y="1119732"/>
            <a:ext cx="7398641" cy="3290050"/>
            <a:chOff x="4907239" y="1576974"/>
            <a:chExt cx="4172753" cy="1855552"/>
          </a:xfrm>
        </p:grpSpPr>
        <p:grpSp>
          <p:nvGrpSpPr>
            <p:cNvPr id="10" name="Group 9"/>
            <p:cNvGrpSpPr/>
            <p:nvPr/>
          </p:nvGrpSpPr>
          <p:grpSpPr>
            <a:xfrm>
              <a:off x="4907239" y="1576975"/>
              <a:ext cx="4172752" cy="1855551"/>
              <a:chOff x="5860279" y="1592495"/>
              <a:chExt cx="4172752" cy="1855551"/>
            </a:xfrm>
          </p:grpSpPr>
          <p:pic>
            <p:nvPicPr>
              <p:cNvPr id="16" name="Picture 15" descr="TWHya_HD10.tiff"/>
              <p:cNvPicPr>
                <a:picLocks noChangeAspect="1"/>
              </p:cNvPicPr>
              <p:nvPr/>
            </p:nvPicPr>
            <p:blipFill rotWithShape="1">
              <a:blip r:embed="rId3">
                <a:biLevel thresh="75000"/>
                <a:extLst>
                  <a:ext uri="{28A0092B-C50C-407E-A947-70E740481C1C}">
                    <a14:useLocalDpi xmlns:a14="http://schemas.microsoft.com/office/drawing/2010/main"/>
                  </a:ext>
                </a:extLst>
              </a:blip>
              <a:srcRect t="3391" r="5430" b="9561"/>
              <a:stretch/>
            </p:blipFill>
            <p:spPr>
              <a:xfrm>
                <a:off x="5860279" y="1592497"/>
                <a:ext cx="1902855" cy="1598189"/>
              </a:xfrm>
              <a:prstGeom prst="rect">
                <a:avLst/>
              </a:prstGeom>
            </p:spPr>
          </p:pic>
          <p:sp>
            <p:nvSpPr>
              <p:cNvPr id="17" name="TextBox 16"/>
              <p:cNvSpPr txBox="1"/>
              <p:nvPr/>
            </p:nvSpPr>
            <p:spPr>
              <a:xfrm rot="16200000">
                <a:off x="5075362" y="2416121"/>
                <a:ext cx="1855551" cy="208299"/>
              </a:xfrm>
              <a:prstGeom prst="rect">
                <a:avLst/>
              </a:prstGeom>
              <a:solidFill>
                <a:schemeClr val="bg1"/>
              </a:solidFill>
            </p:spPr>
            <p:txBody>
              <a:bodyPr wrap="square" rtlCol="0">
                <a:spAutoFit/>
              </a:bodyPr>
              <a:lstStyle/>
              <a:p>
                <a:pPr algn="ctr"/>
                <a:r>
                  <a:rPr lang="en-US" b="1" dirty="0"/>
                  <a:t>Flux (</a:t>
                </a:r>
                <a:r>
                  <a:rPr lang="en-US" b="1" dirty="0" err="1"/>
                  <a:t>Jy</a:t>
                </a:r>
                <a:r>
                  <a:rPr lang="en-US" b="1" dirty="0"/>
                  <a:t>)</a:t>
                </a:r>
              </a:p>
            </p:txBody>
          </p:sp>
          <p:sp>
            <p:nvSpPr>
              <p:cNvPr id="18" name="TextBox 17"/>
              <p:cNvSpPr txBox="1"/>
              <p:nvPr/>
            </p:nvSpPr>
            <p:spPr>
              <a:xfrm>
                <a:off x="5864636" y="3171046"/>
                <a:ext cx="4168395" cy="208299"/>
              </a:xfrm>
              <a:prstGeom prst="rect">
                <a:avLst/>
              </a:prstGeom>
              <a:solidFill>
                <a:schemeClr val="bg1"/>
              </a:solidFill>
            </p:spPr>
            <p:txBody>
              <a:bodyPr wrap="square" rtlCol="0">
                <a:spAutoFit/>
              </a:bodyPr>
              <a:lstStyle/>
              <a:p>
                <a:pPr algn="ctr"/>
                <a:r>
                  <a:rPr lang="en-US" b="1" dirty="0"/>
                  <a:t>          wavelength</a:t>
                </a:r>
              </a:p>
            </p:txBody>
          </p:sp>
        </p:grpSp>
        <p:pic>
          <p:nvPicPr>
            <p:cNvPr id="11" name="Picture 10" descr="HD_2016.tiff"/>
            <p:cNvPicPr>
              <a:picLocks noChangeAspect="1"/>
            </p:cNvPicPr>
            <p:nvPr/>
          </p:nvPicPr>
          <p:blipFill rotWithShape="1">
            <a:blip r:embed="rId4">
              <a:extLst>
                <a:ext uri="{28A0092B-C50C-407E-A947-70E740481C1C}">
                  <a14:useLocalDpi xmlns:a14="http://schemas.microsoft.com/office/drawing/2010/main"/>
                </a:ext>
              </a:extLst>
            </a:blip>
            <a:srcRect l="15335"/>
            <a:stretch/>
          </p:blipFill>
          <p:spPr>
            <a:xfrm>
              <a:off x="6470144" y="1576977"/>
              <a:ext cx="2609848" cy="1598189"/>
            </a:xfrm>
            <a:prstGeom prst="rect">
              <a:avLst/>
            </a:prstGeom>
          </p:spPr>
        </p:pic>
        <p:pic>
          <p:nvPicPr>
            <p:cNvPr id="12" name="Picture 11" descr="TWHya_HD10.tiff"/>
            <p:cNvPicPr>
              <a:picLocks noChangeAspect="1"/>
            </p:cNvPicPr>
            <p:nvPr/>
          </p:nvPicPr>
          <p:blipFill rotWithShape="1">
            <a:blip r:embed="rId3">
              <a:biLevel thresh="75000"/>
              <a:extLst>
                <a:ext uri="{28A0092B-C50C-407E-A947-70E740481C1C}">
                  <a14:useLocalDpi xmlns:a14="http://schemas.microsoft.com/office/drawing/2010/main"/>
                </a:ext>
              </a:extLst>
            </a:blip>
            <a:srcRect l="88638" t="3391" r="5430" b="10422"/>
            <a:stretch/>
          </p:blipFill>
          <p:spPr>
            <a:xfrm>
              <a:off x="6364849" y="1576974"/>
              <a:ext cx="119341" cy="1582379"/>
            </a:xfrm>
            <a:prstGeom prst="rect">
              <a:avLst/>
            </a:prstGeom>
          </p:spPr>
        </p:pic>
        <p:sp>
          <p:nvSpPr>
            <p:cNvPr id="13" name="Rectangle 12"/>
            <p:cNvSpPr/>
            <p:nvPr/>
          </p:nvSpPr>
          <p:spPr>
            <a:xfrm>
              <a:off x="5897706" y="1919547"/>
              <a:ext cx="467145" cy="18976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5288853" y="1729782"/>
              <a:ext cx="659948" cy="37953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5288853" y="1648138"/>
              <a:ext cx="786728" cy="190941"/>
            </a:xfrm>
            <a:prstGeom prst="rect">
              <a:avLst/>
            </a:prstGeom>
            <a:noFill/>
          </p:spPr>
          <p:txBody>
            <a:bodyPr wrap="none" rtlCol="0">
              <a:spAutoFit/>
            </a:bodyPr>
            <a:lstStyle/>
            <a:p>
              <a:r>
                <a:rPr lang="en-US" sz="1600" b="1" dirty="0"/>
                <a:t>TW </a:t>
              </a:r>
              <a:r>
                <a:rPr lang="en-US" sz="1600" b="1" dirty="0" err="1"/>
                <a:t>Hya</a:t>
              </a:r>
              <a:r>
                <a:rPr lang="en-US" sz="1600" b="1" dirty="0"/>
                <a:t> (9σ)</a:t>
              </a:r>
            </a:p>
          </p:txBody>
        </p:sp>
      </p:grpSp>
      <p:sp>
        <p:nvSpPr>
          <p:cNvPr id="4" name="Content Placeholder 2"/>
          <p:cNvSpPr txBox="1">
            <a:spLocks/>
          </p:cNvSpPr>
          <p:nvPr/>
        </p:nvSpPr>
        <p:spPr>
          <a:xfrm>
            <a:off x="3646909" y="5976674"/>
            <a:ext cx="4898183" cy="113595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gn="ctr">
              <a:spcBef>
                <a:spcPts val="1000"/>
              </a:spcBef>
              <a:buNone/>
            </a:pPr>
            <a:r>
              <a:rPr lang="en-US" sz="2800" b="1" dirty="0"/>
              <a:t>CO, not total gas, is missing</a:t>
            </a:r>
          </a:p>
        </p:txBody>
      </p:sp>
      <p:sp>
        <p:nvSpPr>
          <p:cNvPr id="19" name="Title 1"/>
          <p:cNvSpPr>
            <a:spLocks noGrp="1"/>
          </p:cNvSpPr>
          <p:nvPr>
            <p:ph type="title"/>
          </p:nvPr>
        </p:nvSpPr>
        <p:spPr>
          <a:xfrm>
            <a:off x="301038" y="0"/>
            <a:ext cx="10515600" cy="1325563"/>
          </a:xfrm>
        </p:spPr>
        <p:txBody>
          <a:bodyPr/>
          <a:lstStyle/>
          <a:p>
            <a:r>
              <a:rPr lang="en-US" dirty="0"/>
              <a:t>Disk Mass from HD</a:t>
            </a:r>
          </a:p>
        </p:txBody>
      </p:sp>
      <p:cxnSp>
        <p:nvCxnSpPr>
          <p:cNvPr id="20" name="Straight Connector 19"/>
          <p:cNvCxnSpPr/>
          <p:nvPr/>
        </p:nvCxnSpPr>
        <p:spPr>
          <a:xfrm>
            <a:off x="270042" y="1112232"/>
            <a:ext cx="9602379" cy="3646"/>
          </a:xfrm>
          <a:prstGeom prst="line">
            <a:avLst/>
          </a:prstGeom>
          <a:ln cap="sq">
            <a:gradFill flip="none" rotWithShape="1">
              <a:gsLst>
                <a:gs pos="0">
                  <a:schemeClr val="bg1"/>
                </a:gs>
                <a:gs pos="74000">
                  <a:schemeClr val="tx1"/>
                </a:gs>
                <a:gs pos="83000">
                  <a:schemeClr val="tx1"/>
                </a:gs>
                <a:gs pos="100000">
                  <a:schemeClr val="tx1"/>
                </a:gs>
              </a:gsLst>
              <a:lin ang="10800000" scaled="1"/>
              <a:tileRect/>
            </a:gradFill>
            <a:tailEnd type="ova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3013549" y="3509544"/>
            <a:ext cx="1351652" cy="400110"/>
          </a:xfrm>
          <a:prstGeom prst="rect">
            <a:avLst/>
          </a:prstGeom>
          <a:noFill/>
        </p:spPr>
        <p:txBody>
          <a:bodyPr wrap="none" rtlCol="0">
            <a:spAutoFit/>
          </a:bodyPr>
          <a:lstStyle/>
          <a:p>
            <a:r>
              <a:rPr lang="en-US" sz="2000" b="1" dirty="0"/>
              <a:t>Bergin+13</a:t>
            </a:r>
          </a:p>
        </p:txBody>
      </p:sp>
      <p:sp>
        <p:nvSpPr>
          <p:cNvPr id="21" name="TextBox 20"/>
          <p:cNvSpPr txBox="1"/>
          <p:nvPr/>
        </p:nvSpPr>
        <p:spPr>
          <a:xfrm>
            <a:off x="5183037" y="3541092"/>
            <a:ext cx="1595309" cy="400110"/>
          </a:xfrm>
          <a:prstGeom prst="rect">
            <a:avLst/>
          </a:prstGeom>
          <a:noFill/>
        </p:spPr>
        <p:txBody>
          <a:bodyPr wrap="none" rtlCol="0">
            <a:spAutoFit/>
          </a:bodyPr>
          <a:lstStyle/>
          <a:p>
            <a:r>
              <a:rPr lang="en-US" sz="2000" b="1" dirty="0"/>
              <a:t>McClure+16</a:t>
            </a:r>
          </a:p>
        </p:txBody>
      </p:sp>
      <p:graphicFrame>
        <p:nvGraphicFramePr>
          <p:cNvPr id="3" name="Table 2"/>
          <p:cNvGraphicFramePr>
            <a:graphicFrameLocks noGrp="1"/>
          </p:cNvGraphicFramePr>
          <p:nvPr>
            <p:extLst>
              <p:ext uri="{D42A27DB-BD31-4B8C-83A1-F6EECF244321}">
                <p14:modId xmlns:p14="http://schemas.microsoft.com/office/powerpoint/2010/main" val="3675560292"/>
              </p:ext>
            </p:extLst>
          </p:nvPr>
        </p:nvGraphicFramePr>
        <p:xfrm>
          <a:off x="1432743" y="4252576"/>
          <a:ext cx="10010299" cy="1554480"/>
        </p:xfrm>
        <a:graphic>
          <a:graphicData uri="http://schemas.openxmlformats.org/drawingml/2006/table">
            <a:tbl>
              <a:tblPr firstRow="1" bandRow="1">
                <a:tableStyleId>{5FD0F851-EC5A-4D38-B0AD-8093EC10F338}</a:tableStyleId>
              </a:tblPr>
              <a:tblGrid>
                <a:gridCol w="1269391">
                  <a:extLst>
                    <a:ext uri="{9D8B030D-6E8A-4147-A177-3AD203B41FA5}">
                      <a16:colId xmlns:a16="http://schemas.microsoft.com/office/drawing/2014/main" val="20000"/>
                    </a:ext>
                  </a:extLst>
                </a:gridCol>
                <a:gridCol w="2233455">
                  <a:extLst>
                    <a:ext uri="{9D8B030D-6E8A-4147-A177-3AD203B41FA5}">
                      <a16:colId xmlns:a16="http://schemas.microsoft.com/office/drawing/2014/main" val="20001"/>
                    </a:ext>
                  </a:extLst>
                </a:gridCol>
                <a:gridCol w="2302119">
                  <a:extLst>
                    <a:ext uri="{9D8B030D-6E8A-4147-A177-3AD203B41FA5}">
                      <a16:colId xmlns:a16="http://schemas.microsoft.com/office/drawing/2014/main" val="20002"/>
                    </a:ext>
                  </a:extLst>
                </a:gridCol>
                <a:gridCol w="2262753">
                  <a:extLst>
                    <a:ext uri="{9D8B030D-6E8A-4147-A177-3AD203B41FA5}">
                      <a16:colId xmlns:a16="http://schemas.microsoft.com/office/drawing/2014/main" val="20003"/>
                    </a:ext>
                  </a:extLst>
                </a:gridCol>
                <a:gridCol w="1942581">
                  <a:extLst>
                    <a:ext uri="{9D8B030D-6E8A-4147-A177-3AD203B41FA5}">
                      <a16:colId xmlns:a16="http://schemas.microsoft.com/office/drawing/2014/main" val="20004"/>
                    </a:ext>
                  </a:extLst>
                </a:gridCol>
              </a:tblGrid>
              <a:tr h="0">
                <a:tc>
                  <a:txBody>
                    <a:bodyPr/>
                    <a:lstStyle/>
                    <a:p>
                      <a:endParaRPr lang="en-US" sz="2800" dirty="0"/>
                    </a:p>
                  </a:txBody>
                  <a:tcPr/>
                </a:tc>
                <a:tc>
                  <a:txBody>
                    <a:bodyPr/>
                    <a:lstStyle/>
                    <a:p>
                      <a:pPr algn="ctr"/>
                      <a:r>
                        <a:rPr lang="en-US" sz="2800" dirty="0"/>
                        <a:t>TW</a:t>
                      </a:r>
                      <a:r>
                        <a:rPr lang="en-US" sz="2800" baseline="0" dirty="0"/>
                        <a:t> </a:t>
                      </a:r>
                      <a:r>
                        <a:rPr lang="en-US" sz="2800" baseline="0" dirty="0" err="1"/>
                        <a:t>Hya</a:t>
                      </a:r>
                      <a:endParaRPr lang="en-US" sz="2800" dirty="0"/>
                    </a:p>
                  </a:txBody>
                  <a:tcPr/>
                </a:tc>
                <a:tc>
                  <a:txBody>
                    <a:bodyPr/>
                    <a:lstStyle/>
                    <a:p>
                      <a:pPr algn="ctr"/>
                      <a:r>
                        <a:rPr lang="en-US" sz="2800" dirty="0"/>
                        <a:t>DM Tau</a:t>
                      </a:r>
                    </a:p>
                  </a:txBody>
                  <a:tcPr/>
                </a:tc>
                <a:tc>
                  <a:txBody>
                    <a:bodyPr/>
                    <a:lstStyle/>
                    <a:p>
                      <a:pPr algn="ctr"/>
                      <a:r>
                        <a:rPr lang="en-US" sz="2800" dirty="0"/>
                        <a:t>GM </a:t>
                      </a:r>
                      <a:r>
                        <a:rPr lang="en-US" sz="2800" dirty="0" err="1"/>
                        <a:t>Aur</a:t>
                      </a:r>
                      <a:endParaRPr lang="en-US" sz="2800" dirty="0"/>
                    </a:p>
                  </a:txBody>
                  <a:tcPr/>
                </a:tc>
                <a:tc>
                  <a:txBody>
                    <a:bodyPr/>
                    <a:lstStyle/>
                    <a:p>
                      <a:pPr algn="ctr"/>
                      <a:r>
                        <a:rPr lang="en-US" sz="2800" dirty="0"/>
                        <a:t>ISM</a:t>
                      </a:r>
                    </a:p>
                  </a:txBody>
                  <a:tcPr/>
                </a:tc>
                <a:extLst>
                  <a:ext uri="{0D108BD9-81ED-4DB2-BD59-A6C34878D82A}">
                    <a16:rowId xmlns:a16="http://schemas.microsoft.com/office/drawing/2014/main" val="10000"/>
                  </a:ext>
                </a:extLst>
              </a:tr>
              <a:tr h="370840">
                <a:tc>
                  <a:txBody>
                    <a:bodyPr/>
                    <a:lstStyle/>
                    <a:p>
                      <a:pPr algn="r"/>
                      <a:r>
                        <a:rPr lang="en-US" sz="2800" dirty="0" err="1"/>
                        <a:t>M</a:t>
                      </a:r>
                      <a:r>
                        <a:rPr lang="en-US" sz="2800" baseline="-25000" dirty="0" err="1"/>
                        <a:t>disk</a:t>
                      </a:r>
                      <a:endParaRPr lang="en-US" sz="2800" dirty="0"/>
                    </a:p>
                  </a:txBody>
                  <a:tcPr/>
                </a:tc>
                <a:tc>
                  <a:txBody>
                    <a:bodyPr/>
                    <a:lstStyle/>
                    <a:p>
                      <a:pPr algn="ctr"/>
                      <a:r>
                        <a:rPr lang="en-US" sz="2800" dirty="0"/>
                        <a:t>0.06 M</a:t>
                      </a:r>
                      <a:r>
                        <a:rPr lang="en-US" sz="2800" baseline="-25000" dirty="0">
                          <a:sym typeface="Wingdings"/>
                        </a:rPr>
                        <a:t></a:t>
                      </a:r>
                      <a:r>
                        <a:rPr lang="en-US" sz="2800" dirty="0">
                          <a:sym typeface="Wingdings"/>
                        </a:rPr>
                        <a:t> </a:t>
                      </a:r>
                      <a:endParaRPr lang="en-US" sz="2800" dirty="0"/>
                    </a:p>
                  </a:txBody>
                  <a:tcPr/>
                </a:tc>
                <a:tc>
                  <a:txBody>
                    <a:bodyPr/>
                    <a:lstStyle/>
                    <a:p>
                      <a:pPr algn="ctr"/>
                      <a:r>
                        <a:rPr lang="en-US" sz="2800" dirty="0"/>
                        <a:t>0.01-0.05 M</a:t>
                      </a:r>
                      <a:r>
                        <a:rPr lang="en-US" sz="2800" baseline="-25000" dirty="0">
                          <a:sym typeface="Wingdings"/>
                        </a:rPr>
                        <a:t></a:t>
                      </a:r>
                      <a:r>
                        <a:rPr lang="en-US" sz="2800" dirty="0">
                          <a:sym typeface="Wingdings"/>
                        </a:rPr>
                        <a:t> </a:t>
                      </a:r>
                      <a:endParaRPr lang="en-US" sz="2800" dirty="0"/>
                    </a:p>
                  </a:txBody>
                  <a:tcPr/>
                </a:tc>
                <a:tc>
                  <a:txBody>
                    <a:bodyPr/>
                    <a:lstStyle/>
                    <a:p>
                      <a:pPr algn="ctr"/>
                      <a:r>
                        <a:rPr lang="en-US" sz="2800" dirty="0"/>
                        <a:t>0.03-0.2 M</a:t>
                      </a:r>
                      <a:r>
                        <a:rPr lang="en-US" sz="2800" baseline="-25000" dirty="0">
                          <a:sym typeface="Wingdings"/>
                        </a:rPr>
                        <a:t></a:t>
                      </a:r>
                      <a:r>
                        <a:rPr lang="en-US" sz="2800" dirty="0">
                          <a:sym typeface="Wingdings"/>
                        </a:rPr>
                        <a:t> </a:t>
                      </a:r>
                      <a:endParaRPr lang="en-US" sz="2800" dirty="0"/>
                    </a:p>
                  </a:txBody>
                  <a:tcPr/>
                </a:tc>
                <a:tc>
                  <a:txBody>
                    <a:bodyPr/>
                    <a:lstStyle/>
                    <a:p>
                      <a:pPr algn="ctr"/>
                      <a:endParaRPr lang="en-US" sz="2800" dirty="0"/>
                    </a:p>
                  </a:txBody>
                  <a:tcPr/>
                </a:tc>
                <a:extLst>
                  <a:ext uri="{0D108BD9-81ED-4DB2-BD59-A6C34878D82A}">
                    <a16:rowId xmlns:a16="http://schemas.microsoft.com/office/drawing/2014/main" val="10001"/>
                  </a:ext>
                </a:extLst>
              </a:tr>
              <a:tr h="370840">
                <a:tc>
                  <a:txBody>
                    <a:bodyPr/>
                    <a:lstStyle/>
                    <a:p>
                      <a:pPr algn="r"/>
                      <a:r>
                        <a:rPr lang="en-US" sz="2800" dirty="0"/>
                        <a:t>CO/H</a:t>
                      </a:r>
                      <a:r>
                        <a:rPr lang="en-US" sz="2800" baseline="-25000" dirty="0"/>
                        <a:t>2</a:t>
                      </a:r>
                      <a:endParaRPr lang="en-US" sz="2800" dirty="0"/>
                    </a:p>
                  </a:txBody>
                  <a:tcPr/>
                </a:tc>
                <a:tc>
                  <a:txBody>
                    <a:bodyPr/>
                    <a:lstStyle/>
                    <a:p>
                      <a:pPr algn="ctr"/>
                      <a:r>
                        <a:rPr lang="en-US" sz="2800" dirty="0"/>
                        <a:t>(0.1-3) × 10</a:t>
                      </a:r>
                      <a:r>
                        <a:rPr lang="en-US" sz="2800" baseline="30000" dirty="0"/>
                        <a:t>-5 </a:t>
                      </a:r>
                      <a:endParaRPr lang="en-US" sz="2800" dirty="0"/>
                    </a:p>
                  </a:txBody>
                  <a:tcPr/>
                </a:tc>
                <a:tc>
                  <a:txBody>
                    <a:bodyPr/>
                    <a:lstStyle/>
                    <a:p>
                      <a:pPr algn="ctr"/>
                      <a:r>
                        <a:rPr lang="en-US" sz="2800" dirty="0"/>
                        <a:t>≤ 2 × 10</a:t>
                      </a:r>
                      <a:r>
                        <a:rPr lang="en-US" sz="2800" baseline="30000" dirty="0"/>
                        <a:t>-5</a:t>
                      </a:r>
                      <a:r>
                        <a:rPr lang="en-US" sz="2800" dirty="0"/>
                        <a:t> </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dirty="0"/>
                        <a:t>10</a:t>
                      </a:r>
                      <a:r>
                        <a:rPr lang="en-US" sz="2800" baseline="30000" dirty="0"/>
                        <a:t>-6</a:t>
                      </a:r>
                      <a:r>
                        <a:rPr lang="en-US" sz="2800" dirty="0"/>
                        <a:t>-10</a:t>
                      </a:r>
                      <a:r>
                        <a:rPr lang="en-US" sz="2800" baseline="30000" dirty="0"/>
                        <a:t>-5</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aseline="0" dirty="0"/>
                        <a:t>~10</a:t>
                      </a:r>
                      <a:r>
                        <a:rPr lang="en-US" sz="2800" baseline="30000" dirty="0"/>
                        <a:t>-4</a:t>
                      </a:r>
                      <a:endParaRPr lang="en-US" sz="2800" baseline="0" dirty="0"/>
                    </a:p>
                  </a:txBody>
                  <a:tcPr/>
                </a:tc>
                <a:extLst>
                  <a:ext uri="{0D108BD9-81ED-4DB2-BD59-A6C34878D82A}">
                    <a16:rowId xmlns:a16="http://schemas.microsoft.com/office/drawing/2014/main" val="10002"/>
                  </a:ext>
                </a:extLst>
              </a:tr>
            </a:tbl>
          </a:graphicData>
        </a:graphic>
      </p:graphicFrame>
      <p:sp>
        <p:nvSpPr>
          <p:cNvPr id="6" name="Slide Number Placeholder 5">
            <a:extLst>
              <a:ext uri="{FF2B5EF4-FFF2-40B4-BE49-F238E27FC236}">
                <a16:creationId xmlns:a16="http://schemas.microsoft.com/office/drawing/2014/main" id="{810E26E3-7142-B041-8C81-C58D17D36216}"/>
              </a:ext>
            </a:extLst>
          </p:cNvPr>
          <p:cNvSpPr>
            <a:spLocks noGrp="1"/>
          </p:cNvSpPr>
          <p:nvPr>
            <p:ph type="sldNum" sz="quarter" idx="12"/>
          </p:nvPr>
        </p:nvSpPr>
        <p:spPr/>
        <p:txBody>
          <a:bodyPr/>
          <a:lstStyle/>
          <a:p>
            <a:fld id="{6976EA08-CE7F-3947-8CB9-882CBFEC6B9D}" type="slidenum">
              <a:rPr lang="en-US" smtClean="0"/>
              <a:t>4</a:t>
            </a:fld>
            <a:endParaRPr lang="en-US"/>
          </a:p>
        </p:txBody>
      </p:sp>
    </p:spTree>
    <p:extLst>
      <p:ext uri="{BB962C8B-B14F-4D97-AF65-F5344CB8AC3E}">
        <p14:creationId xmlns:p14="http://schemas.microsoft.com/office/powerpoint/2010/main" val="17507759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46AAFDF5-1646-B54E-BED4-B049C57E3876}"/>
              </a:ext>
            </a:extLst>
          </p:cNvPr>
          <p:cNvPicPr>
            <a:picLocks noChangeAspect="1"/>
          </p:cNvPicPr>
          <p:nvPr/>
        </p:nvPicPr>
        <p:blipFill rotWithShape="1">
          <a:blip r:embed="rId3"/>
          <a:srcRect t="9711"/>
          <a:stretch/>
        </p:blipFill>
        <p:spPr>
          <a:xfrm>
            <a:off x="5021460" y="1671638"/>
            <a:ext cx="6921795" cy="5201314"/>
          </a:xfrm>
          <a:prstGeom prst="rect">
            <a:avLst/>
          </a:prstGeom>
        </p:spPr>
      </p:pic>
      <p:sp>
        <p:nvSpPr>
          <p:cNvPr id="4" name="Title 1"/>
          <p:cNvSpPr txBox="1">
            <a:spLocks/>
          </p:cNvSpPr>
          <p:nvPr/>
        </p:nvSpPr>
        <p:spPr>
          <a:xfrm>
            <a:off x="301038"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Low CO Abundance in Disks</a:t>
            </a:r>
          </a:p>
        </p:txBody>
      </p:sp>
      <p:cxnSp>
        <p:nvCxnSpPr>
          <p:cNvPr id="5" name="Straight Connector 4"/>
          <p:cNvCxnSpPr/>
          <p:nvPr/>
        </p:nvCxnSpPr>
        <p:spPr>
          <a:xfrm>
            <a:off x="301038" y="1112232"/>
            <a:ext cx="9602379" cy="3646"/>
          </a:xfrm>
          <a:prstGeom prst="line">
            <a:avLst/>
          </a:prstGeom>
          <a:ln cap="sq">
            <a:gradFill flip="none" rotWithShape="1">
              <a:gsLst>
                <a:gs pos="0">
                  <a:schemeClr val="bg1"/>
                </a:gs>
                <a:gs pos="74000">
                  <a:schemeClr val="tx1"/>
                </a:gs>
                <a:gs pos="83000">
                  <a:schemeClr val="tx1"/>
                </a:gs>
                <a:gs pos="100000">
                  <a:schemeClr val="tx1"/>
                </a:gs>
              </a:gsLst>
              <a:lin ang="10800000" scaled="1"/>
              <a:tileRect/>
            </a:gradFill>
            <a:tailEnd type="ova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611443" y="2886095"/>
            <a:ext cx="3805136" cy="1815882"/>
          </a:xfrm>
          <a:prstGeom prst="rect">
            <a:avLst/>
          </a:prstGeom>
          <a:noFill/>
        </p:spPr>
        <p:txBody>
          <a:bodyPr wrap="square" rtlCol="0">
            <a:spAutoFit/>
          </a:bodyPr>
          <a:lstStyle/>
          <a:p>
            <a:pPr marL="285750" indent="-285750">
              <a:buFont typeface="Arial" charset="0"/>
              <a:buChar char="•"/>
            </a:pPr>
            <a:r>
              <a:rPr lang="en-US" sz="2800" dirty="0"/>
              <a:t>Assume gas-to-dust of 100</a:t>
            </a:r>
          </a:p>
          <a:p>
            <a:pPr marL="285750" indent="-285750">
              <a:buFont typeface="Arial" charset="0"/>
              <a:buChar char="•"/>
            </a:pPr>
            <a:r>
              <a:rPr lang="en-US" sz="2800" dirty="0"/>
              <a:t>CO depletion is common</a:t>
            </a:r>
          </a:p>
        </p:txBody>
      </p:sp>
      <p:sp>
        <p:nvSpPr>
          <p:cNvPr id="19" name="TextBox 18">
            <a:extLst>
              <a:ext uri="{FF2B5EF4-FFF2-40B4-BE49-F238E27FC236}">
                <a16:creationId xmlns:a16="http://schemas.microsoft.com/office/drawing/2014/main" id="{11E70469-2088-D047-B4BC-AC78C3543079}"/>
              </a:ext>
            </a:extLst>
          </p:cNvPr>
          <p:cNvSpPr txBox="1"/>
          <p:nvPr/>
        </p:nvSpPr>
        <p:spPr>
          <a:xfrm>
            <a:off x="5688199" y="1973670"/>
            <a:ext cx="2104230" cy="923330"/>
          </a:xfrm>
          <a:prstGeom prst="rect">
            <a:avLst/>
          </a:prstGeom>
          <a:noFill/>
        </p:spPr>
        <p:txBody>
          <a:bodyPr wrap="none" rtlCol="0">
            <a:spAutoFit/>
          </a:bodyPr>
          <a:lstStyle/>
          <a:p>
            <a:r>
              <a:rPr lang="en-US" dirty="0"/>
              <a:t>Williams &amp; Best 14</a:t>
            </a:r>
          </a:p>
          <a:p>
            <a:r>
              <a:rPr lang="en-US" dirty="0"/>
              <a:t>Ansdell+16</a:t>
            </a:r>
          </a:p>
          <a:p>
            <a:r>
              <a:rPr lang="en-US" dirty="0"/>
              <a:t>Long+17</a:t>
            </a:r>
          </a:p>
        </p:txBody>
      </p:sp>
    </p:spTree>
    <p:extLst>
      <p:ext uri="{BB962C8B-B14F-4D97-AF65-F5344CB8AC3E}">
        <p14:creationId xmlns:p14="http://schemas.microsoft.com/office/powerpoint/2010/main" val="17512459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038" y="0"/>
            <a:ext cx="10515600" cy="1325563"/>
          </a:xfrm>
        </p:spPr>
        <p:txBody>
          <a:bodyPr/>
          <a:lstStyle/>
          <a:p>
            <a:r>
              <a:rPr lang="en-US" dirty="0"/>
              <a:t>And it’s not just CO</a:t>
            </a:r>
          </a:p>
        </p:txBody>
      </p:sp>
      <p:cxnSp>
        <p:nvCxnSpPr>
          <p:cNvPr id="10" name="Straight Connector 9"/>
          <p:cNvCxnSpPr/>
          <p:nvPr/>
        </p:nvCxnSpPr>
        <p:spPr>
          <a:xfrm>
            <a:off x="301038" y="1112232"/>
            <a:ext cx="9602379" cy="3646"/>
          </a:xfrm>
          <a:prstGeom prst="line">
            <a:avLst/>
          </a:prstGeom>
          <a:ln cap="sq">
            <a:gradFill flip="none" rotWithShape="1">
              <a:gsLst>
                <a:gs pos="0">
                  <a:schemeClr val="bg1"/>
                </a:gs>
                <a:gs pos="74000">
                  <a:schemeClr val="tx1"/>
                </a:gs>
                <a:gs pos="83000">
                  <a:schemeClr val="tx1"/>
                </a:gs>
                <a:gs pos="100000">
                  <a:schemeClr val="tx1"/>
                </a:gs>
              </a:gsLst>
              <a:lin ang="10800000" scaled="1"/>
              <a:tileRect/>
            </a:gradFill>
            <a:tailEnd type="oval"/>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CA188EE5-1D4A-F243-BE78-F7528D30A46C}"/>
              </a:ext>
            </a:extLst>
          </p:cNvPr>
          <p:cNvSpPr>
            <a:spLocks noGrp="1"/>
          </p:cNvSpPr>
          <p:nvPr>
            <p:ph type="sldNum" sz="quarter" idx="12"/>
          </p:nvPr>
        </p:nvSpPr>
        <p:spPr/>
        <p:txBody>
          <a:bodyPr/>
          <a:lstStyle/>
          <a:p>
            <a:fld id="{6976EA08-CE7F-3947-8CB9-882CBFEC6B9D}" type="slidenum">
              <a:rPr lang="en-US" smtClean="0"/>
              <a:t>6</a:t>
            </a:fld>
            <a:endParaRPr lang="en-US"/>
          </a:p>
        </p:txBody>
      </p:sp>
      <p:pic>
        <p:nvPicPr>
          <p:cNvPr id="32" name="Picture 31">
            <a:extLst>
              <a:ext uri="{FF2B5EF4-FFF2-40B4-BE49-F238E27FC236}">
                <a16:creationId xmlns:a16="http://schemas.microsoft.com/office/drawing/2014/main" id="{81935ADB-5061-9647-9056-71082E9D58F6}"/>
              </a:ext>
            </a:extLst>
          </p:cNvPr>
          <p:cNvPicPr>
            <a:picLocks noChangeAspect="1"/>
          </p:cNvPicPr>
          <p:nvPr/>
        </p:nvPicPr>
        <p:blipFill>
          <a:blip r:embed="rId3"/>
          <a:stretch>
            <a:fillRect/>
          </a:stretch>
        </p:blipFill>
        <p:spPr>
          <a:xfrm>
            <a:off x="301038" y="1741553"/>
            <a:ext cx="6309360" cy="4206240"/>
          </a:xfrm>
          <a:prstGeom prst="rect">
            <a:avLst/>
          </a:prstGeom>
        </p:spPr>
      </p:pic>
      <p:pic>
        <p:nvPicPr>
          <p:cNvPr id="8" name="Picture 7">
            <a:extLst>
              <a:ext uri="{FF2B5EF4-FFF2-40B4-BE49-F238E27FC236}">
                <a16:creationId xmlns:a16="http://schemas.microsoft.com/office/drawing/2014/main" id="{687040BD-399C-C94A-9CD2-03652BBCD0B3}"/>
              </a:ext>
            </a:extLst>
          </p:cNvPr>
          <p:cNvPicPr>
            <a:picLocks noChangeAspect="1"/>
          </p:cNvPicPr>
          <p:nvPr/>
        </p:nvPicPr>
        <p:blipFill rotWithShape="1">
          <a:blip r:embed="rId4"/>
          <a:srcRect b="49858"/>
          <a:stretch/>
        </p:blipFill>
        <p:spPr>
          <a:xfrm>
            <a:off x="5901440" y="4147931"/>
            <a:ext cx="6258752" cy="2500140"/>
          </a:xfrm>
          <a:prstGeom prst="rect">
            <a:avLst/>
          </a:prstGeom>
        </p:spPr>
      </p:pic>
      <p:sp>
        <p:nvSpPr>
          <p:cNvPr id="23" name="Rectangle 22">
            <a:extLst>
              <a:ext uri="{FF2B5EF4-FFF2-40B4-BE49-F238E27FC236}">
                <a16:creationId xmlns:a16="http://schemas.microsoft.com/office/drawing/2014/main" id="{A18B9AA9-DC74-834E-8C3A-7BEC03323C47}"/>
              </a:ext>
            </a:extLst>
          </p:cNvPr>
          <p:cNvSpPr/>
          <p:nvPr/>
        </p:nvSpPr>
        <p:spPr>
          <a:xfrm>
            <a:off x="3284458" y="2935212"/>
            <a:ext cx="852733" cy="216743"/>
          </a:xfrm>
          <a:prstGeom prst="rect">
            <a:avLst/>
          </a:prstGeom>
          <a:solidFill>
            <a:srgbClr val="1745F8">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468C865D-C861-6941-9B98-0EC940F6E586}"/>
              </a:ext>
            </a:extLst>
          </p:cNvPr>
          <p:cNvSpPr/>
          <p:nvPr/>
        </p:nvSpPr>
        <p:spPr>
          <a:xfrm>
            <a:off x="4257207" y="2466558"/>
            <a:ext cx="1585135" cy="369332"/>
          </a:xfrm>
          <a:prstGeom prst="rect">
            <a:avLst/>
          </a:prstGeom>
        </p:spPr>
        <p:txBody>
          <a:bodyPr wrap="square">
            <a:spAutoFit/>
          </a:bodyPr>
          <a:lstStyle/>
          <a:p>
            <a:r>
              <a:rPr lang="en-US" dirty="0">
                <a:latin typeface="Palatino Linotype" panose="02040502050505030304" pitchFamily="18" charset="0"/>
                <a:ea typeface="Times" charset="0"/>
                <a:cs typeface="Times" charset="0"/>
              </a:rPr>
              <a:t>Observations</a:t>
            </a:r>
          </a:p>
        </p:txBody>
      </p:sp>
      <p:sp>
        <p:nvSpPr>
          <p:cNvPr id="15" name="TextBox 14">
            <a:extLst>
              <a:ext uri="{FF2B5EF4-FFF2-40B4-BE49-F238E27FC236}">
                <a16:creationId xmlns:a16="http://schemas.microsoft.com/office/drawing/2014/main" id="{DD7E69F8-85EC-574C-9EC9-04712C551587}"/>
              </a:ext>
            </a:extLst>
          </p:cNvPr>
          <p:cNvSpPr txBox="1"/>
          <p:nvPr/>
        </p:nvSpPr>
        <p:spPr>
          <a:xfrm>
            <a:off x="560406" y="1742205"/>
            <a:ext cx="1197764"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Snowline:</a:t>
            </a:r>
          </a:p>
        </p:txBody>
      </p:sp>
      <p:cxnSp>
        <p:nvCxnSpPr>
          <p:cNvPr id="20" name="Straight Arrow Connector 19">
            <a:extLst>
              <a:ext uri="{FF2B5EF4-FFF2-40B4-BE49-F238E27FC236}">
                <a16:creationId xmlns:a16="http://schemas.microsoft.com/office/drawing/2014/main" id="{D86B8B05-8E2B-9C49-A295-671FEA3491D2}"/>
              </a:ext>
            </a:extLst>
          </p:cNvPr>
          <p:cNvCxnSpPr>
            <a:cxnSpLocks/>
            <a:endCxn id="23" idx="3"/>
          </p:cNvCxnSpPr>
          <p:nvPr/>
        </p:nvCxnSpPr>
        <p:spPr>
          <a:xfrm flipH="1">
            <a:off x="4137191" y="2822167"/>
            <a:ext cx="362888" cy="221417"/>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BAE9CBCC-D8FB-7441-BD10-E843AC71078A}"/>
              </a:ext>
            </a:extLst>
          </p:cNvPr>
          <p:cNvSpPr txBox="1"/>
          <p:nvPr/>
        </p:nvSpPr>
        <p:spPr>
          <a:xfrm>
            <a:off x="6349659" y="1758334"/>
            <a:ext cx="4897883" cy="2246769"/>
          </a:xfrm>
          <a:prstGeom prst="rect">
            <a:avLst/>
          </a:prstGeom>
          <a:noFill/>
        </p:spPr>
        <p:txBody>
          <a:bodyPr wrap="square" rtlCol="0">
            <a:spAutoFit/>
          </a:bodyPr>
          <a:lstStyle/>
          <a:p>
            <a:pPr marL="285750" indent="-285750">
              <a:buFont typeface="Arial" charset="0"/>
              <a:buChar char="•"/>
            </a:pPr>
            <a:r>
              <a:rPr lang="en-US" sz="2800" dirty="0"/>
              <a:t>CI under-abundant or not detected (Kama+16)</a:t>
            </a:r>
          </a:p>
          <a:p>
            <a:pPr marL="285750" indent="-285750">
              <a:buFont typeface="Arial" charset="0"/>
              <a:buChar char="•"/>
            </a:pPr>
            <a:r>
              <a:rPr lang="en-US" sz="2800" dirty="0"/>
              <a:t>C</a:t>
            </a:r>
            <a:r>
              <a:rPr lang="en-US" sz="2800" baseline="-25000" dirty="0"/>
              <a:t>2</a:t>
            </a:r>
            <a:r>
              <a:rPr lang="en-US" sz="2800" dirty="0"/>
              <a:t>H requires both C &amp; O under-abundant        (Bergin+16)</a:t>
            </a:r>
          </a:p>
        </p:txBody>
      </p:sp>
    </p:spTree>
    <p:extLst>
      <p:ext uri="{BB962C8B-B14F-4D97-AF65-F5344CB8AC3E}">
        <p14:creationId xmlns:p14="http://schemas.microsoft.com/office/powerpoint/2010/main" val="23312138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038" y="0"/>
            <a:ext cx="10515600" cy="1325563"/>
          </a:xfrm>
        </p:spPr>
        <p:txBody>
          <a:bodyPr/>
          <a:lstStyle/>
          <a:p>
            <a:r>
              <a:rPr lang="en-US" dirty="0"/>
              <a:t>And it’s not just CO</a:t>
            </a:r>
          </a:p>
        </p:txBody>
      </p:sp>
      <p:cxnSp>
        <p:nvCxnSpPr>
          <p:cNvPr id="10" name="Straight Connector 9"/>
          <p:cNvCxnSpPr/>
          <p:nvPr/>
        </p:nvCxnSpPr>
        <p:spPr>
          <a:xfrm>
            <a:off x="301038" y="1112232"/>
            <a:ext cx="9602379" cy="3646"/>
          </a:xfrm>
          <a:prstGeom prst="line">
            <a:avLst/>
          </a:prstGeom>
          <a:ln cap="sq">
            <a:gradFill flip="none" rotWithShape="1">
              <a:gsLst>
                <a:gs pos="0">
                  <a:schemeClr val="bg1"/>
                </a:gs>
                <a:gs pos="74000">
                  <a:schemeClr val="tx1"/>
                </a:gs>
                <a:gs pos="83000">
                  <a:schemeClr val="tx1"/>
                </a:gs>
                <a:gs pos="100000">
                  <a:schemeClr val="tx1"/>
                </a:gs>
              </a:gsLst>
              <a:lin ang="10800000" scaled="1"/>
              <a:tileRect/>
            </a:gradFill>
            <a:tailEnd type="oval"/>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CA188EE5-1D4A-F243-BE78-F7528D30A46C}"/>
              </a:ext>
            </a:extLst>
          </p:cNvPr>
          <p:cNvSpPr>
            <a:spLocks noGrp="1"/>
          </p:cNvSpPr>
          <p:nvPr>
            <p:ph type="sldNum" sz="quarter" idx="12"/>
          </p:nvPr>
        </p:nvSpPr>
        <p:spPr/>
        <p:txBody>
          <a:bodyPr/>
          <a:lstStyle/>
          <a:p>
            <a:fld id="{6976EA08-CE7F-3947-8CB9-882CBFEC6B9D}" type="slidenum">
              <a:rPr lang="en-US" smtClean="0"/>
              <a:t>7</a:t>
            </a:fld>
            <a:endParaRPr lang="en-US"/>
          </a:p>
        </p:txBody>
      </p:sp>
      <p:sp>
        <p:nvSpPr>
          <p:cNvPr id="7" name="TextBox 6">
            <a:extLst>
              <a:ext uri="{FF2B5EF4-FFF2-40B4-BE49-F238E27FC236}">
                <a16:creationId xmlns:a16="http://schemas.microsoft.com/office/drawing/2014/main" id="{CB4D15B2-6AAC-ED41-8040-73B48FA85A1A}"/>
              </a:ext>
            </a:extLst>
          </p:cNvPr>
          <p:cNvSpPr txBox="1"/>
          <p:nvPr/>
        </p:nvSpPr>
        <p:spPr>
          <a:xfrm>
            <a:off x="6349659" y="1758334"/>
            <a:ext cx="4897883" cy="2246769"/>
          </a:xfrm>
          <a:prstGeom prst="rect">
            <a:avLst/>
          </a:prstGeom>
          <a:noFill/>
        </p:spPr>
        <p:txBody>
          <a:bodyPr wrap="square" rtlCol="0">
            <a:spAutoFit/>
          </a:bodyPr>
          <a:lstStyle/>
          <a:p>
            <a:pPr marL="285750" indent="-285750">
              <a:buFont typeface="Arial" charset="0"/>
              <a:buChar char="•"/>
            </a:pPr>
            <a:r>
              <a:rPr lang="en-US" sz="2800" dirty="0"/>
              <a:t>CI under-abundant or not detected (Kama+16)</a:t>
            </a:r>
          </a:p>
          <a:p>
            <a:pPr marL="285750" indent="-285750">
              <a:buFont typeface="Arial" charset="0"/>
              <a:buChar char="•"/>
            </a:pPr>
            <a:r>
              <a:rPr lang="en-US" sz="2800" dirty="0"/>
              <a:t>C</a:t>
            </a:r>
            <a:r>
              <a:rPr lang="en-US" sz="2800" baseline="-25000" dirty="0"/>
              <a:t>2</a:t>
            </a:r>
            <a:r>
              <a:rPr lang="en-US" sz="2800" dirty="0"/>
              <a:t>H requires both C &amp; O under-abundant        (Bergin+16)</a:t>
            </a:r>
          </a:p>
        </p:txBody>
      </p:sp>
      <p:pic>
        <p:nvPicPr>
          <p:cNvPr id="8" name="Picture 7">
            <a:extLst>
              <a:ext uri="{FF2B5EF4-FFF2-40B4-BE49-F238E27FC236}">
                <a16:creationId xmlns:a16="http://schemas.microsoft.com/office/drawing/2014/main" id="{687040BD-399C-C94A-9CD2-03652BBCD0B3}"/>
              </a:ext>
            </a:extLst>
          </p:cNvPr>
          <p:cNvPicPr>
            <a:picLocks noChangeAspect="1"/>
          </p:cNvPicPr>
          <p:nvPr/>
        </p:nvPicPr>
        <p:blipFill rotWithShape="1">
          <a:blip r:embed="rId3"/>
          <a:srcRect b="49858"/>
          <a:stretch/>
        </p:blipFill>
        <p:spPr>
          <a:xfrm>
            <a:off x="5901440" y="4147931"/>
            <a:ext cx="6258752" cy="2500140"/>
          </a:xfrm>
          <a:prstGeom prst="rect">
            <a:avLst/>
          </a:prstGeom>
        </p:spPr>
      </p:pic>
      <p:pic>
        <p:nvPicPr>
          <p:cNvPr id="9" name="Picture 8">
            <a:extLst>
              <a:ext uri="{FF2B5EF4-FFF2-40B4-BE49-F238E27FC236}">
                <a16:creationId xmlns:a16="http://schemas.microsoft.com/office/drawing/2014/main" id="{F9A34F27-A2F2-F344-9190-100EBDAC2CFB}"/>
              </a:ext>
            </a:extLst>
          </p:cNvPr>
          <p:cNvPicPr>
            <a:picLocks noChangeAspect="1"/>
          </p:cNvPicPr>
          <p:nvPr/>
        </p:nvPicPr>
        <p:blipFill rotWithShape="1">
          <a:blip r:embed="rId4"/>
          <a:srcRect t="48939" r="14283"/>
          <a:stretch/>
        </p:blipFill>
        <p:spPr>
          <a:xfrm>
            <a:off x="301038" y="1659306"/>
            <a:ext cx="5408212" cy="4295482"/>
          </a:xfrm>
          <a:prstGeom prst="rect">
            <a:avLst/>
          </a:prstGeom>
        </p:spPr>
      </p:pic>
      <p:pic>
        <p:nvPicPr>
          <p:cNvPr id="11" name="Picture 10">
            <a:extLst>
              <a:ext uri="{FF2B5EF4-FFF2-40B4-BE49-F238E27FC236}">
                <a16:creationId xmlns:a16="http://schemas.microsoft.com/office/drawing/2014/main" id="{E61FE224-4A52-B640-B477-D120FC560266}"/>
              </a:ext>
            </a:extLst>
          </p:cNvPr>
          <p:cNvPicPr>
            <a:picLocks noChangeAspect="1"/>
          </p:cNvPicPr>
          <p:nvPr/>
        </p:nvPicPr>
        <p:blipFill rotWithShape="1">
          <a:blip r:embed="rId4"/>
          <a:srcRect t="8288" r="14283" b="87616"/>
          <a:stretch/>
        </p:blipFill>
        <p:spPr>
          <a:xfrm>
            <a:off x="301038" y="1811342"/>
            <a:ext cx="5408212" cy="344557"/>
          </a:xfrm>
          <a:prstGeom prst="rect">
            <a:avLst/>
          </a:prstGeom>
        </p:spPr>
      </p:pic>
      <p:sp>
        <p:nvSpPr>
          <p:cNvPr id="12" name="TextBox 11">
            <a:extLst>
              <a:ext uri="{FF2B5EF4-FFF2-40B4-BE49-F238E27FC236}">
                <a16:creationId xmlns:a16="http://schemas.microsoft.com/office/drawing/2014/main" id="{041D737D-D4ED-AB4B-AD98-3762418F9835}"/>
              </a:ext>
            </a:extLst>
          </p:cNvPr>
          <p:cNvSpPr txBox="1"/>
          <p:nvPr/>
        </p:nvSpPr>
        <p:spPr>
          <a:xfrm>
            <a:off x="560406" y="1742205"/>
            <a:ext cx="1197764"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Snowline:</a:t>
            </a:r>
          </a:p>
        </p:txBody>
      </p:sp>
      <p:sp>
        <p:nvSpPr>
          <p:cNvPr id="5" name="TextBox 4">
            <a:extLst>
              <a:ext uri="{FF2B5EF4-FFF2-40B4-BE49-F238E27FC236}">
                <a16:creationId xmlns:a16="http://schemas.microsoft.com/office/drawing/2014/main" id="{93EB05F5-2368-034E-8C6B-EDA1738F1F9F}"/>
              </a:ext>
            </a:extLst>
          </p:cNvPr>
          <p:cNvSpPr txBox="1"/>
          <p:nvPr/>
        </p:nvSpPr>
        <p:spPr>
          <a:xfrm>
            <a:off x="5446641" y="5068425"/>
            <a:ext cx="474810" cy="353943"/>
          </a:xfrm>
          <a:prstGeom prst="rect">
            <a:avLst/>
          </a:prstGeom>
          <a:noFill/>
        </p:spPr>
        <p:txBody>
          <a:bodyPr wrap="none" rtlCol="0">
            <a:spAutoFit/>
          </a:bodyPr>
          <a:lstStyle/>
          <a:p>
            <a:r>
              <a:rPr lang="en-US" sz="1700" dirty="0">
                <a:latin typeface="Palatino Linotype" panose="02040502050505030304" pitchFamily="18" charset="0"/>
                <a:ea typeface="Palatino" pitchFamily="2" charset="77"/>
                <a:cs typeface="Arial Hebrew" pitchFamily="2" charset="-79"/>
              </a:rPr>
              <a:t>10</a:t>
            </a:r>
            <a:r>
              <a:rPr lang="en-US" sz="1700" baseline="30000" dirty="0">
                <a:latin typeface="Palatino Linotype" panose="02040502050505030304" pitchFamily="18" charset="0"/>
                <a:ea typeface="Palatino" pitchFamily="2" charset="77"/>
                <a:cs typeface="Arial Hebrew" pitchFamily="2" charset="-79"/>
              </a:rPr>
              <a:t>2</a:t>
            </a:r>
            <a:endParaRPr lang="en-US" sz="1700" dirty="0">
              <a:latin typeface="Palatino Linotype" panose="02040502050505030304" pitchFamily="18" charset="0"/>
              <a:ea typeface="Palatino" pitchFamily="2" charset="77"/>
              <a:cs typeface="Arial Hebrew" pitchFamily="2" charset="-79"/>
            </a:endParaRPr>
          </a:p>
        </p:txBody>
      </p:sp>
      <p:sp>
        <p:nvSpPr>
          <p:cNvPr id="14" name="Rectangle 13">
            <a:extLst>
              <a:ext uri="{FF2B5EF4-FFF2-40B4-BE49-F238E27FC236}">
                <a16:creationId xmlns:a16="http://schemas.microsoft.com/office/drawing/2014/main" id="{C7B24460-CB79-8345-9BE2-24F74444A817}"/>
              </a:ext>
            </a:extLst>
          </p:cNvPr>
          <p:cNvSpPr/>
          <p:nvPr/>
        </p:nvSpPr>
        <p:spPr>
          <a:xfrm>
            <a:off x="3268312" y="4865616"/>
            <a:ext cx="822425" cy="153272"/>
          </a:xfrm>
          <a:prstGeom prst="rect">
            <a:avLst/>
          </a:prstGeom>
          <a:solidFill>
            <a:srgbClr val="1745F8">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21FC23C4-C649-F94D-88BE-371EA7587DCC}"/>
              </a:ext>
            </a:extLst>
          </p:cNvPr>
          <p:cNvSpPr txBox="1"/>
          <p:nvPr/>
        </p:nvSpPr>
        <p:spPr>
          <a:xfrm>
            <a:off x="4131456" y="3281761"/>
            <a:ext cx="1682129" cy="369332"/>
          </a:xfrm>
          <a:prstGeom prst="rect">
            <a:avLst/>
          </a:prstGeom>
          <a:noFill/>
        </p:spPr>
        <p:txBody>
          <a:bodyPr wrap="square" rtlCol="0">
            <a:spAutoFit/>
          </a:bodyPr>
          <a:lstStyle/>
          <a:p>
            <a:r>
              <a:rPr lang="en-US" dirty="0"/>
              <a:t>Observations</a:t>
            </a:r>
          </a:p>
        </p:txBody>
      </p:sp>
      <p:cxnSp>
        <p:nvCxnSpPr>
          <p:cNvPr id="16" name="Straight Arrow Connector 15">
            <a:extLst>
              <a:ext uri="{FF2B5EF4-FFF2-40B4-BE49-F238E27FC236}">
                <a16:creationId xmlns:a16="http://schemas.microsoft.com/office/drawing/2014/main" id="{8F2841D6-4598-B546-B6C1-A22C6933BF45}"/>
              </a:ext>
            </a:extLst>
          </p:cNvPr>
          <p:cNvCxnSpPr>
            <a:cxnSpLocks/>
          </p:cNvCxnSpPr>
          <p:nvPr/>
        </p:nvCxnSpPr>
        <p:spPr>
          <a:xfrm flipH="1">
            <a:off x="3679524" y="3636447"/>
            <a:ext cx="734347" cy="120699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810E68AB-DECA-1441-A1FE-82031DD27513}"/>
              </a:ext>
            </a:extLst>
          </p:cNvPr>
          <p:cNvSpPr txBox="1"/>
          <p:nvPr/>
        </p:nvSpPr>
        <p:spPr>
          <a:xfrm rot="16200000">
            <a:off x="-258412" y="3467169"/>
            <a:ext cx="1457450" cy="338554"/>
          </a:xfrm>
          <a:prstGeom prst="rect">
            <a:avLst/>
          </a:prstGeom>
          <a:solidFill>
            <a:schemeClr val="bg1"/>
          </a:solidFill>
        </p:spPr>
        <p:txBody>
          <a:bodyPr wrap="none" rtlCol="0">
            <a:spAutoFit/>
          </a:bodyPr>
          <a:lstStyle/>
          <a:p>
            <a:r>
              <a:rPr lang="en-US" sz="1600" dirty="0">
                <a:latin typeface="Arial" panose="020B0604020202020204" pitchFamily="34" charset="0"/>
                <a:cs typeface="Arial" panose="020B0604020202020204" pitchFamily="34" charset="0"/>
              </a:rPr>
              <a:t>C/H / C/</a:t>
            </a:r>
            <a:r>
              <a:rPr lang="en-US" sz="1600" dirty="0" err="1">
                <a:latin typeface="Arial" panose="020B0604020202020204" pitchFamily="34" charset="0"/>
                <a:cs typeface="Arial" panose="020B0604020202020204" pitchFamily="34" charset="0"/>
              </a:rPr>
              <a:t>H</a:t>
            </a:r>
            <a:r>
              <a:rPr lang="en-US" sz="1600" baseline="-25000" dirty="0" err="1">
                <a:latin typeface="Arial" panose="020B0604020202020204" pitchFamily="34" charset="0"/>
                <a:cs typeface="Arial" panose="020B0604020202020204" pitchFamily="34" charset="0"/>
              </a:rPr>
              <a:t>stellar</a:t>
            </a:r>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833166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01038"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Chemical CO Depletion?</a:t>
            </a:r>
          </a:p>
        </p:txBody>
      </p:sp>
      <p:cxnSp>
        <p:nvCxnSpPr>
          <p:cNvPr id="5" name="Straight Connector 4"/>
          <p:cNvCxnSpPr/>
          <p:nvPr/>
        </p:nvCxnSpPr>
        <p:spPr>
          <a:xfrm>
            <a:off x="301038" y="1112232"/>
            <a:ext cx="9602379" cy="3646"/>
          </a:xfrm>
          <a:prstGeom prst="line">
            <a:avLst/>
          </a:prstGeom>
          <a:ln cap="sq">
            <a:gradFill flip="none" rotWithShape="1">
              <a:gsLst>
                <a:gs pos="0">
                  <a:schemeClr val="bg1"/>
                </a:gs>
                <a:gs pos="74000">
                  <a:schemeClr val="tx1"/>
                </a:gs>
                <a:gs pos="83000">
                  <a:schemeClr val="tx1"/>
                </a:gs>
                <a:gs pos="100000">
                  <a:schemeClr val="tx1"/>
                </a:gs>
              </a:gsLst>
              <a:lin ang="10800000" scaled="1"/>
              <a:tileRect/>
            </a:gradFill>
            <a:tailEnd type="oval"/>
          </a:ln>
        </p:spPr>
        <p:style>
          <a:lnRef idx="1">
            <a:schemeClr val="accent1"/>
          </a:lnRef>
          <a:fillRef idx="0">
            <a:schemeClr val="accent1"/>
          </a:fillRef>
          <a:effectRef idx="0">
            <a:schemeClr val="accent1"/>
          </a:effectRef>
          <a:fontRef idx="minor">
            <a:schemeClr val="tx1"/>
          </a:fontRef>
        </p:style>
      </p:cxnSp>
      <p:sp>
        <p:nvSpPr>
          <p:cNvPr id="6" name="Content Placeholder 2"/>
          <p:cNvSpPr txBox="1">
            <a:spLocks/>
          </p:cNvSpPr>
          <p:nvPr/>
        </p:nvSpPr>
        <p:spPr>
          <a:xfrm>
            <a:off x="294205" y="1299819"/>
            <a:ext cx="5667817"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Hydrocarbons (Aikawa+97, Bergin+14)</a:t>
            </a:r>
          </a:p>
          <a:p>
            <a:r>
              <a:rPr lang="en-US" dirty="0"/>
              <a:t>CO</a:t>
            </a:r>
            <a:r>
              <a:rPr lang="en-US" baseline="-25000" dirty="0"/>
              <a:t>2</a:t>
            </a:r>
            <a:r>
              <a:rPr lang="en-US" dirty="0"/>
              <a:t> &amp; CH</a:t>
            </a:r>
            <a:r>
              <a:rPr lang="en-US" baseline="-25000" dirty="0"/>
              <a:t>3</a:t>
            </a:r>
            <a:r>
              <a:rPr lang="en-US" dirty="0"/>
              <a:t>OH (Reboussin+15, Eistrup+16)</a:t>
            </a:r>
          </a:p>
          <a:p>
            <a:r>
              <a:rPr lang="en-US" dirty="0"/>
              <a:t>Organics (Yu+17)</a:t>
            </a:r>
          </a:p>
          <a:p>
            <a:r>
              <a:rPr lang="en-US" dirty="0"/>
              <a:t>Models assume different physical properties</a:t>
            </a:r>
          </a:p>
          <a:p>
            <a:r>
              <a:rPr lang="en-US" dirty="0"/>
              <a:t>What physical conditions lead to chemical reprocessing of CO?</a:t>
            </a:r>
          </a:p>
        </p:txBody>
      </p:sp>
      <p:grpSp>
        <p:nvGrpSpPr>
          <p:cNvPr id="15" name="Group 14">
            <a:extLst>
              <a:ext uri="{FF2B5EF4-FFF2-40B4-BE49-F238E27FC236}">
                <a16:creationId xmlns:a16="http://schemas.microsoft.com/office/drawing/2014/main" id="{E9273B07-0E17-CC44-8B62-615C29270D45}"/>
              </a:ext>
            </a:extLst>
          </p:cNvPr>
          <p:cNvGrpSpPr/>
          <p:nvPr/>
        </p:nvGrpSpPr>
        <p:grpSpPr>
          <a:xfrm>
            <a:off x="5312703" y="661230"/>
            <a:ext cx="6879297" cy="6215588"/>
            <a:chOff x="5312703" y="661230"/>
            <a:chExt cx="6879297" cy="6215588"/>
          </a:xfrm>
        </p:grpSpPr>
        <p:pic>
          <p:nvPicPr>
            <p:cNvPr id="13" name="Picture 12">
              <a:extLst>
                <a:ext uri="{FF2B5EF4-FFF2-40B4-BE49-F238E27FC236}">
                  <a16:creationId xmlns:a16="http://schemas.microsoft.com/office/drawing/2014/main" id="{3231A485-332C-2047-B6AE-3757FB93879A}"/>
                </a:ext>
              </a:extLst>
            </p:cNvPr>
            <p:cNvPicPr>
              <a:picLocks noChangeAspect="1"/>
            </p:cNvPicPr>
            <p:nvPr/>
          </p:nvPicPr>
          <p:blipFill rotWithShape="1">
            <a:blip r:embed="rId3"/>
            <a:srcRect l="47670"/>
            <a:stretch/>
          </p:blipFill>
          <p:spPr>
            <a:xfrm>
              <a:off x="5312703" y="661230"/>
              <a:ext cx="6879297" cy="6215588"/>
            </a:xfrm>
            <a:prstGeom prst="rect">
              <a:avLst/>
            </a:prstGeom>
          </p:spPr>
        </p:pic>
        <p:cxnSp>
          <p:nvCxnSpPr>
            <p:cNvPr id="147" name="Curved Connector 146">
              <a:extLst>
                <a:ext uri="{FF2B5EF4-FFF2-40B4-BE49-F238E27FC236}">
                  <a16:creationId xmlns:a16="http://schemas.microsoft.com/office/drawing/2014/main" id="{5F7787AF-6704-AC48-AEFD-A6378C6B8FD1}"/>
                </a:ext>
              </a:extLst>
            </p:cNvPr>
            <p:cNvCxnSpPr/>
            <p:nvPr/>
          </p:nvCxnSpPr>
          <p:spPr>
            <a:xfrm rot="5400000">
              <a:off x="8558884" y="1878295"/>
              <a:ext cx="471672" cy="119039"/>
            </a:xfrm>
            <a:prstGeom prst="curvedConnector3">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48" name="Curved Connector 147">
              <a:extLst>
                <a:ext uri="{FF2B5EF4-FFF2-40B4-BE49-F238E27FC236}">
                  <a16:creationId xmlns:a16="http://schemas.microsoft.com/office/drawing/2014/main" id="{58CBBC16-C416-AB4C-A8A3-135FB0DA55A9}"/>
                </a:ext>
              </a:extLst>
            </p:cNvPr>
            <p:cNvCxnSpPr/>
            <p:nvPr/>
          </p:nvCxnSpPr>
          <p:spPr>
            <a:xfrm rot="5400000">
              <a:off x="8107189" y="2274506"/>
              <a:ext cx="471672" cy="119039"/>
            </a:xfrm>
            <a:prstGeom prst="curvedConnector3">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49" name="Curved Connector 148">
              <a:extLst>
                <a:ext uri="{FF2B5EF4-FFF2-40B4-BE49-F238E27FC236}">
                  <a16:creationId xmlns:a16="http://schemas.microsoft.com/office/drawing/2014/main" id="{1AF31377-B06A-514B-8FF7-4BDF7C79A9BD}"/>
                </a:ext>
              </a:extLst>
            </p:cNvPr>
            <p:cNvCxnSpPr/>
            <p:nvPr/>
          </p:nvCxnSpPr>
          <p:spPr>
            <a:xfrm rot="5400000">
              <a:off x="7630443" y="2643508"/>
              <a:ext cx="471672" cy="119039"/>
            </a:xfrm>
            <a:prstGeom prst="curvedConnector3">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C86DEE26-149F-6641-8D5D-E271F753B30F}"/>
                </a:ext>
              </a:extLst>
            </p:cNvPr>
            <p:cNvSpPr txBox="1"/>
            <p:nvPr/>
          </p:nvSpPr>
          <p:spPr>
            <a:xfrm rot="19766408">
              <a:off x="6777857" y="1639502"/>
              <a:ext cx="2820003" cy="430887"/>
            </a:xfrm>
            <a:prstGeom prst="rect">
              <a:avLst/>
            </a:prstGeom>
            <a:noFill/>
          </p:spPr>
          <p:txBody>
            <a:bodyPr wrap="none" rtlCol="0">
              <a:spAutoFit/>
            </a:bodyPr>
            <a:lstStyle/>
            <a:p>
              <a:r>
                <a:rPr lang="en-US" sz="2200" dirty="0">
                  <a:latin typeface="Arial Unicode MS" panose="020B0604020202020204" pitchFamily="34" charset="-128"/>
                  <a:ea typeface="Arial Unicode MS" panose="020B0604020202020204" pitchFamily="34" charset="-128"/>
                  <a:cs typeface="Arial Unicode MS" panose="020B0604020202020204" pitchFamily="34" charset="-128"/>
                </a:rPr>
                <a:t>Cosmic Rays/ X-rays</a:t>
              </a:r>
            </a:p>
          </p:txBody>
        </p:sp>
        <p:cxnSp>
          <p:nvCxnSpPr>
            <p:cNvPr id="181" name="Curved Connector 180">
              <a:extLst>
                <a:ext uri="{FF2B5EF4-FFF2-40B4-BE49-F238E27FC236}">
                  <a16:creationId xmlns:a16="http://schemas.microsoft.com/office/drawing/2014/main" id="{3803BD41-A369-954F-833B-19775CCAC469}"/>
                </a:ext>
              </a:extLst>
            </p:cNvPr>
            <p:cNvCxnSpPr/>
            <p:nvPr/>
          </p:nvCxnSpPr>
          <p:spPr>
            <a:xfrm rot="5400000">
              <a:off x="9064878" y="1501880"/>
              <a:ext cx="471672" cy="119039"/>
            </a:xfrm>
            <a:prstGeom prst="curvedConnector3">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82" name="Curved Connector 181">
              <a:extLst>
                <a:ext uri="{FF2B5EF4-FFF2-40B4-BE49-F238E27FC236}">
                  <a16:creationId xmlns:a16="http://schemas.microsoft.com/office/drawing/2014/main" id="{57C119C4-8B51-1145-A58E-CEC112718002}"/>
                </a:ext>
              </a:extLst>
            </p:cNvPr>
            <p:cNvCxnSpPr/>
            <p:nvPr/>
          </p:nvCxnSpPr>
          <p:spPr>
            <a:xfrm rot="5400000">
              <a:off x="7213216" y="2989142"/>
              <a:ext cx="471672" cy="119039"/>
            </a:xfrm>
            <a:prstGeom prst="curvedConnector3">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4" name="Freeform 13">
              <a:extLst>
                <a:ext uri="{FF2B5EF4-FFF2-40B4-BE49-F238E27FC236}">
                  <a16:creationId xmlns:a16="http://schemas.microsoft.com/office/drawing/2014/main" id="{425E7E54-B9BF-FE4C-988E-7CB5F79F5AC9}"/>
                </a:ext>
              </a:extLst>
            </p:cNvPr>
            <p:cNvSpPr/>
            <p:nvPr/>
          </p:nvSpPr>
          <p:spPr>
            <a:xfrm>
              <a:off x="8691824" y="4582048"/>
              <a:ext cx="770374" cy="1018233"/>
            </a:xfrm>
            <a:custGeom>
              <a:avLst/>
              <a:gdLst>
                <a:gd name="connsiteX0" fmla="*/ 80387 w 770374"/>
                <a:gd name="connsiteY0" fmla="*/ 36844 h 1018233"/>
                <a:gd name="connsiteX1" fmla="*/ 211016 w 770374"/>
                <a:gd name="connsiteY1" fmla="*/ 137328 h 1018233"/>
                <a:gd name="connsiteX2" fmla="*/ 438778 w 770374"/>
                <a:gd name="connsiteY2" fmla="*/ 154075 h 1018233"/>
                <a:gd name="connsiteX3" fmla="*/ 562708 w 770374"/>
                <a:gd name="connsiteY3" fmla="*/ 0 h 1018233"/>
                <a:gd name="connsiteX4" fmla="*/ 770374 w 770374"/>
                <a:gd name="connsiteY4" fmla="*/ 211016 h 1018233"/>
                <a:gd name="connsiteX5" fmla="*/ 656492 w 770374"/>
                <a:gd name="connsiteY5" fmla="*/ 1018233 h 1018233"/>
                <a:gd name="connsiteX6" fmla="*/ 576106 w 770374"/>
                <a:gd name="connsiteY6" fmla="*/ 988088 h 1018233"/>
                <a:gd name="connsiteX7" fmla="*/ 418681 w 770374"/>
                <a:gd name="connsiteY7" fmla="*/ 489020 h 1018233"/>
                <a:gd name="connsiteX8" fmla="*/ 117231 w 770374"/>
                <a:gd name="connsiteY8" fmla="*/ 957943 h 1018233"/>
                <a:gd name="connsiteX9" fmla="*/ 0 w 770374"/>
                <a:gd name="connsiteY9" fmla="*/ 937847 h 1018233"/>
                <a:gd name="connsiteX10" fmla="*/ 80387 w 770374"/>
                <a:gd name="connsiteY10" fmla="*/ 36844 h 1018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70374" h="1018233">
                  <a:moveTo>
                    <a:pt x="80387" y="36844"/>
                  </a:moveTo>
                  <a:lnTo>
                    <a:pt x="211016" y="137328"/>
                  </a:lnTo>
                  <a:lnTo>
                    <a:pt x="438778" y="154075"/>
                  </a:lnTo>
                  <a:lnTo>
                    <a:pt x="562708" y="0"/>
                  </a:lnTo>
                  <a:lnTo>
                    <a:pt x="770374" y="211016"/>
                  </a:lnTo>
                  <a:lnTo>
                    <a:pt x="656492" y="1018233"/>
                  </a:lnTo>
                  <a:lnTo>
                    <a:pt x="576106" y="988088"/>
                  </a:lnTo>
                  <a:lnTo>
                    <a:pt x="418681" y="489020"/>
                  </a:lnTo>
                  <a:lnTo>
                    <a:pt x="117231" y="957943"/>
                  </a:lnTo>
                  <a:lnTo>
                    <a:pt x="0" y="937847"/>
                  </a:lnTo>
                  <a:lnTo>
                    <a:pt x="80387" y="36844"/>
                  </a:lnTo>
                  <a:close/>
                </a:path>
              </a:pathLst>
            </a:custGeom>
            <a:solidFill>
              <a:srgbClr val="7E92A3"/>
            </a:solidFill>
            <a:ln>
              <a:solidFill>
                <a:srgbClr val="7E92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2777001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01038"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Physical Modeling </a:t>
            </a:r>
          </a:p>
        </p:txBody>
      </p:sp>
      <p:cxnSp>
        <p:nvCxnSpPr>
          <p:cNvPr id="5" name="Straight Connector 4"/>
          <p:cNvCxnSpPr/>
          <p:nvPr/>
        </p:nvCxnSpPr>
        <p:spPr>
          <a:xfrm>
            <a:off x="301038" y="1112232"/>
            <a:ext cx="9602379" cy="3646"/>
          </a:xfrm>
          <a:prstGeom prst="line">
            <a:avLst/>
          </a:prstGeom>
          <a:ln cap="sq">
            <a:gradFill flip="none" rotWithShape="1">
              <a:gsLst>
                <a:gs pos="0">
                  <a:schemeClr val="bg1"/>
                </a:gs>
                <a:gs pos="74000">
                  <a:schemeClr val="tx1"/>
                </a:gs>
                <a:gs pos="83000">
                  <a:schemeClr val="tx1"/>
                </a:gs>
                <a:gs pos="100000">
                  <a:schemeClr val="tx1"/>
                </a:gs>
              </a:gsLst>
              <a:lin ang="10800000" scaled="1"/>
              <a:tileRect/>
            </a:gradFill>
            <a:tailEnd type="ova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223549" y="1511935"/>
            <a:ext cx="6770322" cy="3108543"/>
          </a:xfrm>
          <a:prstGeom prst="rect">
            <a:avLst/>
          </a:prstGeom>
          <a:noFill/>
        </p:spPr>
        <p:txBody>
          <a:bodyPr wrap="square" rtlCol="0">
            <a:spAutoFit/>
          </a:bodyPr>
          <a:lstStyle/>
          <a:p>
            <a:pPr marL="457200" indent="-457200">
              <a:buFont typeface="Arial" charset="0"/>
              <a:buChar char="•"/>
            </a:pPr>
            <a:r>
              <a:rPr lang="en-US" sz="2800" dirty="0"/>
              <a:t>R</a:t>
            </a:r>
            <a:r>
              <a:rPr lang="en-US" sz="2800" baseline="-25000" dirty="0"/>
              <a:t>out</a:t>
            </a:r>
            <a:r>
              <a:rPr lang="en-US" sz="2800" dirty="0"/>
              <a:t> = 200 au</a:t>
            </a:r>
          </a:p>
          <a:p>
            <a:pPr marL="457200" indent="-457200">
              <a:buFont typeface="Arial" charset="0"/>
              <a:buChar char="•"/>
            </a:pPr>
            <a:r>
              <a:rPr lang="en-US" sz="2800" dirty="0"/>
              <a:t>Disk temperature (Torus, Harries+00)</a:t>
            </a:r>
          </a:p>
          <a:p>
            <a:pPr marL="457200" indent="-457200">
              <a:buFont typeface="Arial" charset="0"/>
              <a:buChar char="•"/>
            </a:pPr>
            <a:r>
              <a:rPr lang="en-US" sz="2800" dirty="0"/>
              <a:t>UV &amp; X-ray radiative transport (</a:t>
            </a:r>
            <a:r>
              <a:rPr lang="en-US" sz="2800" dirty="0" err="1"/>
              <a:t>Bethell</a:t>
            </a:r>
            <a:r>
              <a:rPr lang="en-US" sz="2800" dirty="0"/>
              <a:t> &amp; Bergin 11a,11b)</a:t>
            </a:r>
          </a:p>
          <a:p>
            <a:pPr lvl="2" indent="-457200">
              <a:buFont typeface="Arial" charset="0"/>
              <a:buChar char="•"/>
            </a:pPr>
            <a:r>
              <a:rPr lang="en-US" sz="2800" dirty="0"/>
              <a:t>Matched to observe field</a:t>
            </a:r>
          </a:p>
          <a:p>
            <a:pPr marL="457200" indent="-457200">
              <a:buFont typeface="Arial" charset="0"/>
              <a:buChar char="•"/>
            </a:pPr>
            <a:endParaRPr lang="en-US" sz="2800" dirty="0"/>
          </a:p>
          <a:p>
            <a:pPr marL="457200" indent="-457200">
              <a:buFont typeface="Arial" charset="0"/>
              <a:buChar char="•"/>
            </a:pPr>
            <a:endParaRPr lang="en-US" sz="2800" dirty="0"/>
          </a:p>
        </p:txBody>
      </p:sp>
      <p:pic>
        <p:nvPicPr>
          <p:cNvPr id="8" name="Picture 7">
            <a:extLst>
              <a:ext uri="{FF2B5EF4-FFF2-40B4-BE49-F238E27FC236}">
                <a16:creationId xmlns:a16="http://schemas.microsoft.com/office/drawing/2014/main" id="{14C38A3C-2025-EE46-9424-9280E70CC431}"/>
              </a:ext>
            </a:extLst>
          </p:cNvPr>
          <p:cNvPicPr>
            <a:picLocks noChangeAspect="1"/>
          </p:cNvPicPr>
          <p:nvPr/>
        </p:nvPicPr>
        <p:blipFill rotWithShape="1">
          <a:blip r:embed="rId3"/>
          <a:srcRect t="-1" r="-622" b="-1234"/>
          <a:stretch/>
        </p:blipFill>
        <p:spPr>
          <a:xfrm>
            <a:off x="6698812" y="1319211"/>
            <a:ext cx="5493188" cy="5176182"/>
          </a:xfrm>
          <a:prstGeom prst="rect">
            <a:avLst/>
          </a:prstGeom>
        </p:spPr>
      </p:pic>
      <p:pic>
        <p:nvPicPr>
          <p:cNvPr id="9" name="Picture 8">
            <a:extLst>
              <a:ext uri="{FF2B5EF4-FFF2-40B4-BE49-F238E27FC236}">
                <a16:creationId xmlns:a16="http://schemas.microsoft.com/office/drawing/2014/main" id="{334C329F-FAD9-9344-9BBB-9F63D77F7898}"/>
              </a:ext>
            </a:extLst>
          </p:cNvPr>
          <p:cNvPicPr>
            <a:picLocks noChangeAspect="1"/>
          </p:cNvPicPr>
          <p:nvPr/>
        </p:nvPicPr>
        <p:blipFill>
          <a:blip r:embed="rId4"/>
          <a:stretch>
            <a:fillRect/>
          </a:stretch>
        </p:blipFill>
        <p:spPr>
          <a:xfrm>
            <a:off x="9555375" y="3458955"/>
            <a:ext cx="323354" cy="365760"/>
          </a:xfrm>
          <a:prstGeom prst="rect">
            <a:avLst/>
          </a:prstGeom>
        </p:spPr>
      </p:pic>
      <p:sp>
        <p:nvSpPr>
          <p:cNvPr id="21" name="Rectangle 20">
            <a:extLst>
              <a:ext uri="{FF2B5EF4-FFF2-40B4-BE49-F238E27FC236}">
                <a16:creationId xmlns:a16="http://schemas.microsoft.com/office/drawing/2014/main" id="{84B07A35-1E96-7343-95D5-6D7B781BFA7B}"/>
              </a:ext>
            </a:extLst>
          </p:cNvPr>
          <p:cNvSpPr/>
          <p:nvPr/>
        </p:nvSpPr>
        <p:spPr>
          <a:xfrm>
            <a:off x="9876517" y="5868650"/>
            <a:ext cx="2300690" cy="2249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440C96E-C698-474B-A014-DC68D9DCE883}"/>
              </a:ext>
            </a:extLst>
          </p:cNvPr>
          <p:cNvSpPr/>
          <p:nvPr/>
        </p:nvSpPr>
        <p:spPr>
          <a:xfrm>
            <a:off x="7073715" y="5868650"/>
            <a:ext cx="2300690" cy="2249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81431868-93A0-0542-A0CD-0B08A426424B}"/>
              </a:ext>
            </a:extLst>
          </p:cNvPr>
          <p:cNvGrpSpPr/>
          <p:nvPr/>
        </p:nvGrpSpPr>
        <p:grpSpPr>
          <a:xfrm>
            <a:off x="7294605" y="5801192"/>
            <a:ext cx="1894613" cy="292388"/>
            <a:chOff x="7283902" y="3657598"/>
            <a:chExt cx="1894613" cy="292388"/>
          </a:xfrm>
        </p:grpSpPr>
        <p:sp>
          <p:nvSpPr>
            <p:cNvPr id="13" name="TextBox 12">
              <a:extLst>
                <a:ext uri="{FF2B5EF4-FFF2-40B4-BE49-F238E27FC236}">
                  <a16:creationId xmlns:a16="http://schemas.microsoft.com/office/drawing/2014/main" id="{753B8A25-032F-3D43-A6C2-D61B1D894677}"/>
                </a:ext>
              </a:extLst>
            </p:cNvPr>
            <p:cNvSpPr txBox="1"/>
            <p:nvPr/>
          </p:nvSpPr>
          <p:spPr>
            <a:xfrm>
              <a:off x="7283902" y="3657598"/>
              <a:ext cx="463588" cy="292388"/>
            </a:xfrm>
            <a:prstGeom prst="rect">
              <a:avLst/>
            </a:prstGeom>
            <a:noFill/>
          </p:spPr>
          <p:txBody>
            <a:bodyPr wrap="none" rtlCol="0">
              <a:spAutoFit/>
            </a:bodyPr>
            <a:lstStyle/>
            <a:p>
              <a:r>
                <a:rPr lang="en-US" sz="1300" dirty="0">
                  <a:latin typeface="Arial" panose="020B0604020202020204" pitchFamily="34" charset="0"/>
                  <a:cs typeface="Arial" panose="020B0604020202020204" pitchFamily="34" charset="0"/>
                </a:rPr>
                <a:t>200</a:t>
              </a:r>
            </a:p>
          </p:txBody>
        </p:sp>
        <p:sp>
          <p:nvSpPr>
            <p:cNvPr id="14" name="TextBox 13">
              <a:extLst>
                <a:ext uri="{FF2B5EF4-FFF2-40B4-BE49-F238E27FC236}">
                  <a16:creationId xmlns:a16="http://schemas.microsoft.com/office/drawing/2014/main" id="{5216CC39-9E8E-3140-B51A-994DF472FAFF}"/>
                </a:ext>
              </a:extLst>
            </p:cNvPr>
            <p:cNvSpPr txBox="1"/>
            <p:nvPr/>
          </p:nvSpPr>
          <p:spPr>
            <a:xfrm>
              <a:off x="8807901" y="3657598"/>
              <a:ext cx="370614" cy="292388"/>
            </a:xfrm>
            <a:prstGeom prst="rect">
              <a:avLst/>
            </a:prstGeom>
            <a:noFill/>
          </p:spPr>
          <p:txBody>
            <a:bodyPr wrap="none" rtlCol="0">
              <a:spAutoFit/>
            </a:bodyPr>
            <a:lstStyle/>
            <a:p>
              <a:r>
                <a:rPr lang="en-US" sz="1300" dirty="0">
                  <a:latin typeface="Arial" panose="020B0604020202020204" pitchFamily="34" charset="0"/>
                  <a:cs typeface="Arial" panose="020B0604020202020204" pitchFamily="34" charset="0"/>
                </a:rPr>
                <a:t>66</a:t>
              </a:r>
            </a:p>
          </p:txBody>
        </p:sp>
        <p:sp>
          <p:nvSpPr>
            <p:cNvPr id="16" name="TextBox 15">
              <a:extLst>
                <a:ext uri="{FF2B5EF4-FFF2-40B4-BE49-F238E27FC236}">
                  <a16:creationId xmlns:a16="http://schemas.microsoft.com/office/drawing/2014/main" id="{F5CB4D4E-FC5F-8B46-8FA8-6A42273B91D5}"/>
                </a:ext>
              </a:extLst>
            </p:cNvPr>
            <p:cNvSpPr txBox="1"/>
            <p:nvPr/>
          </p:nvSpPr>
          <p:spPr>
            <a:xfrm>
              <a:off x="7997199" y="3657598"/>
              <a:ext cx="463588" cy="292388"/>
            </a:xfrm>
            <a:prstGeom prst="rect">
              <a:avLst/>
            </a:prstGeom>
            <a:noFill/>
          </p:spPr>
          <p:txBody>
            <a:bodyPr wrap="none" rtlCol="0">
              <a:spAutoFit/>
            </a:bodyPr>
            <a:lstStyle/>
            <a:p>
              <a:r>
                <a:rPr lang="en-US" sz="1300" dirty="0">
                  <a:latin typeface="Arial" panose="020B0604020202020204" pitchFamily="34" charset="0"/>
                  <a:cs typeface="Arial" panose="020B0604020202020204" pitchFamily="34" charset="0"/>
                </a:rPr>
                <a:t>133</a:t>
              </a:r>
            </a:p>
          </p:txBody>
        </p:sp>
      </p:grpSp>
      <p:grpSp>
        <p:nvGrpSpPr>
          <p:cNvPr id="17" name="Group 16">
            <a:extLst>
              <a:ext uri="{FF2B5EF4-FFF2-40B4-BE49-F238E27FC236}">
                <a16:creationId xmlns:a16="http://schemas.microsoft.com/office/drawing/2014/main" id="{BAE9A0C8-97C3-0B4E-AE92-42FABB31B8FA}"/>
              </a:ext>
            </a:extLst>
          </p:cNvPr>
          <p:cNvGrpSpPr/>
          <p:nvPr/>
        </p:nvGrpSpPr>
        <p:grpSpPr>
          <a:xfrm>
            <a:off x="10248915" y="5801192"/>
            <a:ext cx="1905142" cy="292388"/>
            <a:chOff x="7283902" y="3657598"/>
            <a:chExt cx="1905142" cy="292388"/>
          </a:xfrm>
        </p:grpSpPr>
        <p:sp>
          <p:nvSpPr>
            <p:cNvPr id="18" name="TextBox 17">
              <a:extLst>
                <a:ext uri="{FF2B5EF4-FFF2-40B4-BE49-F238E27FC236}">
                  <a16:creationId xmlns:a16="http://schemas.microsoft.com/office/drawing/2014/main" id="{B96C5DF0-BDB4-7B49-8D8C-86385CB3CE0E}"/>
                </a:ext>
              </a:extLst>
            </p:cNvPr>
            <p:cNvSpPr txBox="1"/>
            <p:nvPr/>
          </p:nvSpPr>
          <p:spPr>
            <a:xfrm>
              <a:off x="7283902" y="3657598"/>
              <a:ext cx="370614" cy="292388"/>
            </a:xfrm>
            <a:prstGeom prst="rect">
              <a:avLst/>
            </a:prstGeom>
            <a:noFill/>
          </p:spPr>
          <p:txBody>
            <a:bodyPr wrap="none" rtlCol="0">
              <a:spAutoFit/>
            </a:bodyPr>
            <a:lstStyle/>
            <a:p>
              <a:r>
                <a:rPr lang="en-US" sz="1300" dirty="0">
                  <a:latin typeface="Arial" panose="020B0604020202020204" pitchFamily="34" charset="0"/>
                  <a:cs typeface="Arial" panose="020B0604020202020204" pitchFamily="34" charset="0"/>
                </a:rPr>
                <a:t>66</a:t>
              </a:r>
            </a:p>
          </p:txBody>
        </p:sp>
        <p:sp>
          <p:nvSpPr>
            <p:cNvPr id="19" name="TextBox 18">
              <a:extLst>
                <a:ext uri="{FF2B5EF4-FFF2-40B4-BE49-F238E27FC236}">
                  <a16:creationId xmlns:a16="http://schemas.microsoft.com/office/drawing/2014/main" id="{7D5945C4-D42F-4B4D-8292-5EAAB8FECCEB}"/>
                </a:ext>
              </a:extLst>
            </p:cNvPr>
            <p:cNvSpPr txBox="1"/>
            <p:nvPr/>
          </p:nvSpPr>
          <p:spPr>
            <a:xfrm>
              <a:off x="8725456" y="3657598"/>
              <a:ext cx="463588" cy="292388"/>
            </a:xfrm>
            <a:prstGeom prst="rect">
              <a:avLst/>
            </a:prstGeom>
            <a:noFill/>
          </p:spPr>
          <p:txBody>
            <a:bodyPr wrap="none" rtlCol="0">
              <a:spAutoFit/>
            </a:bodyPr>
            <a:lstStyle/>
            <a:p>
              <a:r>
                <a:rPr lang="en-US" sz="1300" dirty="0">
                  <a:latin typeface="Arial" panose="020B0604020202020204" pitchFamily="34" charset="0"/>
                  <a:cs typeface="Arial" panose="020B0604020202020204" pitchFamily="34" charset="0"/>
                </a:rPr>
                <a:t>200</a:t>
              </a:r>
            </a:p>
          </p:txBody>
        </p:sp>
        <p:sp>
          <p:nvSpPr>
            <p:cNvPr id="20" name="TextBox 19">
              <a:extLst>
                <a:ext uri="{FF2B5EF4-FFF2-40B4-BE49-F238E27FC236}">
                  <a16:creationId xmlns:a16="http://schemas.microsoft.com/office/drawing/2014/main" id="{5D0DCC2C-B665-4A48-8586-B8CE0196DEE6}"/>
                </a:ext>
              </a:extLst>
            </p:cNvPr>
            <p:cNvSpPr txBox="1"/>
            <p:nvPr/>
          </p:nvSpPr>
          <p:spPr>
            <a:xfrm>
              <a:off x="7997199" y="3657598"/>
              <a:ext cx="463588" cy="292388"/>
            </a:xfrm>
            <a:prstGeom prst="rect">
              <a:avLst/>
            </a:prstGeom>
            <a:noFill/>
          </p:spPr>
          <p:txBody>
            <a:bodyPr wrap="none" rtlCol="0">
              <a:spAutoFit/>
            </a:bodyPr>
            <a:lstStyle/>
            <a:p>
              <a:r>
                <a:rPr lang="en-US" sz="1300" dirty="0">
                  <a:latin typeface="Arial" panose="020B0604020202020204" pitchFamily="34" charset="0"/>
                  <a:cs typeface="Arial" panose="020B0604020202020204" pitchFamily="34" charset="0"/>
                </a:rPr>
                <a:t>133</a:t>
              </a:r>
            </a:p>
          </p:txBody>
        </p:sp>
      </p:grpSp>
    </p:spTree>
    <p:extLst>
      <p:ext uri="{BB962C8B-B14F-4D97-AF65-F5344CB8AC3E}">
        <p14:creationId xmlns:p14="http://schemas.microsoft.com/office/powerpoint/2010/main" val="189259567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entury Gothic-Palatino Linotype">
      <a:majorFont>
        <a:latin typeface="Century Gothic" panose="020B0502020202020204"/>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panose="02040502050505030304"/>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17701</TotalTime>
  <Words>2319</Words>
  <Application>Microsoft Macintosh PowerPoint</Application>
  <PresentationFormat>Widescreen</PresentationFormat>
  <Paragraphs>1088</Paragraphs>
  <Slides>35</Slides>
  <Notes>30</Notes>
  <HiddenSlides>2</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35</vt:i4>
      </vt:variant>
    </vt:vector>
  </HeadingPairs>
  <TitlesOfParts>
    <vt:vector size="46" baseType="lpstr">
      <vt:lpstr>Arial Unicode MS</vt:lpstr>
      <vt:lpstr>Arial</vt:lpstr>
      <vt:lpstr>Arial Hebrew</vt:lpstr>
      <vt:lpstr>Calibri</vt:lpstr>
      <vt:lpstr>Century Gothic</vt:lpstr>
      <vt:lpstr>Mangal</vt:lpstr>
      <vt:lpstr>Palatino</vt:lpstr>
      <vt:lpstr>Palatino Linotype</vt:lpstr>
      <vt:lpstr>Times</vt:lpstr>
      <vt:lpstr>Wingdings</vt:lpstr>
      <vt:lpstr>Office Theme</vt:lpstr>
      <vt:lpstr>Primordial C/H Predictions Inside the CO Snowline</vt:lpstr>
      <vt:lpstr>Volatile Abundances: Theory</vt:lpstr>
      <vt:lpstr>PowerPoint Presentation</vt:lpstr>
      <vt:lpstr>Disk Mass from HD</vt:lpstr>
      <vt:lpstr>PowerPoint Presentation</vt:lpstr>
      <vt:lpstr>And it’s not just CO</vt:lpstr>
      <vt:lpstr>And it’s not just CO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Unlocking CO Depletion in Protoplanetary Disks</dc:title>
  <dc:creator>Microsoft Office User</dc:creator>
  <cp:lastModifiedBy>Schwarz, Kamber R - (kschwarz)</cp:lastModifiedBy>
  <cp:revision>273</cp:revision>
  <dcterms:created xsi:type="dcterms:W3CDTF">2017-11-16T17:30:15Z</dcterms:created>
  <dcterms:modified xsi:type="dcterms:W3CDTF">2018-11-08T22:56:49Z</dcterms:modified>
</cp:coreProperties>
</file>