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(null)" ContentType="image/x-em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6" r:id="rId1"/>
  </p:sldMasterIdLst>
  <p:notesMasterIdLst>
    <p:notesMasterId r:id="rId18"/>
  </p:notesMasterIdLst>
  <p:sldIdLst>
    <p:sldId id="256" r:id="rId2"/>
    <p:sldId id="272" r:id="rId3"/>
    <p:sldId id="271" r:id="rId4"/>
    <p:sldId id="274" r:id="rId5"/>
    <p:sldId id="273" r:id="rId6"/>
    <p:sldId id="275" r:id="rId7"/>
    <p:sldId id="276" r:id="rId8"/>
    <p:sldId id="277" r:id="rId9"/>
    <p:sldId id="282" r:id="rId10"/>
    <p:sldId id="283" r:id="rId11"/>
    <p:sldId id="278" r:id="rId12"/>
    <p:sldId id="279" r:id="rId13"/>
    <p:sldId id="287" r:id="rId14"/>
    <p:sldId id="288" r:id="rId15"/>
    <p:sldId id="289" r:id="rId16"/>
    <p:sldId id="28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86"/>
    <p:restoredTop sz="95988"/>
  </p:normalViewPr>
  <p:slideViewPr>
    <p:cSldViewPr snapToGrid="0" snapToObjects="1">
      <p:cViewPr varScale="1">
        <p:scale>
          <a:sx n="112" d="100"/>
          <a:sy n="112" d="100"/>
        </p:scale>
        <p:origin x="53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92FC6F-1791-494C-972C-39C35A99C5D0}" type="datetimeFigureOut">
              <a:rPr lang="en-US" smtClean="0"/>
              <a:t>9/18/18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9B6196-0CF9-5344-A58F-717BE854E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894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B6196-0CF9-5344-A58F-717BE854E1C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713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Expected almost 3 magnitudes of gain but only saw about 1 magnitude of gain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B6196-0CF9-5344-A58F-717BE854E1C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686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Blue line is the mass and location of a possible circular, shepherding planet needed to maintain the inner edge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B6196-0CF9-5344-A58F-717BE854E1C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847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B6196-0CF9-5344-A58F-717BE854E1C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992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B6196-0CF9-5344-A58F-717BE854E1C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054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F2959-B503-C549-B153-F50D23DF8049}" type="datetime1">
              <a:rPr lang="en-US" smtClean="0"/>
              <a:t>9/18/18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1BBBC465-BE87-B049-AD50-489474F0658D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582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3FCB-53AF-1646-9E37-335AC75B26A4}" type="datetime1">
              <a:rPr lang="en-US" smtClean="0"/>
              <a:t>9/18/18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C465-BE87-B049-AD50-489474F06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72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F245-AE84-014B-A650-F358C2AD519C}" type="datetime1">
              <a:rPr lang="en-US" smtClean="0"/>
              <a:t>9/18/18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C465-BE87-B049-AD50-489474F06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121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FF588-D7B4-3F48-895F-05650C5C929D}" type="datetime1">
              <a:rPr lang="en-US" smtClean="0"/>
              <a:t>9/18/18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C465-BE87-B049-AD50-489474F0658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409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5E35F-A792-B442-87E6-8BE740098D65}" type="datetime1">
              <a:rPr lang="en-US" smtClean="0"/>
              <a:t>9/18/18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C465-BE87-B049-AD50-489474F06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71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92343-C3BD-D547-93CD-BA048B4E3A31}" type="datetime1">
              <a:rPr lang="en-US" smtClean="0"/>
              <a:t>9/18/18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C465-BE87-B049-AD50-489474F0658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61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DD789-C3FA-DE42-956D-698E661A16A8}" type="datetime1">
              <a:rPr lang="en-US" smtClean="0"/>
              <a:t>9/18/18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C465-BE87-B049-AD50-489474F06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11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C41C9-E9C1-C84B-AABB-B8AD8C683181}" type="datetime1">
              <a:rPr lang="en-US" smtClean="0"/>
              <a:t>9/18/18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C465-BE87-B049-AD50-489474F0658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185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12F9F-7520-2844-BA56-CC0304965AF0}" type="datetime1">
              <a:rPr lang="en-US" smtClean="0"/>
              <a:t>9/18/18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C465-BE87-B049-AD50-489474F06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883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71899-4F0A-6F4E-A374-03AC1565DAD0}" type="datetime1">
              <a:rPr lang="en-US" smtClean="0"/>
              <a:t>9/18/18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C465-BE87-B049-AD50-489474F06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343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E197A-E7A1-6F4C-AC4D-A3CF5C7057A8}" type="datetime1">
              <a:rPr lang="en-US" smtClean="0"/>
              <a:t>9/18/18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C465-BE87-B049-AD50-489474F06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666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9C44B72C-2AF0-2C4E-92BB-6E0CB266E7D8}" type="datetime1">
              <a:rPr lang="en-US" smtClean="0"/>
              <a:t>9/18/18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BC465-BE87-B049-AD50-489474F0658D}" type="slidenum">
              <a:rPr lang="en-US" smtClean="0"/>
              <a:t>‹#›</a:t>
            </a:fld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115788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(null)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4.jpg"/><Relationship Id="rId7" Type="http://schemas.openxmlformats.org/officeDocument/2006/relationships/image" Target="../media/image24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emf"/><Relationship Id="rId7" Type="http://schemas.openxmlformats.org/officeDocument/2006/relationships/image" Target="../media/image18.jpe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(null)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(null)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(null)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F479D-B287-9D43-9CEA-93E6A906DB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7300" y="868907"/>
            <a:ext cx="7429500" cy="2268559"/>
          </a:xfrm>
        </p:spPr>
        <p:txBody>
          <a:bodyPr>
            <a:normAutofit/>
          </a:bodyPr>
          <a:lstStyle/>
          <a:p>
            <a:r>
              <a:rPr lang="en-US" sz="4000" dirty="0"/>
              <a:t>A deep search for planets in the inner 15 au around Vega</a:t>
            </a:r>
            <a:br>
              <a:rPr lang="en-US" sz="4000" dirty="0"/>
            </a:br>
            <a:endParaRPr lang="en-US" sz="1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E918F7-B184-244A-B9C6-50543DE807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86524" y="3509681"/>
            <a:ext cx="6200276" cy="2245659"/>
          </a:xfrm>
        </p:spPr>
        <p:txBody>
          <a:bodyPr anchor="t">
            <a:normAutofit fontScale="92500"/>
          </a:bodyPr>
          <a:lstStyle/>
          <a:p>
            <a:pPr algn="l"/>
            <a:r>
              <a:rPr lang="en-US" dirty="0"/>
              <a:t>Tiffany Meshkat</a:t>
            </a:r>
          </a:p>
          <a:p>
            <a:pPr algn="l"/>
            <a:endParaRPr lang="en-US" dirty="0"/>
          </a:p>
          <a:p>
            <a:pPr algn="l"/>
            <a:r>
              <a:rPr lang="en-US" sz="1600" dirty="0"/>
              <a:t>TM, Ricky Nilsson, Jonathan Aguilar, </a:t>
            </a:r>
            <a:r>
              <a:rPr lang="en-US" sz="1600" dirty="0" err="1"/>
              <a:t>Gautam</a:t>
            </a:r>
            <a:r>
              <a:rPr lang="en-US" sz="1600" dirty="0"/>
              <a:t> </a:t>
            </a:r>
            <a:r>
              <a:rPr lang="en-US" sz="1600" dirty="0" err="1"/>
              <a:t>Vasisht</a:t>
            </a:r>
            <a:r>
              <a:rPr lang="en-US" sz="1600" dirty="0"/>
              <a:t>, Rebecca Oppenheimer, Kate Y. L. Su, Eric Cady, Thomas Lockhart, Christopher Matthews, Richard </a:t>
            </a:r>
            <a:r>
              <a:rPr lang="en-US" sz="1600" dirty="0" err="1"/>
              <a:t>Dekany</a:t>
            </a:r>
            <a:r>
              <a:rPr lang="en-US" sz="1600" dirty="0"/>
              <a:t>, </a:t>
            </a:r>
            <a:r>
              <a:rPr lang="en-US" sz="1600" dirty="0" err="1"/>
              <a:t>Jarron</a:t>
            </a:r>
            <a:r>
              <a:rPr lang="en-US" sz="1600" dirty="0"/>
              <a:t> </a:t>
            </a:r>
            <a:r>
              <a:rPr lang="en-US" sz="1600" dirty="0" err="1"/>
              <a:t>Leisenring</a:t>
            </a:r>
            <a:r>
              <a:rPr lang="en-US" sz="1600" dirty="0"/>
              <a:t>, Marie </a:t>
            </a:r>
            <a:r>
              <a:rPr lang="en-US" sz="1600" dirty="0" err="1"/>
              <a:t>Ygouf</a:t>
            </a:r>
            <a:r>
              <a:rPr lang="en-US" sz="1600" dirty="0"/>
              <a:t>, Dimitri </a:t>
            </a:r>
            <a:r>
              <a:rPr lang="en-US" sz="1600" dirty="0" err="1"/>
              <a:t>Mawet</a:t>
            </a:r>
            <a:r>
              <a:rPr lang="en-US" sz="1600" dirty="0"/>
              <a:t>, Laurent </a:t>
            </a:r>
            <a:r>
              <a:rPr lang="en-US" sz="1600" dirty="0" err="1"/>
              <a:t>Pueyo</a:t>
            </a:r>
            <a:r>
              <a:rPr lang="en-US" sz="1600" dirty="0"/>
              <a:t>, Charles </a:t>
            </a:r>
            <a:r>
              <a:rPr lang="en-US" sz="1600" dirty="0" err="1"/>
              <a:t>Beichman</a:t>
            </a:r>
            <a:r>
              <a:rPr lang="en-US" sz="1600" dirty="0"/>
              <a:t> AJ </a:t>
            </a:r>
            <a:r>
              <a:rPr lang="en-US" sz="1600" i="1" dirty="0"/>
              <a:t>in press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3404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E04B-EC63-2648-90FA-E5C4FAA14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Residual structure after post-processing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A100889-B116-4045-9EFF-75C42E60DF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27048" y="1627649"/>
            <a:ext cx="4010859" cy="399732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1069C0-7D45-2648-B58F-EBD6296E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C465-BE87-B049-AD50-489474F0658D}" type="slidenum">
              <a:rPr lang="en-US" smtClean="0"/>
              <a:t>10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29D6F7-D690-D74A-80FB-8F9517CF4A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20" t="7108" r="64940" b="88217"/>
          <a:stretch/>
        </p:blipFill>
        <p:spPr>
          <a:xfrm rot="20739753">
            <a:off x="6190271" y="1704741"/>
            <a:ext cx="401907" cy="3206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0CBBA7-E8A5-0947-923A-928BD8A007BC}"/>
              </a:ext>
            </a:extLst>
          </p:cNvPr>
          <p:cNvSpPr txBox="1"/>
          <p:nvPr/>
        </p:nvSpPr>
        <p:spPr>
          <a:xfrm>
            <a:off x="1371599" y="2634649"/>
            <a:ext cx="29406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Striping pattern due to the H2RG detector temporal gain variations between readout channels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3D4D35-5783-AC4C-A38C-5D15FEFD3D69}"/>
              </a:ext>
            </a:extLst>
          </p:cNvPr>
          <p:cNvSpPr txBox="1"/>
          <p:nvPr/>
        </p:nvSpPr>
        <p:spPr>
          <a:xfrm>
            <a:off x="8552728" y="2634650"/>
            <a:ext cx="27525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Under-responsive actuators on the high order deformable mirror (due to aging of the DM)</a:t>
            </a:r>
          </a:p>
        </p:txBody>
      </p:sp>
    </p:spTree>
    <p:extLst>
      <p:ext uri="{BB962C8B-B14F-4D97-AF65-F5344CB8AC3E}">
        <p14:creationId xmlns:p14="http://schemas.microsoft.com/office/powerpoint/2010/main" val="599211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BBD09-EBA3-F54C-8ED9-E01657E77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8" y="110253"/>
            <a:ext cx="7958331" cy="1077229"/>
          </a:xfrm>
        </p:spPr>
        <p:txBody>
          <a:bodyPr/>
          <a:lstStyle/>
          <a:p>
            <a:r>
              <a:rPr lang="en-US" dirty="0"/>
              <a:t>Limits on shepherding planets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5E49694-BF95-644D-A121-2CA1880AA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57036" y="758397"/>
            <a:ext cx="7667873" cy="511585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676539-06E8-4A4F-B6E0-11255A6ED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C465-BE87-B049-AD50-489474F0658D}" type="slidenum">
              <a:rPr lang="en-US" smtClean="0"/>
              <a:t>11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E93284-0837-EA4D-A30B-5212AA7BBDAA}"/>
              </a:ext>
            </a:extLst>
          </p:cNvPr>
          <p:cNvSpPr txBox="1"/>
          <p:nvPr/>
        </p:nvSpPr>
        <p:spPr>
          <a:xfrm>
            <a:off x="5439905" y="6111478"/>
            <a:ext cx="3070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Meshkat et al. 2018 in press</a:t>
            </a:r>
          </a:p>
        </p:txBody>
      </p:sp>
    </p:spTree>
    <p:extLst>
      <p:ext uri="{BB962C8B-B14F-4D97-AF65-F5344CB8AC3E}">
        <p14:creationId xmlns:p14="http://schemas.microsoft.com/office/powerpoint/2010/main" val="38047361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E8BB8-25DA-9E42-96FC-9D7BE0380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8" y="235983"/>
            <a:ext cx="7958331" cy="1077229"/>
          </a:xfrm>
        </p:spPr>
        <p:txBody>
          <a:bodyPr/>
          <a:lstStyle/>
          <a:p>
            <a:r>
              <a:rPr lang="en-US" dirty="0"/>
              <a:t>Where we are with Vega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6848929-CE03-2E4D-AC97-7A1D597013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7231" y="710076"/>
            <a:ext cx="8290698" cy="552713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04940F-6C60-324F-BA08-59BB86BE5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C465-BE87-B049-AD50-489474F0658D}" type="slidenum">
              <a:rPr lang="en-US" smtClean="0"/>
              <a:t>12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9562BA-036A-004B-B7EA-2710503E78E5}"/>
              </a:ext>
            </a:extLst>
          </p:cNvPr>
          <p:cNvSpPr txBox="1"/>
          <p:nvPr/>
        </p:nvSpPr>
        <p:spPr>
          <a:xfrm>
            <a:off x="5439905" y="6237208"/>
            <a:ext cx="3070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Meshkat et al. 2018 in press</a:t>
            </a:r>
          </a:p>
        </p:txBody>
      </p:sp>
    </p:spTree>
    <p:extLst>
      <p:ext uri="{BB962C8B-B14F-4D97-AF65-F5344CB8AC3E}">
        <p14:creationId xmlns:p14="http://schemas.microsoft.com/office/powerpoint/2010/main" val="8901625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A0119F-07DB-D94B-A539-67C97FE65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243" y="650868"/>
            <a:ext cx="8894107" cy="59213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B8DFAE-FE4C-DB46-B9D7-FA95E2C0F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8" y="40267"/>
            <a:ext cx="7958331" cy="1077229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374E0-F127-8043-AA06-EBAE6A73B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4315" y="650868"/>
            <a:ext cx="7796540" cy="2646374"/>
          </a:xfrm>
        </p:spPr>
        <p:txBody>
          <a:bodyPr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en-US" b="1" dirty="0"/>
              <a:t>5.5 hours of Vega near-infrared data with Palomar P1640</a:t>
            </a:r>
          </a:p>
          <a:p>
            <a:pPr lvl="1">
              <a:lnSpc>
                <a:spcPct val="110000"/>
              </a:lnSpc>
            </a:pPr>
            <a:r>
              <a:rPr lang="en-US" b="1" dirty="0"/>
              <a:t>Deepest dataset with P1640 and Vega (from 2-15 au)</a:t>
            </a:r>
          </a:p>
          <a:p>
            <a:pPr>
              <a:lnSpc>
                <a:spcPct val="110000"/>
              </a:lnSpc>
            </a:pPr>
            <a:r>
              <a:rPr lang="en-US" b="1" dirty="0"/>
              <a:t>JWST will provide significant improvement beyond 11 au</a:t>
            </a:r>
          </a:p>
          <a:p>
            <a:pPr>
              <a:lnSpc>
                <a:spcPct val="110000"/>
              </a:lnSpc>
            </a:pPr>
            <a:r>
              <a:rPr lang="en-US" b="1" dirty="0"/>
              <a:t>Approved Keck Vortex M-band observations will complement JWST observations and set deep limits inside the inner warm belt!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6998F0-C4A6-7A4D-879F-9DCAB1E8A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C465-BE87-B049-AD50-489474F0658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4898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A0119F-07DB-D94B-A539-67C97FE65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243" y="650868"/>
            <a:ext cx="8894107" cy="59213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B8DFAE-FE4C-DB46-B9D7-FA95E2C0F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8" y="40267"/>
            <a:ext cx="7958331" cy="1077229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374E0-F127-8043-AA06-EBAE6A73B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4315" y="650868"/>
            <a:ext cx="7796540" cy="2646374"/>
          </a:xfrm>
        </p:spPr>
        <p:txBody>
          <a:bodyPr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en-US" b="1" dirty="0"/>
              <a:t>5.5 hours of Vega near-infrared data with Palomar P1640</a:t>
            </a:r>
          </a:p>
          <a:p>
            <a:pPr lvl="1">
              <a:lnSpc>
                <a:spcPct val="110000"/>
              </a:lnSpc>
            </a:pPr>
            <a:r>
              <a:rPr lang="en-US" b="1" dirty="0"/>
              <a:t>Deepest dataset with P1640 and Vega (from 2-15 au)</a:t>
            </a:r>
          </a:p>
          <a:p>
            <a:pPr>
              <a:lnSpc>
                <a:spcPct val="110000"/>
              </a:lnSpc>
            </a:pPr>
            <a:r>
              <a:rPr lang="en-US" b="1" dirty="0"/>
              <a:t>JWST will provide significant improvement beyond 11 au</a:t>
            </a:r>
          </a:p>
          <a:p>
            <a:pPr>
              <a:lnSpc>
                <a:spcPct val="110000"/>
              </a:lnSpc>
            </a:pPr>
            <a:r>
              <a:rPr lang="en-US" b="1" dirty="0"/>
              <a:t>Approved Keck Vortex M-band observations will complement JWST observations and set deep limits inside the inner warm belt!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6998F0-C4A6-7A4D-879F-9DCAB1E8A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C465-BE87-B049-AD50-489474F0658D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2B0F40-ED68-5F47-8660-F666ACE25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3200" y="3297242"/>
            <a:ext cx="535520" cy="2811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610912-0C82-F242-91D0-98F9C4C171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0508" y="3281742"/>
            <a:ext cx="559879" cy="2834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B838BC-82EE-CA49-B4F8-6CA3C73C0C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0973" y="3375465"/>
            <a:ext cx="544998" cy="2029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98C1AD3-DAAC-8944-874A-3227D80A56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060859">
            <a:off x="5528043" y="4802168"/>
            <a:ext cx="504620" cy="5046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6E75EC7-4605-FC4F-9B0E-8707336C75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1514" y="3437816"/>
            <a:ext cx="332891" cy="3328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59C0A41-EE21-BF40-8E49-742554F3AF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8747720" y="3611559"/>
            <a:ext cx="214469" cy="3512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51844E4-D072-C94E-9EA5-21F8D2059F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31746" y="3620265"/>
            <a:ext cx="380062" cy="47151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81ADE3F-E3BD-044D-BE72-D4675755C7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461752" y="3437816"/>
            <a:ext cx="273225" cy="267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EDA0016-22DE-5941-A9AB-90EB432597E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8855223" flipH="1">
            <a:off x="2900818" y="5087686"/>
            <a:ext cx="1022009" cy="102200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F292D1F-7277-B04A-98E9-53597A35976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8223898" y="4678536"/>
            <a:ext cx="877570" cy="8775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7DED384-148D-0E49-B24E-C3734544C0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2903" y="3933961"/>
            <a:ext cx="186493" cy="9790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A330C39-7525-4441-A5F2-F73B9A1E640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46021"/>
          <a:stretch/>
        </p:blipFill>
        <p:spPr>
          <a:xfrm>
            <a:off x="9283148" y="5705579"/>
            <a:ext cx="425672" cy="53624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B06AAB1-9576-004F-B281-C9FFFD89DEA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46021"/>
          <a:stretch/>
        </p:blipFill>
        <p:spPr>
          <a:xfrm>
            <a:off x="9594574" y="5728770"/>
            <a:ext cx="425672" cy="53624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E840F30-BA3A-424C-B612-138888F604E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58056" y="4430058"/>
            <a:ext cx="496956" cy="49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9010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157C0-2937-0C46-AE47-AD7FE02AD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83A14-C5A2-D445-873E-A6F0C4B295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28DD4A-BC30-6042-A58E-7EE54FA51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C465-BE87-B049-AD50-489474F0658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1890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F6B76-26EE-EF4E-8F63-C91FAF1EA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8" y="190263"/>
            <a:ext cx="7958331" cy="1077229"/>
          </a:xfrm>
        </p:spPr>
        <p:txBody>
          <a:bodyPr/>
          <a:lstStyle/>
          <a:p>
            <a:r>
              <a:rPr lang="en-US" dirty="0"/>
              <a:t>Future work with Keck in M-band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A58CE8C-CAEB-944A-82B5-91D1C84E31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1808" y="728877"/>
            <a:ext cx="8224823" cy="543301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04211A-1B13-AB44-8975-9C8CF8419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C465-BE87-B049-AD50-489474F0658D}" type="slidenum">
              <a:rPr lang="en-US" smtClean="0"/>
              <a:t>16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C6C03B-0168-7F48-95C4-2C2E373C9F8F}"/>
              </a:ext>
            </a:extLst>
          </p:cNvPr>
          <p:cNvSpPr txBox="1"/>
          <p:nvPr/>
        </p:nvSpPr>
        <p:spPr>
          <a:xfrm>
            <a:off x="5439905" y="6191488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Keck 2018B approved</a:t>
            </a:r>
          </a:p>
        </p:txBody>
      </p:sp>
    </p:spTree>
    <p:extLst>
      <p:ext uri="{BB962C8B-B14F-4D97-AF65-F5344CB8AC3E}">
        <p14:creationId xmlns:p14="http://schemas.microsoft.com/office/powerpoint/2010/main" val="2085371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D7960-CFA5-CC42-B536-96DF63667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3768" y="689369"/>
            <a:ext cx="7280072" cy="98542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E1EB0-E4F8-9B45-A7CF-8D2ACA119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8666" y="2057885"/>
            <a:ext cx="7132066" cy="3657106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F26A96-E478-AD4C-954E-80772888B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C465-BE87-B049-AD50-489474F0658D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 descr="exoplanet_plot_2017.pdf">
            <a:extLst>
              <a:ext uri="{FF2B5EF4-FFF2-40B4-BE49-F238E27FC236}">
                <a16:creationId xmlns:a16="http://schemas.microsoft.com/office/drawing/2014/main" id="{202CF8BD-5780-A443-A794-2A0D373FC6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00" t="3333" r="2500" b="3333"/>
          <a:stretch>
            <a:fillRect/>
          </a:stretch>
        </p:blipFill>
        <p:spPr>
          <a:xfrm>
            <a:off x="2250546" y="274321"/>
            <a:ext cx="7991868" cy="5888788"/>
          </a:xfrm>
          <a:prstGeom prst="rect">
            <a:avLst/>
          </a:prstGeom>
        </p:spPr>
      </p:pic>
      <p:pic>
        <p:nvPicPr>
          <p:cNvPr id="7" name="Picture 6" descr="484px-Jupiter_(transparent).png">
            <a:extLst>
              <a:ext uri="{FF2B5EF4-FFF2-40B4-BE49-F238E27FC236}">
                <a16:creationId xmlns:a16="http://schemas.microsoft.com/office/drawing/2014/main" id="{A60AF983-FBDE-5943-AE7E-6869D758C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3537" y="1526454"/>
            <a:ext cx="557950" cy="570870"/>
          </a:xfrm>
          <a:prstGeom prst="rect">
            <a:avLst/>
          </a:prstGeom>
        </p:spPr>
      </p:pic>
      <p:pic>
        <p:nvPicPr>
          <p:cNvPr id="8" name="Picture 7" descr="venus.gif">
            <a:extLst>
              <a:ext uri="{FF2B5EF4-FFF2-40B4-BE49-F238E27FC236}">
                <a16:creationId xmlns:a16="http://schemas.microsoft.com/office/drawing/2014/main" id="{19A43DD9-DEB4-2E40-9B4C-ADA741791A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4141" y="4780350"/>
            <a:ext cx="461116" cy="475726"/>
          </a:xfrm>
          <a:prstGeom prst="rect">
            <a:avLst/>
          </a:prstGeom>
        </p:spPr>
      </p:pic>
      <p:pic>
        <p:nvPicPr>
          <p:cNvPr id="9" name="Picture 8" descr="40px-Earth_Western_Hemisphere_transparent_background.png">
            <a:extLst>
              <a:ext uri="{FF2B5EF4-FFF2-40B4-BE49-F238E27FC236}">
                <a16:creationId xmlns:a16="http://schemas.microsoft.com/office/drawing/2014/main" id="{6AA924A9-8B98-684E-9F76-FACA14464C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9837" y="4713084"/>
            <a:ext cx="461116" cy="475726"/>
          </a:xfrm>
          <a:prstGeom prst="rect">
            <a:avLst/>
          </a:prstGeom>
        </p:spPr>
      </p:pic>
      <p:pic>
        <p:nvPicPr>
          <p:cNvPr id="10" name="Picture 9" descr="saturn.png">
            <a:extLst>
              <a:ext uri="{FF2B5EF4-FFF2-40B4-BE49-F238E27FC236}">
                <a16:creationId xmlns:a16="http://schemas.microsoft.com/office/drawing/2014/main" id="{F021578A-3B23-624D-BDF4-08941891C8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9057" y="2307771"/>
            <a:ext cx="842802" cy="524602"/>
          </a:xfrm>
          <a:prstGeom prst="rect">
            <a:avLst/>
          </a:prstGeom>
        </p:spPr>
      </p:pic>
      <p:pic>
        <p:nvPicPr>
          <p:cNvPr id="11" name="Picture 10" descr="uranus-transparent.png">
            <a:extLst>
              <a:ext uri="{FF2B5EF4-FFF2-40B4-BE49-F238E27FC236}">
                <a16:creationId xmlns:a16="http://schemas.microsoft.com/office/drawing/2014/main" id="{FA88C70A-4198-6742-B85F-D9C937CE63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5260" y="3247154"/>
            <a:ext cx="591764" cy="610514"/>
          </a:xfrm>
          <a:prstGeom prst="rect">
            <a:avLst/>
          </a:prstGeom>
        </p:spPr>
      </p:pic>
      <p:pic>
        <p:nvPicPr>
          <p:cNvPr id="12" name="Picture 11" descr="neptune-transparent.png">
            <a:extLst>
              <a:ext uri="{FF2B5EF4-FFF2-40B4-BE49-F238E27FC236}">
                <a16:creationId xmlns:a16="http://schemas.microsoft.com/office/drawing/2014/main" id="{238053D8-C6CC-8F43-8B29-1B971D1A1E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8709" y="3163997"/>
            <a:ext cx="591764" cy="6105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D886F90-7C0B-0847-8438-D52E01D42D23}"/>
              </a:ext>
            </a:extLst>
          </p:cNvPr>
          <p:cNvSpPr txBox="1"/>
          <p:nvPr/>
        </p:nvSpPr>
        <p:spPr>
          <a:xfrm>
            <a:off x="4949604" y="6163109"/>
            <a:ext cx="4377420" cy="369326"/>
          </a:xfrm>
          <a:prstGeom prst="rect">
            <a:avLst/>
          </a:prstGeom>
          <a:noFill/>
        </p:spPr>
        <p:txBody>
          <a:bodyPr wrap="square" lIns="91435" tIns="45717" rIns="91435" bIns="45717" rtlCol="0">
            <a:spAutoFit/>
          </a:bodyPr>
          <a:lstStyle/>
          <a:p>
            <a:r>
              <a:rPr lang="en-US" dirty="0">
                <a:latin typeface="Helvetica Neue Light"/>
                <a:cs typeface="Helvetica Neue Light"/>
              </a:rPr>
              <a:t>Data from NASA </a:t>
            </a:r>
            <a:r>
              <a:rPr lang="en-US" dirty="0" err="1">
                <a:latin typeface="Helvetica Neue Light"/>
                <a:cs typeface="Helvetica Neue Light"/>
              </a:rPr>
              <a:t>Exoplanet</a:t>
            </a:r>
            <a:r>
              <a:rPr lang="en-US" dirty="0">
                <a:latin typeface="Helvetica Neue Light"/>
                <a:cs typeface="Helvetica Neue Light"/>
              </a:rPr>
              <a:t> Archive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CEBC3F1-9991-D846-919E-49B60FEEF1B3}"/>
              </a:ext>
            </a:extLst>
          </p:cNvPr>
          <p:cNvSpPr/>
          <p:nvPr/>
        </p:nvSpPr>
        <p:spPr>
          <a:xfrm>
            <a:off x="8056127" y="182105"/>
            <a:ext cx="2261647" cy="1406118"/>
          </a:xfrm>
          <a:prstGeom prst="ellipse">
            <a:avLst/>
          </a:pr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713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D9B11-C7BE-E943-964E-66AD91CC0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5567" y="-28313"/>
            <a:ext cx="7958331" cy="1077229"/>
          </a:xfrm>
        </p:spPr>
        <p:txBody>
          <a:bodyPr/>
          <a:lstStyle/>
          <a:p>
            <a:r>
              <a:rPr lang="en-US" dirty="0"/>
              <a:t>Giant planets be more common around stars with debris disks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041CD4-59BE-8A46-BF57-524DADFE8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C465-BE87-B049-AD50-489474F0658D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492C73-D242-B44E-9EB7-2B28C7B50E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60" y="988378"/>
            <a:ext cx="6411546" cy="2296027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091E20-D285-8B4E-AB0C-93E4B92C9E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60" y="3441250"/>
            <a:ext cx="6411546" cy="2706562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9A3E22-04B4-BE4B-8534-93C5F414E8CB}"/>
              </a:ext>
            </a:extLst>
          </p:cNvPr>
          <p:cNvSpPr txBox="1"/>
          <p:nvPr/>
        </p:nvSpPr>
        <p:spPr>
          <a:xfrm>
            <a:off x="5535713" y="6137058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Meshkat et al. 2017</a:t>
            </a:r>
          </a:p>
        </p:txBody>
      </p:sp>
    </p:spTree>
    <p:extLst>
      <p:ext uri="{BB962C8B-B14F-4D97-AF65-F5344CB8AC3E}">
        <p14:creationId xmlns:p14="http://schemas.microsoft.com/office/powerpoint/2010/main" val="1979390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B832B-9CA7-0D4F-98C8-94BE52E6F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C465-BE87-B049-AD50-489474F0658D}" type="slidenum">
              <a:rPr lang="en-US" smtClean="0"/>
              <a:t>4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592A448-3CBD-EC44-A7D8-6C4161F9E15D}"/>
              </a:ext>
            </a:extLst>
          </p:cNvPr>
          <p:cNvSpPr>
            <a:spLocks noGrp="1"/>
          </p:cNvSpPr>
          <p:nvPr/>
        </p:nvSpPr>
        <p:spPr>
          <a:xfrm>
            <a:off x="2923501" y="2052116"/>
            <a:ext cx="7796540" cy="399782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ctr">
            <a:normAutofit/>
          </a:bodyPr>
          <a:lstStyle>
            <a:lvl1pPr marL="344488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marL="795338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2pPr>
            <a:lvl3pPr marL="1258888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3pPr>
            <a:lvl4pPr marL="1709738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4pPr>
            <a:lvl5pPr marL="2173288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5pPr>
            <a:lvl6pPr marL="2642616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6pPr>
            <a:lvl7pPr marL="3108960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7pPr>
            <a:lvl8pPr marL="3575304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8pPr>
            <a:lvl9pPr marL="4041648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9pPr>
          </a:lstStyle>
          <a:p>
            <a:endParaRPr lang="en-US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837A82E5-4092-4E45-BBDB-7F4EDD643590}"/>
              </a:ext>
            </a:extLst>
          </p:cNvPr>
          <p:cNvSpPr>
            <a:spLocks noGrp="1"/>
          </p:cNvSpPr>
          <p:nvPr/>
        </p:nvSpPr>
        <p:spPr>
          <a:xfrm>
            <a:off x="2761710" y="808056"/>
            <a:ext cx="7958331" cy="107722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72A09F4-2967-E446-8DAB-FA244C8B7A5F}"/>
              </a:ext>
            </a:extLst>
          </p:cNvPr>
          <p:cNvSpPr/>
          <p:nvPr/>
        </p:nvSpPr>
        <p:spPr>
          <a:xfrm>
            <a:off x="5333691" y="2748003"/>
            <a:ext cx="751501" cy="7534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936" tIns="52469" rIns="104936" bIns="52469"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712F28-7DAA-C34B-9E53-55AD4252880E}"/>
              </a:ext>
            </a:extLst>
          </p:cNvPr>
          <p:cNvGrpSpPr/>
          <p:nvPr/>
        </p:nvGrpSpPr>
        <p:grpSpPr>
          <a:xfrm>
            <a:off x="4529313" y="-26403"/>
            <a:ext cx="2527823" cy="1995104"/>
            <a:chOff x="3379578" y="0"/>
            <a:chExt cx="2693310" cy="2125716"/>
          </a:xfrm>
        </p:grpSpPr>
        <p:pic>
          <p:nvPicPr>
            <p:cNvPr id="31" name="Picture 30" descr="fig1a_col_eps.pdf">
              <a:extLst>
                <a:ext uri="{FF2B5EF4-FFF2-40B4-BE49-F238E27FC236}">
                  <a16:creationId xmlns:a16="http://schemas.microsoft.com/office/drawing/2014/main" id="{1269A2F5-8F29-554B-83A3-9C3EFF660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3961" r="67937" b="11967"/>
            <a:stretch>
              <a:fillRect/>
            </a:stretch>
          </p:blipFill>
          <p:spPr>
            <a:xfrm>
              <a:off x="3462417" y="47822"/>
              <a:ext cx="2610471" cy="2077894"/>
            </a:xfrm>
            <a:prstGeom prst="rect">
              <a:avLst/>
            </a:prstGeom>
          </p:spPr>
        </p:pic>
        <p:sp>
          <p:nvSpPr>
            <p:cNvPr id="32" name="Title 1">
              <a:extLst>
                <a:ext uri="{FF2B5EF4-FFF2-40B4-BE49-F238E27FC236}">
                  <a16:creationId xmlns:a16="http://schemas.microsoft.com/office/drawing/2014/main" id="{E665D814-F2A1-D141-A46D-854A6EE2A20A}"/>
                </a:ext>
              </a:extLst>
            </p:cNvPr>
            <p:cNvSpPr txBox="1">
              <a:spLocks/>
            </p:cNvSpPr>
            <p:nvPr/>
          </p:nvSpPr>
          <p:spPr>
            <a:xfrm>
              <a:off x="3379578" y="0"/>
              <a:ext cx="2610471" cy="1042458"/>
            </a:xfrm>
            <a:prstGeom prst="rect">
              <a:avLst/>
            </a:prstGeom>
          </p:spPr>
          <p:txBody>
            <a:bodyPr vert="horz" lIns="95157" tIns="47579" rIns="95157" bIns="47579" rtlCol="0" anchor="ctr">
              <a:normAutofit/>
            </a:bodyPr>
            <a:lstStyle/>
            <a:p>
              <a:pPr algn="ctr">
                <a:spcBef>
                  <a:spcPct val="0"/>
                </a:spcBef>
                <a:defRPr/>
              </a:pPr>
              <a:r>
                <a:rPr lang="en-US" sz="2800" dirty="0">
                  <a:latin typeface="Helvetica Neue Light"/>
                  <a:ea typeface="+mj-ea"/>
                  <a:cs typeface="Helvetica Neue Light"/>
                </a:rPr>
                <a:t>HD 95086 </a:t>
              </a:r>
              <a:r>
                <a:rPr lang="en-US" sz="2800" dirty="0" err="1">
                  <a:latin typeface="Helvetica Neue Light"/>
                  <a:ea typeface="+mj-ea"/>
                  <a:cs typeface="Helvetica Neue Light"/>
                </a:rPr>
                <a:t>b</a:t>
              </a:r>
              <a:endParaRPr lang="en-US" sz="2800" dirty="0">
                <a:latin typeface="Helvetica Neue Light"/>
                <a:ea typeface="+mj-ea"/>
                <a:cs typeface="Helvetica Neue Light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11D38CB-530B-964C-85D9-CC03AEA38285}"/>
              </a:ext>
            </a:extLst>
          </p:cNvPr>
          <p:cNvGrpSpPr/>
          <p:nvPr/>
        </p:nvGrpSpPr>
        <p:grpSpPr>
          <a:xfrm>
            <a:off x="7547660" y="-109526"/>
            <a:ext cx="3037299" cy="2139960"/>
            <a:chOff x="6692880" y="-109866"/>
            <a:chExt cx="3236139" cy="2280055"/>
          </a:xfrm>
        </p:grpSpPr>
        <p:pic>
          <p:nvPicPr>
            <p:cNvPr id="29" name="Picture 28" descr="tmp.pdf">
              <a:extLst>
                <a:ext uri="{FF2B5EF4-FFF2-40B4-BE49-F238E27FC236}">
                  <a16:creationId xmlns:a16="http://schemas.microsoft.com/office/drawing/2014/main" id="{59891E87-A046-5746-9E2C-F1C0000A7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6250" t="2667" r="8125" b="78667"/>
            <a:stretch>
              <a:fillRect/>
            </a:stretch>
          </p:blipFill>
          <p:spPr>
            <a:xfrm>
              <a:off x="6692880" y="-109866"/>
              <a:ext cx="3236139" cy="2280055"/>
            </a:xfrm>
            <a:prstGeom prst="rect">
              <a:avLst/>
            </a:prstGeom>
          </p:spPr>
        </p:pic>
        <p:sp>
          <p:nvSpPr>
            <p:cNvPr id="30" name="Title 1">
              <a:extLst>
                <a:ext uri="{FF2B5EF4-FFF2-40B4-BE49-F238E27FC236}">
                  <a16:creationId xmlns:a16="http://schemas.microsoft.com/office/drawing/2014/main" id="{76783416-F1FC-F245-AC1A-B684D2B992FC}"/>
                </a:ext>
              </a:extLst>
            </p:cNvPr>
            <p:cNvSpPr txBox="1">
              <a:spLocks/>
            </p:cNvSpPr>
            <p:nvPr/>
          </p:nvSpPr>
          <p:spPr>
            <a:xfrm>
              <a:off x="6692881" y="47822"/>
              <a:ext cx="3227768" cy="1042458"/>
            </a:xfrm>
            <a:prstGeom prst="rect">
              <a:avLst/>
            </a:prstGeom>
          </p:spPr>
          <p:txBody>
            <a:bodyPr vert="horz" lIns="95157" tIns="47579" rIns="95157" bIns="47579" rtlCol="0" anchor="ctr">
              <a:normAutofit/>
            </a:bodyPr>
            <a:lstStyle/>
            <a:p>
              <a:pPr algn="ctr">
                <a:spcBef>
                  <a:spcPct val="0"/>
                </a:spcBef>
                <a:defRPr/>
              </a:pPr>
              <a:r>
                <a:rPr lang="en-US" sz="2800" dirty="0">
                  <a:latin typeface="Helvetica Neue Light"/>
                  <a:ea typeface="+mj-ea"/>
                  <a:cs typeface="Helvetica Neue Light"/>
                </a:rPr>
                <a:t>HD 106906 </a:t>
              </a:r>
              <a:r>
                <a:rPr lang="en-US" sz="2800" dirty="0" err="1">
                  <a:latin typeface="Helvetica Neue Light"/>
                  <a:ea typeface="+mj-ea"/>
                  <a:cs typeface="Helvetica Neue Light"/>
                </a:rPr>
                <a:t>b</a:t>
              </a:r>
              <a:endParaRPr lang="en-US" sz="2800" dirty="0">
                <a:latin typeface="Helvetica Neue Light"/>
                <a:ea typeface="+mj-ea"/>
                <a:cs typeface="Helvetica Neue Light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1E95F57-1A26-D841-B2C6-D1117EC582D8}"/>
              </a:ext>
            </a:extLst>
          </p:cNvPr>
          <p:cNvGrpSpPr/>
          <p:nvPr/>
        </p:nvGrpSpPr>
        <p:grpSpPr>
          <a:xfrm>
            <a:off x="7611637" y="4665487"/>
            <a:ext cx="2973322" cy="2557058"/>
            <a:chOff x="6725479" y="5093989"/>
            <a:chExt cx="3167974" cy="2724459"/>
          </a:xfrm>
        </p:grpSpPr>
        <p:pic>
          <p:nvPicPr>
            <p:cNvPr id="27" name="Picture 26" descr="fig1.jpg">
              <a:extLst>
                <a:ext uri="{FF2B5EF4-FFF2-40B4-BE49-F238E27FC236}">
                  <a16:creationId xmlns:a16="http://schemas.microsoft.com/office/drawing/2014/main" id="{19648810-2051-2A46-84DE-B34277161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14000"/>
            <a:stretch>
              <a:fillRect/>
            </a:stretch>
          </p:blipFill>
          <p:spPr>
            <a:xfrm>
              <a:off x="6725479" y="5093989"/>
              <a:ext cx="3167974" cy="2724459"/>
            </a:xfrm>
            <a:prstGeom prst="rect">
              <a:avLst/>
            </a:prstGeom>
          </p:spPr>
        </p:pic>
        <p:sp>
          <p:nvSpPr>
            <p:cNvPr id="28" name="Title 1">
              <a:extLst>
                <a:ext uri="{FF2B5EF4-FFF2-40B4-BE49-F238E27FC236}">
                  <a16:creationId xmlns:a16="http://schemas.microsoft.com/office/drawing/2014/main" id="{406E82B4-A5FB-4945-A5AB-5985D10985F2}"/>
                </a:ext>
              </a:extLst>
            </p:cNvPr>
            <p:cNvSpPr txBox="1">
              <a:spLocks/>
            </p:cNvSpPr>
            <p:nvPr/>
          </p:nvSpPr>
          <p:spPr>
            <a:xfrm>
              <a:off x="6861353" y="5227744"/>
              <a:ext cx="2906275" cy="1042458"/>
            </a:xfrm>
            <a:prstGeom prst="rect">
              <a:avLst/>
            </a:prstGeom>
          </p:spPr>
          <p:txBody>
            <a:bodyPr vert="horz" lIns="95157" tIns="47579" rIns="95157" bIns="47579" rtlCol="0" anchor="ctr">
              <a:normAutofit/>
            </a:bodyPr>
            <a:lstStyle/>
            <a:p>
              <a:pPr algn="ctr">
                <a:spcBef>
                  <a:spcPct val="0"/>
                </a:spcBef>
                <a:defRPr/>
              </a:pPr>
              <a:r>
                <a:rPr lang="en-US" sz="2800" dirty="0">
                  <a:latin typeface="Helvetica Neue Light"/>
                  <a:ea typeface="+mj-ea"/>
                  <a:cs typeface="Helvetica Neue Light"/>
                </a:rPr>
                <a:t>Beta </a:t>
              </a:r>
              <a:r>
                <a:rPr lang="en-US" sz="2800" dirty="0" err="1">
                  <a:latin typeface="Helvetica Neue Light"/>
                  <a:ea typeface="+mj-ea"/>
                  <a:cs typeface="Helvetica Neue Light"/>
                </a:rPr>
                <a:t>Pic</a:t>
              </a:r>
              <a:r>
                <a:rPr lang="en-US" sz="2800" dirty="0">
                  <a:latin typeface="Helvetica Neue Light"/>
                  <a:ea typeface="+mj-ea"/>
                  <a:cs typeface="Helvetica Neue Light"/>
                </a:rPr>
                <a:t> </a:t>
              </a:r>
              <a:r>
                <a:rPr lang="en-US" sz="2800" dirty="0" err="1">
                  <a:latin typeface="Helvetica Neue Light"/>
                  <a:ea typeface="+mj-ea"/>
                  <a:cs typeface="Helvetica Neue Light"/>
                </a:rPr>
                <a:t>b</a:t>
              </a:r>
              <a:endParaRPr lang="en-US" sz="2800" dirty="0">
                <a:latin typeface="Helvetica Neue Light"/>
                <a:ea typeface="+mj-ea"/>
                <a:cs typeface="Helvetica Neue Light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B188120-812F-6F41-AF0D-8BD2F35B6A5D}"/>
              </a:ext>
            </a:extLst>
          </p:cNvPr>
          <p:cNvGrpSpPr/>
          <p:nvPr/>
        </p:nvGrpSpPr>
        <p:grpSpPr>
          <a:xfrm>
            <a:off x="7396661" y="2093683"/>
            <a:ext cx="3679102" cy="2581539"/>
            <a:chOff x="6184490" y="2422657"/>
            <a:chExt cx="3919959" cy="2750543"/>
          </a:xfrm>
        </p:grpSpPr>
        <p:pic>
          <p:nvPicPr>
            <p:cNvPr id="25" name="Picture 24" descr="Fomalhaut_with_Disk_Ring_and_extrasolar_planet_b.jpg">
              <a:extLst>
                <a:ext uri="{FF2B5EF4-FFF2-40B4-BE49-F238E27FC236}">
                  <a16:creationId xmlns:a16="http://schemas.microsoft.com/office/drawing/2014/main" id="{79FF930F-2202-6243-8564-3E50D01EF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184490" y="2422657"/>
              <a:ext cx="3919959" cy="26193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Title 1">
              <a:extLst>
                <a:ext uri="{FF2B5EF4-FFF2-40B4-BE49-F238E27FC236}">
                  <a16:creationId xmlns:a16="http://schemas.microsoft.com/office/drawing/2014/main" id="{5CB3EEAA-2B9F-D646-A579-9205E73209A4}"/>
                </a:ext>
              </a:extLst>
            </p:cNvPr>
            <p:cNvSpPr txBox="1">
              <a:spLocks/>
            </p:cNvSpPr>
            <p:nvPr/>
          </p:nvSpPr>
          <p:spPr>
            <a:xfrm>
              <a:off x="6500030" y="4130742"/>
              <a:ext cx="2610471" cy="1042458"/>
            </a:xfrm>
            <a:prstGeom prst="rect">
              <a:avLst/>
            </a:prstGeom>
          </p:spPr>
          <p:txBody>
            <a:bodyPr vert="horz" lIns="95157" tIns="47579" rIns="95157" bIns="47579" rtlCol="0" anchor="ctr">
              <a:normAutofit/>
            </a:bodyPr>
            <a:lstStyle/>
            <a:p>
              <a:pPr algn="ctr">
                <a:spcBef>
                  <a:spcPct val="0"/>
                </a:spcBef>
                <a:defRPr/>
              </a:pPr>
              <a:r>
                <a:rPr lang="en-US" sz="2800" dirty="0" err="1">
                  <a:latin typeface="Helvetica Neue Light"/>
                  <a:ea typeface="+mj-ea"/>
                  <a:cs typeface="Helvetica Neue Light"/>
                </a:rPr>
                <a:t>Fomalhaut</a:t>
              </a:r>
              <a:r>
                <a:rPr lang="en-US" sz="2800" dirty="0">
                  <a:latin typeface="Helvetica Neue Light"/>
                  <a:ea typeface="+mj-ea"/>
                  <a:cs typeface="Helvetica Neue Light"/>
                </a:rPr>
                <a:t> </a:t>
              </a:r>
              <a:r>
                <a:rPr lang="en-US" sz="2800" dirty="0" err="1">
                  <a:latin typeface="Helvetica Neue Light"/>
                  <a:ea typeface="+mj-ea"/>
                  <a:cs typeface="Helvetica Neue Light"/>
                </a:rPr>
                <a:t>b</a:t>
              </a:r>
              <a:endParaRPr lang="en-US" sz="2800" dirty="0">
                <a:latin typeface="Helvetica Neue Light"/>
                <a:ea typeface="+mj-ea"/>
                <a:cs typeface="Helvetica Neue Light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8D79F74-FA53-C64F-AB4F-25404D5BA5C4}"/>
              </a:ext>
            </a:extLst>
          </p:cNvPr>
          <p:cNvGrpSpPr/>
          <p:nvPr/>
        </p:nvGrpSpPr>
        <p:grpSpPr>
          <a:xfrm>
            <a:off x="4607062" y="2073361"/>
            <a:ext cx="2499048" cy="2499053"/>
            <a:chOff x="3281701" y="2170188"/>
            <a:chExt cx="2923796" cy="2923801"/>
          </a:xfrm>
        </p:grpSpPr>
        <p:pic>
          <p:nvPicPr>
            <p:cNvPr id="23" name="Picture 22" descr="Benjamin_Zuckerman_HR_8799_planets_image_Dec._2010.jpg">
              <a:extLst>
                <a:ext uri="{FF2B5EF4-FFF2-40B4-BE49-F238E27FC236}">
                  <a16:creationId xmlns:a16="http://schemas.microsoft.com/office/drawing/2014/main" id="{333F5DE1-F41F-1041-A0F8-D3062A791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3281701" y="2170188"/>
              <a:ext cx="2923796" cy="2923801"/>
            </a:xfrm>
            <a:prstGeom prst="rect">
              <a:avLst/>
            </a:prstGeom>
          </p:spPr>
        </p:pic>
        <p:sp>
          <p:nvSpPr>
            <p:cNvPr id="24" name="Title 1">
              <a:extLst>
                <a:ext uri="{FF2B5EF4-FFF2-40B4-BE49-F238E27FC236}">
                  <a16:creationId xmlns:a16="http://schemas.microsoft.com/office/drawing/2014/main" id="{04C43C2B-A321-3E48-B8AB-4012F35A277A}"/>
                </a:ext>
              </a:extLst>
            </p:cNvPr>
            <p:cNvSpPr txBox="1">
              <a:spLocks/>
            </p:cNvSpPr>
            <p:nvPr/>
          </p:nvSpPr>
          <p:spPr>
            <a:xfrm>
              <a:off x="3452019" y="3781162"/>
              <a:ext cx="2610471" cy="1042458"/>
            </a:xfrm>
            <a:prstGeom prst="rect">
              <a:avLst/>
            </a:prstGeom>
          </p:spPr>
          <p:txBody>
            <a:bodyPr vert="horz" lIns="95157" tIns="47579" rIns="95157" bIns="47579" rtlCol="0" anchor="ctr">
              <a:normAutofit/>
            </a:bodyPr>
            <a:lstStyle/>
            <a:p>
              <a:pPr algn="ctr">
                <a:spcBef>
                  <a:spcPct val="0"/>
                </a:spcBef>
                <a:defRPr/>
              </a:pPr>
              <a:r>
                <a:rPr lang="en-US" sz="2400" dirty="0">
                  <a:latin typeface="Helvetica Neue Light"/>
                  <a:ea typeface="+mj-ea"/>
                  <a:cs typeface="Helvetica Neue Light"/>
                </a:rPr>
                <a:t>HR 8799 </a:t>
              </a:r>
              <a:r>
                <a:rPr lang="en-US" sz="2400" dirty="0" err="1">
                  <a:latin typeface="Helvetica Neue Light"/>
                  <a:ea typeface="+mj-ea"/>
                  <a:cs typeface="Helvetica Neue Light"/>
                </a:rPr>
                <a:t>bcde</a:t>
              </a:r>
              <a:endParaRPr lang="en-US" sz="2400" dirty="0">
                <a:latin typeface="Helvetica Neue Light"/>
                <a:ea typeface="+mj-ea"/>
                <a:cs typeface="Helvetica Neue Light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D904BB5-7F62-3541-8ACA-7E51A11718A8}"/>
              </a:ext>
            </a:extLst>
          </p:cNvPr>
          <p:cNvGrpSpPr/>
          <p:nvPr/>
        </p:nvGrpSpPr>
        <p:grpSpPr>
          <a:xfrm>
            <a:off x="4527476" y="4705111"/>
            <a:ext cx="2578634" cy="2578634"/>
            <a:chOff x="3437043" y="5093990"/>
            <a:chExt cx="2747447" cy="2747447"/>
          </a:xfrm>
        </p:grpSpPr>
        <p:pic>
          <p:nvPicPr>
            <p:cNvPr id="21" name="Picture 20" descr="figure-1a-350.jpg">
              <a:extLst>
                <a:ext uri="{FF2B5EF4-FFF2-40B4-BE49-F238E27FC236}">
                  <a16:creationId xmlns:a16="http://schemas.microsoft.com/office/drawing/2014/main" id="{84C70AC2-DA1B-1845-9C64-EF0209832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37043" y="5093990"/>
              <a:ext cx="2747447" cy="2747447"/>
            </a:xfrm>
            <a:prstGeom prst="rect">
              <a:avLst/>
            </a:prstGeom>
          </p:spPr>
        </p:pic>
        <p:sp>
          <p:nvSpPr>
            <p:cNvPr id="22" name="Title 1">
              <a:extLst>
                <a:ext uri="{FF2B5EF4-FFF2-40B4-BE49-F238E27FC236}">
                  <a16:creationId xmlns:a16="http://schemas.microsoft.com/office/drawing/2014/main" id="{3EEF4D07-2D07-6A46-A50B-10FCFC619849}"/>
                </a:ext>
              </a:extLst>
            </p:cNvPr>
            <p:cNvSpPr txBox="1">
              <a:spLocks/>
            </p:cNvSpPr>
            <p:nvPr/>
          </p:nvSpPr>
          <p:spPr>
            <a:xfrm>
              <a:off x="3574019" y="5294399"/>
              <a:ext cx="2610471" cy="1042458"/>
            </a:xfrm>
            <a:prstGeom prst="rect">
              <a:avLst/>
            </a:prstGeom>
          </p:spPr>
          <p:txBody>
            <a:bodyPr vert="horz" lIns="95157" tIns="47579" rIns="95157" bIns="47579" rtlCol="0" anchor="ctr">
              <a:normAutofit/>
            </a:bodyPr>
            <a:lstStyle/>
            <a:p>
              <a:pPr algn="ctr">
                <a:spcBef>
                  <a:spcPct val="0"/>
                </a:spcBef>
                <a:defRPr/>
              </a:pPr>
              <a:r>
                <a:rPr lang="en-US" sz="2800" dirty="0">
                  <a:latin typeface="Helvetica Neue Light"/>
                  <a:ea typeface="+mj-ea"/>
                  <a:cs typeface="Helvetica Neue Light"/>
                </a:rPr>
                <a:t>51 </a:t>
              </a:r>
              <a:r>
                <a:rPr lang="en-US" sz="2800" dirty="0" err="1">
                  <a:latin typeface="Helvetica Neue Light"/>
                  <a:ea typeface="+mj-ea"/>
                  <a:cs typeface="Helvetica Neue Light"/>
                </a:rPr>
                <a:t>Eri</a:t>
              </a:r>
              <a:r>
                <a:rPr lang="en-US" sz="2800" dirty="0">
                  <a:latin typeface="Helvetica Neue Light"/>
                  <a:ea typeface="+mj-ea"/>
                  <a:cs typeface="Helvetica Neue Light"/>
                </a:rPr>
                <a:t> </a:t>
              </a:r>
              <a:r>
                <a:rPr lang="en-US" sz="2800" dirty="0" err="1">
                  <a:latin typeface="Helvetica Neue Light"/>
                  <a:ea typeface="+mj-ea"/>
                  <a:cs typeface="Helvetica Neue Light"/>
                </a:rPr>
                <a:t>b</a:t>
              </a:r>
              <a:endParaRPr lang="en-US" sz="2800" dirty="0">
                <a:latin typeface="Helvetica Neue Light"/>
                <a:ea typeface="+mj-ea"/>
                <a:cs typeface="Helvetica Neue Light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0A4F9F2-53AC-4F4E-A561-97DF5E1C75EE}"/>
              </a:ext>
            </a:extLst>
          </p:cNvPr>
          <p:cNvGrpSpPr/>
          <p:nvPr/>
        </p:nvGrpSpPr>
        <p:grpSpPr>
          <a:xfrm>
            <a:off x="1378043" y="-145912"/>
            <a:ext cx="2830989" cy="2098230"/>
            <a:chOff x="1" y="-109877"/>
            <a:chExt cx="3016323" cy="2235593"/>
          </a:xfrm>
        </p:grpSpPr>
        <p:pic>
          <p:nvPicPr>
            <p:cNvPr id="19" name="Picture 18" descr="2M1207.jpg">
              <a:extLst>
                <a:ext uri="{FF2B5EF4-FFF2-40B4-BE49-F238E27FC236}">
                  <a16:creationId xmlns:a16="http://schemas.microsoft.com/office/drawing/2014/main" id="{465007EB-5933-814A-A03E-80178D69F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t="16605" b="9963"/>
            <a:stretch>
              <a:fillRect/>
            </a:stretch>
          </p:blipFill>
          <p:spPr>
            <a:xfrm>
              <a:off x="1" y="47822"/>
              <a:ext cx="3016323" cy="2077894"/>
            </a:xfrm>
            <a:prstGeom prst="rect">
              <a:avLst/>
            </a:prstGeom>
          </p:spPr>
        </p:pic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6676E88F-3BB7-E248-B0F3-C4631C337C02}"/>
                </a:ext>
              </a:extLst>
            </p:cNvPr>
            <p:cNvSpPr txBox="1">
              <a:spLocks/>
            </p:cNvSpPr>
            <p:nvPr/>
          </p:nvSpPr>
          <p:spPr>
            <a:xfrm>
              <a:off x="252622" y="-109877"/>
              <a:ext cx="2610471" cy="1042458"/>
            </a:xfrm>
            <a:prstGeom prst="rect">
              <a:avLst/>
            </a:prstGeom>
          </p:spPr>
          <p:txBody>
            <a:bodyPr vert="horz" lIns="95157" tIns="47579" rIns="95157" bIns="47579" rtlCol="0" anchor="ctr">
              <a:normAutofit/>
            </a:bodyPr>
            <a:lstStyle/>
            <a:p>
              <a:pPr algn="ctr">
                <a:spcBef>
                  <a:spcPct val="0"/>
                </a:spcBef>
                <a:defRPr/>
              </a:pPr>
              <a:r>
                <a:rPr lang="en-US" sz="2800" dirty="0">
                  <a:latin typeface="Helvetica Neue Light"/>
                  <a:ea typeface="+mj-ea"/>
                  <a:cs typeface="Helvetica Neue Light"/>
                </a:rPr>
                <a:t>2M1207 </a:t>
              </a:r>
              <a:r>
                <a:rPr lang="en-US" sz="2800" dirty="0" err="1">
                  <a:latin typeface="Helvetica Neue Light"/>
                  <a:ea typeface="+mj-ea"/>
                  <a:cs typeface="Helvetica Neue Light"/>
                </a:rPr>
                <a:t>b</a:t>
              </a:r>
              <a:endParaRPr lang="en-US" sz="2800" dirty="0">
                <a:latin typeface="Helvetica Neue Light"/>
                <a:ea typeface="+mj-ea"/>
                <a:cs typeface="Helvetica Neue Light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BF336BC8-25BC-6340-847B-D632BB09399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98"/>
          <a:stretch/>
        </p:blipFill>
        <p:spPr>
          <a:xfrm>
            <a:off x="1615142" y="4705110"/>
            <a:ext cx="2589351" cy="212852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97091F66-193C-5C49-8350-69BFD886A066}"/>
              </a:ext>
            </a:extLst>
          </p:cNvPr>
          <p:cNvSpPr txBox="1">
            <a:spLocks/>
          </p:cNvSpPr>
          <p:nvPr/>
        </p:nvSpPr>
        <p:spPr>
          <a:xfrm>
            <a:off x="1635330" y="4428339"/>
            <a:ext cx="2450074" cy="97840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lIns="95157" tIns="47579" rIns="95157" bIns="47579" rtlCol="0" anchor="ctr">
            <a:norm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>
              <a:spcBef>
                <a:spcPct val="0"/>
              </a:spcBef>
              <a:defRPr/>
            </a:pPr>
            <a:r>
              <a:rPr lang="en-US" sz="2800" dirty="0">
                <a:latin typeface="Helvetica Neue Light"/>
                <a:ea typeface="+mj-ea"/>
                <a:cs typeface="Helvetica Neue Light"/>
              </a:rPr>
              <a:t>HIP 65426 b</a:t>
            </a:r>
          </a:p>
        </p:txBody>
      </p:sp>
      <p:pic>
        <p:nvPicPr>
          <p:cNvPr id="18" name="Picture 17" descr="Screen Shot 2016-10-12 at 10.10.27 AM.png">
            <a:extLst>
              <a:ext uri="{FF2B5EF4-FFF2-40B4-BE49-F238E27FC236}">
                <a16:creationId xmlns:a16="http://schemas.microsoft.com/office/drawing/2014/main" id="{4BAD63D6-FD0A-8348-8204-E859A8BF7F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19794" y="2030434"/>
            <a:ext cx="2665903" cy="256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039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34B6B-6907-7649-BCA7-CD140222E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6205" y="487443"/>
            <a:ext cx="7958331" cy="1077229"/>
          </a:xfrm>
        </p:spPr>
        <p:txBody>
          <a:bodyPr/>
          <a:lstStyle/>
          <a:p>
            <a:r>
              <a:rPr lang="en-US" dirty="0"/>
              <a:t>Vega has a gap in its debris disk!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35F751-EEEB-A64A-81F1-6925A6AF9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C465-BE87-B049-AD50-489474F0658D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 descr="Su2013_fig.jpg">
            <a:extLst>
              <a:ext uri="{FF2B5EF4-FFF2-40B4-BE49-F238E27FC236}">
                <a16:creationId xmlns:a16="http://schemas.microsoft.com/office/drawing/2014/main" id="{BE9B4AF5-5E2B-5D43-95B5-54D4983D8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770" y="487443"/>
            <a:ext cx="3712435" cy="60141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1F6ABE-769E-AB42-986E-0E758D69EC63}"/>
              </a:ext>
            </a:extLst>
          </p:cNvPr>
          <p:cNvSpPr txBox="1"/>
          <p:nvPr/>
        </p:nvSpPr>
        <p:spPr>
          <a:xfrm>
            <a:off x="1165466" y="6515916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 et al. 2013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0427E2-4B3A-E243-A6A4-BF59D9120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3644" y="1675423"/>
            <a:ext cx="4402944" cy="40497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F1F47D4-03AD-5840-A970-B66AE3BDAD3C}"/>
              </a:ext>
            </a:extLst>
          </p:cNvPr>
          <p:cNvSpPr txBox="1"/>
          <p:nvPr/>
        </p:nvSpPr>
        <p:spPr>
          <a:xfrm>
            <a:off x="8091227" y="6049944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 et al. 2005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E30FE0-DB37-EA46-BCE9-C059B3D3E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9476" y="2052116"/>
            <a:ext cx="2848130" cy="3997828"/>
          </a:xfrm>
        </p:spPr>
        <p:txBody>
          <a:bodyPr anchor="t"/>
          <a:lstStyle/>
          <a:p>
            <a:r>
              <a:rPr lang="en-US" dirty="0"/>
              <a:t>445 +/- 13 </a:t>
            </a:r>
            <a:r>
              <a:rPr lang="en-US" dirty="0" err="1"/>
              <a:t>Myr</a:t>
            </a:r>
            <a:endParaRPr lang="en-US" dirty="0"/>
          </a:p>
          <a:p>
            <a:r>
              <a:rPr lang="en-US" dirty="0"/>
              <a:t>A0V star</a:t>
            </a:r>
          </a:p>
          <a:p>
            <a:r>
              <a:rPr lang="en-US" dirty="0"/>
              <a:t>7.68 pc</a:t>
            </a:r>
          </a:p>
          <a:p>
            <a:r>
              <a:rPr lang="en-US" dirty="0"/>
              <a:t>Face-on debris disk with resolved cold belt and inferred warm belt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CEF580-E2C1-7644-A4EF-9FA2450292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529737">
            <a:off x="1129261" y="3444727"/>
            <a:ext cx="2706425" cy="27064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5D5C53-F82B-094E-A6DC-25ADC0C950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245538">
            <a:off x="1831983" y="2945793"/>
            <a:ext cx="2706425" cy="27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04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4C950-33F7-3C41-A498-D97167B93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789" y="173020"/>
            <a:ext cx="7958331" cy="1077229"/>
          </a:xfrm>
        </p:spPr>
        <p:txBody>
          <a:bodyPr/>
          <a:lstStyle/>
          <a:p>
            <a:r>
              <a:rPr lang="en-US" dirty="0"/>
              <a:t>Palomar P1640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47039-FCEB-2D46-B716-78BEDAA81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C465-BE87-B049-AD50-489474F0658D}" type="slidenum">
              <a:rPr lang="en-US" smtClean="0"/>
              <a:t>6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19D97CB-3C00-3341-BBE8-552AE75F6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291" y="855564"/>
            <a:ext cx="5006716" cy="4392514"/>
          </a:xfrm>
        </p:spPr>
        <p:txBody>
          <a:bodyPr anchor="t"/>
          <a:lstStyle/>
          <a:p>
            <a:pPr>
              <a:lnSpc>
                <a:spcPct val="100000"/>
              </a:lnSpc>
            </a:pPr>
            <a:r>
              <a:rPr lang="en-US" dirty="0"/>
              <a:t>Integral field spectrograph</a:t>
            </a:r>
          </a:p>
          <a:p>
            <a:pPr>
              <a:lnSpc>
                <a:spcPct val="100000"/>
              </a:lnSpc>
            </a:pPr>
            <a:r>
              <a:rPr lang="en-US" dirty="0"/>
              <a:t>969-1797 nm (Y-H band) 32 channels</a:t>
            </a:r>
          </a:p>
          <a:p>
            <a:pPr>
              <a:lnSpc>
                <a:spcPct val="100000"/>
              </a:lnSpc>
            </a:pPr>
            <a:r>
              <a:rPr lang="en-US" dirty="0"/>
              <a:t>FOV 3.8”x3.8” </a:t>
            </a:r>
          </a:p>
          <a:p>
            <a:pPr>
              <a:lnSpc>
                <a:spcPct val="100000"/>
              </a:lnSpc>
            </a:pPr>
            <a:r>
              <a:rPr lang="en-US" dirty="0"/>
              <a:t>4 nights approved 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5.5 </a:t>
            </a:r>
            <a:r>
              <a:rPr lang="en-US" dirty="0" err="1"/>
              <a:t>hrs</a:t>
            </a:r>
            <a:r>
              <a:rPr lang="en-US" dirty="0"/>
              <a:t> in seeing &gt;1.5”</a:t>
            </a:r>
          </a:p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A60266-07B5-5E4A-B5CF-4593B6C85E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252472" y="3076316"/>
            <a:ext cx="4377129" cy="3282847"/>
          </a:xfrm>
          <a:prstGeom prst="rect">
            <a:avLst/>
          </a:prstGeom>
        </p:spPr>
      </p:pic>
      <p:pic>
        <p:nvPicPr>
          <p:cNvPr id="10" name="ds9_p1640">
            <a:hlinkClick r:id="" action="ppaction://media"/>
            <a:extLst>
              <a:ext uri="{FF2B5EF4-FFF2-40B4-BE49-F238E27FC236}">
                <a16:creationId xmlns:a16="http://schemas.microsoft.com/office/drawing/2014/main" id="{74F8FB1E-A47F-8B48-8CEA-6AC6DA13E2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22702" y="855564"/>
            <a:ext cx="5108914" cy="510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01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4E826-25A8-534E-9339-2D6BFE22E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SDI: wavelength to separate the planet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31FFD4-C22B-2C48-9621-75F9C3BD9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C465-BE87-B049-AD50-489474F0658D}" type="slidenum">
              <a:rPr lang="en-US" smtClean="0"/>
              <a:t>7</a:t>
            </a:fld>
            <a:endParaRPr lang="en-US"/>
          </a:p>
        </p:txBody>
      </p:sp>
      <p:pic>
        <p:nvPicPr>
          <p:cNvPr id="5" name="ds9_p1640">
            <a:hlinkClick r:id="" action="ppaction://media"/>
            <a:extLst>
              <a:ext uri="{FF2B5EF4-FFF2-40B4-BE49-F238E27FC236}">
                <a16:creationId xmlns:a16="http://schemas.microsoft.com/office/drawing/2014/main" id="{285F2533-CD5D-2648-A228-4F1FBB925B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8898" y="1885285"/>
            <a:ext cx="3746396" cy="3746396"/>
          </a:xfrm>
          <a:prstGeom prst="rect">
            <a:avLst/>
          </a:prstGeom>
        </p:spPr>
      </p:pic>
      <p:pic>
        <p:nvPicPr>
          <p:cNvPr id="6" name="Picture 5" descr="P1640.jpg">
            <a:extLst>
              <a:ext uri="{FF2B5EF4-FFF2-40B4-BE49-F238E27FC236}">
                <a16:creationId xmlns:a16="http://schemas.microsoft.com/office/drawing/2014/main" id="{B1E49BB5-83EC-194A-91A3-8F6A6EFDDA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0825" y="1885285"/>
            <a:ext cx="3691403" cy="3746396"/>
          </a:xfrm>
          <a:prstGeom prst="rect">
            <a:avLst/>
          </a:prstGeo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5DC9FA90-BFF5-034A-8E46-F7A4F079E3AF}"/>
              </a:ext>
            </a:extLst>
          </p:cNvPr>
          <p:cNvSpPr/>
          <p:nvPr/>
        </p:nvSpPr>
        <p:spPr>
          <a:xfrm>
            <a:off x="5628443" y="3391224"/>
            <a:ext cx="1169233" cy="7345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B83EF084-3676-B242-BD9E-4FCE6B921EDD}"/>
              </a:ext>
            </a:extLst>
          </p:cNvPr>
          <p:cNvSpPr/>
          <p:nvPr/>
        </p:nvSpPr>
        <p:spPr>
          <a:xfrm rot="3465650">
            <a:off x="9101860" y="2537459"/>
            <a:ext cx="274320" cy="7280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2C6C39-9584-174F-9573-C21ACD9EB018}"/>
              </a:ext>
            </a:extLst>
          </p:cNvPr>
          <p:cNvSpPr txBox="1"/>
          <p:nvPr/>
        </p:nvSpPr>
        <p:spPr>
          <a:xfrm>
            <a:off x="9513439" y="2406609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 real!</a:t>
            </a:r>
          </a:p>
        </p:txBody>
      </p:sp>
    </p:spTree>
    <p:extLst>
      <p:ext uri="{BB962C8B-B14F-4D97-AF65-F5344CB8AC3E}">
        <p14:creationId xmlns:p14="http://schemas.microsoft.com/office/powerpoint/2010/main" val="134711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8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7E4E0-89B7-3B45-A743-D359B76A9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8" y="125232"/>
            <a:ext cx="7958331" cy="1077229"/>
          </a:xfrm>
        </p:spPr>
        <p:txBody>
          <a:bodyPr/>
          <a:lstStyle/>
          <a:p>
            <a:r>
              <a:rPr lang="en-US" dirty="0"/>
              <a:t>Sensitivity achieved inside warm belt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6622706-E1D9-8E4C-BB26-7C8431201E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6297" y="663846"/>
            <a:ext cx="7833842" cy="522256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8B5377-D062-8E4D-901F-7768B94EC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C465-BE87-B049-AD50-489474F0658D}" type="slidenum">
              <a:rPr lang="en-US" smtClean="0"/>
              <a:t>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2C7688-B143-7A47-AD10-B4A3BAA17EDE}"/>
              </a:ext>
            </a:extLst>
          </p:cNvPr>
          <p:cNvSpPr txBox="1"/>
          <p:nvPr/>
        </p:nvSpPr>
        <p:spPr>
          <a:xfrm>
            <a:off x="5439905" y="6042898"/>
            <a:ext cx="3070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Meshkat et al. 2018 in press</a:t>
            </a:r>
          </a:p>
        </p:txBody>
      </p:sp>
    </p:spTree>
    <p:extLst>
      <p:ext uri="{BB962C8B-B14F-4D97-AF65-F5344CB8AC3E}">
        <p14:creationId xmlns:p14="http://schemas.microsoft.com/office/powerpoint/2010/main" val="4147185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CF861-FEF6-3746-99A5-80A7C57FE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8" y="568026"/>
            <a:ext cx="7958331" cy="1077229"/>
          </a:xfrm>
        </p:spPr>
        <p:txBody>
          <a:bodyPr/>
          <a:lstStyle/>
          <a:p>
            <a:r>
              <a:rPr lang="en-US" dirty="0"/>
              <a:t>How good are we doing?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45F13-5763-2745-B8B0-FCE2D1004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3599" y="1246591"/>
            <a:ext cx="7796540" cy="3997828"/>
          </a:xfrm>
        </p:spPr>
        <p:txBody>
          <a:bodyPr anchor="t"/>
          <a:lstStyle/>
          <a:p>
            <a:r>
              <a:rPr lang="en-US" dirty="0"/>
              <a:t>Expect co-adding frames to provide n</a:t>
            </a:r>
            <a:r>
              <a:rPr lang="en-US" baseline="30000" dirty="0"/>
              <a:t>-1/2</a:t>
            </a:r>
            <a:r>
              <a:rPr lang="en-US" dirty="0"/>
              <a:t> improvement</a:t>
            </a:r>
          </a:p>
          <a:p>
            <a:r>
              <a:rPr lang="en-US" dirty="0"/>
              <a:t>Only saw improvement of n</a:t>
            </a:r>
            <a:r>
              <a:rPr lang="en-US" baseline="30000" dirty="0"/>
              <a:t>-1/5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6D9944-84F6-1A4D-AE7C-413E167AD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C465-BE87-B049-AD50-489474F0658D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9B71F6-44E6-1448-9B57-12AC50013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770" y="2203099"/>
            <a:ext cx="5486400" cy="3657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A2A7FA-8FD7-2543-A030-F4431B9096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1980" y="2203099"/>
            <a:ext cx="5486400" cy="3657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70D43A-E0FC-6B4C-A993-4C1B5AC3ACA3}"/>
              </a:ext>
            </a:extLst>
          </p:cNvPr>
          <p:cNvSpPr txBox="1"/>
          <p:nvPr/>
        </p:nvSpPr>
        <p:spPr>
          <a:xfrm>
            <a:off x="5439905" y="6008608"/>
            <a:ext cx="3070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Meshkat et al. 2018 in press</a:t>
            </a:r>
          </a:p>
        </p:txBody>
      </p:sp>
    </p:spTree>
    <p:extLst>
      <p:ext uri="{BB962C8B-B14F-4D97-AF65-F5344CB8AC3E}">
        <p14:creationId xmlns:p14="http://schemas.microsoft.com/office/powerpoint/2010/main" val="199357127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82E"/>
      </a:dk2>
      <a:lt2>
        <a:srgbClr val="C2F5FC"/>
      </a:lt2>
      <a:accent1>
        <a:srgbClr val="4091F3"/>
      </a:accent1>
      <a:accent2>
        <a:srgbClr val="8BBCF1"/>
      </a:accent2>
      <a:accent3>
        <a:srgbClr val="CB6A6A"/>
      </a:accent3>
      <a:accent4>
        <a:srgbClr val="C567AF"/>
      </a:accent4>
      <a:accent5>
        <a:srgbClr val="A684F9"/>
      </a:accent5>
      <a:accent6>
        <a:srgbClr val="A9ACEE"/>
      </a:accent6>
      <a:hlink>
        <a:srgbClr val="6D9CC5"/>
      </a:hlink>
      <a:folHlink>
        <a:srgbClr val="6D82A0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178B2DAB-5DDE-4060-A857-D2E1CDA9250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{4AA5DAAA-84ED-304F-859D-281CD29ABA02}tf16401378</Template>
  <TotalTime>6031</TotalTime>
  <Words>436</Words>
  <Application>Microsoft Macintosh PowerPoint</Application>
  <PresentationFormat>Widescreen</PresentationFormat>
  <Paragraphs>77</Paragraphs>
  <Slides>16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Helvetica Neue Light</vt:lpstr>
      <vt:lpstr>MS Shell Dlg 2</vt:lpstr>
      <vt:lpstr>Wingdings</vt:lpstr>
      <vt:lpstr>Wingdings 3</vt:lpstr>
      <vt:lpstr>Madison</vt:lpstr>
      <vt:lpstr>A deep search for planets in the inner 15 au around Vega </vt:lpstr>
      <vt:lpstr>PowerPoint Presentation</vt:lpstr>
      <vt:lpstr>Giant planets be more common around stars with debris disks </vt:lpstr>
      <vt:lpstr>PowerPoint Presentation</vt:lpstr>
      <vt:lpstr>Vega has a gap in its debris disk!</vt:lpstr>
      <vt:lpstr>Palomar P1640 data</vt:lpstr>
      <vt:lpstr>SDI: wavelength to separate the planet</vt:lpstr>
      <vt:lpstr>Sensitivity achieved inside warm belt</vt:lpstr>
      <vt:lpstr>How good are we doing?</vt:lpstr>
      <vt:lpstr>Residual structure after post-processing</vt:lpstr>
      <vt:lpstr>Limits on shepherding planets</vt:lpstr>
      <vt:lpstr>Where we are with Vega</vt:lpstr>
      <vt:lpstr>Conclusions</vt:lpstr>
      <vt:lpstr>Conclusions</vt:lpstr>
      <vt:lpstr>PowerPoint Presentation</vt:lpstr>
      <vt:lpstr>Future work with Keck in M-band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Polarimetry as a tool</dc:title>
  <dc:creator>Tiffany Meshkat</dc:creator>
  <cp:lastModifiedBy>Tiffany Meshkat</cp:lastModifiedBy>
  <cp:revision>185</cp:revision>
  <cp:lastPrinted>2018-04-05T23:26:34Z</cp:lastPrinted>
  <dcterms:created xsi:type="dcterms:W3CDTF">2018-04-03T22:45:57Z</dcterms:created>
  <dcterms:modified xsi:type="dcterms:W3CDTF">2018-09-18T16:15:38Z</dcterms:modified>
</cp:coreProperties>
</file>