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</p:sldIdLst>
  <p:sldSz cy="5143500" cx="9144000"/>
  <p:notesSz cx="6858000" cy="9144000"/>
  <p:embeddedFontLst>
    <p:embeddedFont>
      <p:font typeface="Roboto"/>
      <p:regular r:id="rId9"/>
      <p:bold r:id="rId10"/>
      <p:italic r:id="rId11"/>
      <p:boldItalic r:id="rId1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font" Target="fonts/Roboto-italic.fntdata"/><Relationship Id="rId10" Type="http://schemas.openxmlformats.org/officeDocument/2006/relationships/font" Target="fonts/Roboto-bold.fntdata"/><Relationship Id="rId12" Type="http://schemas.openxmlformats.org/officeDocument/2006/relationships/font" Target="fonts/Roboto-boldItalic.fntdata"/><Relationship Id="rId9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276996d3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276996d3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276996d39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4276996d3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3.jpg"/><Relationship Id="rId9" Type="http://schemas.openxmlformats.org/officeDocument/2006/relationships/image" Target="../media/image11.png"/><Relationship Id="rId5" Type="http://schemas.openxmlformats.org/officeDocument/2006/relationships/image" Target="../media/image6.jpg"/><Relationship Id="rId6" Type="http://schemas.openxmlformats.org/officeDocument/2006/relationships/image" Target="../media/image9.png"/><Relationship Id="rId7" Type="http://schemas.openxmlformats.org/officeDocument/2006/relationships/image" Target="../media/image12.png"/><Relationship Id="rId8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ctrTitle"/>
          </p:nvPr>
        </p:nvSpPr>
        <p:spPr>
          <a:xfrm>
            <a:off x="182175" y="305647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Impact"/>
                <a:ea typeface="Impact"/>
                <a:cs typeface="Impact"/>
                <a:sym typeface="Impact"/>
              </a:rPr>
              <a:t>Project PANOPTES: Detecting Transiting Exoplanets with a Low-Cost Robotic Observatory</a:t>
            </a:r>
            <a:endParaRPr sz="30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86" name="Google Shape;86;p13"/>
          <p:cNvSpPr txBox="1"/>
          <p:nvPr>
            <p:ph idx="1" type="subTitle"/>
          </p:nvPr>
        </p:nvSpPr>
        <p:spPr>
          <a:xfrm>
            <a:off x="100200" y="1060550"/>
            <a:ext cx="61107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</a:t>
            </a:r>
            <a:r>
              <a:rPr lang="en"/>
              <a:t>y A. Ganesh, D. Mawet, G. Ruane, N. Jovanovic, A. Mukherjea, J. Synge, W. Gee, and L. Boucher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5976">
            <a:off x="6958369" y="602179"/>
            <a:ext cx="1946887" cy="130187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 txBox="1"/>
          <p:nvPr/>
        </p:nvSpPr>
        <p:spPr>
          <a:xfrm>
            <a:off x="262700" y="1329150"/>
            <a:ext cx="3816000" cy="4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Image result for project panoptes unit" id="89" name="Google Shape;8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175" y="1939275"/>
            <a:ext cx="1751374" cy="1762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transit light curve" id="90" name="Google Shape;9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13225" y="2013050"/>
            <a:ext cx="2545025" cy="10853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/>
        </p:nvSpPr>
        <p:spPr>
          <a:xfrm>
            <a:off x="2031675" y="3098400"/>
            <a:ext cx="30000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Obtain a transit curve</a:t>
            </a:r>
            <a:endParaRPr/>
          </a:p>
        </p:txBody>
      </p:sp>
      <p:sp>
        <p:nvSpPr>
          <p:cNvPr id="92" name="Google Shape;92;p13"/>
          <p:cNvSpPr txBox="1"/>
          <p:nvPr/>
        </p:nvSpPr>
        <p:spPr>
          <a:xfrm>
            <a:off x="84075" y="3831575"/>
            <a:ext cx="1947600" cy="49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Build a fully functional unit in 10 weeks</a:t>
            </a:r>
            <a:endParaRPr b="1"/>
          </a:p>
        </p:txBody>
      </p:sp>
      <p:pic>
        <p:nvPicPr>
          <p:cNvPr id="93" name="Google Shape;9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3687" y="2261262"/>
            <a:ext cx="1751376" cy="131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67063" y="2032948"/>
            <a:ext cx="1181302" cy="157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6">
            <a:off x="5223689" y="3731072"/>
            <a:ext cx="1751373" cy="131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67063" y="3701675"/>
            <a:ext cx="1029264" cy="137232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 txBox="1"/>
          <p:nvPr/>
        </p:nvSpPr>
        <p:spPr>
          <a:xfrm>
            <a:off x="5154350" y="1828350"/>
            <a:ext cx="16716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Building the unit</a:t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6400" y="2374875"/>
            <a:ext cx="2928696" cy="248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625" y="498625"/>
            <a:ext cx="2928701" cy="152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/>
          <p:cNvPicPr preferRelativeResize="0"/>
          <p:nvPr/>
        </p:nvPicPr>
        <p:blipFill rotWithShape="1">
          <a:blip r:embed="rId5">
            <a:alphaModFix/>
          </a:blip>
          <a:srcRect b="0" l="0" r="50651" t="0"/>
          <a:stretch/>
        </p:blipFill>
        <p:spPr>
          <a:xfrm>
            <a:off x="3504938" y="207475"/>
            <a:ext cx="2059067" cy="24848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5" name="Google Shape;105;p14"/>
          <p:cNvSpPr txBox="1"/>
          <p:nvPr/>
        </p:nvSpPr>
        <p:spPr>
          <a:xfrm>
            <a:off x="526825" y="2287550"/>
            <a:ext cx="7342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4"/>
          <p:cNvSpPr txBox="1"/>
          <p:nvPr/>
        </p:nvSpPr>
        <p:spPr>
          <a:xfrm>
            <a:off x="200725" y="2086650"/>
            <a:ext cx="2872500" cy="4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Instructional Videos on Project PANOPTES Youtube Channel</a:t>
            </a:r>
            <a:endParaRPr b="1"/>
          </a:p>
        </p:txBody>
      </p:sp>
      <p:sp>
        <p:nvSpPr>
          <p:cNvPr id="107" name="Google Shape;107;p14"/>
          <p:cNvSpPr txBox="1"/>
          <p:nvPr/>
        </p:nvSpPr>
        <p:spPr>
          <a:xfrm>
            <a:off x="3368925" y="2742050"/>
            <a:ext cx="2059200" cy="4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Software from Github</a:t>
            </a:r>
            <a:endParaRPr b="1"/>
          </a:p>
        </p:txBody>
      </p:sp>
      <p:sp>
        <p:nvSpPr>
          <p:cNvPr id="108" name="Google Shape;108;p14"/>
          <p:cNvSpPr txBox="1"/>
          <p:nvPr/>
        </p:nvSpPr>
        <p:spPr>
          <a:xfrm>
            <a:off x="5822825" y="2021325"/>
            <a:ext cx="3410700" cy="4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Image Difference from Polar Aligning</a:t>
            </a:r>
            <a:endParaRPr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6125" y="857250"/>
            <a:ext cx="4827873" cy="214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5"/>
          <p:cNvSpPr txBox="1"/>
          <p:nvPr/>
        </p:nvSpPr>
        <p:spPr>
          <a:xfrm>
            <a:off x="294000" y="3761000"/>
            <a:ext cx="33600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Successfully obtained a transit curve of HD189733 </a:t>
            </a:r>
            <a:endParaRPr b="1"/>
          </a:p>
        </p:txBody>
      </p:sp>
      <p:sp>
        <p:nvSpPr>
          <p:cNvPr id="115" name="Google Shape;115;p15"/>
          <p:cNvSpPr txBox="1"/>
          <p:nvPr/>
        </p:nvSpPr>
        <p:spPr>
          <a:xfrm>
            <a:off x="4838875" y="2501825"/>
            <a:ext cx="39405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Target star, comparison, and residual showing great accuracy with reference</a:t>
            </a:r>
            <a:r>
              <a:rPr lang="en"/>
              <a:t> </a:t>
            </a:r>
            <a:endParaRPr/>
          </a:p>
        </p:txBody>
      </p:sp>
      <p:pic>
        <p:nvPicPr>
          <p:cNvPr id="116" name="Google Shape;11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538" y="697025"/>
            <a:ext cx="4011325" cy="3008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