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6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9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6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4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2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1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DB425-24D0-4CA3-9E0A-2D6A06C6967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BBA2-4716-4512-BC4A-B736DBC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6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1314871" y="3952957"/>
            <a:ext cx="8366040" cy="1362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Carl Coker, NASA Postdoctoral Program Fellow, NASA JPL</a:t>
            </a:r>
          </a:p>
          <a:p>
            <a:pPr marL="0" indent="0">
              <a:buNone/>
            </a:pPr>
            <a:r>
              <a:rPr lang="en-US" sz="2000" dirty="0" smtClean="0"/>
              <a:t>Collaborators:  AJ Riggs, Gareth Ruane, Stuart Shaklan</a:t>
            </a:r>
          </a:p>
          <a:p>
            <a:pPr marL="0" indent="0">
              <a:buNone/>
            </a:pPr>
            <a:r>
              <a:rPr lang="en-US" sz="2000" dirty="0" smtClean="0"/>
              <a:t>September 17, 2018</a:t>
            </a:r>
            <a:endParaRPr lang="en-US" sz="2000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314870" y="2836347"/>
            <a:ext cx="9564412" cy="879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Preliminary Trade Study of Hybrid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Coronagraphs for LUVOIR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4871" y="6194678"/>
            <a:ext cx="812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© 2018.  California Institute of Technology.  Government sponsorship acknowledged.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70" y="1475510"/>
            <a:ext cx="4954453" cy="112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UV/Optical/Infrared Surveyor (LUVOIR)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LUVOIR A</a:t>
            </a:r>
          </a:p>
          <a:p>
            <a:pPr lvl="1"/>
            <a:r>
              <a:rPr lang="en-US" dirty="0" smtClean="0"/>
              <a:t>15 meters, on-axis</a:t>
            </a:r>
          </a:p>
          <a:p>
            <a:r>
              <a:rPr lang="en-US" dirty="0" smtClean="0"/>
              <a:t>LUVOIR B</a:t>
            </a:r>
          </a:p>
          <a:p>
            <a:pPr lvl="1"/>
            <a:r>
              <a:rPr lang="en-US" dirty="0" smtClean="0"/>
              <a:t>8 meters, off-axis</a:t>
            </a:r>
          </a:p>
          <a:p>
            <a:r>
              <a:rPr lang="en-US" dirty="0" smtClean="0"/>
              <a:t>General astrophysics observatory with dedicated exoplanet instrumentation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7" y="4750483"/>
            <a:ext cx="1517660" cy="1516941"/>
          </a:xfrm>
          <a:prstGeom prst="rect">
            <a:avLst/>
          </a:prstGeom>
        </p:spPr>
      </p:pic>
      <p:sp>
        <p:nvSpPr>
          <p:cNvPr id="54" name="Oval 53"/>
          <p:cNvSpPr/>
          <p:nvPr/>
        </p:nvSpPr>
        <p:spPr bwMode="auto">
          <a:xfrm>
            <a:off x="25506948" y="7099803"/>
            <a:ext cx="863992" cy="48529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65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477" y="4737346"/>
            <a:ext cx="1547872" cy="155229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416" y="4736833"/>
            <a:ext cx="1548384" cy="155280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53" y="4736833"/>
            <a:ext cx="1548383" cy="1552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12" y="4736833"/>
            <a:ext cx="1550054" cy="155448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97" y="4736833"/>
            <a:ext cx="1553013" cy="155744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849684" y="6311900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Telescope Pupil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110383" y="63119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DM1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898616" y="63119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DM2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111189" y="6311900"/>
            <a:ext cx="179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Focal Plane Mask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269980" y="6303288"/>
            <a:ext cx="1050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Lyot</a:t>
            </a:r>
            <a:r>
              <a:rPr lang="en-US" dirty="0" smtClean="0"/>
              <a:t> Stop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9913560" y="6311900"/>
            <a:ext cx="133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err="1" smtClean="0"/>
              <a:t>Lyot</a:t>
            </a:r>
            <a:r>
              <a:rPr lang="en-US" dirty="0" smtClean="0"/>
              <a:t> Coronagraphs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5658854" cy="4351338"/>
          </a:xfrm>
        </p:spPr>
        <p:txBody>
          <a:bodyPr/>
          <a:lstStyle/>
          <a:p>
            <a:r>
              <a:rPr lang="en-US" dirty="0" smtClean="0"/>
              <a:t>No pupil-plane </a:t>
            </a:r>
            <a:r>
              <a:rPr lang="en-US" dirty="0" err="1" smtClean="0"/>
              <a:t>apodization</a:t>
            </a:r>
            <a:endParaRPr lang="en-US" dirty="0" smtClean="0"/>
          </a:p>
          <a:p>
            <a:r>
              <a:rPr lang="en-US" dirty="0" smtClean="0"/>
              <a:t>Two-layer partially </a:t>
            </a:r>
            <a:r>
              <a:rPr lang="en-US" dirty="0" err="1" smtClean="0"/>
              <a:t>transmissive</a:t>
            </a:r>
            <a:r>
              <a:rPr lang="en-US" dirty="0" smtClean="0"/>
              <a:t> focal plane mask</a:t>
            </a:r>
          </a:p>
          <a:p>
            <a:pPr lvl="1"/>
            <a:r>
              <a:rPr lang="en-US" dirty="0" smtClean="0"/>
              <a:t>Thin (&lt;100 nm) uniform nickel layer</a:t>
            </a:r>
          </a:p>
          <a:p>
            <a:pPr lvl="1"/>
            <a:r>
              <a:rPr lang="en-US" dirty="0" smtClean="0"/>
              <a:t>Variable-thickness dielectric (PMGI) layer</a:t>
            </a:r>
          </a:p>
          <a:p>
            <a:pPr lvl="1"/>
            <a:r>
              <a:rPr lang="en-US" dirty="0" smtClean="0"/>
              <a:t>Controls focal plane phase</a:t>
            </a:r>
          </a:p>
          <a:p>
            <a:r>
              <a:rPr lang="en-US" dirty="0" smtClean="0"/>
              <a:t>Allow inner working angles below 3</a:t>
            </a:r>
            <a:r>
              <a:rPr lang="el-GR" dirty="0" smtClean="0"/>
              <a:t>λ</a:t>
            </a:r>
            <a:r>
              <a:rPr lang="en-US" dirty="0" smtClean="0"/>
              <a:t>/D on obstructed aperture telescopes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53" y="1823944"/>
            <a:ext cx="5694948" cy="503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Inter-DM Fresnel Number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7"/>
            <a:ext cx="5962093" cy="46258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422" y="1690688"/>
            <a:ext cx="6018577" cy="462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DM Actuators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2" y="1690688"/>
            <a:ext cx="5948353" cy="46018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025" y="1690688"/>
            <a:ext cx="6003649" cy="460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Inner Working Angle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091" y="1825620"/>
            <a:ext cx="5529341" cy="4502987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89" y="1825619"/>
            <a:ext cx="5748590" cy="45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Starting PMGI Thickness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2" y="1695679"/>
            <a:ext cx="5718761" cy="46209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85" y="1685696"/>
            <a:ext cx="5689232" cy="463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</a:t>
            </a:r>
            <a:r>
              <a:rPr lang="en-US" dirty="0" err="1" smtClean="0"/>
              <a:t>Lyot</a:t>
            </a:r>
            <a:r>
              <a:rPr lang="en-US" dirty="0" smtClean="0"/>
              <a:t> Stop Size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8" y="1690688"/>
            <a:ext cx="5960792" cy="44935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50" y="1690688"/>
            <a:ext cx="5328210" cy="44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tip/tilt sensitivity</a:t>
            </a:r>
          </a:p>
          <a:p>
            <a:r>
              <a:rPr lang="en-US" dirty="0" smtClean="0"/>
              <a:t>Reducing likelihood of controller missteps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true multi-dimensional </a:t>
            </a:r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Many parameters likely to be interdependent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165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Large UV/Optical/Infrared Surveyor (LUVOIR)</vt:lpstr>
      <vt:lpstr>Hybrid Lyot Coronagraphs</vt:lpstr>
      <vt:lpstr>Inter-DM Fresnel Number</vt:lpstr>
      <vt:lpstr>Number of DM Actuators</vt:lpstr>
      <vt:lpstr>Performance Vs. Inner Working Angle</vt:lpstr>
      <vt:lpstr>Optimal Starting PMGI Thickness</vt:lpstr>
      <vt:lpstr>Optimal Lyot Stop Size</vt:lpstr>
      <vt:lpstr>Future Work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Coker, Carl T (383A-Affiliate)</dc:creator>
  <cp:lastModifiedBy>Coker, Carl T (383A-Affiliate)</cp:lastModifiedBy>
  <cp:revision>19</cp:revision>
  <dcterms:created xsi:type="dcterms:W3CDTF">2018-09-04T21:28:18Z</dcterms:created>
  <dcterms:modified xsi:type="dcterms:W3CDTF">2018-09-11T18:50:50Z</dcterms:modified>
</cp:coreProperties>
</file>