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gif" ContentType="video/unknown"/>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8" r:id="rId2"/>
    <p:sldMasterId id="2147483693" r:id="rId3"/>
    <p:sldMasterId id="2147483723" r:id="rId4"/>
    <p:sldMasterId id="2147483738" r:id="rId5"/>
    <p:sldMasterId id="2147483750" r:id="rId6"/>
  </p:sldMasterIdLst>
  <p:notesMasterIdLst>
    <p:notesMasterId r:id="rId70"/>
  </p:notesMasterIdLst>
  <p:sldIdLst>
    <p:sldId id="436" r:id="rId7"/>
    <p:sldId id="612" r:id="rId8"/>
    <p:sldId id="625" r:id="rId9"/>
    <p:sldId id="572" r:id="rId10"/>
    <p:sldId id="615" r:id="rId11"/>
    <p:sldId id="619" r:id="rId12"/>
    <p:sldId id="617" r:id="rId13"/>
    <p:sldId id="618" r:id="rId14"/>
    <p:sldId id="642" r:id="rId15"/>
    <p:sldId id="663" r:id="rId16"/>
    <p:sldId id="703" r:id="rId17"/>
    <p:sldId id="704" r:id="rId18"/>
    <p:sldId id="679" r:id="rId19"/>
    <p:sldId id="680" r:id="rId20"/>
    <p:sldId id="681" r:id="rId21"/>
    <p:sldId id="682" r:id="rId22"/>
    <p:sldId id="683" r:id="rId23"/>
    <p:sldId id="684" r:id="rId24"/>
    <p:sldId id="688" r:id="rId25"/>
    <p:sldId id="689" r:id="rId26"/>
    <p:sldId id="690" r:id="rId27"/>
    <p:sldId id="678" r:id="rId28"/>
    <p:sldId id="692" r:id="rId29"/>
    <p:sldId id="693" r:id="rId30"/>
    <p:sldId id="694" r:id="rId31"/>
    <p:sldId id="695" r:id="rId32"/>
    <p:sldId id="696" r:id="rId33"/>
    <p:sldId id="697" r:id="rId34"/>
    <p:sldId id="698" r:id="rId35"/>
    <p:sldId id="699" r:id="rId36"/>
    <p:sldId id="700" r:id="rId37"/>
    <p:sldId id="701" r:id="rId38"/>
    <p:sldId id="702" r:id="rId39"/>
    <p:sldId id="705" r:id="rId40"/>
    <p:sldId id="706" r:id="rId41"/>
    <p:sldId id="707" r:id="rId42"/>
    <p:sldId id="708" r:id="rId43"/>
    <p:sldId id="709" r:id="rId44"/>
    <p:sldId id="710" r:id="rId45"/>
    <p:sldId id="712" r:id="rId46"/>
    <p:sldId id="713" r:id="rId47"/>
    <p:sldId id="714" r:id="rId48"/>
    <p:sldId id="715" r:id="rId49"/>
    <p:sldId id="620" r:id="rId50"/>
    <p:sldId id="716" r:id="rId51"/>
    <p:sldId id="623" r:id="rId52"/>
    <p:sldId id="624" r:id="rId53"/>
    <p:sldId id="673" r:id="rId54"/>
    <p:sldId id="674" r:id="rId55"/>
    <p:sldId id="441" r:id="rId56"/>
    <p:sldId id="675" r:id="rId57"/>
    <p:sldId id="540" r:id="rId58"/>
    <p:sldId id="671" r:id="rId59"/>
    <p:sldId id="648" r:id="rId60"/>
    <p:sldId id="649" r:id="rId61"/>
    <p:sldId id="662" r:id="rId62"/>
    <p:sldId id="651" r:id="rId63"/>
    <p:sldId id="652" r:id="rId64"/>
    <p:sldId id="654" r:id="rId65"/>
    <p:sldId id="677" r:id="rId66"/>
    <p:sldId id="656" r:id="rId67"/>
    <p:sldId id="411" r:id="rId68"/>
    <p:sldId id="717" r:id="rId69"/>
  </p:sldIdLst>
  <p:sldSz cx="9144000" cy="6858000" type="screen4x3"/>
  <p:notesSz cx="6858000" cy="9144000"/>
  <p:defaultTextStyle>
    <a:defPPr>
      <a:defRPr lang="en-US"/>
    </a:defPPr>
    <a:lvl1pPr algn="l" rtl="0" eaLnBrk="0" fontAlgn="base" hangingPunct="0">
      <a:spcBef>
        <a:spcPct val="0"/>
      </a:spcBef>
      <a:spcAft>
        <a:spcPct val="0"/>
      </a:spcAft>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1pPr>
    <a:lvl2pPr marL="457200" algn="l" rtl="0" eaLnBrk="0" fontAlgn="base" hangingPunct="0">
      <a:spcBef>
        <a:spcPct val="0"/>
      </a:spcBef>
      <a:spcAft>
        <a:spcPct val="0"/>
      </a:spcAft>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2pPr>
    <a:lvl3pPr marL="914400" algn="l" rtl="0" eaLnBrk="0" fontAlgn="base" hangingPunct="0">
      <a:spcBef>
        <a:spcPct val="0"/>
      </a:spcBef>
      <a:spcAft>
        <a:spcPct val="0"/>
      </a:spcAft>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3pPr>
    <a:lvl4pPr marL="1371600" algn="l" rtl="0" eaLnBrk="0" fontAlgn="base" hangingPunct="0">
      <a:spcBef>
        <a:spcPct val="0"/>
      </a:spcBef>
      <a:spcAft>
        <a:spcPct val="0"/>
      </a:spcAft>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4pPr>
    <a:lvl5pPr marL="1828800" algn="l" rtl="0" eaLnBrk="0" fontAlgn="base" hangingPunct="0">
      <a:spcBef>
        <a:spcPct val="0"/>
      </a:spcBef>
      <a:spcAft>
        <a:spcPct val="0"/>
      </a:spcAft>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5pPr>
    <a:lvl6pPr marL="2286000" algn="l" defTabSz="457200" rtl="0" eaLnBrk="1" latinLnBrk="0" hangingPunct="1">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6pPr>
    <a:lvl7pPr marL="2743200" algn="l" defTabSz="457200" rtl="0" eaLnBrk="1" latinLnBrk="0" hangingPunct="1">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7pPr>
    <a:lvl8pPr marL="3200400" algn="l" defTabSz="457200" rtl="0" eaLnBrk="1" latinLnBrk="0" hangingPunct="1">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8pPr>
    <a:lvl9pPr marL="3657600" algn="l" defTabSz="457200" rtl="0" eaLnBrk="1" latinLnBrk="0" hangingPunct="1">
      <a:defRPr sz="2400" kern="1200" baseline="-25000">
        <a:solidFill>
          <a:schemeClr val="tx1"/>
        </a:solidFill>
        <a:effectLst>
          <a:outerShdw blurRad="38100" dist="38100" dir="2700000" algn="tl">
            <a:srgbClr val="000000">
              <a:alpha val="43137"/>
            </a:srgbClr>
          </a:outerShdw>
        </a:effectLst>
        <a:latin typeface="Times"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22B98"/>
    <a:srgbClr val="003399"/>
    <a:srgbClr val="DA9121"/>
    <a:srgbClr val="FF6FCF"/>
    <a:srgbClr val="A8F14C"/>
    <a:srgbClr val="996633"/>
    <a:srgbClr val="6F6F6F"/>
    <a:srgbClr val="FF8000"/>
    <a:srgbClr val="FF0000"/>
    <a:srgbClr val="A6F3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3" autoAdjust="0"/>
    <p:restoredTop sz="99477" autoAdjust="0"/>
  </p:normalViewPr>
  <p:slideViewPr>
    <p:cSldViewPr>
      <p:cViewPr>
        <p:scale>
          <a:sx n="94" d="100"/>
          <a:sy n="94" d="100"/>
        </p:scale>
        <p:origin x="-496" y="-280"/>
      </p:cViewPr>
      <p:guideLst>
        <p:guide orient="horz" pos="2160"/>
        <p:guide pos="2880"/>
      </p:guideLst>
    </p:cSldViewPr>
  </p:slideViewPr>
  <p:outlineViewPr>
    <p:cViewPr>
      <p:scale>
        <a:sx n="33" d="100"/>
        <a:sy n="33" d="100"/>
      </p:scale>
      <p:origin x="0" y="9768"/>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0" d="100"/>
          <a:sy n="80" d="100"/>
        </p:scale>
        <p:origin x="-185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aseline="0">
                <a:effectLst/>
                <a:cs typeface="+mn-cs"/>
              </a:defRPr>
            </a:lvl1pPr>
          </a:lstStyle>
          <a:p>
            <a:pPr>
              <a:defRPr/>
            </a:pPr>
            <a:endParaRPr lang="en-US"/>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aseline="0">
                <a:effectLst/>
                <a:cs typeface="+mn-cs"/>
              </a:defRPr>
            </a:lvl1pPr>
          </a:lstStyle>
          <a:p>
            <a:pPr>
              <a:defRPr/>
            </a:pPr>
            <a:endParaRPr lang="en-US"/>
          </a:p>
        </p:txBody>
      </p:sp>
      <p:sp>
        <p:nvSpPr>
          <p:cNvPr id="922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aseline="0">
                <a:effectLst/>
                <a:cs typeface="+mn-cs"/>
              </a:defRPr>
            </a:lvl1pPr>
          </a:lstStyle>
          <a:p>
            <a:pPr>
              <a:defRPr/>
            </a:pPr>
            <a:endParaRPr lang="en-US"/>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aseline="0">
                <a:effectLst/>
                <a:cs typeface="+mn-cs"/>
              </a:defRPr>
            </a:lvl1pPr>
          </a:lstStyle>
          <a:p>
            <a:pPr>
              <a:defRPr/>
            </a:pPr>
            <a:fld id="{81D82C95-9788-E24F-8510-2AD40606FBE5}" type="slidenum">
              <a:rPr lang="en-US"/>
              <a:pPr>
                <a:defRPr/>
              </a:pPr>
              <a:t>‹#›</a:t>
            </a:fld>
            <a:endParaRPr lang="en-US"/>
          </a:p>
        </p:txBody>
      </p:sp>
    </p:spTree>
    <p:extLst>
      <p:ext uri="{BB962C8B-B14F-4D97-AF65-F5344CB8AC3E}">
        <p14:creationId xmlns:p14="http://schemas.microsoft.com/office/powerpoint/2010/main" val="697862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1.— </a:t>
            </a:r>
            <a:r>
              <a:rPr lang="en-US" sz="1200" kern="1200" dirty="0" err="1" smtClean="0">
                <a:solidFill>
                  <a:schemeClr val="tx1"/>
                </a:solidFill>
                <a:effectLst/>
                <a:latin typeface="+mn-lt"/>
                <a:ea typeface="+mn-ea"/>
                <a:cs typeface="+mn-cs"/>
              </a:rPr>
              <a:t>Lightcurve</a:t>
            </a:r>
            <a:r>
              <a:rPr lang="en-US" sz="1200" kern="1200" dirty="0" smtClean="0">
                <a:solidFill>
                  <a:schemeClr val="tx1"/>
                </a:solidFill>
                <a:effectLst/>
                <a:latin typeface="+mn-lt"/>
                <a:ea typeface="+mn-ea"/>
                <a:cs typeface="+mn-cs"/>
              </a:rPr>
              <a:t> of OGLE-2014-BLG-0939 as seen by OGLE from Earth (black) and Spitzer (red) ∼ 1AU to the West. While both are well-represented by </a:t>
            </a:r>
            <a:r>
              <a:rPr lang="en-US" sz="1200" kern="1200" dirty="0" err="1" smtClean="0">
                <a:solidFill>
                  <a:schemeClr val="tx1"/>
                </a:solidFill>
                <a:effectLst/>
                <a:latin typeface="+mn-lt"/>
                <a:ea typeface="+mn-ea"/>
                <a:cs typeface="+mn-cs"/>
              </a:rPr>
              <a:t>Paczyn</a:t>
            </a:r>
            <a:r>
              <a:rPr lang="en-US" sz="1200" kern="1200" dirty="0" smtClean="0">
                <a:solidFill>
                  <a:schemeClr val="tx1"/>
                </a:solidFill>
                <a:effectLst/>
                <a:latin typeface="+mn-lt"/>
                <a:ea typeface="+mn-ea"/>
                <a:cs typeface="+mn-cs"/>
              </a:rPr>
              <a:t> ́ski (1986) curves (blue), they have substantially different maximum magnifications and times of max- </a:t>
            </a:r>
            <a:r>
              <a:rPr lang="en-US" sz="1200" kern="1200" dirty="0" err="1" smtClean="0">
                <a:solidFill>
                  <a:schemeClr val="tx1"/>
                </a:solidFill>
                <a:effectLst/>
                <a:latin typeface="+mn-lt"/>
                <a:ea typeface="+mn-ea"/>
                <a:cs typeface="+mn-cs"/>
              </a:rPr>
              <a:t>imum</a:t>
            </a:r>
            <a:r>
              <a:rPr lang="en-US" sz="1200" kern="1200" dirty="0" smtClean="0">
                <a:solidFill>
                  <a:schemeClr val="tx1"/>
                </a:solidFill>
                <a:effectLst/>
                <a:latin typeface="+mn-lt"/>
                <a:ea typeface="+mn-ea"/>
                <a:cs typeface="+mn-cs"/>
              </a:rPr>
              <a:t>, whose differences yield a measurement of the “</a:t>
            </a:r>
            <a:r>
              <a:rPr lang="en-US" sz="1200" kern="1200" dirty="0" err="1" smtClean="0">
                <a:solidFill>
                  <a:schemeClr val="tx1"/>
                </a:solidFill>
                <a:effectLst/>
                <a:latin typeface="+mn-lt"/>
                <a:ea typeface="+mn-ea"/>
                <a:cs typeface="+mn-cs"/>
              </a:rPr>
              <a:t>microlens</a:t>
            </a:r>
            <a:r>
              <a:rPr lang="en-US" sz="1200" kern="1200" dirty="0" smtClean="0">
                <a:solidFill>
                  <a:schemeClr val="tx1"/>
                </a:solidFill>
                <a:effectLst/>
                <a:latin typeface="+mn-lt"/>
                <a:ea typeface="+mn-ea"/>
                <a:cs typeface="+mn-cs"/>
              </a:rPr>
              <a:t> parallax” vector πE. The dashed portion of the Spitzer curve extends the model to what Spitzer could have observed if it were not prevented from doing so by its Sun-angle constraints. Light curves are aligned to the OGLE I-band scale (as is customary), even though Spitzer observations are at 3.6μm. Lower panel shows residuals.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t>
            </a:r>
            <a:r>
              <a:rPr lang="en-US" sz="1200" kern="1200" smtClean="0">
                <a:solidFill>
                  <a:schemeClr val="tx1"/>
                </a:solidFill>
                <a:effectLst/>
                <a:latin typeface="+mn-lt"/>
                <a:ea typeface="+mn-ea"/>
                <a:cs typeface="+mn-cs"/>
              </a:rPr>
              <a:t>e </a:t>
            </a:r>
            <a:r>
              <a:rPr lang="en-US" sz="1200" kern="1200" dirty="0" smtClean="0">
                <a:solidFill>
                  <a:schemeClr val="tx1"/>
                </a:solidFill>
                <a:effectLst/>
                <a:latin typeface="+mn-lt"/>
                <a:ea typeface="+mn-ea"/>
                <a:cs typeface="+mn-cs"/>
              </a:rPr>
              <a:t>infer a projected velocity v ̃</a:t>
            </a:r>
            <a:r>
              <a:rPr lang="en-US" sz="1200" kern="1200" dirty="0" err="1" smtClean="0">
                <a:solidFill>
                  <a:schemeClr val="tx1"/>
                </a:solidFill>
                <a:effectLst/>
                <a:latin typeface="+mn-lt"/>
                <a:ea typeface="+mn-ea"/>
                <a:cs typeface="+mn-cs"/>
              </a:rPr>
              <a:t>hel</a:t>
            </a:r>
            <a:r>
              <a:rPr lang="en-US" sz="1200" kern="1200" dirty="0" smtClean="0">
                <a:solidFill>
                  <a:schemeClr val="tx1"/>
                </a:solidFill>
                <a:effectLst/>
                <a:latin typeface="+mn-lt"/>
                <a:ea typeface="+mn-ea"/>
                <a:cs typeface="+mn-cs"/>
              </a:rPr>
              <a:t> ∼ 250 km s−1, which strongly favors a lens in the Galactic Disk with mass M = 0.23 ± 0.07 M⊙ and distance DL = 3.1 ± 0.4 </a:t>
            </a:r>
            <a:r>
              <a:rPr lang="en-US" sz="1200" kern="1200" dirty="0" err="1" smtClean="0">
                <a:solidFill>
                  <a:schemeClr val="tx1"/>
                </a:solidFill>
                <a:effectLst/>
                <a:latin typeface="+mn-lt"/>
                <a:ea typeface="+mn-ea"/>
                <a:cs typeface="+mn-cs"/>
              </a:rPr>
              <a:t>kpc</a:t>
            </a:r>
            <a:r>
              <a:rPr lang="en-US" sz="1200" kern="1200" dirty="0" smtClean="0">
                <a:solidFill>
                  <a:schemeClr val="tx1"/>
                </a:solidFill>
                <a:effectLst/>
                <a:latin typeface="+mn-lt"/>
                <a:ea typeface="+mn-ea"/>
                <a:cs typeface="+mn-cs"/>
              </a:rPr>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7267B4-A6D2-7843-BE67-34B907C5957C}"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927088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72549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725491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725491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72549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solidFill>
                  <a:prstClr val="black"/>
                </a:solidFill>
                <a:latin typeface="Calibri"/>
              </a:rPr>
              <a:pPr/>
              <a:t>46</a:t>
            </a:fld>
            <a:endParaRPr lang="en-US" dirty="0">
              <a:solidFill>
                <a:prstClr val="black"/>
              </a:solidFill>
              <a:latin typeface="Calibri"/>
            </a:endParaRPr>
          </a:p>
        </p:txBody>
      </p:sp>
    </p:spTree>
    <p:extLst>
      <p:ext uri="{BB962C8B-B14F-4D97-AF65-F5344CB8AC3E}">
        <p14:creationId xmlns:p14="http://schemas.microsoft.com/office/powerpoint/2010/main" val="17145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smtClean="0"/>
              <a:t>A </a:t>
            </a:r>
            <a:r>
              <a:rPr lang="en-US" dirty="0" err="1" smtClean="0"/>
              <a:t>microlensing</a:t>
            </a:r>
            <a:r>
              <a:rPr lang="en-US" dirty="0" smtClean="0"/>
              <a:t> event:</a:t>
            </a:r>
          </a:p>
          <a:p>
            <a:pPr lvl="1">
              <a:lnSpc>
                <a:spcPct val="120000"/>
              </a:lnSpc>
            </a:pPr>
            <a:r>
              <a:rPr lang="en-US" dirty="0" smtClean="0"/>
              <a:t>Occurs when one star passes close (&lt;~</a:t>
            </a:r>
            <a:r>
              <a:rPr lang="en-US" dirty="0" err="1" smtClean="0"/>
              <a:t>milliarcsecond</a:t>
            </a:r>
            <a:r>
              <a:rPr lang="en-US" dirty="0" smtClean="0"/>
              <a:t>) to our line of sight to a more distant star.  Events typically last a few days to a few months. </a:t>
            </a:r>
          </a:p>
          <a:p>
            <a:pPr lvl="1">
              <a:lnSpc>
                <a:spcPct val="120000"/>
              </a:lnSpc>
            </a:pPr>
            <a:r>
              <a:rPr lang="en-US" dirty="0" smtClean="0"/>
              <a:t>Rare (1 per star per 100,000 years toward the bulge) and unpredictable.</a:t>
            </a:r>
          </a:p>
          <a:p>
            <a:pPr lvl="1">
              <a:lnSpc>
                <a:spcPct val="120000"/>
              </a:lnSpc>
            </a:pPr>
            <a:r>
              <a:rPr lang="en-US" dirty="0" smtClean="0"/>
              <a:t>Must monitor 100s of million of stars on daily cadences to detect many </a:t>
            </a:r>
            <a:r>
              <a:rPr lang="en-US" dirty="0" err="1" smtClean="0"/>
              <a:t>microlensing</a:t>
            </a:r>
            <a:r>
              <a:rPr lang="en-US" dirty="0" smtClean="0"/>
              <a:t> events per year.</a:t>
            </a:r>
          </a:p>
          <a:p>
            <a:pPr lvl="1">
              <a:lnSpc>
                <a:spcPct val="120000"/>
              </a:lnSpc>
            </a:pPr>
            <a:r>
              <a:rPr lang="en-US" dirty="0" smtClean="0"/>
              <a:t>Surveys focus on the Galactic bulge, where the event rate is the highest.  Results in very crowded fields.</a:t>
            </a:r>
          </a:p>
          <a:p>
            <a:pPr>
              <a:lnSpc>
                <a:spcPct val="120000"/>
              </a:lnSpc>
            </a:pPr>
            <a:r>
              <a:rPr lang="en-US" dirty="0" smtClean="0"/>
              <a:t>Detecting planets</a:t>
            </a:r>
          </a:p>
          <a:p>
            <a:pPr lvl="1">
              <a:lnSpc>
                <a:spcPct val="120000"/>
              </a:lnSpc>
            </a:pPr>
            <a:r>
              <a:rPr lang="en-US" dirty="0" smtClean="0"/>
              <a:t>If the foreground star hosts a planet that is near one of the two images, it will create an additional perturbation.</a:t>
            </a:r>
          </a:p>
          <a:p>
            <a:pPr lvl="1">
              <a:lnSpc>
                <a:spcPct val="120000"/>
              </a:lnSpc>
            </a:pPr>
            <a:r>
              <a:rPr lang="en-US" dirty="0" smtClean="0"/>
              <a:t>Images are near the Einstein ring radius, which is a typically a few to 5 AU depending on host distances and mass, and a factor of ~2 beyond the snow line.</a:t>
            </a:r>
          </a:p>
          <a:p>
            <a:pPr lvl="1">
              <a:lnSpc>
                <a:spcPct val="120000"/>
              </a:lnSpc>
            </a:pPr>
            <a:r>
              <a:rPr lang="en-US" dirty="0" smtClean="0"/>
              <a:t>Thus </a:t>
            </a:r>
            <a:r>
              <a:rPr lang="en-US" dirty="0" err="1" smtClean="0"/>
              <a:t>microlensing</a:t>
            </a:r>
            <a:r>
              <a:rPr lang="en-US" dirty="0" smtClean="0"/>
              <a:t> is sensitive to cold planets.</a:t>
            </a:r>
          </a:p>
          <a:p>
            <a:pPr lvl="1">
              <a:lnSpc>
                <a:spcPct val="120000"/>
              </a:lnSpc>
            </a:pPr>
            <a:r>
              <a:rPr lang="en-US" dirty="0" smtClean="0"/>
              <a:t>Signal magnitude does not decrease with planet mass, thus very low mass planets are detectable (ultimately limited by source size).</a:t>
            </a:r>
          </a:p>
          <a:p>
            <a:pPr lvl="1">
              <a:lnSpc>
                <a:spcPct val="120000"/>
              </a:lnSpc>
            </a:pPr>
            <a:r>
              <a:rPr lang="en-US" dirty="0" smtClean="0"/>
              <a:t>Duration of signal declines as mass</a:t>
            </a:r>
            <a:r>
              <a:rPr lang="en-US" baseline="30000" dirty="0" smtClean="0"/>
              <a:t>1/2</a:t>
            </a:r>
            <a:r>
              <a:rPr lang="en-US" dirty="0" smtClean="0"/>
              <a:t>, thus need cadences of tens of minutes.</a:t>
            </a:r>
          </a:p>
          <a:p>
            <a:pPr>
              <a:lnSpc>
                <a:spcPct val="120000"/>
              </a:lnSpc>
            </a:pPr>
            <a:r>
              <a:rPr lang="en-US" dirty="0" err="1" smtClean="0"/>
              <a:t>Microlensing</a:t>
            </a:r>
            <a:r>
              <a:rPr lang="en-US" dirty="0" smtClean="0"/>
              <a:t> survey</a:t>
            </a:r>
          </a:p>
          <a:p>
            <a:pPr lvl="1">
              <a:lnSpc>
                <a:spcPct val="120000"/>
              </a:lnSpc>
            </a:pPr>
            <a:r>
              <a:rPr lang="en-US" dirty="0" smtClean="0"/>
              <a:t>Given the areal density of stars in the bulge, must monitor several square degrees on timescales of 10s of minutes with photometric precisions of a few percent. </a:t>
            </a:r>
          </a:p>
        </p:txBody>
      </p:sp>
      <p:sp>
        <p:nvSpPr>
          <p:cNvPr id="4" name="Slide Number Placeholder 3"/>
          <p:cNvSpPr>
            <a:spLocks noGrp="1"/>
          </p:cNvSpPr>
          <p:nvPr>
            <p:ph type="sldNum" sz="quarter" idx="10"/>
          </p:nvPr>
        </p:nvSpPr>
        <p:spPr/>
        <p:txBody>
          <a:bodyPr/>
          <a:lstStyle/>
          <a:p>
            <a:pPr>
              <a:defRPr/>
            </a:pPr>
            <a:fld id="{87E809BA-6D4F-4007-B091-680D2CEA4F8E}"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3503017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B9968-949A-F840-BF22-DA53803537E6}"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7145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2.— </a:t>
            </a:r>
            <a:r>
              <a:rPr lang="en-US" sz="1200" kern="1200" dirty="0" err="1" smtClean="0">
                <a:solidFill>
                  <a:schemeClr val="tx1"/>
                </a:solidFill>
                <a:effectLst/>
                <a:latin typeface="+mn-lt"/>
                <a:ea typeface="+mn-ea"/>
                <a:cs typeface="+mn-cs"/>
              </a:rPr>
              <a:t>Lightcurve</a:t>
            </a:r>
            <a:r>
              <a:rPr lang="en-US" sz="1200" kern="1200" dirty="0" smtClean="0">
                <a:solidFill>
                  <a:schemeClr val="tx1"/>
                </a:solidFill>
                <a:effectLst/>
                <a:latin typeface="+mn-lt"/>
                <a:ea typeface="+mn-ea"/>
                <a:cs typeface="+mn-cs"/>
              </a:rPr>
              <a:t> and residuals for planetary model of OGLE-2014-BLG-0124 as observed from Earth by OGLE in I band (black) and by Spitzer at 3.6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(red), which was located ∼ 1AU East of Earth in projection at the time of the observations. Simple inspection of the OGLE </a:t>
            </a:r>
            <a:r>
              <a:rPr lang="en-US" sz="1200" kern="1200" dirty="0" err="1" smtClean="0">
                <a:solidFill>
                  <a:schemeClr val="tx1"/>
                </a:solidFill>
                <a:effectLst/>
                <a:latin typeface="+mn-lt"/>
                <a:ea typeface="+mn-ea"/>
                <a:cs typeface="+mn-cs"/>
              </a:rPr>
              <a:t>lightcurve</a:t>
            </a:r>
            <a:r>
              <a:rPr lang="en-US" sz="1200" kern="1200" dirty="0" smtClean="0">
                <a:solidFill>
                  <a:schemeClr val="tx1"/>
                </a:solidFill>
                <a:effectLst/>
                <a:latin typeface="+mn-lt"/>
                <a:ea typeface="+mn-ea"/>
                <a:cs typeface="+mn-cs"/>
              </a:rPr>
              <a:t> features shows that this is Jovian planet, while the fact that Spitzer observed similar features 20 days earlier demonstrates that the lens is moving v ̃ ∼ 105 km s−1 due East projected on the plane of the sky (Section 3). Detailed model-fitting confirms and refines this by-eye analysis (Section 5). Note that in the left inset, the Spitzer light curve is aligned to the OGLE system (as is customary), but it is displaced by 0.2 mag in the main diagram, for clarity.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planet and star have masses m ∼ 0.5 </a:t>
            </a:r>
            <a:r>
              <a:rPr lang="en-US" sz="1200" kern="1200" dirty="0" err="1" smtClean="0">
                <a:solidFill>
                  <a:schemeClr val="tx1"/>
                </a:solidFill>
                <a:effectLst/>
                <a:latin typeface="+mn-lt"/>
                <a:ea typeface="+mn-ea"/>
                <a:cs typeface="+mn-cs"/>
              </a:rPr>
              <a:t>Mjup</a:t>
            </a:r>
            <a:r>
              <a:rPr lang="en-US" sz="1200" kern="1200" dirty="0" smtClean="0">
                <a:solidFill>
                  <a:schemeClr val="tx1"/>
                </a:solidFill>
                <a:effectLst/>
                <a:latin typeface="+mn-lt"/>
                <a:ea typeface="+mn-ea"/>
                <a:cs typeface="+mn-cs"/>
              </a:rPr>
              <a:t> and M ∼ 0.7 M⊙ and are separated by a⊥ ∼ 3.1 AU in projection. The main source of uncertainty in all these numbers (approximately 30%, 30%, and 20%) is the relatively poor measurement of the Einstein radius </a:t>
            </a:r>
            <a:r>
              <a:rPr lang="en-US" sz="1200" kern="1200" dirty="0" err="1" smtClean="0">
                <a:solidFill>
                  <a:schemeClr val="tx1"/>
                </a:solidFill>
                <a:effectLst/>
                <a:latin typeface="+mn-lt"/>
                <a:ea typeface="+mn-ea"/>
                <a:cs typeface="+mn-cs"/>
              </a:rPr>
              <a:t>θE</a:t>
            </a:r>
            <a:r>
              <a:rPr lang="en-US" sz="1200" kern="1200" dirty="0" smtClean="0">
                <a:solidFill>
                  <a:schemeClr val="tx1"/>
                </a:solidFill>
                <a:effectLst/>
                <a:latin typeface="+mn-lt"/>
                <a:ea typeface="+mn-ea"/>
                <a:cs typeface="+mn-cs"/>
              </a:rPr>
              <a:t>, rather than uncertainty in πE, which is measured with 2.5% precision,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q=0.7*10^(-3)</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2FBA5A6-D496-4640-94AB-B44AE663993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39771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 2.— </a:t>
            </a:r>
            <a:r>
              <a:rPr lang="en-US" sz="1200" kern="1200" dirty="0" err="1" smtClean="0">
                <a:solidFill>
                  <a:schemeClr val="tx1"/>
                </a:solidFill>
                <a:effectLst/>
                <a:latin typeface="+mn-lt"/>
                <a:ea typeface="+mn-ea"/>
                <a:cs typeface="+mn-cs"/>
              </a:rPr>
              <a:t>Lightcurve</a:t>
            </a:r>
            <a:r>
              <a:rPr lang="en-US" sz="1200" kern="1200" dirty="0" smtClean="0">
                <a:solidFill>
                  <a:schemeClr val="tx1"/>
                </a:solidFill>
                <a:effectLst/>
                <a:latin typeface="+mn-lt"/>
                <a:ea typeface="+mn-ea"/>
                <a:cs typeface="+mn-cs"/>
              </a:rPr>
              <a:t> and residuals for planetary model of OGLE-2014-BLG-0124 as observed from Earth by OGLE in I band (black) and by Spitzer at 3.6 </a:t>
            </a:r>
            <a:r>
              <a:rPr lang="en-US" sz="1200" kern="1200" dirty="0" err="1" smtClean="0">
                <a:solidFill>
                  <a:schemeClr val="tx1"/>
                </a:solidFill>
                <a:effectLst/>
                <a:latin typeface="+mn-lt"/>
                <a:ea typeface="+mn-ea"/>
                <a:cs typeface="+mn-cs"/>
              </a:rPr>
              <a:t>μm</a:t>
            </a:r>
            <a:r>
              <a:rPr lang="en-US" sz="1200" kern="1200" dirty="0" smtClean="0">
                <a:solidFill>
                  <a:schemeClr val="tx1"/>
                </a:solidFill>
                <a:effectLst/>
                <a:latin typeface="+mn-lt"/>
                <a:ea typeface="+mn-ea"/>
                <a:cs typeface="+mn-cs"/>
              </a:rPr>
              <a:t> (red), which was located ∼ 1AU East of Earth in projection at the time of the observations. Simple inspection of the OGLE </a:t>
            </a:r>
            <a:r>
              <a:rPr lang="en-US" sz="1200" kern="1200" dirty="0" err="1" smtClean="0">
                <a:solidFill>
                  <a:schemeClr val="tx1"/>
                </a:solidFill>
                <a:effectLst/>
                <a:latin typeface="+mn-lt"/>
                <a:ea typeface="+mn-ea"/>
                <a:cs typeface="+mn-cs"/>
              </a:rPr>
              <a:t>lightcurve</a:t>
            </a:r>
            <a:r>
              <a:rPr lang="en-US" sz="1200" kern="1200" dirty="0" smtClean="0">
                <a:solidFill>
                  <a:schemeClr val="tx1"/>
                </a:solidFill>
                <a:effectLst/>
                <a:latin typeface="+mn-lt"/>
                <a:ea typeface="+mn-ea"/>
                <a:cs typeface="+mn-cs"/>
              </a:rPr>
              <a:t> features shows that this is Jovian planet, while the fact that Spitzer observed similar features 20 days earlier demonstrates that the lens is moving v ̃ ∼ 105 km s−1 due East projected on the plane of the sky (Section 3). Detailed model-fitting confirms and refines this by-eye analysis (Section 5). Note that in the left inset, the Spitzer light curve is aligned to the OGLE system (as is customary), but it is displaced by 0.2 mag in the main diagram, for clarity.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planet and star have masses m ∼ 0.5 </a:t>
            </a:r>
            <a:r>
              <a:rPr lang="en-US" sz="1200" kern="1200" dirty="0" err="1" smtClean="0">
                <a:solidFill>
                  <a:schemeClr val="tx1"/>
                </a:solidFill>
                <a:effectLst/>
                <a:latin typeface="+mn-lt"/>
                <a:ea typeface="+mn-ea"/>
                <a:cs typeface="+mn-cs"/>
              </a:rPr>
              <a:t>Mjup</a:t>
            </a:r>
            <a:r>
              <a:rPr lang="en-US" sz="1200" kern="1200" dirty="0" smtClean="0">
                <a:solidFill>
                  <a:schemeClr val="tx1"/>
                </a:solidFill>
                <a:effectLst/>
                <a:latin typeface="+mn-lt"/>
                <a:ea typeface="+mn-ea"/>
                <a:cs typeface="+mn-cs"/>
              </a:rPr>
              <a:t> and M ∼ 0.7 M⊙ and are separated by a⊥ ∼ 3.1 AU in projection. The main source of uncertainty in all these numbers (approximately 30%, 30%, and 20%) is the relatively poor measurement of the Einstein radius </a:t>
            </a:r>
            <a:r>
              <a:rPr lang="en-US" sz="1200" kern="1200" dirty="0" err="1" smtClean="0">
                <a:solidFill>
                  <a:schemeClr val="tx1"/>
                </a:solidFill>
                <a:effectLst/>
                <a:latin typeface="+mn-lt"/>
                <a:ea typeface="+mn-ea"/>
                <a:cs typeface="+mn-cs"/>
              </a:rPr>
              <a:t>θE</a:t>
            </a:r>
            <a:r>
              <a:rPr lang="en-US" sz="1200" kern="1200" dirty="0" smtClean="0">
                <a:solidFill>
                  <a:schemeClr val="tx1"/>
                </a:solidFill>
                <a:effectLst/>
                <a:latin typeface="+mn-lt"/>
                <a:ea typeface="+mn-ea"/>
                <a:cs typeface="+mn-cs"/>
              </a:rPr>
              <a:t>, rather than uncertainty in πE, which is measured with 2.5% precision,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q=0.7*10^(-3)</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2FBA5A6-D496-4640-94AB-B44AE663993B}"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39771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M = 0.056 ± 0.004 M⊙ (OB07224)</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9836BA60-174A-A743-8175-C2FD88A0B5F6}" type="slidenum">
              <a:rPr lang="en-US">
                <a:solidFill>
                  <a:prstClr val="black"/>
                </a:solidFill>
              </a:rPr>
              <a:pPr fontAlgn="base">
                <a:spcBef>
                  <a:spcPct val="0"/>
                </a:spcBef>
                <a:spcAft>
                  <a:spcPct val="0"/>
                </a:spcAft>
              </a:pPr>
              <a:t>22</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87432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1784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2549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72549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73DBD-4F1A-5449-9E6B-ADBA996D24A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72549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A3DC28-D463-CB46-A3C6-2AD48F54FE86}" type="slidenum">
              <a:rPr lang="en-US"/>
              <a:pPr>
                <a:defRPr/>
              </a:pPr>
              <a:t>‹#›</a:t>
            </a:fld>
            <a:endParaRPr lang="en-US"/>
          </a:p>
        </p:txBody>
      </p:sp>
    </p:spTree>
    <p:extLst>
      <p:ext uri="{BB962C8B-B14F-4D97-AF65-F5344CB8AC3E}">
        <p14:creationId xmlns:p14="http://schemas.microsoft.com/office/powerpoint/2010/main" val="65243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3F3D8F-C169-364B-87A5-8275CE8F7726}" type="slidenum">
              <a:rPr lang="en-US"/>
              <a:pPr>
                <a:defRPr/>
              </a:pPr>
              <a:t>‹#›</a:t>
            </a:fld>
            <a:endParaRPr lang="en-US"/>
          </a:p>
        </p:txBody>
      </p:sp>
    </p:spTree>
    <p:extLst>
      <p:ext uri="{BB962C8B-B14F-4D97-AF65-F5344CB8AC3E}">
        <p14:creationId xmlns:p14="http://schemas.microsoft.com/office/powerpoint/2010/main" val="2317507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2095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09600"/>
            <a:ext cx="6134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318FDC-2419-9341-B00E-D3DC84C699C1}" type="slidenum">
              <a:rPr lang="en-US"/>
              <a:pPr>
                <a:defRPr/>
              </a:pPr>
              <a:t>‹#›</a:t>
            </a:fld>
            <a:endParaRPr lang="en-US"/>
          </a:p>
        </p:txBody>
      </p:sp>
    </p:spTree>
    <p:extLst>
      <p:ext uri="{BB962C8B-B14F-4D97-AF65-F5344CB8AC3E}">
        <p14:creationId xmlns:p14="http://schemas.microsoft.com/office/powerpoint/2010/main" val="169807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198546-0A64-7C4A-9B11-AE826D52E2D6}" type="slidenum">
              <a:rPr lang="en-US"/>
              <a:pPr>
                <a:defRPr/>
              </a:pPr>
              <a:t>‹#›</a:t>
            </a:fld>
            <a:endParaRPr lang="en-US"/>
          </a:p>
        </p:txBody>
      </p:sp>
    </p:spTree>
    <p:extLst>
      <p:ext uri="{BB962C8B-B14F-4D97-AF65-F5344CB8AC3E}">
        <p14:creationId xmlns:p14="http://schemas.microsoft.com/office/powerpoint/2010/main" val="101675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9812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1000" y="41148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741318A-FEC4-704D-BEF2-6BB80525AE3F}" type="slidenum">
              <a:rPr lang="en-US"/>
              <a:pPr>
                <a:defRPr/>
              </a:pPr>
              <a:t>‹#›</a:t>
            </a:fld>
            <a:endParaRPr lang="en-US"/>
          </a:p>
        </p:txBody>
      </p:sp>
    </p:spTree>
    <p:extLst>
      <p:ext uri="{BB962C8B-B14F-4D97-AF65-F5344CB8AC3E}">
        <p14:creationId xmlns:p14="http://schemas.microsoft.com/office/powerpoint/2010/main" val="310007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B9DCE3-0F79-384B-ABDD-154AF4D70754}" type="slidenum">
              <a:rPr lang="en-US"/>
              <a:pPr>
                <a:defRPr/>
              </a:pPr>
              <a:t>‹#›</a:t>
            </a:fld>
            <a:endParaRPr lang="en-US"/>
          </a:p>
        </p:txBody>
      </p:sp>
    </p:spTree>
    <p:extLst>
      <p:ext uri="{BB962C8B-B14F-4D97-AF65-F5344CB8AC3E}">
        <p14:creationId xmlns:p14="http://schemas.microsoft.com/office/powerpoint/2010/main" val="656800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3DC28-D463-CB46-A3C6-2AD48F54FE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9782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A0C145-1E7C-0F45-AE9D-E79BE1D2F9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5335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B20D12-6E91-CB46-BA22-00A90DB9FE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9653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5CFC03-0F01-324D-A2E6-BC327E83F7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8278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B9AB7C-1E55-0A44-896F-B2772740C4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91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A0C145-1E7C-0F45-AE9D-E79BE1D2F930}" type="slidenum">
              <a:rPr lang="en-US"/>
              <a:pPr>
                <a:defRPr/>
              </a:pPr>
              <a:t>‹#›</a:t>
            </a:fld>
            <a:endParaRPr lang="en-US"/>
          </a:p>
        </p:txBody>
      </p:sp>
    </p:spTree>
    <p:extLst>
      <p:ext uri="{BB962C8B-B14F-4D97-AF65-F5344CB8AC3E}">
        <p14:creationId xmlns:p14="http://schemas.microsoft.com/office/powerpoint/2010/main" val="2109977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4745-6009-C94E-95C3-879DB89DE8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2160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81B21D-5E87-B249-A113-5F78A25841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4492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6B398B-4F0D-F246-A9C6-205C6C9162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419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7ADB5F-2946-064D-BC41-83664A4F4C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6483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F3D8F-C169-364B-87A5-8275CE8F77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5380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2095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09600"/>
            <a:ext cx="6134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318FDC-2419-9341-B00E-D3DC84C699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495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98546-0A64-7C4A-9B11-AE826D52E2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725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9812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1000" y="41148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741318A-FEC4-704D-BEF2-6BB80525AE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4101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B9DCE3-0F79-384B-ABDD-154AF4D70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279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3DC28-D463-CB46-A3C6-2AD48F54FE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046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B20D12-6E91-CB46-BA22-00A90DB9FE8B}" type="slidenum">
              <a:rPr lang="en-US"/>
              <a:pPr>
                <a:defRPr/>
              </a:pPr>
              <a:t>‹#›</a:t>
            </a:fld>
            <a:endParaRPr lang="en-US"/>
          </a:p>
        </p:txBody>
      </p:sp>
    </p:spTree>
    <p:extLst>
      <p:ext uri="{BB962C8B-B14F-4D97-AF65-F5344CB8AC3E}">
        <p14:creationId xmlns:p14="http://schemas.microsoft.com/office/powerpoint/2010/main" val="4234678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A0C145-1E7C-0F45-AE9D-E79BE1D2F9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6799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B20D12-6E91-CB46-BA22-00A90DB9FE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3273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5CFC03-0F01-324D-A2E6-BC327E83F7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6173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B9AB7C-1E55-0A44-896F-B2772740C4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428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4745-6009-C94E-95C3-879DB89DE8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4187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81B21D-5E87-B249-A113-5F78A25841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1245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6B398B-4F0D-F246-A9C6-205C6C9162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5435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7ADB5F-2946-064D-BC41-83664A4F4C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8705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F3D8F-C169-364B-87A5-8275CE8F77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094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2095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09600"/>
            <a:ext cx="6134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318FDC-2419-9341-B00E-D3DC84C699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9077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5CFC03-0F01-324D-A2E6-BC327E83F766}" type="slidenum">
              <a:rPr lang="en-US"/>
              <a:pPr>
                <a:defRPr/>
              </a:pPr>
              <a:t>‹#›</a:t>
            </a:fld>
            <a:endParaRPr lang="en-US"/>
          </a:p>
        </p:txBody>
      </p:sp>
    </p:spTree>
    <p:extLst>
      <p:ext uri="{BB962C8B-B14F-4D97-AF65-F5344CB8AC3E}">
        <p14:creationId xmlns:p14="http://schemas.microsoft.com/office/powerpoint/2010/main" val="2238723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98546-0A64-7C4A-9B11-AE826D52E2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8766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9812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1000" y="41148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741318A-FEC4-704D-BEF2-6BB80525AE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32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B9DCE3-0F79-384B-ABDD-154AF4D70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445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3DC28-D463-CB46-A3C6-2AD48F54FE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8780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A0C145-1E7C-0F45-AE9D-E79BE1D2F9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2739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B20D12-6E91-CB46-BA22-00A90DB9FE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4121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5CFC03-0F01-324D-A2E6-BC327E83F7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1452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B9AB7C-1E55-0A44-896F-B2772740C4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611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4745-6009-C94E-95C3-879DB89DE8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0722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81B21D-5E87-B249-A113-5F78A25841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702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B9AB7C-1E55-0A44-896F-B2772740C4CF}" type="slidenum">
              <a:rPr lang="en-US"/>
              <a:pPr>
                <a:defRPr/>
              </a:pPr>
              <a:t>‹#›</a:t>
            </a:fld>
            <a:endParaRPr lang="en-US"/>
          </a:p>
        </p:txBody>
      </p:sp>
    </p:spTree>
    <p:extLst>
      <p:ext uri="{BB962C8B-B14F-4D97-AF65-F5344CB8AC3E}">
        <p14:creationId xmlns:p14="http://schemas.microsoft.com/office/powerpoint/2010/main" val="143491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6B398B-4F0D-F246-A9C6-205C6C9162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6559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7ADB5F-2946-064D-BC41-83664A4F4C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104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F3D8F-C169-364B-87A5-8275CE8F77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9147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2095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09600"/>
            <a:ext cx="6134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318FDC-2419-9341-B00E-D3DC84C699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2235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98546-0A64-7C4A-9B11-AE826D52E2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7268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9812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1000" y="41148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741318A-FEC4-704D-BEF2-6BB80525AE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1719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B9DCE3-0F79-384B-ABDD-154AF4D70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1323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7470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9559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7791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2F4745-6009-C94E-95C3-879DB89DE80F}" type="slidenum">
              <a:rPr lang="en-US"/>
              <a:pPr>
                <a:defRPr/>
              </a:pPr>
              <a:t>‹#›</a:t>
            </a:fld>
            <a:endParaRPr lang="en-US"/>
          </a:p>
        </p:txBody>
      </p:sp>
    </p:spTree>
    <p:extLst>
      <p:ext uri="{BB962C8B-B14F-4D97-AF65-F5344CB8AC3E}">
        <p14:creationId xmlns:p14="http://schemas.microsoft.com/office/powerpoint/2010/main" val="24622694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8265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011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8734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935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02245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2541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56964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B1639-A9D7-5F49-9983-2CC0ECA42ACB}" type="datetimeFigureOut">
              <a:rPr lang="en-US" smtClean="0">
                <a:solidFill>
                  <a:prstClr val="black">
                    <a:tint val="75000"/>
                  </a:prstClr>
                </a:solidFill>
                <a:latin typeface="Calibri"/>
              </a:rPr>
              <a:pPr/>
              <a:t>1/31/17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6428823-9715-5F4A-9C8A-1EAEE853F5C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8681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3DC28-D463-CB46-A3C6-2AD48F54FE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9653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A0C145-1E7C-0F45-AE9D-E79BE1D2F9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416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81B21D-5E87-B249-A113-5F78A258419E}" type="slidenum">
              <a:rPr lang="en-US"/>
              <a:pPr>
                <a:defRPr/>
              </a:pPr>
              <a:t>‹#›</a:t>
            </a:fld>
            <a:endParaRPr lang="en-US"/>
          </a:p>
        </p:txBody>
      </p:sp>
    </p:spTree>
    <p:extLst>
      <p:ext uri="{BB962C8B-B14F-4D97-AF65-F5344CB8AC3E}">
        <p14:creationId xmlns:p14="http://schemas.microsoft.com/office/powerpoint/2010/main" val="2966596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B20D12-6E91-CB46-BA22-00A90DB9FE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628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5CFC03-0F01-324D-A2E6-BC327E83F7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7114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B9AB7C-1E55-0A44-896F-B2772740C4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9926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4745-6009-C94E-95C3-879DB89DE8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28818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81B21D-5E87-B249-A113-5F78A25841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40861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6B398B-4F0D-F246-A9C6-205C6C9162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962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7ADB5F-2946-064D-BC41-83664A4F4C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4634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F3D8F-C169-364B-87A5-8275CE8F77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4885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2095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09600"/>
            <a:ext cx="6134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318FDC-2419-9341-B00E-D3DC84C699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3134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98546-0A64-7C4A-9B11-AE826D52E2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3586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6B398B-4F0D-F246-A9C6-205C6C91620A}" type="slidenum">
              <a:rPr lang="en-US"/>
              <a:pPr>
                <a:defRPr/>
              </a:pPr>
              <a:t>‹#›</a:t>
            </a:fld>
            <a:endParaRPr lang="en-US"/>
          </a:p>
        </p:txBody>
      </p:sp>
    </p:spTree>
    <p:extLst>
      <p:ext uri="{BB962C8B-B14F-4D97-AF65-F5344CB8AC3E}">
        <p14:creationId xmlns:p14="http://schemas.microsoft.com/office/powerpoint/2010/main" val="290614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9812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1000" y="4114800"/>
            <a:ext cx="411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741318A-FEC4-704D-BEF2-6BB80525AE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7595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11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B9DCE3-0F79-384B-ABDD-154AF4D70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26422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8E388-E4EB-854F-A7F7-810BC05AE6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05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7ADB5F-2946-064D-BC41-83664A4F4C95}" type="slidenum">
              <a:rPr lang="en-US"/>
              <a:pPr>
                <a:defRPr/>
              </a:pPr>
              <a:t>‹#›</a:t>
            </a:fld>
            <a:endParaRPr lang="en-US"/>
          </a:p>
        </p:txBody>
      </p:sp>
    </p:spTree>
    <p:extLst>
      <p:ext uri="{BB962C8B-B14F-4D97-AF65-F5344CB8AC3E}">
        <p14:creationId xmlns:p14="http://schemas.microsoft.com/office/powerpoint/2010/main" val="23741644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theme" Target="../theme/theme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5.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slideLayout" Target="../slideLayouts/slideLayout80.xml"/><Relationship Id="rId14" Type="http://schemas.openxmlformats.org/officeDocument/2006/relationships/slideLayout" Target="../slideLayouts/slideLayout81.xml"/><Relationship Id="rId15" Type="http://schemas.openxmlformats.org/officeDocument/2006/relationships/slideLayout" Target="../slideLayouts/slideLayout82.xml"/><Relationship Id="rId16" Type="http://schemas.openxmlformats.org/officeDocument/2006/relationships/theme" Target="../theme/theme6.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amma/>
                <a:shade val="12549"/>
                <a:invGamma/>
              </a:schemeClr>
            </a:gs>
            <a:gs pos="100000">
              <a:schemeClr val="accent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609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81000" y="1981200"/>
            <a:ext cx="838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aseline="0">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aseline="0">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aseline="0">
                <a:effectLst/>
                <a:cs typeface="+mn-cs"/>
              </a:defRPr>
            </a:lvl1pPr>
          </a:lstStyle>
          <a:p>
            <a:pPr>
              <a:defRPr/>
            </a:pPr>
            <a:fld id="{511D1451-702E-F041-8AE9-0210362F955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800">
          <a:solidFill>
            <a:schemeClr val="tx1"/>
          </a:solidFill>
          <a:latin typeface="+mj-lt"/>
          <a:ea typeface="+mj-ea"/>
          <a:cs typeface="ヒラギノ角ゴ Pro W3" charset="0"/>
        </a:defRPr>
      </a:lvl1pPr>
      <a:lvl2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2pPr>
      <a:lvl3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3pPr>
      <a:lvl4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4pPr>
      <a:lvl5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5pPr>
      <a:lvl6pPr marL="457200" algn="ctr" rtl="0" fontAlgn="base">
        <a:spcBef>
          <a:spcPct val="0"/>
        </a:spcBef>
        <a:spcAft>
          <a:spcPct val="0"/>
        </a:spcAft>
        <a:defRPr sz="4800">
          <a:solidFill>
            <a:schemeClr val="tx1"/>
          </a:solidFill>
          <a:latin typeface="Arial Black" charset="0"/>
          <a:ea typeface="ヒラギノ角ゴ Pro W3" charset="0"/>
        </a:defRPr>
      </a:lvl6pPr>
      <a:lvl7pPr marL="914400" algn="ctr" rtl="0" fontAlgn="base">
        <a:spcBef>
          <a:spcPct val="0"/>
        </a:spcBef>
        <a:spcAft>
          <a:spcPct val="0"/>
        </a:spcAft>
        <a:defRPr sz="4800">
          <a:solidFill>
            <a:schemeClr val="tx1"/>
          </a:solidFill>
          <a:latin typeface="Arial Black" charset="0"/>
          <a:ea typeface="ヒラギノ角ゴ Pro W3" charset="0"/>
        </a:defRPr>
      </a:lvl7pPr>
      <a:lvl8pPr marL="1371600" algn="ctr" rtl="0" fontAlgn="base">
        <a:spcBef>
          <a:spcPct val="0"/>
        </a:spcBef>
        <a:spcAft>
          <a:spcPct val="0"/>
        </a:spcAft>
        <a:defRPr sz="4800">
          <a:solidFill>
            <a:schemeClr val="tx1"/>
          </a:solidFill>
          <a:latin typeface="Arial Black" charset="0"/>
          <a:ea typeface="ヒラギノ角ゴ Pro W3" charset="0"/>
        </a:defRPr>
      </a:lvl8pPr>
      <a:lvl9pPr marL="1828800" algn="ctr" rtl="0" fontAlgn="base">
        <a:spcBef>
          <a:spcPct val="0"/>
        </a:spcBef>
        <a:spcAft>
          <a:spcPct val="0"/>
        </a:spcAft>
        <a:defRPr sz="4800">
          <a:solidFill>
            <a:schemeClr val="tx1"/>
          </a:solidFill>
          <a:latin typeface="Arial Black" charset="0"/>
          <a:ea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amma/>
                <a:shade val="12549"/>
                <a:invGamma/>
              </a:schemeClr>
            </a:gs>
            <a:gs pos="100000">
              <a:schemeClr val="accent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609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81000" y="1981200"/>
            <a:ext cx="838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aseline="0">
                <a:effectLst/>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aseline="0">
                <a:effectLst/>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aseline="0">
                <a:effectLst/>
                <a:cs typeface="+mn-cs"/>
              </a:defRPr>
            </a:lvl1pPr>
          </a:lstStyle>
          <a:p>
            <a:pPr>
              <a:defRPr/>
            </a:pPr>
            <a:fld id="{511D1451-702E-F041-8AE9-0210362F95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5697722"/>
      </p:ext>
    </p:extLst>
  </p:cSld>
  <p:clrMap bg1="dk2" tx1="lt1" bg2="dk1"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ctr" rtl="0" eaLnBrk="0" fontAlgn="base" hangingPunct="0">
        <a:spcBef>
          <a:spcPct val="0"/>
        </a:spcBef>
        <a:spcAft>
          <a:spcPct val="0"/>
        </a:spcAft>
        <a:defRPr sz="4800">
          <a:solidFill>
            <a:schemeClr val="tx1"/>
          </a:solidFill>
          <a:latin typeface="+mj-lt"/>
          <a:ea typeface="+mj-ea"/>
          <a:cs typeface="ヒラギノ角ゴ Pro W3" charset="0"/>
        </a:defRPr>
      </a:lvl1pPr>
      <a:lvl2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2pPr>
      <a:lvl3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3pPr>
      <a:lvl4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4pPr>
      <a:lvl5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5pPr>
      <a:lvl6pPr marL="457200" algn="ctr" rtl="0" fontAlgn="base">
        <a:spcBef>
          <a:spcPct val="0"/>
        </a:spcBef>
        <a:spcAft>
          <a:spcPct val="0"/>
        </a:spcAft>
        <a:defRPr sz="4800">
          <a:solidFill>
            <a:schemeClr val="tx1"/>
          </a:solidFill>
          <a:latin typeface="Arial Black" charset="0"/>
          <a:ea typeface="ヒラギノ角ゴ Pro W3" charset="0"/>
        </a:defRPr>
      </a:lvl6pPr>
      <a:lvl7pPr marL="914400" algn="ctr" rtl="0" fontAlgn="base">
        <a:spcBef>
          <a:spcPct val="0"/>
        </a:spcBef>
        <a:spcAft>
          <a:spcPct val="0"/>
        </a:spcAft>
        <a:defRPr sz="4800">
          <a:solidFill>
            <a:schemeClr val="tx1"/>
          </a:solidFill>
          <a:latin typeface="Arial Black" charset="0"/>
          <a:ea typeface="ヒラギノ角ゴ Pro W3" charset="0"/>
        </a:defRPr>
      </a:lvl7pPr>
      <a:lvl8pPr marL="1371600" algn="ctr" rtl="0" fontAlgn="base">
        <a:spcBef>
          <a:spcPct val="0"/>
        </a:spcBef>
        <a:spcAft>
          <a:spcPct val="0"/>
        </a:spcAft>
        <a:defRPr sz="4800">
          <a:solidFill>
            <a:schemeClr val="tx1"/>
          </a:solidFill>
          <a:latin typeface="Arial Black" charset="0"/>
          <a:ea typeface="ヒラギノ角ゴ Pro W3" charset="0"/>
        </a:defRPr>
      </a:lvl8pPr>
      <a:lvl9pPr marL="1828800" algn="ctr" rtl="0" fontAlgn="base">
        <a:spcBef>
          <a:spcPct val="0"/>
        </a:spcBef>
        <a:spcAft>
          <a:spcPct val="0"/>
        </a:spcAft>
        <a:defRPr sz="4800">
          <a:solidFill>
            <a:schemeClr val="tx1"/>
          </a:solidFill>
          <a:latin typeface="Arial Black" charset="0"/>
          <a:ea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amma/>
                <a:shade val="12549"/>
                <a:invGamma/>
              </a:schemeClr>
            </a:gs>
            <a:gs pos="100000">
              <a:schemeClr val="accent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609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81000" y="1981200"/>
            <a:ext cx="838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aseline="0">
                <a:effectLst/>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aseline="0">
                <a:effectLst/>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aseline="0">
                <a:effectLst/>
                <a:cs typeface="+mn-cs"/>
              </a:defRPr>
            </a:lvl1pPr>
          </a:lstStyle>
          <a:p>
            <a:pPr>
              <a:defRPr/>
            </a:pPr>
            <a:fld id="{511D1451-702E-F041-8AE9-0210362F95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4875715"/>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ctr" rtl="0" eaLnBrk="0" fontAlgn="base" hangingPunct="0">
        <a:spcBef>
          <a:spcPct val="0"/>
        </a:spcBef>
        <a:spcAft>
          <a:spcPct val="0"/>
        </a:spcAft>
        <a:defRPr sz="4800">
          <a:solidFill>
            <a:schemeClr val="tx1"/>
          </a:solidFill>
          <a:latin typeface="+mj-lt"/>
          <a:ea typeface="+mj-ea"/>
          <a:cs typeface="ヒラギノ角ゴ Pro W3" charset="0"/>
        </a:defRPr>
      </a:lvl1pPr>
      <a:lvl2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2pPr>
      <a:lvl3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3pPr>
      <a:lvl4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4pPr>
      <a:lvl5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5pPr>
      <a:lvl6pPr marL="457200" algn="ctr" rtl="0" fontAlgn="base">
        <a:spcBef>
          <a:spcPct val="0"/>
        </a:spcBef>
        <a:spcAft>
          <a:spcPct val="0"/>
        </a:spcAft>
        <a:defRPr sz="4800">
          <a:solidFill>
            <a:schemeClr val="tx1"/>
          </a:solidFill>
          <a:latin typeface="Arial Black" charset="0"/>
          <a:ea typeface="ヒラギノ角ゴ Pro W3" charset="0"/>
        </a:defRPr>
      </a:lvl6pPr>
      <a:lvl7pPr marL="914400" algn="ctr" rtl="0" fontAlgn="base">
        <a:spcBef>
          <a:spcPct val="0"/>
        </a:spcBef>
        <a:spcAft>
          <a:spcPct val="0"/>
        </a:spcAft>
        <a:defRPr sz="4800">
          <a:solidFill>
            <a:schemeClr val="tx1"/>
          </a:solidFill>
          <a:latin typeface="Arial Black" charset="0"/>
          <a:ea typeface="ヒラギノ角ゴ Pro W3" charset="0"/>
        </a:defRPr>
      </a:lvl7pPr>
      <a:lvl8pPr marL="1371600" algn="ctr" rtl="0" fontAlgn="base">
        <a:spcBef>
          <a:spcPct val="0"/>
        </a:spcBef>
        <a:spcAft>
          <a:spcPct val="0"/>
        </a:spcAft>
        <a:defRPr sz="4800">
          <a:solidFill>
            <a:schemeClr val="tx1"/>
          </a:solidFill>
          <a:latin typeface="Arial Black" charset="0"/>
          <a:ea typeface="ヒラギノ角ゴ Pro W3" charset="0"/>
        </a:defRPr>
      </a:lvl8pPr>
      <a:lvl9pPr marL="1828800" algn="ctr" rtl="0" fontAlgn="base">
        <a:spcBef>
          <a:spcPct val="0"/>
        </a:spcBef>
        <a:spcAft>
          <a:spcPct val="0"/>
        </a:spcAft>
        <a:defRPr sz="4800">
          <a:solidFill>
            <a:schemeClr val="tx1"/>
          </a:solidFill>
          <a:latin typeface="Arial Black" charset="0"/>
          <a:ea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amma/>
                <a:shade val="12549"/>
                <a:invGamma/>
              </a:schemeClr>
            </a:gs>
            <a:gs pos="100000">
              <a:schemeClr val="accent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609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81000" y="1981200"/>
            <a:ext cx="838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aseline="0">
                <a:effectLst/>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aseline="0">
                <a:effectLst/>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aseline="0">
                <a:effectLst/>
                <a:cs typeface="+mn-cs"/>
              </a:defRPr>
            </a:lvl1pPr>
          </a:lstStyle>
          <a:p>
            <a:pPr>
              <a:defRPr/>
            </a:pPr>
            <a:fld id="{511D1451-702E-F041-8AE9-0210362F95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2521174"/>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ctr" rtl="0" eaLnBrk="0" fontAlgn="base" hangingPunct="0">
        <a:spcBef>
          <a:spcPct val="0"/>
        </a:spcBef>
        <a:spcAft>
          <a:spcPct val="0"/>
        </a:spcAft>
        <a:defRPr sz="4800">
          <a:solidFill>
            <a:schemeClr val="tx1"/>
          </a:solidFill>
          <a:latin typeface="+mj-lt"/>
          <a:ea typeface="+mj-ea"/>
          <a:cs typeface="ヒラギノ角ゴ Pro W3" charset="0"/>
        </a:defRPr>
      </a:lvl1pPr>
      <a:lvl2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2pPr>
      <a:lvl3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3pPr>
      <a:lvl4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4pPr>
      <a:lvl5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5pPr>
      <a:lvl6pPr marL="457200" algn="ctr" rtl="0" fontAlgn="base">
        <a:spcBef>
          <a:spcPct val="0"/>
        </a:spcBef>
        <a:spcAft>
          <a:spcPct val="0"/>
        </a:spcAft>
        <a:defRPr sz="4800">
          <a:solidFill>
            <a:schemeClr val="tx1"/>
          </a:solidFill>
          <a:latin typeface="Arial Black" charset="0"/>
          <a:ea typeface="ヒラギノ角ゴ Pro W3" charset="0"/>
        </a:defRPr>
      </a:lvl6pPr>
      <a:lvl7pPr marL="914400" algn="ctr" rtl="0" fontAlgn="base">
        <a:spcBef>
          <a:spcPct val="0"/>
        </a:spcBef>
        <a:spcAft>
          <a:spcPct val="0"/>
        </a:spcAft>
        <a:defRPr sz="4800">
          <a:solidFill>
            <a:schemeClr val="tx1"/>
          </a:solidFill>
          <a:latin typeface="Arial Black" charset="0"/>
          <a:ea typeface="ヒラギノ角ゴ Pro W3" charset="0"/>
        </a:defRPr>
      </a:lvl7pPr>
      <a:lvl8pPr marL="1371600" algn="ctr" rtl="0" fontAlgn="base">
        <a:spcBef>
          <a:spcPct val="0"/>
        </a:spcBef>
        <a:spcAft>
          <a:spcPct val="0"/>
        </a:spcAft>
        <a:defRPr sz="4800">
          <a:solidFill>
            <a:schemeClr val="tx1"/>
          </a:solidFill>
          <a:latin typeface="Arial Black" charset="0"/>
          <a:ea typeface="ヒラギノ角ゴ Pro W3" charset="0"/>
        </a:defRPr>
      </a:lvl8pPr>
      <a:lvl9pPr marL="1828800" algn="ctr" rtl="0" fontAlgn="base">
        <a:spcBef>
          <a:spcPct val="0"/>
        </a:spcBef>
        <a:spcAft>
          <a:spcPct val="0"/>
        </a:spcAft>
        <a:defRPr sz="4800">
          <a:solidFill>
            <a:schemeClr val="tx1"/>
          </a:solidFill>
          <a:latin typeface="Arial Black" charset="0"/>
          <a:ea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0A5B1639-A9D7-5F49-9983-2CC0ECA42ACB}" type="datetimeFigureOut">
              <a:rPr lang="en-US" baseline="0" smtClean="0">
                <a:solidFill>
                  <a:prstClr val="black">
                    <a:tint val="75000"/>
                  </a:prstClr>
                </a:solidFill>
                <a:effectLst/>
                <a:latin typeface="Calibri"/>
                <a:ea typeface="+mn-ea"/>
                <a:cs typeface="+mn-cs"/>
              </a:rPr>
              <a:pPr defTabSz="457200" eaLnBrk="1" fontAlgn="auto" hangingPunct="1">
                <a:spcBef>
                  <a:spcPts val="0"/>
                </a:spcBef>
                <a:spcAft>
                  <a:spcPts val="0"/>
                </a:spcAft>
              </a:pPr>
              <a:t>1/31/17</a:t>
            </a:fld>
            <a:endParaRPr lang="en-US" baseline="0">
              <a:solidFill>
                <a:prstClr val="black">
                  <a:tint val="75000"/>
                </a:prstClr>
              </a:solidFill>
              <a:effectLst/>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aseline="0">
              <a:solidFill>
                <a:prstClr val="black">
                  <a:tint val="75000"/>
                </a:prstClr>
              </a:solidFill>
              <a:effectLst/>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16428823-9715-5F4A-9C8A-1EAEE853F5CB}" type="slidenum">
              <a:rPr lang="en-US" baseline="0" smtClean="0">
                <a:solidFill>
                  <a:prstClr val="black">
                    <a:tint val="75000"/>
                  </a:prstClr>
                </a:solidFill>
                <a:effectLst/>
                <a:latin typeface="Calibri"/>
                <a:ea typeface="+mn-ea"/>
                <a:cs typeface="+mn-cs"/>
              </a:rPr>
              <a:pPr defTabSz="457200" eaLnBrk="1" fontAlgn="auto" hangingPunct="1">
                <a:spcBef>
                  <a:spcPts val="0"/>
                </a:spcBef>
                <a:spcAft>
                  <a:spcPts val="0"/>
                </a:spcAft>
              </a:pPr>
              <a:t>‹#›</a:t>
            </a:fld>
            <a:endParaRPr lang="en-US" baseline="0">
              <a:solidFill>
                <a:prstClr val="black">
                  <a:tint val="75000"/>
                </a:prstClr>
              </a:solidFill>
              <a:effectLst/>
              <a:latin typeface="Calibri"/>
              <a:ea typeface="+mn-ea"/>
              <a:cs typeface="+mn-cs"/>
            </a:endParaRPr>
          </a:p>
        </p:txBody>
      </p:sp>
    </p:spTree>
    <p:extLst>
      <p:ext uri="{BB962C8B-B14F-4D97-AF65-F5344CB8AC3E}">
        <p14:creationId xmlns:p14="http://schemas.microsoft.com/office/powerpoint/2010/main" val="2195378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1">
                <a:gamma/>
                <a:shade val="12549"/>
                <a:invGamma/>
              </a:schemeClr>
            </a:gs>
            <a:gs pos="100000">
              <a:schemeClr val="accent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609600"/>
            <a:ext cx="838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81000" y="1981200"/>
            <a:ext cx="838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aseline="0">
                <a:effectLst/>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aseline="0">
                <a:effectLst/>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aseline="0">
                <a:effectLst/>
                <a:cs typeface="+mn-cs"/>
              </a:defRPr>
            </a:lvl1pPr>
          </a:lstStyle>
          <a:p>
            <a:pPr>
              <a:defRPr/>
            </a:pPr>
            <a:fld id="{511D1451-702E-F041-8AE9-0210362F95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2257708"/>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txStyles>
    <p:titleStyle>
      <a:lvl1pPr algn="ctr" rtl="0" eaLnBrk="0" fontAlgn="base" hangingPunct="0">
        <a:spcBef>
          <a:spcPct val="0"/>
        </a:spcBef>
        <a:spcAft>
          <a:spcPct val="0"/>
        </a:spcAft>
        <a:defRPr sz="4800">
          <a:solidFill>
            <a:schemeClr val="tx1"/>
          </a:solidFill>
          <a:latin typeface="+mj-lt"/>
          <a:ea typeface="+mj-ea"/>
          <a:cs typeface="ヒラギノ角ゴ Pro W3" charset="0"/>
        </a:defRPr>
      </a:lvl1pPr>
      <a:lvl2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2pPr>
      <a:lvl3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3pPr>
      <a:lvl4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4pPr>
      <a:lvl5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5pPr>
      <a:lvl6pPr marL="457200" algn="ctr" rtl="0" fontAlgn="base">
        <a:spcBef>
          <a:spcPct val="0"/>
        </a:spcBef>
        <a:spcAft>
          <a:spcPct val="0"/>
        </a:spcAft>
        <a:defRPr sz="4800">
          <a:solidFill>
            <a:schemeClr val="tx1"/>
          </a:solidFill>
          <a:latin typeface="Arial Black" charset="0"/>
          <a:ea typeface="ヒラギノ角ゴ Pro W3" charset="0"/>
        </a:defRPr>
      </a:lvl6pPr>
      <a:lvl7pPr marL="914400" algn="ctr" rtl="0" fontAlgn="base">
        <a:spcBef>
          <a:spcPct val="0"/>
        </a:spcBef>
        <a:spcAft>
          <a:spcPct val="0"/>
        </a:spcAft>
        <a:defRPr sz="4800">
          <a:solidFill>
            <a:schemeClr val="tx1"/>
          </a:solidFill>
          <a:latin typeface="Arial Black" charset="0"/>
          <a:ea typeface="ヒラギノ角ゴ Pro W3" charset="0"/>
        </a:defRPr>
      </a:lvl7pPr>
      <a:lvl8pPr marL="1371600" algn="ctr" rtl="0" fontAlgn="base">
        <a:spcBef>
          <a:spcPct val="0"/>
        </a:spcBef>
        <a:spcAft>
          <a:spcPct val="0"/>
        </a:spcAft>
        <a:defRPr sz="4800">
          <a:solidFill>
            <a:schemeClr val="tx1"/>
          </a:solidFill>
          <a:latin typeface="Arial Black" charset="0"/>
          <a:ea typeface="ヒラギノ角ゴ Pro W3" charset="0"/>
        </a:defRPr>
      </a:lvl8pPr>
      <a:lvl9pPr marL="1828800" algn="ctr" rtl="0" fontAlgn="base">
        <a:spcBef>
          <a:spcPct val="0"/>
        </a:spcBef>
        <a:spcAft>
          <a:spcPct val="0"/>
        </a:spcAft>
        <a:defRPr sz="4800">
          <a:solidFill>
            <a:schemeClr val="tx1"/>
          </a:solidFill>
          <a:latin typeface="Arial Black" charset="0"/>
          <a:ea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4.png"/><Relationship Id="rId1" Type="http://schemas.openxmlformats.org/officeDocument/2006/relationships/slideLayout" Target="../slideLayouts/slideLayout63.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xml"/><Relationship Id="rId3"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xml"/><Relationship Id="rId3"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gif"/><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xml"/><Relationship Id="rId3"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1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gif"/><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24.png"/><Relationship Id="rId1" Type="http://schemas.microsoft.com/office/2007/relationships/media" Target="../media/media1.gif"/><Relationship Id="rId2" Type="http://schemas.openxmlformats.org/officeDocument/2006/relationships/video" Target="../media/media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emf"/></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subTitle" idx="1"/>
          </p:nvPr>
        </p:nvSpPr>
        <p:spPr>
          <a:xfrm>
            <a:off x="0" y="5459730"/>
            <a:ext cx="9144000" cy="1143000"/>
          </a:xfrm>
        </p:spPr>
        <p:txBody>
          <a:bodyPr/>
          <a:lstStyle/>
          <a:p>
            <a:pPr eaLnBrk="1" hangingPunct="1">
              <a:defRPr/>
            </a:pPr>
            <a:r>
              <a:rPr lang="en-US" dirty="0" smtClean="0">
                <a:cs typeface="+mn-cs"/>
              </a:rPr>
              <a:t>Scott Gaudi</a:t>
            </a:r>
          </a:p>
          <a:p>
            <a:pPr eaLnBrk="1" hangingPunct="1">
              <a:defRPr/>
            </a:pPr>
            <a:r>
              <a:rPr lang="en-US" sz="2400" dirty="0" smtClean="0">
                <a:cs typeface="+mn-cs"/>
              </a:rPr>
              <a:t>The Ohio State University</a:t>
            </a:r>
          </a:p>
        </p:txBody>
      </p:sp>
      <p:sp>
        <p:nvSpPr>
          <p:cNvPr id="219139" name="Rectangle 3"/>
          <p:cNvSpPr>
            <a:spLocks noGrp="1" noChangeArrowheads="1"/>
          </p:cNvSpPr>
          <p:nvPr>
            <p:ph type="ctrTitle"/>
          </p:nvPr>
        </p:nvSpPr>
        <p:spPr>
          <a:xfrm>
            <a:off x="0" y="609600"/>
            <a:ext cx="9144000" cy="4191000"/>
          </a:xfrm>
        </p:spPr>
        <p:txBody>
          <a:bodyPr/>
          <a:lstStyle/>
          <a:p>
            <a:pPr eaLnBrk="1" hangingPunct="1">
              <a:lnSpc>
                <a:spcPct val="90000"/>
              </a:lnSpc>
              <a:tabLst>
                <a:tab pos="2120900" algn="l"/>
              </a:tabLst>
              <a:defRPr/>
            </a:pPr>
            <a:r>
              <a:rPr lang="en-US" sz="5400" dirty="0" smtClean="0">
                <a:effectLst>
                  <a:outerShdw blurRad="38100" dist="38100" dir="2700000" algn="tl">
                    <a:srgbClr val="336699"/>
                  </a:outerShdw>
                </a:effectLst>
                <a:cs typeface="+mj-cs"/>
              </a:rPr>
              <a:t>The Future of </a:t>
            </a:r>
            <a:r>
              <a:rPr lang="en-US" sz="5400" dirty="0" err="1" smtClean="0">
                <a:effectLst>
                  <a:outerShdw blurRad="38100" dist="38100" dir="2700000" algn="tl">
                    <a:srgbClr val="336699"/>
                  </a:outerShdw>
                </a:effectLst>
                <a:cs typeface="+mj-cs"/>
              </a:rPr>
              <a:t>Exoplanetary</a:t>
            </a:r>
            <a:r>
              <a:rPr lang="en-US" sz="5400" dirty="0" smtClean="0">
                <a:effectLst>
                  <a:outerShdw blurRad="38100" dist="38100" dir="2700000" algn="tl">
                    <a:srgbClr val="336699"/>
                  </a:outerShdw>
                </a:effectLst>
                <a:cs typeface="+mj-cs"/>
              </a:rPr>
              <a:t> </a:t>
            </a:r>
            <a:r>
              <a:rPr lang="en-US" sz="5400" dirty="0" err="1" smtClean="0">
                <a:effectLst>
                  <a:outerShdw blurRad="38100" dist="38100" dir="2700000" algn="tl">
                    <a:srgbClr val="336699"/>
                  </a:outerShdw>
                </a:effectLst>
                <a:cs typeface="+mj-cs"/>
              </a:rPr>
              <a:t>Microlensing</a:t>
            </a:r>
            <a:r>
              <a:rPr lang="en-US" sz="5400" dirty="0" smtClean="0">
                <a:effectLst>
                  <a:outerShdw blurRad="38100" dist="38100" dir="2700000" algn="tl">
                    <a:srgbClr val="336699"/>
                  </a:outerShdw>
                </a:effectLst>
                <a:cs typeface="+mj-cs"/>
              </a:rPr>
              <a:t>:</a:t>
            </a:r>
            <a:br>
              <a:rPr lang="en-US" sz="5400" dirty="0" smtClean="0">
                <a:effectLst>
                  <a:outerShdw blurRad="38100" dist="38100" dir="2700000" algn="tl">
                    <a:srgbClr val="336699"/>
                  </a:outerShdw>
                </a:effectLst>
                <a:cs typeface="+mj-cs"/>
              </a:rPr>
            </a:br>
            <a:r>
              <a:rPr lang="en-US" sz="5400" dirty="0" smtClean="0">
                <a:effectLst>
                  <a:outerShdw blurRad="38100" dist="38100" dir="2700000" algn="tl">
                    <a:srgbClr val="336699"/>
                  </a:outerShdw>
                </a:effectLst>
                <a:cs typeface="+mj-cs"/>
              </a:rPr>
              <a:t>The Watershed</a:t>
            </a:r>
            <a:br>
              <a:rPr lang="en-US" sz="5400" dirty="0" smtClean="0">
                <a:effectLst>
                  <a:outerShdw blurRad="38100" dist="38100" dir="2700000" algn="tl">
                    <a:srgbClr val="336699"/>
                  </a:outerShdw>
                </a:effectLst>
                <a:cs typeface="+mj-cs"/>
              </a:rPr>
            </a:br>
            <a:r>
              <a:rPr lang="en-US" sz="5400" dirty="0" smtClean="0">
                <a:effectLst>
                  <a:outerShdw blurRad="38100" dist="38100" dir="2700000" algn="tl">
                    <a:srgbClr val="336699"/>
                  </a:outerShdw>
                </a:effectLst>
                <a:cs typeface="+mj-cs"/>
              </a:rPr>
              <a:t/>
            </a:r>
            <a:br>
              <a:rPr lang="en-US" sz="5400" dirty="0" smtClean="0">
                <a:effectLst>
                  <a:outerShdw blurRad="38100" dist="38100" dir="2700000" algn="tl">
                    <a:srgbClr val="336699"/>
                  </a:outerShdw>
                </a:effectLst>
                <a:cs typeface="+mj-cs"/>
              </a:rPr>
            </a:br>
            <a:r>
              <a:rPr lang="en-US" sz="4400" b="1" dirty="0" smtClean="0">
                <a:cs typeface="+mj-cs"/>
              </a:rPr>
              <a:t/>
            </a:r>
            <a:br>
              <a:rPr lang="en-US" sz="4400" b="1" dirty="0" smtClean="0">
                <a:cs typeface="+mj-cs"/>
              </a:rPr>
            </a:br>
            <a:r>
              <a:rPr lang="en-US" sz="2400" b="1" dirty="0" err="1">
                <a:cs typeface="+mj-cs"/>
              </a:rPr>
              <a:t>M</a:t>
            </a:r>
            <a:r>
              <a:rPr lang="en-US" sz="2400" b="1" dirty="0" err="1" smtClean="0">
                <a:cs typeface="+mj-cs"/>
              </a:rPr>
              <a:t>icrolensing</a:t>
            </a:r>
            <a:r>
              <a:rPr lang="en-US" sz="2400" b="1" dirty="0" smtClean="0">
                <a:cs typeface="+mj-cs"/>
              </a:rPr>
              <a:t> 21</a:t>
            </a:r>
            <a:br>
              <a:rPr lang="en-US" sz="2400" b="1" dirty="0" smtClean="0">
                <a:cs typeface="+mj-cs"/>
              </a:rPr>
            </a:br>
            <a:r>
              <a:rPr lang="en-US" sz="2400" b="1" dirty="0" err="1" smtClean="0">
                <a:cs typeface="+mj-cs"/>
              </a:rPr>
              <a:t>Microlensing</a:t>
            </a:r>
            <a:r>
              <a:rPr lang="en-US" sz="2400" b="1" dirty="0" smtClean="0">
                <a:cs typeface="+mj-cs"/>
              </a:rPr>
              <a:t> Tutorial</a:t>
            </a:r>
            <a:br>
              <a:rPr lang="en-US" sz="2400" b="1" dirty="0" smtClean="0">
                <a:cs typeface="+mj-cs"/>
              </a:rPr>
            </a:br>
            <a:r>
              <a:rPr lang="en-US" sz="2400" b="1" dirty="0" smtClean="0">
                <a:cs typeface="+mj-cs"/>
              </a:rPr>
              <a:t>January 31, 2016</a:t>
            </a:r>
            <a:endParaRPr lang="en-US" sz="2000" dirty="0" smtClean="0">
              <a:effectLst>
                <a:outerShdw blurRad="38100" dist="38100" dir="2700000" algn="tl">
                  <a:srgbClr val="336699"/>
                </a:outerShdw>
              </a:effectLst>
              <a:cs typeface="+mj-cs"/>
            </a:endParaRPr>
          </a:p>
        </p:txBody>
      </p:sp>
      <p:sp>
        <p:nvSpPr>
          <p:cNvPr id="219140" name="Rectangle 4"/>
          <p:cNvSpPr>
            <a:spLocks noChangeArrowheads="1"/>
          </p:cNvSpPr>
          <p:nvPr/>
        </p:nvSpPr>
        <p:spPr bwMode="auto">
          <a:xfrm>
            <a:off x="8239125" y="9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aseline="0">
              <a:effectLst/>
              <a:cs typeface="+mn-cs"/>
            </a:endParaRPr>
          </a:p>
        </p:txBody>
      </p:sp>
      <p:pic>
        <p:nvPicPr>
          <p:cNvPr id="2" name="Picture 1" descr="k2_logo_final-transp-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688330"/>
            <a:ext cx="2078782" cy="1039391"/>
          </a:xfrm>
          <a:prstGeom prst="rect">
            <a:avLst/>
          </a:prstGeom>
        </p:spPr>
      </p:pic>
      <p:pic>
        <p:nvPicPr>
          <p:cNvPr id="3" name="Picture 2" descr="spitzer_logo_color_fullscre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4250055"/>
            <a:ext cx="2133600" cy="1111250"/>
          </a:xfrm>
          <a:prstGeom prst="rect">
            <a:avLst/>
          </a:prstGeom>
        </p:spPr>
      </p:pic>
      <p:pic>
        <p:nvPicPr>
          <p:cNvPr id="4" name="Picture 3" descr="wfirstlogo-august_3-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953000"/>
            <a:ext cx="2527347" cy="126073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143000"/>
          </a:xfrm>
        </p:spPr>
        <p:txBody>
          <a:bodyPr>
            <a:normAutofit/>
          </a:bodyPr>
          <a:lstStyle/>
          <a:p>
            <a:r>
              <a:rPr lang="en-US" sz="4000" dirty="0" smtClean="0"/>
              <a:t>The </a:t>
            </a:r>
            <a:r>
              <a:rPr lang="en-US" sz="4000" dirty="0" err="1" smtClean="0"/>
              <a:t>Microlensing</a:t>
            </a:r>
            <a:r>
              <a:rPr lang="en-US" sz="4000" dirty="0" smtClean="0"/>
              <a:t> Watershed.</a:t>
            </a:r>
            <a:endParaRPr lang="en-US" sz="4000" dirty="0"/>
          </a:p>
        </p:txBody>
      </p:sp>
      <p:sp>
        <p:nvSpPr>
          <p:cNvPr id="3" name="Content Placeholder 2"/>
          <p:cNvSpPr>
            <a:spLocks noGrp="1"/>
          </p:cNvSpPr>
          <p:nvPr>
            <p:ph sz="half" idx="1"/>
          </p:nvPr>
        </p:nvSpPr>
        <p:spPr>
          <a:xfrm>
            <a:off x="0" y="1219200"/>
            <a:ext cx="4648200" cy="5410200"/>
          </a:xfrm>
        </p:spPr>
        <p:txBody>
          <a:bodyPr>
            <a:normAutofit fontScale="92500" lnSpcReduction="20000"/>
          </a:bodyPr>
          <a:lstStyle/>
          <a:p>
            <a:pPr>
              <a:lnSpc>
                <a:spcPct val="120000"/>
              </a:lnSpc>
            </a:pPr>
            <a:r>
              <a:rPr lang="en-US" b="1" dirty="0" smtClean="0"/>
              <a:t>Spitzer &amp; K2C9+K2C11.</a:t>
            </a:r>
          </a:p>
          <a:p>
            <a:pPr lvl="1">
              <a:lnSpc>
                <a:spcPct val="120000"/>
              </a:lnSpc>
            </a:pPr>
            <a:r>
              <a:rPr lang="en-US" sz="2000" b="1" dirty="0" smtClean="0"/>
              <a:t>Masses and distances.</a:t>
            </a:r>
          </a:p>
          <a:p>
            <a:pPr lvl="1">
              <a:lnSpc>
                <a:spcPct val="120000"/>
              </a:lnSpc>
            </a:pPr>
            <a:r>
              <a:rPr lang="en-US" sz="2000" b="1" dirty="0" smtClean="0"/>
              <a:t>Mass function and Galactic distribution of planets.</a:t>
            </a:r>
          </a:p>
          <a:p>
            <a:pPr lvl="1">
              <a:lnSpc>
                <a:spcPct val="120000"/>
              </a:lnSpc>
            </a:pPr>
            <a:r>
              <a:rPr lang="en-US" sz="2000" b="1" dirty="0" smtClean="0"/>
              <a:t>Free-floating planets masses (K2C9).</a:t>
            </a:r>
          </a:p>
          <a:p>
            <a:pPr>
              <a:lnSpc>
                <a:spcPct val="120000"/>
              </a:lnSpc>
            </a:pPr>
            <a:r>
              <a:rPr lang="en-US" dirty="0" err="1" smtClean="0"/>
              <a:t>KMTNet</a:t>
            </a:r>
            <a:endParaRPr lang="en-US" dirty="0" smtClean="0"/>
          </a:p>
          <a:p>
            <a:pPr lvl="1">
              <a:lnSpc>
                <a:spcPct val="120000"/>
              </a:lnSpc>
            </a:pPr>
            <a:r>
              <a:rPr lang="en-US" sz="2100" dirty="0" smtClean="0"/>
              <a:t>3 1.6m telescopes, 4 sq. degree FOV</a:t>
            </a:r>
            <a:endParaRPr lang="en-US" sz="2100" dirty="0"/>
          </a:p>
          <a:p>
            <a:pPr lvl="1">
              <a:lnSpc>
                <a:spcPct val="120000"/>
              </a:lnSpc>
            </a:pPr>
            <a:r>
              <a:rPr lang="en-US" sz="2000" dirty="0" smtClean="0"/>
              <a:t>~50 </a:t>
            </a:r>
            <a:r>
              <a:rPr lang="en-US" sz="2000" dirty="0"/>
              <a:t>detections/</a:t>
            </a:r>
            <a:r>
              <a:rPr lang="en-US" sz="2000" dirty="0" smtClean="0"/>
              <a:t>year.</a:t>
            </a:r>
          </a:p>
          <a:p>
            <a:pPr>
              <a:lnSpc>
                <a:spcPct val="120000"/>
              </a:lnSpc>
            </a:pPr>
            <a:r>
              <a:rPr lang="en-US" dirty="0" smtClean="0"/>
              <a:t>Euclid &amp; WFIRST</a:t>
            </a:r>
          </a:p>
          <a:p>
            <a:pPr lvl="1">
              <a:lnSpc>
                <a:spcPct val="120000"/>
              </a:lnSpc>
            </a:pPr>
            <a:r>
              <a:rPr lang="en-US" sz="2100" dirty="0" smtClean="0"/>
              <a:t>Detections </a:t>
            </a:r>
            <a:r>
              <a:rPr lang="en-US" sz="2100" i="1" dirty="0" smtClean="0"/>
              <a:t>en masse</a:t>
            </a:r>
            <a:r>
              <a:rPr lang="en-US" sz="2100" dirty="0" smtClean="0"/>
              <a:t>.</a:t>
            </a:r>
          </a:p>
          <a:p>
            <a:pPr lvl="1">
              <a:lnSpc>
                <a:spcPct val="120000"/>
              </a:lnSpc>
            </a:pPr>
            <a:r>
              <a:rPr lang="en-US" sz="2000" dirty="0" smtClean="0"/>
              <a:t>Complete the census of </a:t>
            </a:r>
            <a:r>
              <a:rPr lang="en-US" sz="2000" dirty="0" err="1" smtClean="0"/>
              <a:t>exoplanets</a:t>
            </a:r>
            <a:r>
              <a:rPr lang="en-US" sz="2000" dirty="0" smtClean="0"/>
              <a:t> started by </a:t>
            </a:r>
            <a:r>
              <a:rPr lang="en-US" sz="2000" i="1" dirty="0" err="1" smtClean="0"/>
              <a:t>Kepler</a:t>
            </a:r>
            <a:r>
              <a:rPr lang="en-US" sz="2000" dirty="0" smtClean="0"/>
              <a:t>.</a:t>
            </a:r>
            <a:endParaRPr lang="en-US" sz="1800" dirty="0" smtClean="0"/>
          </a:p>
          <a:p>
            <a:pPr lvl="1"/>
            <a:endParaRPr lang="en-US" sz="1400" dirty="0" smtClean="0"/>
          </a:p>
          <a:p>
            <a:endParaRPr lang="en-US" sz="1800" dirty="0"/>
          </a:p>
        </p:txBody>
      </p:sp>
      <p:sp>
        <p:nvSpPr>
          <p:cNvPr id="6" name="Text Box 3"/>
          <p:cNvSpPr txBox="1">
            <a:spLocks noChangeArrowheads="1"/>
          </p:cNvSpPr>
          <p:nvPr/>
        </p:nvSpPr>
        <p:spPr bwMode="auto">
          <a:xfrm>
            <a:off x="4724400" y="5105400"/>
            <a:ext cx="4495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600" baseline="0" dirty="0" smtClean="0">
                <a:effectLst/>
                <a:latin typeface="Arial   "/>
                <a:cs typeface="Arial   "/>
              </a:rPr>
              <a:t>(</a:t>
            </a:r>
            <a:r>
              <a:rPr lang="en-US" sz="1600" baseline="0" dirty="0" err="1" smtClean="0">
                <a:effectLst/>
                <a:latin typeface="Arial   "/>
                <a:cs typeface="Arial   "/>
              </a:rPr>
              <a:t>Udalski</a:t>
            </a:r>
            <a:r>
              <a:rPr lang="en-US" sz="1600" baseline="0" dirty="0" smtClean="0">
                <a:effectLst/>
                <a:latin typeface="Arial   "/>
                <a:cs typeface="Arial   "/>
              </a:rPr>
              <a:t> et al. 2014; Yee et al. 2014, 2015; </a:t>
            </a:r>
            <a:r>
              <a:rPr lang="en-US" sz="1600" baseline="0" dirty="0" err="1" smtClean="0">
                <a:effectLst/>
                <a:latin typeface="Arial   "/>
                <a:cs typeface="Arial   "/>
              </a:rPr>
              <a:t>Calchi</a:t>
            </a:r>
            <a:r>
              <a:rPr lang="en-US" sz="1600" baseline="0" dirty="0" smtClean="0">
                <a:effectLst/>
                <a:latin typeface="Arial   "/>
                <a:cs typeface="Arial   "/>
              </a:rPr>
              <a:t> </a:t>
            </a:r>
            <a:r>
              <a:rPr lang="en-US" sz="1600" baseline="0" dirty="0" err="1" smtClean="0">
                <a:effectLst/>
                <a:latin typeface="Arial   "/>
                <a:cs typeface="Arial   "/>
              </a:rPr>
              <a:t>Novati</a:t>
            </a:r>
            <a:r>
              <a:rPr lang="en-US" sz="1600" baseline="0" dirty="0" smtClean="0">
                <a:effectLst/>
                <a:latin typeface="Arial   "/>
                <a:cs typeface="Arial   "/>
              </a:rPr>
              <a:t> et al. 2014, 2015; Zhu et al. 2015a,b,c; </a:t>
            </a:r>
            <a:r>
              <a:rPr lang="en-US" sz="1600" baseline="0" dirty="0" err="1" smtClean="0">
                <a:effectLst/>
                <a:latin typeface="Arial   "/>
                <a:cs typeface="Arial   "/>
              </a:rPr>
              <a:t>Shvartzvald</a:t>
            </a:r>
            <a:r>
              <a:rPr lang="en-US" sz="1600" baseline="0" dirty="0" smtClean="0">
                <a:effectLst/>
                <a:latin typeface="Arial   "/>
                <a:cs typeface="Arial   "/>
              </a:rPr>
              <a:t> et al. 2015; Street et al. 2015; </a:t>
            </a:r>
            <a:r>
              <a:rPr lang="en-US" sz="1600" baseline="0" dirty="0" err="1" smtClean="0">
                <a:effectLst/>
                <a:latin typeface="Arial   "/>
                <a:cs typeface="Arial   "/>
              </a:rPr>
              <a:t>Poleski</a:t>
            </a:r>
            <a:r>
              <a:rPr lang="en-US" sz="1600" baseline="0" dirty="0" smtClean="0">
                <a:effectLst/>
                <a:latin typeface="Arial   "/>
                <a:cs typeface="Arial   "/>
              </a:rPr>
              <a:t> et al. 2015; Henderson et al. 2015; </a:t>
            </a:r>
            <a:r>
              <a:rPr lang="en-US" sz="1600" baseline="0" dirty="0" err="1" smtClean="0">
                <a:effectLst/>
                <a:latin typeface="Arial   "/>
                <a:cs typeface="Arial   "/>
              </a:rPr>
              <a:t>Bozza</a:t>
            </a:r>
            <a:r>
              <a:rPr lang="en-US" sz="1600" baseline="0" dirty="0" smtClean="0">
                <a:effectLst/>
                <a:latin typeface="Arial   "/>
                <a:cs typeface="Arial   "/>
              </a:rPr>
              <a:t> et al. 2016)</a:t>
            </a:r>
            <a:endParaRPr lang="en-US" sz="1600" baseline="0" dirty="0">
              <a:effectLst/>
              <a:latin typeface="Arial   "/>
              <a:cs typeface="Arial   "/>
            </a:endParaRPr>
          </a:p>
        </p:txBody>
      </p:sp>
      <p:pic>
        <p:nvPicPr>
          <p:cNvPr id="8" name="Picture 7"/>
          <p:cNvPicPr/>
          <p:nvPr/>
        </p:nvPicPr>
        <p:blipFill>
          <a:blip r:embed="rId2"/>
          <a:stretch>
            <a:fillRect/>
          </a:stretch>
        </p:blipFill>
        <p:spPr>
          <a:xfrm>
            <a:off x="4614720" y="1418040"/>
            <a:ext cx="4376880" cy="3382560"/>
          </a:xfrm>
          <a:prstGeom prst="rect">
            <a:avLst/>
          </a:prstGeom>
          <a:ln>
            <a:noFill/>
          </a:ln>
        </p:spPr>
      </p:pic>
    </p:spTree>
    <p:extLst>
      <p:ext uri="{BB962C8B-B14F-4D97-AF65-F5344CB8AC3E}">
        <p14:creationId xmlns:p14="http://schemas.microsoft.com/office/powerpoint/2010/main" val="23515959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1143000"/>
          </a:xfrm>
        </p:spPr>
        <p:txBody>
          <a:bodyPr/>
          <a:lstStyle/>
          <a:p>
            <a:r>
              <a:rPr lang="en-US" dirty="0" smtClean="0"/>
              <a:t>Korean </a:t>
            </a:r>
            <a:r>
              <a:rPr lang="en-US" dirty="0" err="1" smtClean="0"/>
              <a:t>Microlensing</a:t>
            </a:r>
            <a:r>
              <a:rPr lang="en-US" dirty="0" smtClean="0"/>
              <a:t> Telescope Network.</a:t>
            </a:r>
            <a:endParaRPr lang="en-US" dirty="0"/>
          </a:p>
        </p:txBody>
      </p:sp>
      <p:pic>
        <p:nvPicPr>
          <p:cNvPr id="6" name="Picture 5" descr="earth_kmtnet_southpole.png"/>
          <p:cNvPicPr>
            <a:picLocks noChangeAspect="1"/>
          </p:cNvPicPr>
          <p:nvPr/>
        </p:nvPicPr>
        <p:blipFill rotWithShape="1">
          <a:blip r:embed="rId2">
            <a:extLst>
              <a:ext uri="{28A0092B-C50C-407E-A947-70E740481C1C}">
                <a14:useLocalDpi xmlns:a14="http://schemas.microsoft.com/office/drawing/2010/main" val="0"/>
              </a:ext>
            </a:extLst>
          </a:blip>
          <a:srcRect l="13265" r="12166"/>
          <a:stretch/>
        </p:blipFill>
        <p:spPr>
          <a:xfrm>
            <a:off x="152400" y="1844592"/>
            <a:ext cx="4242655" cy="4267200"/>
          </a:xfrm>
          <a:prstGeom prst="rect">
            <a:avLst/>
          </a:prstGeom>
        </p:spPr>
      </p:pic>
      <p:sp>
        <p:nvSpPr>
          <p:cNvPr id="7" name="Text Box 8"/>
          <p:cNvSpPr txBox="1">
            <a:spLocks noChangeArrowheads="1"/>
          </p:cNvSpPr>
          <p:nvPr/>
        </p:nvSpPr>
        <p:spPr bwMode="auto">
          <a:xfrm>
            <a:off x="2232025" y="6248400"/>
            <a:ext cx="4549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aseline="0" dirty="0" smtClean="0">
                <a:effectLst>
                  <a:outerShdw blurRad="38100" dist="38100" dir="2700000" algn="tl">
                    <a:srgbClr val="000000"/>
                  </a:outerShdw>
                </a:effectLst>
                <a:latin typeface="+mj-lt"/>
                <a:cs typeface="+mn-cs"/>
              </a:rPr>
              <a:t>(Henderson et al. 2014)</a:t>
            </a:r>
            <a:endParaRPr lang="en-US" sz="1800" baseline="0" dirty="0">
              <a:effectLst>
                <a:outerShdw blurRad="38100" dist="38100" dir="2700000" algn="tl">
                  <a:srgbClr val="000000"/>
                </a:outerShdw>
              </a:effectLst>
              <a:latin typeface="+mj-lt"/>
              <a:cs typeface="+mn-cs"/>
            </a:endParaRPr>
          </a:p>
        </p:txBody>
      </p:sp>
      <p:pic>
        <p:nvPicPr>
          <p:cNvPr id="4" name="Content Placeholder 3" descr="a_mass.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28800"/>
            <a:ext cx="4267200" cy="4267200"/>
          </a:xfrm>
        </p:spPr>
      </p:pic>
    </p:spTree>
    <p:extLst>
      <p:ext uri="{BB962C8B-B14F-4D97-AF65-F5344CB8AC3E}">
        <p14:creationId xmlns:p14="http://schemas.microsoft.com/office/powerpoint/2010/main" val="9203386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382000" cy="1143000"/>
          </a:xfrm>
        </p:spPr>
        <p:txBody>
          <a:bodyPr/>
          <a:lstStyle/>
          <a:p>
            <a:r>
              <a:rPr lang="en-US" sz="6600" dirty="0" smtClean="0"/>
              <a:t>Spitzer and K2</a:t>
            </a:r>
            <a:endParaRPr lang="en-US" sz="6600" dirty="0"/>
          </a:p>
        </p:txBody>
      </p:sp>
    </p:spTree>
    <p:extLst>
      <p:ext uri="{BB962C8B-B14F-4D97-AF65-F5344CB8AC3E}">
        <p14:creationId xmlns:p14="http://schemas.microsoft.com/office/powerpoint/2010/main" val="10860621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6286500" y="6183313"/>
            <a:ext cx="1936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457200" eaLnBrk="1" fontAlgn="auto" hangingPunct="1">
              <a:spcBef>
                <a:spcPts val="0"/>
              </a:spcBef>
              <a:spcAft>
                <a:spcPts val="0"/>
              </a:spcAft>
            </a:pPr>
            <a:r>
              <a:rPr lang="en-US" sz="4000" i="1" baseline="0">
                <a:solidFill>
                  <a:srgbClr val="FFFFFF"/>
                </a:solidFill>
                <a:effectLst/>
              </a:rPr>
              <a:t>Kepler</a:t>
            </a:r>
          </a:p>
        </p:txBody>
      </p:sp>
      <p:sp>
        <p:nvSpPr>
          <p:cNvPr id="53251" name="Rectangle 4"/>
          <p:cNvSpPr>
            <a:spLocks noChangeArrowheads="1"/>
          </p:cNvSpPr>
          <p:nvPr/>
        </p:nvSpPr>
        <p:spPr bwMode="auto">
          <a:xfrm>
            <a:off x="2249488" y="65452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eaLnBrk="1" fontAlgn="auto" hangingPunct="1">
              <a:spcBef>
                <a:spcPts val="0"/>
              </a:spcBef>
              <a:spcAft>
                <a:spcPts val="0"/>
              </a:spcAft>
            </a:pPr>
            <a:r>
              <a:rPr lang="en-US" sz="1800" baseline="0" dirty="0">
                <a:solidFill>
                  <a:prstClr val="black"/>
                </a:solidFill>
                <a:effectLst/>
                <a:latin typeface="Calibri"/>
                <a:ea typeface="+mn-ea"/>
                <a:cs typeface="+mn-cs"/>
              </a:rPr>
              <a:t>Gould 1994 </a:t>
            </a:r>
            <a:r>
              <a:rPr lang="en-US" sz="1800" baseline="0" dirty="0" err="1">
                <a:solidFill>
                  <a:prstClr val="black"/>
                </a:solidFill>
                <a:effectLst/>
                <a:latin typeface="Calibri"/>
                <a:ea typeface="+mn-ea"/>
                <a:cs typeface="+mn-cs"/>
              </a:rPr>
              <a:t>ApJL</a:t>
            </a:r>
            <a:r>
              <a:rPr lang="en-US" sz="1800" baseline="0" dirty="0">
                <a:solidFill>
                  <a:prstClr val="black"/>
                </a:solidFill>
                <a:effectLst/>
                <a:latin typeface="Calibri"/>
                <a:ea typeface="+mn-ea"/>
                <a:cs typeface="+mn-cs"/>
              </a:rPr>
              <a:t>, 421, </a:t>
            </a:r>
            <a:r>
              <a:rPr lang="en-US" sz="1800" baseline="0" dirty="0" smtClean="0">
                <a:solidFill>
                  <a:prstClr val="black"/>
                </a:solidFill>
                <a:effectLst/>
                <a:latin typeface="Calibri"/>
                <a:ea typeface="+mn-ea"/>
                <a:cs typeface="+mn-cs"/>
              </a:rPr>
              <a:t>75</a:t>
            </a:r>
            <a:endParaRPr lang="en-US" sz="1800" baseline="0" dirty="0">
              <a:solidFill>
                <a:prstClr val="black"/>
              </a:solidFill>
              <a:effectLst/>
              <a:latin typeface="Calibri"/>
              <a:ea typeface="+mn-ea"/>
              <a:cs typeface="+mn-cs"/>
            </a:endParaRPr>
          </a:p>
        </p:txBody>
      </p:sp>
      <p:pic>
        <p:nvPicPr>
          <p:cNvPr id="6" name="Picture 5" descr="200235995-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560" y="3695301"/>
            <a:ext cx="6255149" cy="6255149"/>
          </a:xfrm>
          <a:prstGeom prst="rect">
            <a:avLst/>
          </a:prstGeom>
          <a:scene3d>
            <a:camera prst="orthographicFront">
              <a:rot lat="0" lon="0" rev="10800000"/>
            </a:camera>
            <a:lightRig rig="threePt" dir="t"/>
          </a:scene3d>
        </p:spPr>
      </p:pic>
      <p:cxnSp>
        <p:nvCxnSpPr>
          <p:cNvPr id="8" name="Straight Connector 7"/>
          <p:cNvCxnSpPr/>
          <p:nvPr/>
        </p:nvCxnSpPr>
        <p:spPr>
          <a:xfrm flipV="1">
            <a:off x="1570038" y="0"/>
            <a:ext cx="2032000" cy="5507038"/>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4087813" y="0"/>
            <a:ext cx="3151187" cy="5264150"/>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6705600" y="4419600"/>
            <a:ext cx="2438400" cy="2438400"/>
          </a:xfrm>
          <a:prstGeom prst="rect">
            <a:avLst/>
          </a:prstGeom>
        </p:spPr>
      </p:pic>
      <p:sp>
        <p:nvSpPr>
          <p:cNvPr id="11" name="TextBox 10"/>
          <p:cNvSpPr txBox="1"/>
          <p:nvPr/>
        </p:nvSpPr>
        <p:spPr>
          <a:xfrm>
            <a:off x="6705600" y="6114560"/>
            <a:ext cx="2417937" cy="707886"/>
          </a:xfrm>
          <a:prstGeom prst="rect">
            <a:avLst/>
          </a:prstGeom>
          <a:noFill/>
        </p:spPr>
        <p:txBody>
          <a:bodyPr wrap="square" rtlCol="0">
            <a:spAutoFit/>
          </a:bodyPr>
          <a:lstStyle/>
          <a:p>
            <a:pPr defTabSz="457200" eaLnBrk="1" fontAlgn="auto" hangingPunct="1">
              <a:spcBef>
                <a:spcPts val="0"/>
              </a:spcBef>
              <a:spcAft>
                <a:spcPts val="0"/>
              </a:spcAft>
            </a:pPr>
            <a:r>
              <a:rPr lang="en-US" sz="4000" i="1" baseline="0" dirty="0" smtClean="0">
                <a:solidFill>
                  <a:srgbClr val="FFFFFF"/>
                </a:solidFill>
                <a:effectLst/>
                <a:latin typeface="Calibri"/>
                <a:ea typeface="+mn-ea"/>
                <a:cs typeface="+mn-cs"/>
              </a:rPr>
              <a:t>Spitzer</a:t>
            </a:r>
            <a:endParaRPr lang="en-US" sz="4000" i="1" baseline="0" dirty="0">
              <a:solidFill>
                <a:srgbClr val="FFFFFF"/>
              </a:solidFill>
              <a:effectLst/>
              <a:latin typeface="Calibri"/>
              <a:ea typeface="+mn-ea"/>
              <a:cs typeface="+mn-cs"/>
            </a:endParaRPr>
          </a:p>
        </p:txBody>
      </p:sp>
    </p:spTree>
    <p:extLst>
      <p:ext uri="{BB962C8B-B14F-4D97-AF65-F5344CB8AC3E}">
        <p14:creationId xmlns:p14="http://schemas.microsoft.com/office/powerpoint/2010/main" val="40235807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4"/>
          <p:cNvSpPr>
            <a:spLocks noChangeArrowheads="1"/>
          </p:cNvSpPr>
          <p:nvPr/>
        </p:nvSpPr>
        <p:spPr bwMode="auto">
          <a:xfrm>
            <a:off x="2249488" y="65452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eaLnBrk="1" fontAlgn="auto" hangingPunct="1">
              <a:spcBef>
                <a:spcPts val="0"/>
              </a:spcBef>
              <a:spcAft>
                <a:spcPts val="0"/>
              </a:spcAft>
            </a:pPr>
            <a:r>
              <a:rPr lang="en-US" sz="1800" baseline="0" dirty="0">
                <a:solidFill>
                  <a:prstClr val="black"/>
                </a:solidFill>
                <a:effectLst/>
                <a:latin typeface="Calibri"/>
                <a:ea typeface="+mn-ea"/>
                <a:cs typeface="+mn-cs"/>
              </a:rPr>
              <a:t>Gould 1994 </a:t>
            </a:r>
            <a:r>
              <a:rPr lang="en-US" sz="1800" baseline="0" dirty="0" err="1">
                <a:solidFill>
                  <a:prstClr val="black"/>
                </a:solidFill>
                <a:effectLst/>
                <a:latin typeface="Calibri"/>
                <a:ea typeface="+mn-ea"/>
                <a:cs typeface="+mn-cs"/>
              </a:rPr>
              <a:t>ApJL</a:t>
            </a:r>
            <a:r>
              <a:rPr lang="en-US" sz="1800" baseline="0" dirty="0">
                <a:solidFill>
                  <a:prstClr val="black"/>
                </a:solidFill>
                <a:effectLst/>
                <a:latin typeface="Calibri"/>
                <a:ea typeface="+mn-ea"/>
                <a:cs typeface="+mn-cs"/>
              </a:rPr>
              <a:t>, 421, 75</a:t>
            </a:r>
          </a:p>
        </p:txBody>
      </p:sp>
      <p:pic>
        <p:nvPicPr>
          <p:cNvPr id="6" name="Picture 5" descr="200235995-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560" y="3695301"/>
            <a:ext cx="6255149" cy="6255149"/>
          </a:xfrm>
          <a:prstGeom prst="rect">
            <a:avLst/>
          </a:prstGeom>
          <a:scene3d>
            <a:camera prst="orthographicFront">
              <a:rot lat="0" lon="0" rev="10800000"/>
            </a:camera>
            <a:lightRig rig="threePt" dir="t"/>
          </a:scene3d>
        </p:spPr>
      </p:pic>
      <p:cxnSp>
        <p:nvCxnSpPr>
          <p:cNvPr id="8" name="Straight Connector 7"/>
          <p:cNvCxnSpPr/>
          <p:nvPr/>
        </p:nvCxnSpPr>
        <p:spPr>
          <a:xfrm flipV="1">
            <a:off x="1570038" y="0"/>
            <a:ext cx="2032000" cy="5507038"/>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4087813" y="0"/>
            <a:ext cx="3151187" cy="5264150"/>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928813" y="669925"/>
            <a:ext cx="4079875" cy="3744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ffectLst/>
              <a:latin typeface="Calibri"/>
            </a:endParaRPr>
          </a:p>
        </p:txBody>
      </p:sp>
      <p:pic>
        <p:nvPicPr>
          <p:cNvPr id="542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488" y="669925"/>
            <a:ext cx="49784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6705600" y="4419600"/>
            <a:ext cx="2438400" cy="2438400"/>
          </a:xfrm>
          <a:prstGeom prst="rect">
            <a:avLst/>
          </a:prstGeom>
        </p:spPr>
      </p:pic>
      <p:sp>
        <p:nvSpPr>
          <p:cNvPr id="11" name="TextBox 10"/>
          <p:cNvSpPr txBox="1"/>
          <p:nvPr/>
        </p:nvSpPr>
        <p:spPr>
          <a:xfrm>
            <a:off x="6705600" y="6114560"/>
            <a:ext cx="2417937" cy="707886"/>
          </a:xfrm>
          <a:prstGeom prst="rect">
            <a:avLst/>
          </a:prstGeom>
          <a:noFill/>
        </p:spPr>
        <p:txBody>
          <a:bodyPr wrap="square" rtlCol="0">
            <a:spAutoFit/>
          </a:bodyPr>
          <a:lstStyle/>
          <a:p>
            <a:pPr defTabSz="457200" eaLnBrk="1" fontAlgn="auto" hangingPunct="1">
              <a:spcBef>
                <a:spcPts val="0"/>
              </a:spcBef>
              <a:spcAft>
                <a:spcPts val="0"/>
              </a:spcAft>
            </a:pPr>
            <a:r>
              <a:rPr lang="en-US" sz="4000" i="1" baseline="0" dirty="0" smtClean="0">
                <a:solidFill>
                  <a:srgbClr val="FFFFFF"/>
                </a:solidFill>
                <a:effectLst/>
                <a:latin typeface="Calibri"/>
                <a:ea typeface="+mn-ea"/>
                <a:cs typeface="+mn-cs"/>
              </a:rPr>
              <a:t>Spitzer</a:t>
            </a:r>
            <a:endParaRPr lang="en-US" sz="4000" i="1" baseline="0" dirty="0">
              <a:solidFill>
                <a:srgbClr val="FFFFFF"/>
              </a:solidFill>
              <a:effectLst/>
              <a:latin typeface="Calibri"/>
              <a:ea typeface="+mn-ea"/>
              <a:cs typeface="+mn-cs"/>
            </a:endParaRPr>
          </a:p>
        </p:txBody>
      </p:sp>
    </p:spTree>
    <p:extLst>
      <p:ext uri="{BB962C8B-B14F-4D97-AF65-F5344CB8AC3E}">
        <p14:creationId xmlns:p14="http://schemas.microsoft.com/office/powerpoint/2010/main" val="39455423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6005" y="15875"/>
            <a:ext cx="6959126" cy="6500842"/>
          </a:xfrm>
          <a:prstGeom prst="rect">
            <a:avLst/>
          </a:prstGeom>
        </p:spPr>
      </p:pic>
      <p:sp>
        <p:nvSpPr>
          <p:cNvPr id="3" name="Rectangle 4"/>
          <p:cNvSpPr>
            <a:spLocks noChangeArrowheads="1"/>
          </p:cNvSpPr>
          <p:nvPr/>
        </p:nvSpPr>
        <p:spPr bwMode="auto">
          <a:xfrm>
            <a:off x="4143375" y="6488113"/>
            <a:ext cx="5000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Yee et al. 2015, </a:t>
            </a:r>
            <a:r>
              <a:rPr lang="en-US" sz="1800" baseline="0" dirty="0" err="1" smtClean="0">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a:t>
            </a:r>
            <a:r>
              <a:rPr lang="en-US" sz="1800" baseline="0" dirty="0" smtClean="0">
                <a:solidFill>
                  <a:prstClr val="black"/>
                </a:solidFill>
                <a:effectLst/>
                <a:latin typeface="Calibri"/>
                <a:ea typeface="+mn-ea"/>
                <a:cs typeface="+mn-cs"/>
              </a:rPr>
              <a:t>802, 76</a:t>
            </a:r>
            <a:endParaRPr lang="en-US" sz="1800" baseline="0" dirty="0">
              <a:solidFill>
                <a:prstClr val="black"/>
              </a:solidFill>
              <a:effectLst/>
              <a:latin typeface="Calibri"/>
              <a:ea typeface="+mn-ea"/>
              <a:cs typeface="+mn-cs"/>
            </a:endParaRPr>
          </a:p>
        </p:txBody>
      </p:sp>
      <p:grpSp>
        <p:nvGrpSpPr>
          <p:cNvPr id="15" name="Group 14"/>
          <p:cNvGrpSpPr/>
          <p:nvPr/>
        </p:nvGrpSpPr>
        <p:grpSpPr>
          <a:xfrm>
            <a:off x="1751263" y="4732417"/>
            <a:ext cx="5894622" cy="413951"/>
            <a:chOff x="1751263" y="4732417"/>
            <a:chExt cx="5894622" cy="413951"/>
          </a:xfrm>
        </p:grpSpPr>
        <p:sp>
          <p:nvSpPr>
            <p:cNvPr id="9" name="TextBox 8"/>
            <p:cNvSpPr txBox="1"/>
            <p:nvPr/>
          </p:nvSpPr>
          <p:spPr>
            <a:xfrm>
              <a:off x="3595273" y="4732418"/>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Jun 11</a:t>
              </a:r>
            </a:p>
          </p:txBody>
        </p:sp>
        <p:sp>
          <p:nvSpPr>
            <p:cNvPr id="10" name="TextBox 9"/>
            <p:cNvSpPr txBox="1"/>
            <p:nvPr/>
          </p:nvSpPr>
          <p:spPr>
            <a:xfrm>
              <a:off x="2473153" y="4732418"/>
              <a:ext cx="1096218"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May 22</a:t>
              </a:r>
            </a:p>
          </p:txBody>
        </p:sp>
        <p:sp>
          <p:nvSpPr>
            <p:cNvPr id="11" name="Rectangle 10"/>
            <p:cNvSpPr/>
            <p:nvPr/>
          </p:nvSpPr>
          <p:spPr>
            <a:xfrm>
              <a:off x="1751263" y="4852736"/>
              <a:ext cx="454526" cy="1737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ndParaRPr>
            </a:p>
          </p:txBody>
        </p:sp>
        <p:sp>
          <p:nvSpPr>
            <p:cNvPr id="12" name="TextBox 11"/>
            <p:cNvSpPr txBox="1"/>
            <p:nvPr/>
          </p:nvSpPr>
          <p:spPr>
            <a:xfrm>
              <a:off x="4638004" y="4746258"/>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1</a:t>
              </a:r>
            </a:p>
          </p:txBody>
        </p:sp>
        <p:sp>
          <p:nvSpPr>
            <p:cNvPr id="13" name="TextBox 12"/>
            <p:cNvSpPr txBox="1"/>
            <p:nvPr/>
          </p:nvSpPr>
          <p:spPr>
            <a:xfrm>
              <a:off x="5680735" y="4732417"/>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21</a:t>
              </a:r>
            </a:p>
          </p:txBody>
        </p:sp>
        <p:sp>
          <p:nvSpPr>
            <p:cNvPr id="14" name="TextBox 13"/>
            <p:cNvSpPr txBox="1"/>
            <p:nvPr/>
          </p:nvSpPr>
          <p:spPr>
            <a:xfrm>
              <a:off x="6710098" y="4732417"/>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Aug 10</a:t>
              </a:r>
            </a:p>
          </p:txBody>
        </p:sp>
      </p:grpSp>
    </p:spTree>
    <p:extLst>
      <p:ext uri="{BB962C8B-B14F-4D97-AF65-F5344CB8AC3E}">
        <p14:creationId xmlns:p14="http://schemas.microsoft.com/office/powerpoint/2010/main" val="37604632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005" y="15875"/>
            <a:ext cx="6959126" cy="6500842"/>
          </a:xfrm>
          <a:prstGeom prst="rect">
            <a:avLst/>
          </a:prstGeom>
        </p:spPr>
      </p:pic>
      <p:cxnSp>
        <p:nvCxnSpPr>
          <p:cNvPr id="5" name="Straight Arrow Connector 4"/>
          <p:cNvCxnSpPr/>
          <p:nvPr/>
        </p:nvCxnSpPr>
        <p:spPr>
          <a:xfrm>
            <a:off x="4619625" y="825500"/>
            <a:ext cx="0" cy="131762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16125" y="825500"/>
            <a:ext cx="5191125"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39937" y="2184400"/>
            <a:ext cx="5191125"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8" name="Rectangle 4"/>
          <p:cNvSpPr>
            <a:spLocks noChangeArrowheads="1"/>
          </p:cNvSpPr>
          <p:nvPr/>
        </p:nvSpPr>
        <p:spPr bwMode="auto">
          <a:xfrm>
            <a:off x="4143375" y="6488113"/>
            <a:ext cx="5000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Yee et al. 2015, </a:t>
            </a:r>
            <a:r>
              <a:rPr lang="en-US" sz="1800" baseline="0" dirty="0" err="1" smtClean="0">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a:t>
            </a:r>
            <a:r>
              <a:rPr lang="en-US" sz="1800" baseline="0" dirty="0" smtClean="0">
                <a:solidFill>
                  <a:prstClr val="black"/>
                </a:solidFill>
                <a:effectLst/>
                <a:latin typeface="Calibri"/>
                <a:ea typeface="+mn-ea"/>
                <a:cs typeface="+mn-cs"/>
              </a:rPr>
              <a:t>802, 76</a:t>
            </a:r>
            <a:endParaRPr lang="en-US" sz="1800" baseline="0" dirty="0">
              <a:solidFill>
                <a:prstClr val="black"/>
              </a:solidFill>
              <a:effectLst/>
              <a:latin typeface="Calibri"/>
              <a:ea typeface="+mn-ea"/>
              <a:cs typeface="+mn-cs"/>
            </a:endParaRPr>
          </a:p>
        </p:txBody>
      </p:sp>
      <p:grpSp>
        <p:nvGrpSpPr>
          <p:cNvPr id="15" name="Group 14"/>
          <p:cNvGrpSpPr/>
          <p:nvPr/>
        </p:nvGrpSpPr>
        <p:grpSpPr>
          <a:xfrm>
            <a:off x="1751263" y="4732417"/>
            <a:ext cx="5894622" cy="413951"/>
            <a:chOff x="1751263" y="4732417"/>
            <a:chExt cx="5894622" cy="413951"/>
          </a:xfrm>
        </p:grpSpPr>
        <p:sp>
          <p:nvSpPr>
            <p:cNvPr id="16" name="TextBox 15"/>
            <p:cNvSpPr txBox="1"/>
            <p:nvPr/>
          </p:nvSpPr>
          <p:spPr>
            <a:xfrm>
              <a:off x="3595273" y="4732418"/>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Jun 11</a:t>
              </a:r>
            </a:p>
          </p:txBody>
        </p:sp>
        <p:sp>
          <p:nvSpPr>
            <p:cNvPr id="17" name="TextBox 16"/>
            <p:cNvSpPr txBox="1"/>
            <p:nvPr/>
          </p:nvSpPr>
          <p:spPr>
            <a:xfrm>
              <a:off x="2473153" y="4732418"/>
              <a:ext cx="1096218"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May 22</a:t>
              </a:r>
            </a:p>
          </p:txBody>
        </p:sp>
        <p:sp>
          <p:nvSpPr>
            <p:cNvPr id="18" name="Rectangle 17"/>
            <p:cNvSpPr/>
            <p:nvPr/>
          </p:nvSpPr>
          <p:spPr>
            <a:xfrm>
              <a:off x="1751263" y="4852736"/>
              <a:ext cx="454526" cy="1737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ndParaRPr>
            </a:p>
          </p:txBody>
        </p:sp>
        <p:sp>
          <p:nvSpPr>
            <p:cNvPr id="19" name="TextBox 18"/>
            <p:cNvSpPr txBox="1"/>
            <p:nvPr/>
          </p:nvSpPr>
          <p:spPr>
            <a:xfrm>
              <a:off x="4638004" y="4746258"/>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1</a:t>
              </a:r>
            </a:p>
          </p:txBody>
        </p:sp>
        <p:sp>
          <p:nvSpPr>
            <p:cNvPr id="20" name="TextBox 19"/>
            <p:cNvSpPr txBox="1"/>
            <p:nvPr/>
          </p:nvSpPr>
          <p:spPr>
            <a:xfrm>
              <a:off x="5680735" y="4732417"/>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21</a:t>
              </a:r>
            </a:p>
          </p:txBody>
        </p:sp>
        <p:sp>
          <p:nvSpPr>
            <p:cNvPr id="21" name="TextBox 20"/>
            <p:cNvSpPr txBox="1"/>
            <p:nvPr/>
          </p:nvSpPr>
          <p:spPr>
            <a:xfrm>
              <a:off x="6710098" y="4732417"/>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Aug 10</a:t>
              </a:r>
            </a:p>
          </p:txBody>
        </p:sp>
      </p:grpSp>
    </p:spTree>
    <p:extLst>
      <p:ext uri="{BB962C8B-B14F-4D97-AF65-F5344CB8AC3E}">
        <p14:creationId xmlns:p14="http://schemas.microsoft.com/office/powerpoint/2010/main" val="15163895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005" y="15875"/>
            <a:ext cx="6959126" cy="6500842"/>
          </a:xfrm>
          <a:prstGeom prst="rect">
            <a:avLst/>
          </a:prstGeom>
        </p:spPr>
      </p:pic>
      <p:cxnSp>
        <p:nvCxnSpPr>
          <p:cNvPr id="6" name="Straight Arrow Connector 5"/>
          <p:cNvCxnSpPr/>
          <p:nvPr/>
        </p:nvCxnSpPr>
        <p:spPr>
          <a:xfrm flipH="1">
            <a:off x="4619625" y="1571625"/>
            <a:ext cx="3175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619625" y="301625"/>
            <a:ext cx="0" cy="438150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30775" y="301625"/>
            <a:ext cx="0" cy="438150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8" name="Rectangle 4"/>
          <p:cNvSpPr>
            <a:spLocks noChangeArrowheads="1"/>
          </p:cNvSpPr>
          <p:nvPr/>
        </p:nvSpPr>
        <p:spPr bwMode="auto">
          <a:xfrm>
            <a:off x="4143375" y="6488113"/>
            <a:ext cx="5000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Yee et al. 2015, </a:t>
            </a:r>
            <a:r>
              <a:rPr lang="en-US" sz="1800" baseline="0" dirty="0" err="1" smtClean="0">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a:t>
            </a:r>
            <a:r>
              <a:rPr lang="en-US" sz="1800" baseline="0" dirty="0" smtClean="0">
                <a:solidFill>
                  <a:prstClr val="black"/>
                </a:solidFill>
                <a:effectLst/>
                <a:latin typeface="Calibri"/>
                <a:ea typeface="+mn-ea"/>
                <a:cs typeface="+mn-cs"/>
              </a:rPr>
              <a:t>802, 76</a:t>
            </a:r>
            <a:endParaRPr lang="en-US" sz="1800" baseline="0" dirty="0">
              <a:solidFill>
                <a:prstClr val="black"/>
              </a:solidFill>
              <a:effectLst/>
              <a:latin typeface="Calibri"/>
              <a:ea typeface="+mn-ea"/>
              <a:cs typeface="+mn-cs"/>
            </a:endParaRPr>
          </a:p>
        </p:txBody>
      </p:sp>
      <p:grpSp>
        <p:nvGrpSpPr>
          <p:cNvPr id="14" name="Group 13"/>
          <p:cNvGrpSpPr/>
          <p:nvPr/>
        </p:nvGrpSpPr>
        <p:grpSpPr>
          <a:xfrm>
            <a:off x="1751263" y="4732417"/>
            <a:ext cx="5894622" cy="413951"/>
            <a:chOff x="1751263" y="4732417"/>
            <a:chExt cx="5894622" cy="413951"/>
          </a:xfrm>
        </p:grpSpPr>
        <p:sp>
          <p:nvSpPr>
            <p:cNvPr id="16" name="TextBox 15"/>
            <p:cNvSpPr txBox="1"/>
            <p:nvPr/>
          </p:nvSpPr>
          <p:spPr>
            <a:xfrm>
              <a:off x="3595273" y="4732418"/>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Jun 11</a:t>
              </a:r>
            </a:p>
          </p:txBody>
        </p:sp>
        <p:sp>
          <p:nvSpPr>
            <p:cNvPr id="17" name="TextBox 16"/>
            <p:cNvSpPr txBox="1"/>
            <p:nvPr/>
          </p:nvSpPr>
          <p:spPr>
            <a:xfrm>
              <a:off x="2473153" y="4732418"/>
              <a:ext cx="1096218"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May 22</a:t>
              </a:r>
            </a:p>
          </p:txBody>
        </p:sp>
        <p:sp>
          <p:nvSpPr>
            <p:cNvPr id="18" name="Rectangle 17"/>
            <p:cNvSpPr/>
            <p:nvPr/>
          </p:nvSpPr>
          <p:spPr>
            <a:xfrm>
              <a:off x="1751263" y="4852736"/>
              <a:ext cx="454526" cy="1737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ndParaRPr>
            </a:p>
          </p:txBody>
        </p:sp>
        <p:sp>
          <p:nvSpPr>
            <p:cNvPr id="19" name="TextBox 18"/>
            <p:cNvSpPr txBox="1"/>
            <p:nvPr/>
          </p:nvSpPr>
          <p:spPr>
            <a:xfrm>
              <a:off x="4638004" y="4746258"/>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1</a:t>
              </a:r>
            </a:p>
          </p:txBody>
        </p:sp>
        <p:sp>
          <p:nvSpPr>
            <p:cNvPr id="20" name="TextBox 19"/>
            <p:cNvSpPr txBox="1"/>
            <p:nvPr/>
          </p:nvSpPr>
          <p:spPr>
            <a:xfrm>
              <a:off x="5680735" y="4732417"/>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21</a:t>
              </a:r>
            </a:p>
          </p:txBody>
        </p:sp>
        <p:sp>
          <p:nvSpPr>
            <p:cNvPr id="21" name="TextBox 20"/>
            <p:cNvSpPr txBox="1"/>
            <p:nvPr/>
          </p:nvSpPr>
          <p:spPr>
            <a:xfrm>
              <a:off x="6710098" y="4732417"/>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Aug 10</a:t>
              </a:r>
            </a:p>
          </p:txBody>
        </p:sp>
      </p:grpSp>
    </p:spTree>
    <p:extLst>
      <p:ext uri="{BB962C8B-B14F-4D97-AF65-F5344CB8AC3E}">
        <p14:creationId xmlns:p14="http://schemas.microsoft.com/office/powerpoint/2010/main" val="22815163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005" y="15875"/>
            <a:ext cx="6959126" cy="6500842"/>
          </a:xfrm>
          <a:prstGeom prst="rect">
            <a:avLst/>
          </a:prstGeom>
        </p:spPr>
      </p:pic>
      <p:grpSp>
        <p:nvGrpSpPr>
          <p:cNvPr id="6" name="Group 5"/>
          <p:cNvGrpSpPr/>
          <p:nvPr/>
        </p:nvGrpSpPr>
        <p:grpSpPr>
          <a:xfrm>
            <a:off x="5139512" y="146466"/>
            <a:ext cx="3786385" cy="1323439"/>
            <a:chOff x="5171262" y="146466"/>
            <a:chExt cx="4004487" cy="1323439"/>
          </a:xfrm>
        </p:grpSpPr>
        <p:sp>
          <p:nvSpPr>
            <p:cNvPr id="5" name="Rectangle 4"/>
            <p:cNvSpPr/>
            <p:nvPr/>
          </p:nvSpPr>
          <p:spPr>
            <a:xfrm>
              <a:off x="5171262" y="146466"/>
              <a:ext cx="3413125" cy="132343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ndParaRPr>
            </a:p>
          </p:txBody>
        </p:sp>
        <p:sp>
          <p:nvSpPr>
            <p:cNvPr id="4" name="Rectangle 3"/>
            <p:cNvSpPr/>
            <p:nvPr/>
          </p:nvSpPr>
          <p:spPr>
            <a:xfrm>
              <a:off x="5171262" y="279876"/>
              <a:ext cx="4004487" cy="954107"/>
            </a:xfrm>
            <a:prstGeom prst="rect">
              <a:avLst/>
            </a:prstGeom>
            <a:noFill/>
            <a:ln>
              <a:solidFill>
                <a:schemeClr val="tx1"/>
              </a:solidFill>
            </a:ln>
          </p:spPr>
          <p:txBody>
            <a:bodyPr wrap="square">
              <a:spAutoFit/>
            </a:bodyPr>
            <a:lstStyle/>
            <a:p>
              <a:pPr defTabSz="457200" eaLnBrk="1" fontAlgn="auto" hangingPunct="1">
                <a:spcBef>
                  <a:spcPts val="0"/>
                </a:spcBef>
                <a:spcAft>
                  <a:spcPts val="0"/>
                </a:spcAft>
              </a:pPr>
              <a:r>
                <a:rPr lang="en-US" sz="2800" baseline="0" dirty="0">
                  <a:solidFill>
                    <a:prstClr val="black"/>
                  </a:solidFill>
                  <a:effectLst/>
                  <a:latin typeface="Calibri"/>
                  <a:ea typeface="+mn-ea"/>
                  <a:cs typeface="+mn-cs"/>
                </a:rPr>
                <a:t>M = 0.23 ± 0.07 M</a:t>
              </a:r>
              <a:r>
                <a:rPr lang="en-US" sz="2800" dirty="0">
                  <a:solidFill>
                    <a:prstClr val="black"/>
                  </a:solidFill>
                  <a:effectLst/>
                  <a:latin typeface="Calibri"/>
                  <a:ea typeface="+mn-ea"/>
                  <a:cs typeface="+mn-cs"/>
                </a:rPr>
                <a:t>⊙</a:t>
              </a:r>
              <a:r>
                <a:rPr lang="en-US" sz="2800" baseline="0" dirty="0">
                  <a:solidFill>
                    <a:prstClr val="black"/>
                  </a:solidFill>
                  <a:effectLst/>
                  <a:latin typeface="Calibri"/>
                  <a:ea typeface="+mn-ea"/>
                  <a:cs typeface="+mn-cs"/>
                </a:rPr>
                <a:t> </a:t>
              </a:r>
              <a:endParaRPr lang="en-US" sz="2800" baseline="0" dirty="0" smtClean="0">
                <a:solidFill>
                  <a:prstClr val="black"/>
                </a:solidFill>
                <a:effectLst/>
                <a:latin typeface="Calibri"/>
                <a:ea typeface="+mn-ea"/>
                <a:cs typeface="+mn-cs"/>
              </a:endParaRPr>
            </a:p>
            <a:p>
              <a:pPr defTabSz="457200" eaLnBrk="1" fontAlgn="auto" hangingPunct="1">
                <a:spcBef>
                  <a:spcPts val="0"/>
                </a:spcBef>
                <a:spcAft>
                  <a:spcPts val="0"/>
                </a:spcAft>
              </a:pPr>
              <a:r>
                <a:rPr lang="en-US" sz="2800" baseline="0" dirty="0" smtClean="0">
                  <a:solidFill>
                    <a:prstClr val="black"/>
                  </a:solidFill>
                  <a:effectLst/>
                  <a:latin typeface="Calibri"/>
                  <a:ea typeface="+mn-ea"/>
                  <a:cs typeface="+mn-cs"/>
                </a:rPr>
                <a:t>D</a:t>
              </a:r>
              <a:r>
                <a:rPr lang="en-US" sz="2800" dirty="0" smtClean="0">
                  <a:solidFill>
                    <a:prstClr val="black"/>
                  </a:solidFill>
                  <a:effectLst/>
                  <a:latin typeface="Calibri"/>
                  <a:ea typeface="+mn-ea"/>
                  <a:cs typeface="+mn-cs"/>
                </a:rPr>
                <a:t>L</a:t>
              </a:r>
              <a:r>
                <a:rPr lang="en-US" sz="2800" baseline="0" dirty="0" smtClean="0">
                  <a:solidFill>
                    <a:prstClr val="black"/>
                  </a:solidFill>
                  <a:effectLst/>
                  <a:latin typeface="Calibri"/>
                  <a:ea typeface="+mn-ea"/>
                  <a:cs typeface="+mn-cs"/>
                </a:rPr>
                <a:t> </a:t>
              </a:r>
              <a:r>
                <a:rPr lang="en-US" sz="2800" baseline="0" dirty="0">
                  <a:solidFill>
                    <a:prstClr val="black"/>
                  </a:solidFill>
                  <a:effectLst/>
                  <a:latin typeface="Calibri"/>
                  <a:ea typeface="+mn-ea"/>
                  <a:cs typeface="+mn-cs"/>
                </a:rPr>
                <a:t>= 3.1 ± 0.4 </a:t>
              </a:r>
              <a:r>
                <a:rPr lang="en-US" sz="2800" baseline="0" dirty="0" err="1">
                  <a:solidFill>
                    <a:prstClr val="black"/>
                  </a:solidFill>
                  <a:effectLst/>
                  <a:latin typeface="Calibri"/>
                  <a:ea typeface="+mn-ea"/>
                  <a:cs typeface="+mn-cs"/>
                </a:rPr>
                <a:t>kpc</a:t>
              </a:r>
              <a:endParaRPr lang="en-US" sz="2800" baseline="0" dirty="0">
                <a:solidFill>
                  <a:prstClr val="black"/>
                </a:solidFill>
                <a:effectLst/>
                <a:latin typeface="Calibri"/>
                <a:ea typeface="+mn-ea"/>
                <a:cs typeface="+mn-cs"/>
              </a:endParaRPr>
            </a:p>
          </p:txBody>
        </p:sp>
      </p:grpSp>
      <p:sp>
        <p:nvSpPr>
          <p:cNvPr id="8" name="Rectangle 4"/>
          <p:cNvSpPr>
            <a:spLocks noChangeArrowheads="1"/>
          </p:cNvSpPr>
          <p:nvPr/>
        </p:nvSpPr>
        <p:spPr bwMode="auto">
          <a:xfrm>
            <a:off x="4143375" y="6488113"/>
            <a:ext cx="5000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Yee et al. 2015, </a:t>
            </a:r>
            <a:r>
              <a:rPr lang="en-US" sz="1800" baseline="0" dirty="0" err="1" smtClean="0">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a:t>
            </a:r>
            <a:r>
              <a:rPr lang="en-US" sz="1800" baseline="0" dirty="0" smtClean="0">
                <a:solidFill>
                  <a:prstClr val="black"/>
                </a:solidFill>
                <a:effectLst/>
                <a:latin typeface="Calibri"/>
                <a:ea typeface="+mn-ea"/>
                <a:cs typeface="+mn-cs"/>
              </a:rPr>
              <a:t>802, 76</a:t>
            </a:r>
            <a:endParaRPr lang="en-US" sz="1800" baseline="0" dirty="0">
              <a:solidFill>
                <a:prstClr val="black"/>
              </a:solidFill>
              <a:effectLst/>
              <a:latin typeface="Calibri"/>
              <a:ea typeface="+mn-ea"/>
              <a:cs typeface="+mn-cs"/>
            </a:endParaRPr>
          </a:p>
        </p:txBody>
      </p:sp>
      <p:grpSp>
        <p:nvGrpSpPr>
          <p:cNvPr id="13" name="Group 12"/>
          <p:cNvGrpSpPr/>
          <p:nvPr/>
        </p:nvGrpSpPr>
        <p:grpSpPr>
          <a:xfrm>
            <a:off x="1751263" y="4732417"/>
            <a:ext cx="5894622" cy="413951"/>
            <a:chOff x="1751263" y="4732417"/>
            <a:chExt cx="5894622" cy="413951"/>
          </a:xfrm>
        </p:grpSpPr>
        <p:sp>
          <p:nvSpPr>
            <p:cNvPr id="14" name="TextBox 13"/>
            <p:cNvSpPr txBox="1"/>
            <p:nvPr/>
          </p:nvSpPr>
          <p:spPr>
            <a:xfrm>
              <a:off x="3595273" y="4732418"/>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Jun 11</a:t>
              </a:r>
            </a:p>
          </p:txBody>
        </p:sp>
        <p:sp>
          <p:nvSpPr>
            <p:cNvPr id="15" name="TextBox 14"/>
            <p:cNvSpPr txBox="1"/>
            <p:nvPr/>
          </p:nvSpPr>
          <p:spPr>
            <a:xfrm>
              <a:off x="2473153" y="4732418"/>
              <a:ext cx="1096218"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May 22</a:t>
              </a:r>
            </a:p>
          </p:txBody>
        </p:sp>
        <p:sp>
          <p:nvSpPr>
            <p:cNvPr id="16" name="Rectangle 15"/>
            <p:cNvSpPr/>
            <p:nvPr/>
          </p:nvSpPr>
          <p:spPr>
            <a:xfrm>
              <a:off x="1751263" y="4852736"/>
              <a:ext cx="454526" cy="1737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ndParaRPr>
            </a:p>
          </p:txBody>
        </p:sp>
        <p:sp>
          <p:nvSpPr>
            <p:cNvPr id="17" name="TextBox 16"/>
            <p:cNvSpPr txBox="1"/>
            <p:nvPr/>
          </p:nvSpPr>
          <p:spPr>
            <a:xfrm>
              <a:off x="4638004" y="4746258"/>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1</a:t>
              </a:r>
            </a:p>
          </p:txBody>
        </p:sp>
        <p:sp>
          <p:nvSpPr>
            <p:cNvPr id="18" name="TextBox 17"/>
            <p:cNvSpPr txBox="1"/>
            <p:nvPr/>
          </p:nvSpPr>
          <p:spPr>
            <a:xfrm>
              <a:off x="5680735" y="4732417"/>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21</a:t>
              </a:r>
            </a:p>
          </p:txBody>
        </p:sp>
        <p:sp>
          <p:nvSpPr>
            <p:cNvPr id="19" name="TextBox 18"/>
            <p:cNvSpPr txBox="1"/>
            <p:nvPr/>
          </p:nvSpPr>
          <p:spPr>
            <a:xfrm>
              <a:off x="6710098" y="4732417"/>
              <a:ext cx="935787" cy="400110"/>
            </a:xfrm>
            <a:prstGeom prst="rect">
              <a:avLst/>
            </a:prstGeom>
            <a:solidFill>
              <a:srgbClr val="FFFFFF"/>
            </a:solid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Aug 10</a:t>
              </a:r>
            </a:p>
          </p:txBody>
        </p:sp>
      </p:grpSp>
    </p:spTree>
    <p:extLst>
      <p:ext uri="{BB962C8B-B14F-4D97-AF65-F5344CB8AC3E}">
        <p14:creationId xmlns:p14="http://schemas.microsoft.com/office/powerpoint/2010/main" val="18915166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713" y="213895"/>
            <a:ext cx="8993225" cy="6280079"/>
          </a:xfrm>
          <a:prstGeom prst="rect">
            <a:avLst/>
          </a:prstGeom>
        </p:spPr>
      </p:pic>
      <p:grpSp>
        <p:nvGrpSpPr>
          <p:cNvPr id="13" name="Group 12"/>
          <p:cNvGrpSpPr/>
          <p:nvPr/>
        </p:nvGrpSpPr>
        <p:grpSpPr>
          <a:xfrm>
            <a:off x="1729466" y="745613"/>
            <a:ext cx="4768646" cy="2695677"/>
            <a:chOff x="1515806" y="745613"/>
            <a:chExt cx="4768646" cy="2695677"/>
          </a:xfrm>
        </p:grpSpPr>
        <p:grpSp>
          <p:nvGrpSpPr>
            <p:cNvPr id="8" name="Group 7"/>
            <p:cNvGrpSpPr/>
            <p:nvPr/>
          </p:nvGrpSpPr>
          <p:grpSpPr>
            <a:xfrm>
              <a:off x="4957097" y="745613"/>
              <a:ext cx="1327355" cy="2695677"/>
              <a:chOff x="4957097" y="745613"/>
              <a:chExt cx="1327355" cy="2695677"/>
            </a:xfrm>
          </p:grpSpPr>
          <p:sp>
            <p:nvSpPr>
              <p:cNvPr id="2" name="Freeform 1"/>
              <p:cNvSpPr/>
              <p:nvPr/>
            </p:nvSpPr>
            <p:spPr>
              <a:xfrm>
                <a:off x="4957097" y="745613"/>
                <a:ext cx="352322" cy="1392903"/>
              </a:xfrm>
              <a:custGeom>
                <a:avLst/>
                <a:gdLst>
                  <a:gd name="connsiteX0" fmla="*/ 0 w 352322"/>
                  <a:gd name="connsiteY0" fmla="*/ 1392903 h 1392903"/>
                  <a:gd name="connsiteX1" fmla="*/ 155677 w 352322"/>
                  <a:gd name="connsiteY1" fmla="*/ 1155290 h 1392903"/>
                  <a:gd name="connsiteX2" fmla="*/ 303161 w 352322"/>
                  <a:gd name="connsiteY2" fmla="*/ 1016000 h 1392903"/>
                  <a:gd name="connsiteX3" fmla="*/ 327742 w 352322"/>
                  <a:gd name="connsiteY3" fmla="*/ 868516 h 1392903"/>
                  <a:gd name="connsiteX4" fmla="*/ 352322 w 352322"/>
                  <a:gd name="connsiteY4" fmla="*/ 0 h 139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22" h="1392903">
                    <a:moveTo>
                      <a:pt x="0" y="1392903"/>
                    </a:moveTo>
                    <a:cubicBezTo>
                      <a:pt x="52575" y="1305505"/>
                      <a:pt x="105150" y="1218107"/>
                      <a:pt x="155677" y="1155290"/>
                    </a:cubicBezTo>
                    <a:cubicBezTo>
                      <a:pt x="206204" y="1092473"/>
                      <a:pt x="274484" y="1063796"/>
                      <a:pt x="303161" y="1016000"/>
                    </a:cubicBezTo>
                    <a:cubicBezTo>
                      <a:pt x="331838" y="968204"/>
                      <a:pt x="319549" y="1037849"/>
                      <a:pt x="327742" y="868516"/>
                    </a:cubicBezTo>
                    <a:cubicBezTo>
                      <a:pt x="335935" y="699183"/>
                      <a:pt x="352322" y="0"/>
                      <a:pt x="352322"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6" name="Freeform 5"/>
              <p:cNvSpPr/>
              <p:nvPr/>
            </p:nvSpPr>
            <p:spPr>
              <a:xfrm>
                <a:off x="5316703" y="753806"/>
                <a:ext cx="140200" cy="2081172"/>
              </a:xfrm>
              <a:custGeom>
                <a:avLst/>
                <a:gdLst>
                  <a:gd name="connsiteX0" fmla="*/ 910 w 140200"/>
                  <a:gd name="connsiteY0" fmla="*/ 0 h 2081172"/>
                  <a:gd name="connsiteX1" fmla="*/ 9103 w 140200"/>
                  <a:gd name="connsiteY1" fmla="*/ 1605936 h 2081172"/>
                  <a:gd name="connsiteX2" fmla="*/ 66458 w 140200"/>
                  <a:gd name="connsiteY2" fmla="*/ 2081162 h 2081172"/>
                  <a:gd name="connsiteX3" fmla="*/ 115620 w 140200"/>
                  <a:gd name="connsiteY3" fmla="*/ 1597742 h 2081172"/>
                  <a:gd name="connsiteX4" fmla="*/ 140200 w 140200"/>
                  <a:gd name="connsiteY4" fmla="*/ 532581 h 2081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0" h="2081172">
                    <a:moveTo>
                      <a:pt x="910" y="0"/>
                    </a:moveTo>
                    <a:cubicBezTo>
                      <a:pt x="-456" y="629538"/>
                      <a:pt x="-1822" y="1259076"/>
                      <a:pt x="9103" y="1605936"/>
                    </a:cubicBezTo>
                    <a:cubicBezTo>
                      <a:pt x="20028" y="1952796"/>
                      <a:pt x="48705" y="2082528"/>
                      <a:pt x="66458" y="2081162"/>
                    </a:cubicBezTo>
                    <a:cubicBezTo>
                      <a:pt x="84211" y="2079796"/>
                      <a:pt x="103330" y="1855839"/>
                      <a:pt x="115620" y="1597742"/>
                    </a:cubicBezTo>
                    <a:cubicBezTo>
                      <a:pt x="127910" y="1339645"/>
                      <a:pt x="140200" y="532581"/>
                      <a:pt x="140200" y="532581"/>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7" name="Freeform 6"/>
              <p:cNvSpPr/>
              <p:nvPr/>
            </p:nvSpPr>
            <p:spPr>
              <a:xfrm>
                <a:off x="5455561" y="1302774"/>
                <a:ext cx="828891" cy="2138516"/>
              </a:xfrm>
              <a:custGeom>
                <a:avLst/>
                <a:gdLst>
                  <a:gd name="connsiteX0" fmla="*/ 9536 w 828891"/>
                  <a:gd name="connsiteY0" fmla="*/ 0 h 2138516"/>
                  <a:gd name="connsiteX1" fmla="*/ 34116 w 828891"/>
                  <a:gd name="connsiteY1" fmla="*/ 688258 h 2138516"/>
                  <a:gd name="connsiteX2" fmla="*/ 288116 w 828891"/>
                  <a:gd name="connsiteY2" fmla="*/ 1294581 h 2138516"/>
                  <a:gd name="connsiteX3" fmla="*/ 828891 w 828891"/>
                  <a:gd name="connsiteY3" fmla="*/ 2138516 h 2138516"/>
                </a:gdLst>
                <a:ahLst/>
                <a:cxnLst>
                  <a:cxn ang="0">
                    <a:pos x="connsiteX0" y="connsiteY0"/>
                  </a:cxn>
                  <a:cxn ang="0">
                    <a:pos x="connsiteX1" y="connsiteY1"/>
                  </a:cxn>
                  <a:cxn ang="0">
                    <a:pos x="connsiteX2" y="connsiteY2"/>
                  </a:cxn>
                  <a:cxn ang="0">
                    <a:pos x="connsiteX3" y="connsiteY3"/>
                  </a:cxn>
                </a:cxnLst>
                <a:rect l="l" t="t" r="r" b="b"/>
                <a:pathLst>
                  <a:path w="828891" h="2138516">
                    <a:moveTo>
                      <a:pt x="9536" y="0"/>
                    </a:moveTo>
                    <a:cubicBezTo>
                      <a:pt x="-1389" y="236247"/>
                      <a:pt x="-12314" y="472495"/>
                      <a:pt x="34116" y="688258"/>
                    </a:cubicBezTo>
                    <a:cubicBezTo>
                      <a:pt x="80546" y="904021"/>
                      <a:pt x="155654" y="1052871"/>
                      <a:pt x="288116" y="1294581"/>
                    </a:cubicBezTo>
                    <a:cubicBezTo>
                      <a:pt x="420578" y="1536291"/>
                      <a:pt x="828891" y="2138516"/>
                      <a:pt x="828891" y="213851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grpSp>
          <p:nvGrpSpPr>
            <p:cNvPr id="12" name="Group 11"/>
            <p:cNvGrpSpPr/>
            <p:nvPr/>
          </p:nvGrpSpPr>
          <p:grpSpPr>
            <a:xfrm>
              <a:off x="1515806" y="1114323"/>
              <a:ext cx="2154904" cy="1261806"/>
              <a:chOff x="1515806" y="1114323"/>
              <a:chExt cx="2154904" cy="1261806"/>
            </a:xfrm>
          </p:grpSpPr>
          <p:sp>
            <p:nvSpPr>
              <p:cNvPr id="9" name="Freeform 8"/>
              <p:cNvSpPr/>
              <p:nvPr/>
            </p:nvSpPr>
            <p:spPr>
              <a:xfrm>
                <a:off x="1515806" y="1114323"/>
                <a:ext cx="311355" cy="508000"/>
              </a:xfrm>
              <a:custGeom>
                <a:avLst/>
                <a:gdLst>
                  <a:gd name="connsiteX0" fmla="*/ 0 w 311355"/>
                  <a:gd name="connsiteY0" fmla="*/ 508000 h 508000"/>
                  <a:gd name="connsiteX1" fmla="*/ 155678 w 311355"/>
                  <a:gd name="connsiteY1" fmla="*/ 483419 h 508000"/>
                  <a:gd name="connsiteX2" fmla="*/ 237613 w 311355"/>
                  <a:gd name="connsiteY2" fmla="*/ 417871 h 508000"/>
                  <a:gd name="connsiteX3" fmla="*/ 286775 w 311355"/>
                  <a:gd name="connsiteY3" fmla="*/ 278580 h 508000"/>
                  <a:gd name="connsiteX4" fmla="*/ 311355 w 311355"/>
                  <a:gd name="connsiteY4" fmla="*/ 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55" h="508000">
                    <a:moveTo>
                      <a:pt x="0" y="508000"/>
                    </a:moveTo>
                    <a:cubicBezTo>
                      <a:pt x="58038" y="503220"/>
                      <a:pt x="116076" y="498440"/>
                      <a:pt x="155678" y="483419"/>
                    </a:cubicBezTo>
                    <a:cubicBezTo>
                      <a:pt x="195280" y="468397"/>
                      <a:pt x="215764" y="452011"/>
                      <a:pt x="237613" y="417871"/>
                    </a:cubicBezTo>
                    <a:cubicBezTo>
                      <a:pt x="259462" y="383731"/>
                      <a:pt x="274485" y="348225"/>
                      <a:pt x="286775" y="278580"/>
                    </a:cubicBezTo>
                    <a:cubicBezTo>
                      <a:pt x="299065" y="208935"/>
                      <a:pt x="311355" y="0"/>
                      <a:pt x="311355"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10" name="Freeform 9"/>
              <p:cNvSpPr/>
              <p:nvPr/>
            </p:nvSpPr>
            <p:spPr>
              <a:xfrm>
                <a:off x="1833534" y="1114323"/>
                <a:ext cx="247627" cy="983225"/>
              </a:xfrm>
              <a:custGeom>
                <a:avLst/>
                <a:gdLst>
                  <a:gd name="connsiteX0" fmla="*/ 1821 w 247627"/>
                  <a:gd name="connsiteY0" fmla="*/ 0 h 983225"/>
                  <a:gd name="connsiteX1" fmla="*/ 18208 w 247627"/>
                  <a:gd name="connsiteY1" fmla="*/ 778387 h 983225"/>
                  <a:gd name="connsiteX2" fmla="*/ 132918 w 247627"/>
                  <a:gd name="connsiteY2" fmla="*/ 983225 h 983225"/>
                  <a:gd name="connsiteX3" fmla="*/ 206660 w 247627"/>
                  <a:gd name="connsiteY3" fmla="*/ 778387 h 983225"/>
                  <a:gd name="connsiteX4" fmla="*/ 247627 w 247627"/>
                  <a:gd name="connsiteY4" fmla="*/ 245806 h 98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27" h="983225">
                    <a:moveTo>
                      <a:pt x="1821" y="0"/>
                    </a:moveTo>
                    <a:cubicBezTo>
                      <a:pt x="-911" y="307258"/>
                      <a:pt x="-3642" y="614516"/>
                      <a:pt x="18208" y="778387"/>
                    </a:cubicBezTo>
                    <a:cubicBezTo>
                      <a:pt x="40058" y="942258"/>
                      <a:pt x="101509" y="983225"/>
                      <a:pt x="132918" y="983225"/>
                    </a:cubicBezTo>
                    <a:cubicBezTo>
                      <a:pt x="164327" y="983225"/>
                      <a:pt x="187542" y="901290"/>
                      <a:pt x="206660" y="778387"/>
                    </a:cubicBezTo>
                    <a:cubicBezTo>
                      <a:pt x="225778" y="655484"/>
                      <a:pt x="247627" y="245806"/>
                      <a:pt x="247627" y="24580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11" name="Freeform 10"/>
              <p:cNvSpPr/>
              <p:nvPr/>
            </p:nvSpPr>
            <p:spPr>
              <a:xfrm>
                <a:off x="2068603" y="1368323"/>
                <a:ext cx="1602107" cy="1007806"/>
              </a:xfrm>
              <a:custGeom>
                <a:avLst/>
                <a:gdLst>
                  <a:gd name="connsiteX0" fmla="*/ 20752 w 1602107"/>
                  <a:gd name="connsiteY0" fmla="*/ 0 h 1007806"/>
                  <a:gd name="connsiteX1" fmla="*/ 45332 w 1602107"/>
                  <a:gd name="connsiteY1" fmla="*/ 270387 h 1007806"/>
                  <a:gd name="connsiteX2" fmla="*/ 422236 w 1602107"/>
                  <a:gd name="connsiteY2" fmla="*/ 532580 h 1007806"/>
                  <a:gd name="connsiteX3" fmla="*/ 979397 w 1602107"/>
                  <a:gd name="connsiteY3" fmla="*/ 786580 h 1007806"/>
                  <a:gd name="connsiteX4" fmla="*/ 1602107 w 1602107"/>
                  <a:gd name="connsiteY4" fmla="*/ 1007806 h 100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107" h="1007806">
                    <a:moveTo>
                      <a:pt x="20752" y="0"/>
                    </a:moveTo>
                    <a:cubicBezTo>
                      <a:pt x="-415" y="90812"/>
                      <a:pt x="-21582" y="181624"/>
                      <a:pt x="45332" y="270387"/>
                    </a:cubicBezTo>
                    <a:cubicBezTo>
                      <a:pt x="112246" y="359150"/>
                      <a:pt x="266559" y="446548"/>
                      <a:pt x="422236" y="532580"/>
                    </a:cubicBezTo>
                    <a:cubicBezTo>
                      <a:pt x="577914" y="618612"/>
                      <a:pt x="782752" y="707376"/>
                      <a:pt x="979397" y="786580"/>
                    </a:cubicBezTo>
                    <a:cubicBezTo>
                      <a:pt x="1176042" y="865784"/>
                      <a:pt x="1602107" y="1007806"/>
                      <a:pt x="1602107" y="100780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grpSp>
      <p:grpSp>
        <p:nvGrpSpPr>
          <p:cNvPr id="24" name="Group 23"/>
          <p:cNvGrpSpPr/>
          <p:nvPr/>
        </p:nvGrpSpPr>
        <p:grpSpPr>
          <a:xfrm>
            <a:off x="1450886" y="843935"/>
            <a:ext cx="7374193" cy="3408517"/>
            <a:chOff x="1237226" y="843935"/>
            <a:chExt cx="7374193" cy="3408517"/>
          </a:xfrm>
        </p:grpSpPr>
        <p:grpSp>
          <p:nvGrpSpPr>
            <p:cNvPr id="23" name="Group 22"/>
            <p:cNvGrpSpPr/>
            <p:nvPr/>
          </p:nvGrpSpPr>
          <p:grpSpPr>
            <a:xfrm>
              <a:off x="1540387" y="1417484"/>
              <a:ext cx="2171290" cy="759282"/>
              <a:chOff x="1540387" y="1417484"/>
              <a:chExt cx="2171290" cy="759282"/>
            </a:xfrm>
          </p:grpSpPr>
          <p:sp>
            <p:nvSpPr>
              <p:cNvPr id="19" name="Freeform 18"/>
              <p:cNvSpPr/>
              <p:nvPr/>
            </p:nvSpPr>
            <p:spPr>
              <a:xfrm>
                <a:off x="1540387" y="1433871"/>
                <a:ext cx="1296739" cy="548968"/>
              </a:xfrm>
              <a:custGeom>
                <a:avLst/>
                <a:gdLst>
                  <a:gd name="connsiteX0" fmla="*/ 0 w 1296739"/>
                  <a:gd name="connsiteY0" fmla="*/ 548968 h 548968"/>
                  <a:gd name="connsiteX1" fmla="*/ 450645 w 1296739"/>
                  <a:gd name="connsiteY1" fmla="*/ 417871 h 548968"/>
                  <a:gd name="connsiteX2" fmla="*/ 1130710 w 1296739"/>
                  <a:gd name="connsiteY2" fmla="*/ 278581 h 548968"/>
                  <a:gd name="connsiteX3" fmla="*/ 1278194 w 1296739"/>
                  <a:gd name="connsiteY3" fmla="*/ 114710 h 548968"/>
                  <a:gd name="connsiteX4" fmla="*/ 1294581 w 1296739"/>
                  <a:gd name="connsiteY4" fmla="*/ 0 h 54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739" h="548968">
                    <a:moveTo>
                      <a:pt x="0" y="548968"/>
                    </a:moveTo>
                    <a:cubicBezTo>
                      <a:pt x="131096" y="505951"/>
                      <a:pt x="262193" y="462935"/>
                      <a:pt x="450645" y="417871"/>
                    </a:cubicBezTo>
                    <a:cubicBezTo>
                      <a:pt x="639097" y="372806"/>
                      <a:pt x="992785" y="329108"/>
                      <a:pt x="1130710" y="278581"/>
                    </a:cubicBezTo>
                    <a:cubicBezTo>
                      <a:pt x="1268635" y="228054"/>
                      <a:pt x="1250882" y="161140"/>
                      <a:pt x="1278194" y="114710"/>
                    </a:cubicBezTo>
                    <a:cubicBezTo>
                      <a:pt x="1305506" y="68280"/>
                      <a:pt x="1294581" y="0"/>
                      <a:pt x="1294581" y="0"/>
                    </a:cubicBezTo>
                  </a:path>
                </a:pathLst>
              </a:cu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20" name="Freeform 19"/>
              <p:cNvSpPr/>
              <p:nvPr/>
            </p:nvSpPr>
            <p:spPr>
              <a:xfrm>
                <a:off x="2833147" y="1417484"/>
                <a:ext cx="329563" cy="759282"/>
              </a:xfrm>
              <a:custGeom>
                <a:avLst/>
                <a:gdLst>
                  <a:gd name="connsiteX0" fmla="*/ 1821 w 329563"/>
                  <a:gd name="connsiteY0" fmla="*/ 0 h 759282"/>
                  <a:gd name="connsiteX1" fmla="*/ 18208 w 329563"/>
                  <a:gd name="connsiteY1" fmla="*/ 483419 h 759282"/>
                  <a:gd name="connsiteX2" fmla="*/ 132918 w 329563"/>
                  <a:gd name="connsiteY2" fmla="*/ 753806 h 759282"/>
                  <a:gd name="connsiteX3" fmla="*/ 280401 w 329563"/>
                  <a:gd name="connsiteY3" fmla="*/ 622710 h 759282"/>
                  <a:gd name="connsiteX4" fmla="*/ 329563 w 329563"/>
                  <a:gd name="connsiteY4" fmla="*/ 139290 h 759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3" h="759282">
                    <a:moveTo>
                      <a:pt x="1821" y="0"/>
                    </a:moveTo>
                    <a:cubicBezTo>
                      <a:pt x="-911" y="178892"/>
                      <a:pt x="-3642" y="357785"/>
                      <a:pt x="18208" y="483419"/>
                    </a:cubicBezTo>
                    <a:cubicBezTo>
                      <a:pt x="40058" y="609053"/>
                      <a:pt x="89219" y="730591"/>
                      <a:pt x="132918" y="753806"/>
                    </a:cubicBezTo>
                    <a:cubicBezTo>
                      <a:pt x="176617" y="777021"/>
                      <a:pt x="247627" y="725129"/>
                      <a:pt x="280401" y="622710"/>
                    </a:cubicBezTo>
                    <a:cubicBezTo>
                      <a:pt x="313175" y="520291"/>
                      <a:pt x="329563" y="139290"/>
                      <a:pt x="329563" y="139290"/>
                    </a:cubicBezTo>
                  </a:path>
                </a:pathLst>
              </a:cu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21" name="Freeform 20"/>
              <p:cNvSpPr/>
              <p:nvPr/>
            </p:nvSpPr>
            <p:spPr>
              <a:xfrm>
                <a:off x="3162593" y="1556774"/>
                <a:ext cx="549084" cy="368710"/>
              </a:xfrm>
              <a:custGeom>
                <a:avLst/>
                <a:gdLst>
                  <a:gd name="connsiteX0" fmla="*/ 117 w 549084"/>
                  <a:gd name="connsiteY0" fmla="*/ 0 h 368710"/>
                  <a:gd name="connsiteX1" fmla="*/ 90246 w 549084"/>
                  <a:gd name="connsiteY1" fmla="*/ 196645 h 368710"/>
                  <a:gd name="connsiteX2" fmla="*/ 549084 w 549084"/>
                  <a:gd name="connsiteY2" fmla="*/ 368710 h 368710"/>
                </a:gdLst>
                <a:ahLst/>
                <a:cxnLst>
                  <a:cxn ang="0">
                    <a:pos x="connsiteX0" y="connsiteY0"/>
                  </a:cxn>
                  <a:cxn ang="0">
                    <a:pos x="connsiteX1" y="connsiteY1"/>
                  </a:cxn>
                  <a:cxn ang="0">
                    <a:pos x="connsiteX2" y="connsiteY2"/>
                  </a:cxn>
                </a:cxnLst>
                <a:rect l="l" t="t" r="r" b="b"/>
                <a:pathLst>
                  <a:path w="549084" h="368710">
                    <a:moveTo>
                      <a:pt x="117" y="0"/>
                    </a:moveTo>
                    <a:cubicBezTo>
                      <a:pt x="-566" y="67596"/>
                      <a:pt x="-1249" y="135193"/>
                      <a:pt x="90246" y="196645"/>
                    </a:cubicBezTo>
                    <a:cubicBezTo>
                      <a:pt x="181741" y="258097"/>
                      <a:pt x="549084" y="368710"/>
                      <a:pt x="549084" y="368710"/>
                    </a:cubicBezTo>
                  </a:path>
                </a:pathLst>
              </a:cu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grpSp>
          <p:nvGrpSpPr>
            <p:cNvPr id="18" name="Group 17"/>
            <p:cNvGrpSpPr/>
            <p:nvPr/>
          </p:nvGrpSpPr>
          <p:grpSpPr>
            <a:xfrm>
              <a:off x="1237226" y="843935"/>
              <a:ext cx="7374193" cy="3408517"/>
              <a:chOff x="1237226" y="843935"/>
              <a:chExt cx="7374193" cy="3408517"/>
            </a:xfrm>
          </p:grpSpPr>
          <p:sp>
            <p:nvSpPr>
              <p:cNvPr id="15" name="Freeform 14"/>
              <p:cNvSpPr/>
              <p:nvPr/>
            </p:nvSpPr>
            <p:spPr>
              <a:xfrm>
                <a:off x="1237226" y="852129"/>
                <a:ext cx="4637548" cy="3400323"/>
              </a:xfrm>
              <a:custGeom>
                <a:avLst/>
                <a:gdLst>
                  <a:gd name="connsiteX0" fmla="*/ 0 w 4637548"/>
                  <a:gd name="connsiteY0" fmla="*/ 3400323 h 3400323"/>
                  <a:gd name="connsiteX1" fmla="*/ 1802580 w 4637548"/>
                  <a:gd name="connsiteY1" fmla="*/ 2998839 h 3400323"/>
                  <a:gd name="connsiteX2" fmla="*/ 2957871 w 4637548"/>
                  <a:gd name="connsiteY2" fmla="*/ 2286000 h 3400323"/>
                  <a:gd name="connsiteX3" fmla="*/ 3670709 w 4637548"/>
                  <a:gd name="connsiteY3" fmla="*/ 1573161 h 3400323"/>
                  <a:gd name="connsiteX4" fmla="*/ 4014839 w 4637548"/>
                  <a:gd name="connsiteY4" fmla="*/ 1122516 h 3400323"/>
                  <a:gd name="connsiteX5" fmla="*/ 4186903 w 4637548"/>
                  <a:gd name="connsiteY5" fmla="*/ 909484 h 3400323"/>
                  <a:gd name="connsiteX6" fmla="*/ 4547419 w 4637548"/>
                  <a:gd name="connsiteY6" fmla="*/ 655484 h 3400323"/>
                  <a:gd name="connsiteX7" fmla="*/ 4637548 w 4637548"/>
                  <a:gd name="connsiteY7" fmla="*/ 0 h 340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7548" h="3400323">
                    <a:moveTo>
                      <a:pt x="0" y="3400323"/>
                    </a:moveTo>
                    <a:cubicBezTo>
                      <a:pt x="654801" y="3292441"/>
                      <a:pt x="1309602" y="3184559"/>
                      <a:pt x="1802580" y="2998839"/>
                    </a:cubicBezTo>
                    <a:cubicBezTo>
                      <a:pt x="2295559" y="2813118"/>
                      <a:pt x="2646516" y="2523613"/>
                      <a:pt x="2957871" y="2286000"/>
                    </a:cubicBezTo>
                    <a:cubicBezTo>
                      <a:pt x="3269226" y="2048387"/>
                      <a:pt x="3494548" y="1767075"/>
                      <a:pt x="3670709" y="1573161"/>
                    </a:cubicBezTo>
                    <a:cubicBezTo>
                      <a:pt x="3846870" y="1379247"/>
                      <a:pt x="3928807" y="1233129"/>
                      <a:pt x="4014839" y="1122516"/>
                    </a:cubicBezTo>
                    <a:cubicBezTo>
                      <a:pt x="4100871" y="1011903"/>
                      <a:pt x="4098140" y="987323"/>
                      <a:pt x="4186903" y="909484"/>
                    </a:cubicBezTo>
                    <a:cubicBezTo>
                      <a:pt x="4275666" y="831645"/>
                      <a:pt x="4472312" y="807065"/>
                      <a:pt x="4547419" y="655484"/>
                    </a:cubicBezTo>
                    <a:cubicBezTo>
                      <a:pt x="4622526" y="503903"/>
                      <a:pt x="4630037" y="251951"/>
                      <a:pt x="4637548" y="0"/>
                    </a:cubicBezTo>
                  </a:path>
                </a:pathLst>
              </a:cu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16" name="Freeform 15"/>
              <p:cNvSpPr/>
              <p:nvPr/>
            </p:nvSpPr>
            <p:spPr>
              <a:xfrm>
                <a:off x="5864351" y="843935"/>
                <a:ext cx="2110175" cy="2758297"/>
              </a:xfrm>
              <a:custGeom>
                <a:avLst/>
                <a:gdLst>
                  <a:gd name="connsiteX0" fmla="*/ 2230 w 2110175"/>
                  <a:gd name="connsiteY0" fmla="*/ 0 h 2758297"/>
                  <a:gd name="connsiteX1" fmla="*/ 10423 w 2110175"/>
                  <a:gd name="connsiteY1" fmla="*/ 1286388 h 2758297"/>
                  <a:gd name="connsiteX2" fmla="*/ 84165 w 2110175"/>
                  <a:gd name="connsiteY2" fmla="*/ 1605936 h 2758297"/>
                  <a:gd name="connsiteX3" fmla="*/ 141520 w 2110175"/>
                  <a:gd name="connsiteY3" fmla="*/ 1351936 h 2758297"/>
                  <a:gd name="connsiteX4" fmla="*/ 182488 w 2110175"/>
                  <a:gd name="connsiteY4" fmla="*/ 286775 h 2758297"/>
                  <a:gd name="connsiteX5" fmla="*/ 190681 w 2110175"/>
                  <a:gd name="connsiteY5" fmla="*/ 721033 h 2758297"/>
                  <a:gd name="connsiteX6" fmla="*/ 616746 w 2110175"/>
                  <a:gd name="connsiteY6" fmla="*/ 1343742 h 2758297"/>
                  <a:gd name="connsiteX7" fmla="*/ 1329584 w 2110175"/>
                  <a:gd name="connsiteY7" fmla="*/ 2171291 h 2758297"/>
                  <a:gd name="connsiteX8" fmla="*/ 2058810 w 2110175"/>
                  <a:gd name="connsiteY8" fmla="*/ 2720259 h 2758297"/>
                  <a:gd name="connsiteX9" fmla="*/ 2050617 w 2110175"/>
                  <a:gd name="connsiteY9" fmla="*/ 2712065 h 275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0175" h="2758297">
                    <a:moveTo>
                      <a:pt x="2230" y="0"/>
                    </a:moveTo>
                    <a:cubicBezTo>
                      <a:pt x="-502" y="509366"/>
                      <a:pt x="-3233" y="1018732"/>
                      <a:pt x="10423" y="1286388"/>
                    </a:cubicBezTo>
                    <a:cubicBezTo>
                      <a:pt x="24079" y="1554044"/>
                      <a:pt x="62316" y="1595011"/>
                      <a:pt x="84165" y="1605936"/>
                    </a:cubicBezTo>
                    <a:cubicBezTo>
                      <a:pt x="106014" y="1616861"/>
                      <a:pt x="125133" y="1571796"/>
                      <a:pt x="141520" y="1351936"/>
                    </a:cubicBezTo>
                    <a:cubicBezTo>
                      <a:pt x="157907" y="1132076"/>
                      <a:pt x="174295" y="391925"/>
                      <a:pt x="182488" y="286775"/>
                    </a:cubicBezTo>
                    <a:cubicBezTo>
                      <a:pt x="190681" y="181625"/>
                      <a:pt x="118305" y="544872"/>
                      <a:pt x="190681" y="721033"/>
                    </a:cubicBezTo>
                    <a:cubicBezTo>
                      <a:pt x="263057" y="897194"/>
                      <a:pt x="426929" y="1102032"/>
                      <a:pt x="616746" y="1343742"/>
                    </a:cubicBezTo>
                    <a:cubicBezTo>
                      <a:pt x="806563" y="1585452"/>
                      <a:pt x="1089240" y="1941872"/>
                      <a:pt x="1329584" y="2171291"/>
                    </a:cubicBezTo>
                    <a:cubicBezTo>
                      <a:pt x="1569928" y="2400710"/>
                      <a:pt x="1938638" y="2630130"/>
                      <a:pt x="2058810" y="2720259"/>
                    </a:cubicBezTo>
                    <a:cubicBezTo>
                      <a:pt x="2178982" y="2810388"/>
                      <a:pt x="2050617" y="2712065"/>
                      <a:pt x="2050617" y="2712065"/>
                    </a:cubicBezTo>
                  </a:path>
                </a:pathLst>
              </a:cu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17" name="Freeform 16"/>
              <p:cNvSpPr/>
              <p:nvPr/>
            </p:nvSpPr>
            <p:spPr>
              <a:xfrm>
                <a:off x="7980516" y="3596968"/>
                <a:ext cx="630903" cy="286774"/>
              </a:xfrm>
              <a:custGeom>
                <a:avLst/>
                <a:gdLst>
                  <a:gd name="connsiteX0" fmla="*/ 0 w 630903"/>
                  <a:gd name="connsiteY0" fmla="*/ 0 h 286774"/>
                  <a:gd name="connsiteX1" fmla="*/ 335936 w 630903"/>
                  <a:gd name="connsiteY1" fmla="*/ 180258 h 286774"/>
                  <a:gd name="connsiteX2" fmla="*/ 630903 w 630903"/>
                  <a:gd name="connsiteY2" fmla="*/ 286774 h 286774"/>
                </a:gdLst>
                <a:ahLst/>
                <a:cxnLst>
                  <a:cxn ang="0">
                    <a:pos x="connsiteX0" y="connsiteY0"/>
                  </a:cxn>
                  <a:cxn ang="0">
                    <a:pos x="connsiteX1" y="connsiteY1"/>
                  </a:cxn>
                  <a:cxn ang="0">
                    <a:pos x="connsiteX2" y="connsiteY2"/>
                  </a:cxn>
                </a:cxnLst>
                <a:rect l="l" t="t" r="r" b="b"/>
                <a:pathLst>
                  <a:path w="630903" h="286774">
                    <a:moveTo>
                      <a:pt x="0" y="0"/>
                    </a:moveTo>
                    <a:cubicBezTo>
                      <a:pt x="115393" y="66231"/>
                      <a:pt x="230786" y="132462"/>
                      <a:pt x="335936" y="180258"/>
                    </a:cubicBezTo>
                    <a:cubicBezTo>
                      <a:pt x="441087" y="228054"/>
                      <a:pt x="630903" y="286774"/>
                      <a:pt x="630903" y="286774"/>
                    </a:cubicBezTo>
                  </a:path>
                </a:pathLst>
              </a:custGeom>
              <a:ln w="38100" cmpd="sng">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grpSp>
      <p:sp>
        <p:nvSpPr>
          <p:cNvPr id="30" name="Text Box 8"/>
          <p:cNvSpPr txBox="1">
            <a:spLocks noChangeArrowheads="1"/>
          </p:cNvSpPr>
          <p:nvPr/>
        </p:nvSpPr>
        <p:spPr bwMode="auto">
          <a:xfrm>
            <a:off x="2138947" y="6491288"/>
            <a:ext cx="6991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457200" eaLnBrk="1" fontAlgn="auto" hangingPunct="1">
              <a:spcBef>
                <a:spcPct val="50000"/>
              </a:spcBef>
              <a:spcAft>
                <a:spcPts val="0"/>
              </a:spcAft>
              <a:defRPr/>
            </a:pPr>
            <a:r>
              <a:rPr lang="en-US" sz="1800" baseline="0" dirty="0" err="1" smtClean="0">
                <a:solidFill>
                  <a:prstClr val="black"/>
                </a:solidFill>
                <a:effectLst/>
                <a:latin typeface="Calibri"/>
                <a:ea typeface="+mn-ea"/>
                <a:cs typeface="+mn-cs"/>
              </a:rPr>
              <a:t>Udalski</a:t>
            </a:r>
            <a:r>
              <a:rPr lang="en-US" sz="1800" baseline="0" dirty="0" smtClean="0">
                <a:solidFill>
                  <a:prstClr val="black"/>
                </a:solidFill>
                <a:effectLst/>
                <a:latin typeface="Calibri"/>
                <a:ea typeface="+mn-ea"/>
                <a:cs typeface="+mn-cs"/>
              </a:rPr>
              <a:t>, Yee </a:t>
            </a:r>
            <a:r>
              <a:rPr lang="en-US" sz="1800" baseline="0" dirty="0">
                <a:solidFill>
                  <a:prstClr val="black"/>
                </a:solidFill>
                <a:effectLst/>
                <a:latin typeface="Calibri"/>
                <a:ea typeface="+mn-ea"/>
                <a:cs typeface="+mn-cs"/>
              </a:rPr>
              <a:t>et </a:t>
            </a:r>
            <a:r>
              <a:rPr lang="en-US" sz="1800" baseline="0" dirty="0" smtClean="0">
                <a:solidFill>
                  <a:prstClr val="black"/>
                </a:solidFill>
                <a:effectLst/>
                <a:latin typeface="Calibri"/>
                <a:ea typeface="+mn-ea"/>
                <a:cs typeface="+mn-cs"/>
              </a:rPr>
              <a:t>al. </a:t>
            </a:r>
            <a:r>
              <a:rPr lang="en-US" sz="1800" baseline="0" dirty="0">
                <a:solidFill>
                  <a:prstClr val="black"/>
                </a:solidFill>
                <a:effectLst/>
                <a:latin typeface="Calibri"/>
                <a:ea typeface="+mn-ea"/>
                <a:cs typeface="+mn-cs"/>
              </a:rPr>
              <a:t>2015, </a:t>
            </a:r>
            <a:r>
              <a:rPr lang="en-US" sz="1800" baseline="0" dirty="0" err="1">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799, </a:t>
            </a:r>
            <a:r>
              <a:rPr lang="en-US" sz="1800" baseline="0" dirty="0" smtClean="0">
                <a:solidFill>
                  <a:prstClr val="black"/>
                </a:solidFill>
                <a:effectLst/>
                <a:latin typeface="Calibri"/>
                <a:ea typeface="+mn-ea"/>
                <a:cs typeface="+mn-cs"/>
              </a:rPr>
              <a:t>237</a:t>
            </a:r>
          </a:p>
        </p:txBody>
      </p:sp>
      <p:sp>
        <p:nvSpPr>
          <p:cNvPr id="37" name="TextBox 36"/>
          <p:cNvSpPr txBox="1"/>
          <p:nvPr/>
        </p:nvSpPr>
        <p:spPr>
          <a:xfrm>
            <a:off x="3122241" y="2594819"/>
            <a:ext cx="1096218" cy="400110"/>
          </a:xfrm>
          <a:prstGeom prst="rect">
            <a:avLst/>
          </a:prstGeom>
          <a:no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Jul 11</a:t>
            </a:r>
          </a:p>
        </p:txBody>
      </p:sp>
      <p:sp>
        <p:nvSpPr>
          <p:cNvPr id="38" name="TextBox 37"/>
          <p:cNvSpPr txBox="1"/>
          <p:nvPr/>
        </p:nvSpPr>
        <p:spPr>
          <a:xfrm>
            <a:off x="2012655" y="2594819"/>
            <a:ext cx="1096218" cy="400110"/>
          </a:xfrm>
          <a:prstGeom prst="rect">
            <a:avLst/>
          </a:prstGeom>
          <a:noFill/>
        </p:spPr>
        <p:txBody>
          <a:bodyPr wrap="square" rtlCol="0">
            <a:spAutoFit/>
          </a:bodyPr>
          <a:lstStyle/>
          <a:p>
            <a:pPr algn="ctr" defTabSz="457200" eaLnBrk="1" fontAlgn="auto" hangingPunct="1">
              <a:spcBef>
                <a:spcPts val="0"/>
              </a:spcBef>
              <a:spcAft>
                <a:spcPts val="0"/>
              </a:spcAft>
            </a:pPr>
            <a:r>
              <a:rPr lang="en-US" sz="2000" baseline="0" dirty="0" smtClean="0">
                <a:solidFill>
                  <a:prstClr val="black"/>
                </a:solidFill>
                <a:effectLst/>
                <a:latin typeface="Calibri"/>
                <a:ea typeface="+mn-ea"/>
                <a:cs typeface="+mn-cs"/>
              </a:rPr>
              <a:t>Jun 21</a:t>
            </a:r>
          </a:p>
        </p:txBody>
      </p:sp>
      <p:grpSp>
        <p:nvGrpSpPr>
          <p:cNvPr id="40" name="Group 39"/>
          <p:cNvGrpSpPr/>
          <p:nvPr/>
        </p:nvGrpSpPr>
        <p:grpSpPr>
          <a:xfrm>
            <a:off x="1168410" y="79325"/>
            <a:ext cx="7513048" cy="462550"/>
            <a:chOff x="1168410" y="79325"/>
            <a:chExt cx="7513048" cy="462550"/>
          </a:xfrm>
        </p:grpSpPr>
        <p:sp>
          <p:nvSpPr>
            <p:cNvPr id="41" name="TextBox 40"/>
            <p:cNvSpPr txBox="1"/>
            <p:nvPr/>
          </p:nvSpPr>
          <p:spPr>
            <a:xfrm>
              <a:off x="4170950" y="80209"/>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May 22</a:t>
              </a:r>
            </a:p>
          </p:txBody>
        </p:sp>
        <p:sp>
          <p:nvSpPr>
            <p:cNvPr id="42" name="TextBox 41"/>
            <p:cNvSpPr txBox="1"/>
            <p:nvPr/>
          </p:nvSpPr>
          <p:spPr>
            <a:xfrm>
              <a:off x="5673556" y="80209"/>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Jul 11</a:t>
              </a:r>
            </a:p>
          </p:txBody>
        </p:sp>
        <p:sp>
          <p:nvSpPr>
            <p:cNvPr id="43" name="TextBox 42"/>
            <p:cNvSpPr txBox="1"/>
            <p:nvPr/>
          </p:nvSpPr>
          <p:spPr>
            <a:xfrm>
              <a:off x="7224300" y="80210"/>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Aug 30</a:t>
              </a:r>
            </a:p>
          </p:txBody>
        </p:sp>
        <p:sp>
          <p:nvSpPr>
            <p:cNvPr id="44" name="TextBox 43"/>
            <p:cNvSpPr txBox="1"/>
            <p:nvPr/>
          </p:nvSpPr>
          <p:spPr>
            <a:xfrm>
              <a:off x="2679040" y="80210"/>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Apr 2</a:t>
              </a:r>
            </a:p>
          </p:txBody>
        </p:sp>
        <p:sp>
          <p:nvSpPr>
            <p:cNvPr id="45" name="TextBox 44"/>
            <p:cNvSpPr txBox="1"/>
            <p:nvPr/>
          </p:nvSpPr>
          <p:spPr>
            <a:xfrm>
              <a:off x="1168410" y="79325"/>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Feb 11</a:t>
              </a:r>
            </a:p>
          </p:txBody>
        </p:sp>
      </p:grpSp>
    </p:spTree>
    <p:extLst>
      <p:ext uri="{BB962C8B-B14F-4D97-AF65-F5344CB8AC3E}">
        <p14:creationId xmlns:p14="http://schemas.microsoft.com/office/powerpoint/2010/main" val="4208388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a:defRPr/>
            </a:pPr>
            <a:r>
              <a:rPr lang="en-US" sz="3600" dirty="0" smtClean="0"/>
              <a:t>Four Methods of Finding Planets.</a:t>
            </a:r>
            <a:endParaRPr lang="en-US" sz="3600" dirty="0"/>
          </a:p>
        </p:txBody>
      </p:sp>
      <p:pic>
        <p:nvPicPr>
          <p:cNvPr id="77827" name="Picture 2" descr="metho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4648200" y="1143000"/>
            <a:ext cx="3619500" cy="2743200"/>
          </a:xfrm>
          <a:prstGeom prst="rect">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sz="2400" baseline="-25000" dirty="0">
              <a:solidFill>
                <a:srgbClr val="FFFFFF"/>
              </a:solidFill>
              <a:effectLst>
                <a:outerShdw blurRad="38100" dist="38100" dir="2700000" algn="tl">
                  <a:srgbClr val="000000">
                    <a:alpha val="43137"/>
                  </a:srgbClr>
                </a:outerShdw>
              </a:effectLst>
            </a:endParaRPr>
          </a:p>
        </p:txBody>
      </p:sp>
      <p:pic>
        <p:nvPicPr>
          <p:cNvPr id="3" name="Picture 2" descr="BetaPictoris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100" y="3921869"/>
            <a:ext cx="3187700" cy="2711527"/>
          </a:xfrm>
          <a:prstGeom prst="rect">
            <a:avLst/>
          </a:prstGeom>
          <a:solidFill>
            <a:srgbClr val="022B98"/>
          </a:solidFill>
        </p:spPr>
      </p:pic>
      <p:sp>
        <p:nvSpPr>
          <p:cNvPr id="6" name="TextBox 5"/>
          <p:cNvSpPr txBox="1"/>
          <p:nvPr/>
        </p:nvSpPr>
        <p:spPr>
          <a:xfrm>
            <a:off x="5105400" y="3943290"/>
            <a:ext cx="2362200" cy="400110"/>
          </a:xfrm>
          <a:prstGeom prst="rect">
            <a:avLst/>
          </a:prstGeom>
          <a:noFill/>
        </p:spPr>
        <p:txBody>
          <a:bodyPr wrap="square" rtlCol="0">
            <a:spAutoFit/>
          </a:bodyPr>
          <a:lstStyle/>
          <a:p>
            <a:r>
              <a:rPr lang="en-US" sz="2000" b="1" baseline="0" dirty="0" smtClean="0">
                <a:latin typeface="+mn-lt"/>
              </a:rPr>
              <a:t>Direct Imaging</a:t>
            </a:r>
            <a:endParaRPr lang="en-US" sz="2000" b="1" baseline="0" dirty="0">
              <a:latin typeface="+mn-lt"/>
            </a:endParaRPr>
          </a:p>
        </p:txBody>
      </p:sp>
      <p:sp>
        <p:nvSpPr>
          <p:cNvPr id="8" name="Rectangle 7"/>
          <p:cNvSpPr/>
          <p:nvPr/>
        </p:nvSpPr>
        <p:spPr bwMode="auto">
          <a:xfrm>
            <a:off x="1066800" y="3924300"/>
            <a:ext cx="3962400" cy="2667000"/>
          </a:xfrm>
          <a:prstGeom prst="rect">
            <a:avLst/>
          </a:prstGeom>
          <a:solidFill>
            <a:srgbClr val="0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endParaRPr>
          </a:p>
        </p:txBody>
      </p:sp>
      <p:pic>
        <p:nvPicPr>
          <p:cNvPr id="7" name="Picture 6" descr="Orbit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3937000"/>
            <a:ext cx="2641600" cy="2641600"/>
          </a:xfrm>
          <a:prstGeom prst="rect">
            <a:avLst/>
          </a:prstGeom>
        </p:spPr>
      </p:pic>
      <p:sp>
        <p:nvSpPr>
          <p:cNvPr id="10" name="TextBox 9"/>
          <p:cNvSpPr txBox="1"/>
          <p:nvPr/>
        </p:nvSpPr>
        <p:spPr>
          <a:xfrm>
            <a:off x="1092200" y="3937000"/>
            <a:ext cx="2362200" cy="400110"/>
          </a:xfrm>
          <a:prstGeom prst="rect">
            <a:avLst/>
          </a:prstGeom>
          <a:noFill/>
        </p:spPr>
        <p:txBody>
          <a:bodyPr wrap="square" rtlCol="0">
            <a:spAutoFit/>
          </a:bodyPr>
          <a:lstStyle/>
          <a:p>
            <a:r>
              <a:rPr lang="en-US" sz="2000" b="1" baseline="0" dirty="0" smtClean="0">
                <a:latin typeface="+mn-lt"/>
              </a:rPr>
              <a:t>Astrometry</a:t>
            </a:r>
            <a:endParaRPr lang="en-US" sz="2000" b="1" baseline="0" dirty="0">
              <a:latin typeface="+mn-lt"/>
            </a:endParaRPr>
          </a:p>
        </p:txBody>
      </p:sp>
      <p:sp>
        <p:nvSpPr>
          <p:cNvPr id="11" name="Rectangle 10"/>
          <p:cNvSpPr/>
          <p:nvPr/>
        </p:nvSpPr>
        <p:spPr bwMode="auto">
          <a:xfrm>
            <a:off x="1026264" y="1143000"/>
            <a:ext cx="3619500" cy="2743200"/>
          </a:xfrm>
          <a:prstGeom prst="rect">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sz="2400" baseline="-25000" dirty="0">
              <a:solidFill>
                <a:srgbClr val="FFFFFF"/>
              </a:solidFill>
              <a:effectLst>
                <a:outerShdw blurRad="38100" dist="38100" dir="2700000" algn="tl">
                  <a:srgbClr val="000000">
                    <a:alpha val="43137"/>
                  </a:srgbClr>
                </a:outerShdw>
              </a:effectLst>
            </a:endParaRPr>
          </a:p>
        </p:txBody>
      </p:sp>
      <p:sp>
        <p:nvSpPr>
          <p:cNvPr id="5" name="Rectangle 4"/>
          <p:cNvSpPr/>
          <p:nvPr/>
        </p:nvSpPr>
        <p:spPr bwMode="auto">
          <a:xfrm>
            <a:off x="1028700" y="3886200"/>
            <a:ext cx="3619500" cy="2743200"/>
          </a:xfrm>
          <a:prstGeom prst="rect">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sz="2400" baseline="-25000" dirty="0">
              <a:solidFill>
                <a:srgbClr val="FFFFFF"/>
              </a:solidFill>
              <a:effectLst>
                <a:outerShdw blurRad="38100" dist="38100" dir="2700000" algn="tl">
                  <a:srgbClr val="000000">
                    <a:alpha val="43137"/>
                  </a:srgbClr>
                </a:outerShdw>
              </a:effectLst>
            </a:endParaRPr>
          </a:p>
        </p:txBody>
      </p:sp>
      <p:sp>
        <p:nvSpPr>
          <p:cNvPr id="9" name="Rectangle 8"/>
          <p:cNvSpPr/>
          <p:nvPr/>
        </p:nvSpPr>
        <p:spPr bwMode="auto">
          <a:xfrm>
            <a:off x="4683864" y="3926730"/>
            <a:ext cx="457200" cy="2721040"/>
          </a:xfrm>
          <a:prstGeom prst="rect">
            <a:avLst/>
          </a:prstGeom>
          <a:solidFill>
            <a:srgbClr val="022B9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endParaRPr>
          </a:p>
        </p:txBody>
      </p:sp>
      <p:sp>
        <p:nvSpPr>
          <p:cNvPr id="13" name="Rectangle 12"/>
          <p:cNvSpPr/>
          <p:nvPr/>
        </p:nvSpPr>
        <p:spPr bwMode="auto">
          <a:xfrm>
            <a:off x="4648200" y="3886200"/>
            <a:ext cx="3619500" cy="2743200"/>
          </a:xfrm>
          <a:prstGeom prst="rect">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sz="2400" baseline="-25000" dirty="0">
              <a:solidFill>
                <a:srgbClr val="FFFFFF"/>
              </a:solidFill>
              <a:effectLst>
                <a:outerShdw blurRad="38100" dist="38100" dir="2700000" algn="tl">
                  <a:srgbClr val="000000">
                    <a:alpha val="43137"/>
                  </a:srgbClr>
                </a:outerShdw>
              </a:effectLst>
            </a:endParaRPr>
          </a:p>
        </p:txBody>
      </p:sp>
      <p:sp>
        <p:nvSpPr>
          <p:cNvPr id="12" name="TextBox 11"/>
          <p:cNvSpPr txBox="1"/>
          <p:nvPr/>
        </p:nvSpPr>
        <p:spPr>
          <a:xfrm>
            <a:off x="5029200" y="6096000"/>
            <a:ext cx="3505200" cy="461665"/>
          </a:xfrm>
          <a:prstGeom prst="rect">
            <a:avLst/>
          </a:prstGeom>
          <a:noFill/>
        </p:spPr>
        <p:txBody>
          <a:bodyPr wrap="square" rtlCol="0">
            <a:spAutoFit/>
          </a:bodyPr>
          <a:lstStyle/>
          <a:p>
            <a:r>
              <a:rPr lang="en-US" baseline="0" dirty="0" smtClean="0">
                <a:solidFill>
                  <a:srgbClr val="000000"/>
                </a:solidFill>
              </a:rPr>
              <a:t>Macintosh et al. 2014</a:t>
            </a:r>
            <a:endParaRPr lang="en-US" baseline="0" dirty="0">
              <a:solidFill>
                <a:srgbClr val="000000"/>
              </a:solidFill>
            </a:endParaRPr>
          </a:p>
        </p:txBody>
      </p:sp>
    </p:spTree>
    <p:extLst>
      <p:ext uri="{BB962C8B-B14F-4D97-AF65-F5344CB8AC3E}">
        <p14:creationId xmlns:p14="http://schemas.microsoft.com/office/powerpoint/2010/main" val="1574414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5" grpId="0" animBg="1"/>
      <p:bldP spid="5" grpId="1" animBg="1"/>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6713" y="213895"/>
            <a:ext cx="8993225" cy="6280079"/>
          </a:xfrm>
          <a:prstGeom prst="rect">
            <a:avLst/>
          </a:prstGeom>
        </p:spPr>
      </p:pic>
      <p:sp>
        <p:nvSpPr>
          <p:cNvPr id="4" name="Rectangle 3"/>
          <p:cNvSpPr/>
          <p:nvPr/>
        </p:nvSpPr>
        <p:spPr>
          <a:xfrm>
            <a:off x="1376712" y="2771624"/>
            <a:ext cx="2357088" cy="1200328"/>
          </a:xfrm>
          <a:prstGeom prst="rect">
            <a:avLst/>
          </a:prstGeom>
          <a:solidFill>
            <a:srgbClr val="FFFFFF"/>
          </a:solidFill>
          <a:ln w="19050" cmpd="sng">
            <a:solidFill>
              <a:schemeClr val="tx1"/>
            </a:solidFill>
          </a:ln>
        </p:spPr>
        <p:txBody>
          <a:bodyPr wrap="square">
            <a:spAutoFit/>
          </a:bodyPr>
          <a:lstStyle/>
          <a:p>
            <a:pPr defTabSz="457200" eaLnBrk="1" fontAlgn="auto" hangingPunct="1">
              <a:spcBef>
                <a:spcPts val="0"/>
              </a:spcBef>
              <a:spcAft>
                <a:spcPts val="0"/>
              </a:spcAft>
            </a:pPr>
            <a:r>
              <a:rPr lang="en-US" baseline="0" dirty="0" err="1" smtClean="0">
                <a:solidFill>
                  <a:prstClr val="black"/>
                </a:solidFill>
                <a:effectLst/>
                <a:latin typeface="Calibri"/>
                <a:ea typeface="+mn-ea"/>
                <a:cs typeface="+mn-cs"/>
              </a:rPr>
              <a:t>m</a:t>
            </a:r>
            <a:r>
              <a:rPr lang="en-US" dirty="0" err="1" smtClean="0">
                <a:solidFill>
                  <a:prstClr val="black"/>
                </a:solidFill>
                <a:effectLst/>
                <a:latin typeface="Calibri"/>
                <a:ea typeface="+mn-ea"/>
                <a:cs typeface="+mn-cs"/>
              </a:rPr>
              <a:t>p</a:t>
            </a:r>
            <a:r>
              <a:rPr lang="en-US" baseline="0" dirty="0" smtClean="0">
                <a:solidFill>
                  <a:prstClr val="black"/>
                </a:solidFill>
                <a:effectLst/>
                <a:latin typeface="Calibri"/>
                <a:ea typeface="+mn-ea"/>
                <a:cs typeface="+mn-cs"/>
              </a:rPr>
              <a:t> </a:t>
            </a:r>
            <a:r>
              <a:rPr lang="en-US" baseline="0" dirty="0">
                <a:solidFill>
                  <a:prstClr val="black"/>
                </a:solidFill>
                <a:effectLst/>
                <a:latin typeface="Calibri"/>
                <a:ea typeface="+mn-ea"/>
                <a:cs typeface="+mn-cs"/>
              </a:rPr>
              <a:t>∼ 0.5 </a:t>
            </a:r>
            <a:r>
              <a:rPr lang="en-US" baseline="0" dirty="0" err="1" smtClean="0">
                <a:solidFill>
                  <a:prstClr val="black"/>
                </a:solidFill>
                <a:effectLst/>
                <a:latin typeface="Calibri"/>
                <a:ea typeface="+mn-ea"/>
                <a:cs typeface="+mn-cs"/>
              </a:rPr>
              <a:t>M</a:t>
            </a:r>
            <a:r>
              <a:rPr lang="en-US" dirty="0" err="1" smtClean="0">
                <a:solidFill>
                  <a:prstClr val="black"/>
                </a:solidFill>
                <a:effectLst/>
                <a:latin typeface="Calibri"/>
                <a:ea typeface="+mn-ea"/>
                <a:cs typeface="+mn-cs"/>
              </a:rPr>
              <a:t>jup</a:t>
            </a:r>
            <a:endParaRPr lang="en-US" baseline="0" dirty="0" smtClean="0">
              <a:solidFill>
                <a:prstClr val="black"/>
              </a:solidFill>
              <a:effectLst/>
              <a:latin typeface="Calibri"/>
              <a:ea typeface="+mn-ea"/>
              <a:cs typeface="+mn-cs"/>
            </a:endParaRPr>
          </a:p>
          <a:p>
            <a:pPr defTabSz="457200" eaLnBrk="1" fontAlgn="auto" hangingPunct="1">
              <a:spcBef>
                <a:spcPts val="0"/>
              </a:spcBef>
              <a:spcAft>
                <a:spcPts val="0"/>
              </a:spcAft>
            </a:pPr>
            <a:r>
              <a:rPr lang="en-US" baseline="0" dirty="0" smtClean="0">
                <a:solidFill>
                  <a:prstClr val="black"/>
                </a:solidFill>
                <a:effectLst/>
                <a:latin typeface="Calibri"/>
                <a:ea typeface="+mn-ea"/>
                <a:cs typeface="+mn-cs"/>
              </a:rPr>
              <a:t>M</a:t>
            </a:r>
            <a:r>
              <a:rPr lang="en-US" dirty="0" smtClean="0">
                <a:solidFill>
                  <a:prstClr val="black"/>
                </a:solidFill>
                <a:effectLst/>
                <a:latin typeface="Calibri"/>
                <a:ea typeface="+mn-ea"/>
                <a:cs typeface="+mn-cs"/>
              </a:rPr>
              <a:t>L</a:t>
            </a:r>
            <a:r>
              <a:rPr lang="en-US" baseline="0" dirty="0" smtClean="0">
                <a:solidFill>
                  <a:prstClr val="black"/>
                </a:solidFill>
                <a:effectLst/>
                <a:latin typeface="Calibri"/>
                <a:ea typeface="+mn-ea"/>
                <a:cs typeface="+mn-cs"/>
              </a:rPr>
              <a:t> </a:t>
            </a:r>
            <a:r>
              <a:rPr lang="en-US" baseline="0" dirty="0">
                <a:solidFill>
                  <a:prstClr val="black"/>
                </a:solidFill>
                <a:effectLst/>
                <a:latin typeface="Calibri"/>
                <a:ea typeface="+mn-ea"/>
                <a:cs typeface="+mn-cs"/>
              </a:rPr>
              <a:t>∼ 0.7 M</a:t>
            </a:r>
            <a:r>
              <a:rPr lang="en-US" dirty="0">
                <a:solidFill>
                  <a:prstClr val="black"/>
                </a:solidFill>
                <a:effectLst/>
                <a:latin typeface="Calibri"/>
                <a:ea typeface="+mn-ea"/>
                <a:cs typeface="+mn-cs"/>
              </a:rPr>
              <a:t>⊙</a:t>
            </a:r>
            <a:r>
              <a:rPr lang="en-US" baseline="0" dirty="0">
                <a:solidFill>
                  <a:prstClr val="black"/>
                </a:solidFill>
                <a:effectLst/>
                <a:latin typeface="Calibri"/>
                <a:ea typeface="+mn-ea"/>
                <a:cs typeface="+mn-cs"/>
              </a:rPr>
              <a:t> </a:t>
            </a:r>
            <a:endParaRPr lang="en-US" baseline="0" dirty="0" smtClean="0">
              <a:solidFill>
                <a:prstClr val="black"/>
              </a:solidFill>
              <a:effectLst/>
              <a:latin typeface="Calibri"/>
              <a:ea typeface="+mn-ea"/>
              <a:cs typeface="+mn-cs"/>
            </a:endParaRPr>
          </a:p>
          <a:p>
            <a:pPr defTabSz="457200" eaLnBrk="1" fontAlgn="auto" hangingPunct="1">
              <a:spcBef>
                <a:spcPts val="0"/>
              </a:spcBef>
              <a:spcAft>
                <a:spcPts val="0"/>
              </a:spcAft>
            </a:pPr>
            <a:r>
              <a:rPr lang="en-US" baseline="0" dirty="0" smtClean="0">
                <a:solidFill>
                  <a:prstClr val="black"/>
                </a:solidFill>
                <a:effectLst/>
                <a:latin typeface="Calibri"/>
                <a:ea typeface="+mn-ea"/>
                <a:cs typeface="+mn-cs"/>
              </a:rPr>
              <a:t>a</a:t>
            </a:r>
            <a:r>
              <a:rPr lang="en-US" dirty="0">
                <a:solidFill>
                  <a:prstClr val="black"/>
                </a:solidFill>
                <a:effectLst/>
                <a:latin typeface="Calibri"/>
                <a:ea typeface="+mn-ea"/>
                <a:cs typeface="+mn-cs"/>
              </a:rPr>
              <a:t>⊥</a:t>
            </a:r>
            <a:r>
              <a:rPr lang="en-US" baseline="0" dirty="0">
                <a:solidFill>
                  <a:prstClr val="black"/>
                </a:solidFill>
                <a:effectLst/>
                <a:latin typeface="Calibri"/>
                <a:ea typeface="+mn-ea"/>
                <a:cs typeface="+mn-cs"/>
              </a:rPr>
              <a:t> ∼ 3.1 AU</a:t>
            </a:r>
          </a:p>
        </p:txBody>
      </p:sp>
      <p:sp>
        <p:nvSpPr>
          <p:cNvPr id="10" name="Text Box 8"/>
          <p:cNvSpPr txBox="1">
            <a:spLocks noChangeArrowheads="1"/>
          </p:cNvSpPr>
          <p:nvPr/>
        </p:nvSpPr>
        <p:spPr bwMode="auto">
          <a:xfrm>
            <a:off x="2138947" y="6491288"/>
            <a:ext cx="6991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457200" eaLnBrk="1" fontAlgn="auto" hangingPunct="1">
              <a:spcBef>
                <a:spcPct val="50000"/>
              </a:spcBef>
              <a:spcAft>
                <a:spcPts val="0"/>
              </a:spcAft>
              <a:defRPr/>
            </a:pPr>
            <a:r>
              <a:rPr lang="en-US" sz="1800" baseline="0" dirty="0" err="1" smtClean="0">
                <a:solidFill>
                  <a:prstClr val="black"/>
                </a:solidFill>
                <a:effectLst/>
                <a:latin typeface="Calibri"/>
                <a:ea typeface="+mn-ea"/>
                <a:cs typeface="+mn-cs"/>
              </a:rPr>
              <a:t>Udalski</a:t>
            </a:r>
            <a:r>
              <a:rPr lang="en-US" sz="1800" baseline="0" dirty="0" smtClean="0">
                <a:solidFill>
                  <a:prstClr val="black"/>
                </a:solidFill>
                <a:effectLst/>
                <a:latin typeface="Calibri"/>
                <a:ea typeface="+mn-ea"/>
                <a:cs typeface="+mn-cs"/>
              </a:rPr>
              <a:t>, Yee </a:t>
            </a:r>
            <a:r>
              <a:rPr lang="en-US" sz="1800" baseline="0" dirty="0">
                <a:solidFill>
                  <a:prstClr val="black"/>
                </a:solidFill>
                <a:effectLst/>
                <a:latin typeface="Calibri"/>
                <a:ea typeface="+mn-ea"/>
                <a:cs typeface="+mn-cs"/>
              </a:rPr>
              <a:t>et </a:t>
            </a:r>
            <a:r>
              <a:rPr lang="en-US" sz="1800" baseline="0" dirty="0" smtClean="0">
                <a:solidFill>
                  <a:prstClr val="black"/>
                </a:solidFill>
                <a:effectLst/>
                <a:latin typeface="Calibri"/>
                <a:ea typeface="+mn-ea"/>
                <a:cs typeface="+mn-cs"/>
              </a:rPr>
              <a:t>al. </a:t>
            </a:r>
            <a:r>
              <a:rPr lang="en-US" sz="1800" baseline="0" dirty="0">
                <a:solidFill>
                  <a:prstClr val="black"/>
                </a:solidFill>
                <a:effectLst/>
                <a:latin typeface="Calibri"/>
                <a:ea typeface="+mn-ea"/>
                <a:cs typeface="+mn-cs"/>
              </a:rPr>
              <a:t>2015, </a:t>
            </a:r>
            <a:r>
              <a:rPr lang="en-US" sz="1800" baseline="0" dirty="0" err="1">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799, </a:t>
            </a:r>
            <a:r>
              <a:rPr lang="en-US" sz="1800" baseline="0" dirty="0" smtClean="0">
                <a:solidFill>
                  <a:prstClr val="black"/>
                </a:solidFill>
                <a:effectLst/>
                <a:latin typeface="Calibri"/>
                <a:ea typeface="+mn-ea"/>
                <a:cs typeface="+mn-cs"/>
              </a:rPr>
              <a:t>237</a:t>
            </a:r>
          </a:p>
        </p:txBody>
      </p:sp>
      <p:grpSp>
        <p:nvGrpSpPr>
          <p:cNvPr id="6" name="Group 5"/>
          <p:cNvGrpSpPr/>
          <p:nvPr/>
        </p:nvGrpSpPr>
        <p:grpSpPr>
          <a:xfrm>
            <a:off x="1168410" y="79325"/>
            <a:ext cx="7513048" cy="462550"/>
            <a:chOff x="1168410" y="79325"/>
            <a:chExt cx="7513048" cy="462550"/>
          </a:xfrm>
        </p:grpSpPr>
        <p:sp>
          <p:nvSpPr>
            <p:cNvPr id="2" name="TextBox 1"/>
            <p:cNvSpPr txBox="1"/>
            <p:nvPr/>
          </p:nvSpPr>
          <p:spPr>
            <a:xfrm>
              <a:off x="4170950" y="80209"/>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May 22</a:t>
              </a:r>
            </a:p>
          </p:txBody>
        </p:sp>
        <p:sp>
          <p:nvSpPr>
            <p:cNvPr id="19" name="TextBox 18"/>
            <p:cNvSpPr txBox="1"/>
            <p:nvPr/>
          </p:nvSpPr>
          <p:spPr>
            <a:xfrm>
              <a:off x="5673556" y="80209"/>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Jul 11</a:t>
              </a:r>
            </a:p>
          </p:txBody>
        </p:sp>
        <p:sp>
          <p:nvSpPr>
            <p:cNvPr id="20" name="TextBox 19"/>
            <p:cNvSpPr txBox="1"/>
            <p:nvPr/>
          </p:nvSpPr>
          <p:spPr>
            <a:xfrm>
              <a:off x="7224300" y="80210"/>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Aug 30</a:t>
              </a:r>
            </a:p>
          </p:txBody>
        </p:sp>
        <p:sp>
          <p:nvSpPr>
            <p:cNvPr id="21" name="TextBox 20"/>
            <p:cNvSpPr txBox="1"/>
            <p:nvPr/>
          </p:nvSpPr>
          <p:spPr>
            <a:xfrm>
              <a:off x="2679040" y="80210"/>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Apr 2</a:t>
              </a:r>
            </a:p>
          </p:txBody>
        </p:sp>
        <p:sp>
          <p:nvSpPr>
            <p:cNvPr id="22" name="TextBox 21"/>
            <p:cNvSpPr txBox="1"/>
            <p:nvPr/>
          </p:nvSpPr>
          <p:spPr>
            <a:xfrm>
              <a:off x="1168410" y="79325"/>
              <a:ext cx="1457158" cy="461665"/>
            </a:xfrm>
            <a:prstGeom prst="rect">
              <a:avLst/>
            </a:prstGeom>
            <a:noFill/>
          </p:spPr>
          <p:txBody>
            <a:bodyPr wrap="square" rtlCol="0">
              <a:spAutoFit/>
            </a:bodyPr>
            <a:lstStyle/>
            <a:p>
              <a:pPr algn="ctr" defTabSz="457200" eaLnBrk="1" fontAlgn="auto" hangingPunct="1">
                <a:spcBef>
                  <a:spcPts val="0"/>
                </a:spcBef>
                <a:spcAft>
                  <a:spcPts val="0"/>
                </a:spcAft>
              </a:pPr>
              <a:r>
                <a:rPr lang="en-US" baseline="0" dirty="0" smtClean="0">
                  <a:solidFill>
                    <a:prstClr val="black"/>
                  </a:solidFill>
                  <a:effectLst/>
                  <a:latin typeface="Calibri"/>
                  <a:ea typeface="+mn-ea"/>
                  <a:cs typeface="+mn-cs"/>
                </a:rPr>
                <a:t>Feb 11</a:t>
              </a:r>
            </a:p>
          </p:txBody>
        </p:sp>
      </p:grpSp>
    </p:spTree>
    <p:extLst>
      <p:ext uri="{BB962C8B-B14F-4D97-AF65-F5344CB8AC3E}">
        <p14:creationId xmlns:p14="http://schemas.microsoft.com/office/powerpoint/2010/main" val="13920717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8900"/>
            <a:ext cx="9144000" cy="6670477"/>
          </a:xfrm>
          <a:prstGeom prst="rect">
            <a:avLst/>
          </a:prstGeom>
        </p:spPr>
      </p:pic>
    </p:spTree>
    <p:extLst>
      <p:ext uri="{BB962C8B-B14F-4D97-AF65-F5344CB8AC3E}">
        <p14:creationId xmlns:p14="http://schemas.microsoft.com/office/powerpoint/2010/main" val="11096934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1905000"/>
          </a:xfrm>
        </p:spPr>
        <p:txBody>
          <a:bodyPr rtlCol="0">
            <a:normAutofit fontScale="92500"/>
          </a:bodyPr>
          <a:lstStyle/>
          <a:p>
            <a:pPr marL="0" indent="0" algn="ctr" fontAlgn="auto">
              <a:spcAft>
                <a:spcPts val="0"/>
              </a:spcAft>
              <a:buFont typeface="Arial" charset="0"/>
              <a:buNone/>
              <a:defRPr/>
            </a:pPr>
            <a:r>
              <a:rPr lang="es-ES_tradnl" sz="9600" dirty="0" err="1" smtClean="0">
                <a:ea typeface="+mn-ea"/>
                <a:cs typeface="+mn-cs"/>
              </a:rPr>
              <a:t>M</a:t>
            </a:r>
            <a:r>
              <a:rPr lang="es-ES_tradnl" sz="9600" baseline="-25000" dirty="0" err="1" smtClean="0">
                <a:ea typeface="+mn-ea"/>
                <a:cs typeface="+mn-cs"/>
              </a:rPr>
              <a:t>star</a:t>
            </a:r>
            <a:r>
              <a:rPr lang="es-ES_tradnl" sz="9600" dirty="0">
                <a:ea typeface="+mn-ea"/>
                <a:cs typeface="+mn-cs"/>
              </a:rPr>
              <a:t>= </a:t>
            </a:r>
            <a:r>
              <a:rPr lang="es-ES_tradnl" sz="9600" dirty="0" err="1" smtClean="0">
                <a:ea typeface="+mn-ea"/>
                <a:cs typeface="+mn-cs"/>
              </a:rPr>
              <a:t>θ</a:t>
            </a:r>
            <a:r>
              <a:rPr lang="es-ES_tradnl" sz="9600" baseline="-25000" dirty="0" err="1" smtClean="0">
                <a:ea typeface="+mn-ea"/>
                <a:cs typeface="+mn-cs"/>
              </a:rPr>
              <a:t>E</a:t>
            </a:r>
            <a:r>
              <a:rPr lang="es-ES_tradnl" sz="9600" dirty="0" smtClean="0">
                <a:ea typeface="+mn-ea"/>
                <a:cs typeface="+mn-cs"/>
              </a:rPr>
              <a:t>/(</a:t>
            </a:r>
            <a:r>
              <a:rPr lang="es-ES_tradnl" sz="9600" dirty="0" err="1" smtClean="0">
                <a:ea typeface="+mn-ea"/>
                <a:cs typeface="+mn-cs"/>
              </a:rPr>
              <a:t>κ</a:t>
            </a:r>
            <a:r>
              <a:rPr lang="es-ES_tradnl" sz="9600" dirty="0" smtClean="0">
                <a:ea typeface="+mn-ea"/>
                <a:cs typeface="+mn-cs"/>
              </a:rPr>
              <a:t>π</a:t>
            </a:r>
            <a:r>
              <a:rPr lang="es-ES_tradnl" sz="9600" baseline="-25000" dirty="0" smtClean="0">
                <a:ea typeface="+mn-ea"/>
                <a:cs typeface="+mn-cs"/>
              </a:rPr>
              <a:t>E</a:t>
            </a:r>
            <a:r>
              <a:rPr lang="es-ES_tradnl" sz="9600" dirty="0" smtClean="0">
                <a:ea typeface="+mn-ea"/>
                <a:cs typeface="+mn-cs"/>
              </a:rPr>
              <a:t>)</a:t>
            </a:r>
            <a:endParaRPr lang="es-ES_tradnl" sz="9600" dirty="0">
              <a:ea typeface="+mn-ea"/>
              <a:cs typeface="+mn-cs"/>
            </a:endParaRPr>
          </a:p>
          <a:p>
            <a:pPr fontAlgn="auto">
              <a:spcAft>
                <a:spcPts val="0"/>
              </a:spcAft>
              <a:buFont typeface="Arial"/>
              <a:buChar char="•"/>
              <a:defRPr/>
            </a:pPr>
            <a:endParaRPr lang="en-US" dirty="0">
              <a:ea typeface="+mn-ea"/>
              <a:cs typeface="+mn-cs"/>
            </a:endParaRPr>
          </a:p>
        </p:txBody>
      </p:sp>
      <p:sp>
        <p:nvSpPr>
          <p:cNvPr id="33794" name="Rectangle 3"/>
          <p:cNvSpPr>
            <a:spLocks noChangeArrowheads="1"/>
          </p:cNvSpPr>
          <p:nvPr/>
        </p:nvSpPr>
        <p:spPr bwMode="auto">
          <a:xfrm>
            <a:off x="1524000" y="4960938"/>
            <a:ext cx="3521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1" fontAlgn="auto" hangingPunct="1">
              <a:spcBef>
                <a:spcPts val="0"/>
              </a:spcBef>
              <a:spcAft>
                <a:spcPts val="0"/>
              </a:spcAft>
            </a:pPr>
            <a:r>
              <a:rPr lang="es-ES_tradnl" sz="4800" baseline="0">
                <a:solidFill>
                  <a:prstClr val="black"/>
                </a:solidFill>
                <a:effectLst/>
                <a:latin typeface="Calibri"/>
                <a:ea typeface="+mn-ea"/>
                <a:cs typeface="+mn-cs"/>
              </a:rPr>
              <a:t>κ = constant</a:t>
            </a:r>
            <a:endParaRPr lang="en-US" sz="4800" baseline="0">
              <a:solidFill>
                <a:prstClr val="black"/>
              </a:solidFill>
              <a:effectLst/>
              <a:latin typeface="Calibri"/>
              <a:ea typeface="+mn-ea"/>
              <a:cs typeface="+mn-cs"/>
            </a:endParaRPr>
          </a:p>
        </p:txBody>
      </p:sp>
      <p:sp>
        <p:nvSpPr>
          <p:cNvPr id="33795" name="TextBox 3"/>
          <p:cNvSpPr txBox="1">
            <a:spLocks noChangeArrowheads="1"/>
          </p:cNvSpPr>
          <p:nvPr/>
        </p:nvSpPr>
        <p:spPr bwMode="auto">
          <a:xfrm>
            <a:off x="2514600" y="90487"/>
            <a:ext cx="21367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457200" eaLnBrk="1" fontAlgn="auto" hangingPunct="1">
              <a:spcBef>
                <a:spcPts val="0"/>
              </a:spcBef>
              <a:spcAft>
                <a:spcPts val="0"/>
              </a:spcAft>
            </a:pPr>
            <a:r>
              <a:rPr lang="en-US" sz="2800" baseline="0" dirty="0">
                <a:solidFill>
                  <a:prstClr val="black"/>
                </a:solidFill>
                <a:effectLst/>
              </a:rPr>
              <a:t>Angular Size of Einstein Ring</a:t>
            </a:r>
          </a:p>
        </p:txBody>
      </p:sp>
      <p:sp>
        <p:nvSpPr>
          <p:cNvPr id="33796" name="TextBox 4"/>
          <p:cNvSpPr txBox="1">
            <a:spLocks noChangeArrowheads="1"/>
          </p:cNvSpPr>
          <p:nvPr/>
        </p:nvSpPr>
        <p:spPr bwMode="auto">
          <a:xfrm>
            <a:off x="6904038" y="990600"/>
            <a:ext cx="16303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457200" eaLnBrk="1" fontAlgn="auto" hangingPunct="1">
              <a:spcBef>
                <a:spcPts val="0"/>
              </a:spcBef>
              <a:spcAft>
                <a:spcPts val="0"/>
              </a:spcAft>
            </a:pPr>
            <a:r>
              <a:rPr lang="en-US" sz="2800" baseline="0" dirty="0" err="1">
                <a:solidFill>
                  <a:prstClr val="black"/>
                </a:solidFill>
                <a:effectLst/>
              </a:rPr>
              <a:t>Microlens</a:t>
            </a:r>
            <a:r>
              <a:rPr lang="en-US" sz="2800" baseline="0" dirty="0">
                <a:solidFill>
                  <a:prstClr val="black"/>
                </a:solidFill>
                <a:effectLst/>
              </a:rPr>
              <a:t> </a:t>
            </a:r>
          </a:p>
          <a:p>
            <a:pPr algn="ctr" defTabSz="457200" eaLnBrk="1" fontAlgn="auto" hangingPunct="1">
              <a:spcBef>
                <a:spcPts val="0"/>
              </a:spcBef>
              <a:spcAft>
                <a:spcPts val="0"/>
              </a:spcAft>
            </a:pPr>
            <a:r>
              <a:rPr lang="en-US" sz="2800" baseline="0" dirty="0">
                <a:solidFill>
                  <a:prstClr val="black"/>
                </a:solidFill>
                <a:effectLst/>
              </a:rPr>
              <a:t>Parallax</a:t>
            </a:r>
          </a:p>
        </p:txBody>
      </p:sp>
      <p:cxnSp>
        <p:nvCxnSpPr>
          <p:cNvPr id="7" name="Straight Arrow Connector 6"/>
          <p:cNvCxnSpPr/>
          <p:nvPr/>
        </p:nvCxnSpPr>
        <p:spPr>
          <a:xfrm>
            <a:off x="4254500" y="1522412"/>
            <a:ext cx="207963" cy="9159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7094538" y="1939925"/>
            <a:ext cx="244475" cy="6175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16383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765677" y="6488668"/>
            <a:ext cx="6376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Street et al. 2016, </a:t>
            </a:r>
            <a:r>
              <a:rPr lang="en-US" sz="1800" baseline="0" dirty="0" err="1" smtClean="0">
                <a:solidFill>
                  <a:prstClr val="black"/>
                </a:solidFill>
                <a:effectLst/>
                <a:latin typeface="Calibri"/>
                <a:ea typeface="+mn-ea"/>
                <a:cs typeface="+mn-cs"/>
              </a:rPr>
              <a:t>ApJ</a:t>
            </a:r>
            <a:r>
              <a:rPr lang="en-US" sz="1800" baseline="0" dirty="0" smtClean="0">
                <a:solidFill>
                  <a:prstClr val="black"/>
                </a:solidFill>
                <a:effectLst/>
                <a:latin typeface="Calibri"/>
                <a:ea typeface="+mn-ea"/>
                <a:cs typeface="+mn-cs"/>
              </a:rPr>
              <a:t>, 819, 93</a:t>
            </a:r>
            <a:endParaRPr lang="en-US" sz="1800" baseline="0" dirty="0">
              <a:solidFill>
                <a:prstClr val="black"/>
              </a:solidFill>
              <a:effectLst/>
              <a:latin typeface="Calibri"/>
              <a:ea typeface="+mn-ea"/>
              <a:cs typeface="+mn-cs"/>
            </a:endParaRPr>
          </a:p>
        </p:txBody>
      </p:sp>
      <p:pic>
        <p:nvPicPr>
          <p:cNvPr id="3" name="Picture 2"/>
          <p:cNvPicPr>
            <a:picLocks noChangeAspect="1"/>
          </p:cNvPicPr>
          <p:nvPr/>
        </p:nvPicPr>
        <p:blipFill>
          <a:blip r:embed="rId2"/>
          <a:stretch>
            <a:fillRect/>
          </a:stretch>
        </p:blipFill>
        <p:spPr>
          <a:xfrm>
            <a:off x="94365" y="229497"/>
            <a:ext cx="9049635" cy="6259171"/>
          </a:xfrm>
          <a:prstGeom prst="rect">
            <a:avLst/>
          </a:prstGeom>
        </p:spPr>
      </p:pic>
    </p:spTree>
    <p:extLst>
      <p:ext uri="{BB962C8B-B14F-4D97-AF65-F5344CB8AC3E}">
        <p14:creationId xmlns:p14="http://schemas.microsoft.com/office/powerpoint/2010/main" val="13904680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765677" y="6488668"/>
            <a:ext cx="6376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Street et al. 2016, </a:t>
            </a:r>
            <a:r>
              <a:rPr lang="en-US" sz="1800" baseline="0" dirty="0" err="1" smtClean="0">
                <a:solidFill>
                  <a:prstClr val="black"/>
                </a:solidFill>
                <a:effectLst/>
                <a:latin typeface="Calibri"/>
                <a:ea typeface="+mn-ea"/>
                <a:cs typeface="+mn-cs"/>
              </a:rPr>
              <a:t>ApJ</a:t>
            </a:r>
            <a:r>
              <a:rPr lang="en-US" sz="1800" baseline="0" dirty="0" smtClean="0">
                <a:solidFill>
                  <a:prstClr val="black"/>
                </a:solidFill>
                <a:effectLst/>
                <a:latin typeface="Calibri"/>
                <a:ea typeface="+mn-ea"/>
                <a:cs typeface="+mn-cs"/>
              </a:rPr>
              <a:t>, 819, 93</a:t>
            </a:r>
            <a:endParaRPr lang="en-US" sz="1800" baseline="0" dirty="0">
              <a:solidFill>
                <a:prstClr val="black"/>
              </a:solidFill>
              <a:effectLst/>
              <a:latin typeface="Calibri"/>
              <a:ea typeface="+mn-ea"/>
              <a:cs typeface="+mn-cs"/>
            </a:endParaRPr>
          </a:p>
        </p:txBody>
      </p:sp>
      <p:pic>
        <p:nvPicPr>
          <p:cNvPr id="3" name="Picture 2"/>
          <p:cNvPicPr>
            <a:picLocks noChangeAspect="1"/>
          </p:cNvPicPr>
          <p:nvPr/>
        </p:nvPicPr>
        <p:blipFill>
          <a:blip r:embed="rId2"/>
          <a:stretch>
            <a:fillRect/>
          </a:stretch>
        </p:blipFill>
        <p:spPr>
          <a:xfrm>
            <a:off x="94365" y="229497"/>
            <a:ext cx="9049635" cy="6259171"/>
          </a:xfrm>
          <a:prstGeom prst="rect">
            <a:avLst/>
          </a:prstGeom>
        </p:spPr>
      </p:pic>
      <p:sp>
        <p:nvSpPr>
          <p:cNvPr id="7" name="TextBox 6"/>
          <p:cNvSpPr txBox="1"/>
          <p:nvPr/>
        </p:nvSpPr>
        <p:spPr>
          <a:xfrm>
            <a:off x="2152312" y="2073378"/>
            <a:ext cx="1871579"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baseline="0" dirty="0" smtClean="0">
                <a:solidFill>
                  <a:prstClr val="black"/>
                </a:solidFill>
                <a:effectLst/>
                <a:latin typeface="Calibri"/>
                <a:ea typeface="+mn-ea"/>
                <a:cs typeface="+mn-cs"/>
              </a:rPr>
              <a:t>Planet!</a:t>
            </a:r>
          </a:p>
        </p:txBody>
      </p:sp>
      <p:cxnSp>
        <p:nvCxnSpPr>
          <p:cNvPr id="8" name="Straight Arrow Connector 7"/>
          <p:cNvCxnSpPr/>
          <p:nvPr/>
        </p:nvCxnSpPr>
        <p:spPr>
          <a:xfrm flipV="1">
            <a:off x="3489158" y="1737895"/>
            <a:ext cx="294105" cy="461420"/>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38410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765677" y="6488668"/>
            <a:ext cx="6376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Street et al. 2016, </a:t>
            </a:r>
            <a:r>
              <a:rPr lang="en-US" sz="1800" baseline="0" dirty="0" err="1" smtClean="0">
                <a:solidFill>
                  <a:prstClr val="black"/>
                </a:solidFill>
                <a:effectLst/>
                <a:latin typeface="Calibri"/>
                <a:ea typeface="+mn-ea"/>
                <a:cs typeface="+mn-cs"/>
              </a:rPr>
              <a:t>ApJ</a:t>
            </a:r>
            <a:r>
              <a:rPr lang="en-US" sz="1800" baseline="0" dirty="0" smtClean="0">
                <a:solidFill>
                  <a:prstClr val="black"/>
                </a:solidFill>
                <a:effectLst/>
                <a:latin typeface="Calibri"/>
                <a:ea typeface="+mn-ea"/>
                <a:cs typeface="+mn-cs"/>
              </a:rPr>
              <a:t>, 819, 93</a:t>
            </a:r>
            <a:endParaRPr lang="en-US" sz="1800" baseline="0" dirty="0">
              <a:solidFill>
                <a:prstClr val="black"/>
              </a:solidFill>
              <a:effectLst/>
              <a:latin typeface="Calibri"/>
              <a:ea typeface="+mn-ea"/>
              <a:cs typeface="+mn-cs"/>
            </a:endParaRPr>
          </a:p>
        </p:txBody>
      </p:sp>
      <p:pic>
        <p:nvPicPr>
          <p:cNvPr id="3" name="Picture 2"/>
          <p:cNvPicPr>
            <a:picLocks noChangeAspect="1"/>
          </p:cNvPicPr>
          <p:nvPr/>
        </p:nvPicPr>
        <p:blipFill>
          <a:blip r:embed="rId2"/>
          <a:stretch>
            <a:fillRect/>
          </a:stretch>
        </p:blipFill>
        <p:spPr>
          <a:xfrm>
            <a:off x="94365" y="229497"/>
            <a:ext cx="9049635" cy="6259171"/>
          </a:xfrm>
          <a:prstGeom prst="rect">
            <a:avLst/>
          </a:prstGeom>
        </p:spPr>
      </p:pic>
      <p:sp>
        <p:nvSpPr>
          <p:cNvPr id="11" name="Freeform 10"/>
          <p:cNvSpPr/>
          <p:nvPr/>
        </p:nvSpPr>
        <p:spPr>
          <a:xfrm>
            <a:off x="3602182" y="931450"/>
            <a:ext cx="323273" cy="1135186"/>
          </a:xfrm>
          <a:custGeom>
            <a:avLst/>
            <a:gdLst>
              <a:gd name="connsiteX0" fmla="*/ 0 w 323273"/>
              <a:gd name="connsiteY0" fmla="*/ 788823 h 1135186"/>
              <a:gd name="connsiteX1" fmla="*/ 57727 w 323273"/>
              <a:gd name="connsiteY1" fmla="*/ 338550 h 1135186"/>
              <a:gd name="connsiteX2" fmla="*/ 127000 w 323273"/>
              <a:gd name="connsiteY2" fmla="*/ 38368 h 1135186"/>
              <a:gd name="connsiteX3" fmla="*/ 161636 w 323273"/>
              <a:gd name="connsiteY3" fmla="*/ 15277 h 1135186"/>
              <a:gd name="connsiteX4" fmla="*/ 230909 w 323273"/>
              <a:gd name="connsiteY4" fmla="*/ 142277 h 1135186"/>
              <a:gd name="connsiteX5" fmla="*/ 300182 w 323273"/>
              <a:gd name="connsiteY5" fmla="*/ 615641 h 1135186"/>
              <a:gd name="connsiteX6" fmla="*/ 323273 w 323273"/>
              <a:gd name="connsiteY6" fmla="*/ 1135186 h 1135186"/>
              <a:gd name="connsiteX7" fmla="*/ 323273 w 323273"/>
              <a:gd name="connsiteY7" fmla="*/ 1135186 h 11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273" h="1135186">
                <a:moveTo>
                  <a:pt x="0" y="788823"/>
                </a:moveTo>
                <a:cubicBezTo>
                  <a:pt x="18280" y="626224"/>
                  <a:pt x="36560" y="463626"/>
                  <a:pt x="57727" y="338550"/>
                </a:cubicBezTo>
                <a:cubicBezTo>
                  <a:pt x="78894" y="213474"/>
                  <a:pt x="109682" y="92247"/>
                  <a:pt x="127000" y="38368"/>
                </a:cubicBezTo>
                <a:cubicBezTo>
                  <a:pt x="144318" y="-15511"/>
                  <a:pt x="144318" y="-2041"/>
                  <a:pt x="161636" y="15277"/>
                </a:cubicBezTo>
                <a:cubicBezTo>
                  <a:pt x="178954" y="32595"/>
                  <a:pt x="207818" y="42216"/>
                  <a:pt x="230909" y="142277"/>
                </a:cubicBezTo>
                <a:cubicBezTo>
                  <a:pt x="254000" y="242338"/>
                  <a:pt x="284788" y="450156"/>
                  <a:pt x="300182" y="615641"/>
                </a:cubicBezTo>
                <a:cubicBezTo>
                  <a:pt x="315576" y="781126"/>
                  <a:pt x="323273" y="1135186"/>
                  <a:pt x="323273" y="1135186"/>
                </a:cubicBezTo>
                <a:lnTo>
                  <a:pt x="323273" y="1135186"/>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cxnSp>
        <p:nvCxnSpPr>
          <p:cNvPr id="19" name="Straight Arrow Connector 18"/>
          <p:cNvCxnSpPr/>
          <p:nvPr/>
        </p:nvCxnSpPr>
        <p:spPr>
          <a:xfrm flipV="1">
            <a:off x="3489158" y="1737895"/>
            <a:ext cx="294105" cy="461420"/>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52312" y="2073378"/>
            <a:ext cx="1871579"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baseline="0" dirty="0" smtClean="0">
                <a:solidFill>
                  <a:prstClr val="black"/>
                </a:solidFill>
                <a:effectLst/>
                <a:latin typeface="Calibri"/>
                <a:ea typeface="+mn-ea"/>
                <a:cs typeface="+mn-cs"/>
              </a:rPr>
              <a:t>Planet!</a:t>
            </a:r>
          </a:p>
        </p:txBody>
      </p:sp>
    </p:spTree>
    <p:extLst>
      <p:ext uri="{BB962C8B-B14F-4D97-AF65-F5344CB8AC3E}">
        <p14:creationId xmlns:p14="http://schemas.microsoft.com/office/powerpoint/2010/main" val="5589130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765677" y="6488668"/>
            <a:ext cx="6376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Street et al. 2016, </a:t>
            </a:r>
            <a:r>
              <a:rPr lang="en-US" sz="1800" baseline="0" dirty="0" err="1" smtClean="0">
                <a:solidFill>
                  <a:prstClr val="black"/>
                </a:solidFill>
                <a:effectLst/>
                <a:latin typeface="Calibri"/>
                <a:ea typeface="+mn-ea"/>
                <a:cs typeface="+mn-cs"/>
              </a:rPr>
              <a:t>ApJ</a:t>
            </a:r>
            <a:r>
              <a:rPr lang="en-US" sz="1800" baseline="0" dirty="0" smtClean="0">
                <a:solidFill>
                  <a:prstClr val="black"/>
                </a:solidFill>
                <a:effectLst/>
                <a:latin typeface="Calibri"/>
                <a:ea typeface="+mn-ea"/>
                <a:cs typeface="+mn-cs"/>
              </a:rPr>
              <a:t>, 819, 93</a:t>
            </a:r>
            <a:endParaRPr lang="en-US" sz="1800" baseline="0" dirty="0">
              <a:solidFill>
                <a:prstClr val="black"/>
              </a:solidFill>
              <a:effectLst/>
              <a:latin typeface="Calibri"/>
              <a:ea typeface="+mn-ea"/>
              <a:cs typeface="+mn-cs"/>
            </a:endParaRPr>
          </a:p>
        </p:txBody>
      </p:sp>
      <p:pic>
        <p:nvPicPr>
          <p:cNvPr id="3" name="Picture 2"/>
          <p:cNvPicPr>
            <a:picLocks noChangeAspect="1"/>
          </p:cNvPicPr>
          <p:nvPr/>
        </p:nvPicPr>
        <p:blipFill>
          <a:blip r:embed="rId2"/>
          <a:stretch>
            <a:fillRect/>
          </a:stretch>
        </p:blipFill>
        <p:spPr>
          <a:xfrm>
            <a:off x="94365" y="229497"/>
            <a:ext cx="9049635" cy="6259171"/>
          </a:xfrm>
          <a:prstGeom prst="rect">
            <a:avLst/>
          </a:prstGeom>
        </p:spPr>
      </p:pic>
      <p:sp>
        <p:nvSpPr>
          <p:cNvPr id="11" name="Freeform 10"/>
          <p:cNvSpPr/>
          <p:nvPr/>
        </p:nvSpPr>
        <p:spPr>
          <a:xfrm>
            <a:off x="3602182" y="931450"/>
            <a:ext cx="323273" cy="1135186"/>
          </a:xfrm>
          <a:custGeom>
            <a:avLst/>
            <a:gdLst>
              <a:gd name="connsiteX0" fmla="*/ 0 w 323273"/>
              <a:gd name="connsiteY0" fmla="*/ 788823 h 1135186"/>
              <a:gd name="connsiteX1" fmla="*/ 57727 w 323273"/>
              <a:gd name="connsiteY1" fmla="*/ 338550 h 1135186"/>
              <a:gd name="connsiteX2" fmla="*/ 127000 w 323273"/>
              <a:gd name="connsiteY2" fmla="*/ 38368 h 1135186"/>
              <a:gd name="connsiteX3" fmla="*/ 161636 w 323273"/>
              <a:gd name="connsiteY3" fmla="*/ 15277 h 1135186"/>
              <a:gd name="connsiteX4" fmla="*/ 230909 w 323273"/>
              <a:gd name="connsiteY4" fmla="*/ 142277 h 1135186"/>
              <a:gd name="connsiteX5" fmla="*/ 300182 w 323273"/>
              <a:gd name="connsiteY5" fmla="*/ 615641 h 1135186"/>
              <a:gd name="connsiteX6" fmla="*/ 323273 w 323273"/>
              <a:gd name="connsiteY6" fmla="*/ 1135186 h 1135186"/>
              <a:gd name="connsiteX7" fmla="*/ 323273 w 323273"/>
              <a:gd name="connsiteY7" fmla="*/ 1135186 h 11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273" h="1135186">
                <a:moveTo>
                  <a:pt x="0" y="788823"/>
                </a:moveTo>
                <a:cubicBezTo>
                  <a:pt x="18280" y="626224"/>
                  <a:pt x="36560" y="463626"/>
                  <a:pt x="57727" y="338550"/>
                </a:cubicBezTo>
                <a:cubicBezTo>
                  <a:pt x="78894" y="213474"/>
                  <a:pt x="109682" y="92247"/>
                  <a:pt x="127000" y="38368"/>
                </a:cubicBezTo>
                <a:cubicBezTo>
                  <a:pt x="144318" y="-15511"/>
                  <a:pt x="144318" y="-2041"/>
                  <a:pt x="161636" y="15277"/>
                </a:cubicBezTo>
                <a:cubicBezTo>
                  <a:pt x="178954" y="32595"/>
                  <a:pt x="207818" y="42216"/>
                  <a:pt x="230909" y="142277"/>
                </a:cubicBezTo>
                <a:cubicBezTo>
                  <a:pt x="254000" y="242338"/>
                  <a:pt x="284788" y="450156"/>
                  <a:pt x="300182" y="615641"/>
                </a:cubicBezTo>
                <a:cubicBezTo>
                  <a:pt x="315576" y="781126"/>
                  <a:pt x="323273" y="1135186"/>
                  <a:pt x="323273" y="1135186"/>
                </a:cubicBezTo>
                <a:lnTo>
                  <a:pt x="323273" y="1135186"/>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nvGrpSpPr>
          <p:cNvPr id="23" name="Group 22"/>
          <p:cNvGrpSpPr/>
          <p:nvPr/>
        </p:nvGrpSpPr>
        <p:grpSpPr>
          <a:xfrm>
            <a:off x="3290448" y="1731807"/>
            <a:ext cx="836305" cy="647508"/>
            <a:chOff x="3290448" y="1731807"/>
            <a:chExt cx="836305" cy="647508"/>
          </a:xfrm>
        </p:grpSpPr>
        <p:sp>
          <p:nvSpPr>
            <p:cNvPr id="4" name="TextBox 3"/>
            <p:cNvSpPr txBox="1"/>
            <p:nvPr/>
          </p:nvSpPr>
          <p:spPr>
            <a:xfrm>
              <a:off x="3290448" y="1732984"/>
              <a:ext cx="836305"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baseline="0" dirty="0" err="1" smtClean="0">
                  <a:solidFill>
                    <a:prstClr val="black"/>
                  </a:solidFill>
                  <a:effectLst/>
                  <a:latin typeface="Calibri"/>
                  <a:ea typeface="+mn-ea"/>
                  <a:cs typeface="+mn-cs"/>
                  <a:sym typeface="Wingdings"/>
                </a:rPr>
                <a:t>θ</a:t>
              </a:r>
              <a:r>
                <a:rPr lang="en-US" sz="3600" dirty="0" err="1" smtClean="0">
                  <a:solidFill>
                    <a:prstClr val="black"/>
                  </a:solidFill>
                  <a:effectLst/>
                  <a:latin typeface="Calibri"/>
                  <a:ea typeface="+mn-ea"/>
                  <a:cs typeface="+mn-cs"/>
                  <a:sym typeface="Wingdings"/>
                </a:rPr>
                <a:t>E</a:t>
              </a:r>
              <a:endParaRPr lang="en-US" sz="3600" dirty="0" smtClean="0">
                <a:solidFill>
                  <a:prstClr val="black"/>
                </a:solidFill>
                <a:effectLst/>
                <a:latin typeface="Calibri"/>
                <a:ea typeface="+mn-ea"/>
                <a:cs typeface="+mn-cs"/>
              </a:endParaRPr>
            </a:p>
          </p:txBody>
        </p:sp>
        <p:cxnSp>
          <p:nvCxnSpPr>
            <p:cNvPr id="6" name="Straight Arrow Connector 5"/>
            <p:cNvCxnSpPr/>
            <p:nvPr/>
          </p:nvCxnSpPr>
          <p:spPr>
            <a:xfrm flipV="1">
              <a:off x="3590640" y="1731807"/>
              <a:ext cx="362938"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256505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765677" y="6488668"/>
            <a:ext cx="6376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Street et al. 2016, </a:t>
            </a:r>
            <a:r>
              <a:rPr lang="en-US" sz="1800" baseline="0" dirty="0" err="1" smtClean="0">
                <a:solidFill>
                  <a:prstClr val="black"/>
                </a:solidFill>
                <a:effectLst/>
                <a:latin typeface="Calibri"/>
                <a:ea typeface="+mn-ea"/>
                <a:cs typeface="+mn-cs"/>
              </a:rPr>
              <a:t>ApJ</a:t>
            </a:r>
            <a:r>
              <a:rPr lang="en-US" sz="1800" baseline="0" dirty="0" smtClean="0">
                <a:solidFill>
                  <a:prstClr val="black"/>
                </a:solidFill>
                <a:effectLst/>
                <a:latin typeface="Calibri"/>
                <a:ea typeface="+mn-ea"/>
                <a:cs typeface="+mn-cs"/>
              </a:rPr>
              <a:t>, 819, 93</a:t>
            </a:r>
            <a:endParaRPr lang="en-US" sz="1800" baseline="0" dirty="0">
              <a:solidFill>
                <a:prstClr val="black"/>
              </a:solidFill>
              <a:effectLst/>
              <a:latin typeface="Calibri"/>
              <a:ea typeface="+mn-ea"/>
              <a:cs typeface="+mn-cs"/>
            </a:endParaRPr>
          </a:p>
        </p:txBody>
      </p:sp>
      <p:pic>
        <p:nvPicPr>
          <p:cNvPr id="3" name="Picture 2"/>
          <p:cNvPicPr>
            <a:picLocks noChangeAspect="1"/>
          </p:cNvPicPr>
          <p:nvPr/>
        </p:nvPicPr>
        <p:blipFill>
          <a:blip r:embed="rId2"/>
          <a:stretch>
            <a:fillRect/>
          </a:stretch>
        </p:blipFill>
        <p:spPr>
          <a:xfrm>
            <a:off x="94365" y="229497"/>
            <a:ext cx="9049635" cy="6259171"/>
          </a:xfrm>
          <a:prstGeom prst="rect">
            <a:avLst/>
          </a:prstGeom>
        </p:spPr>
      </p:pic>
      <p:sp>
        <p:nvSpPr>
          <p:cNvPr id="11" name="Freeform 10"/>
          <p:cNvSpPr/>
          <p:nvPr/>
        </p:nvSpPr>
        <p:spPr>
          <a:xfrm>
            <a:off x="3602182" y="931450"/>
            <a:ext cx="323273" cy="1135186"/>
          </a:xfrm>
          <a:custGeom>
            <a:avLst/>
            <a:gdLst>
              <a:gd name="connsiteX0" fmla="*/ 0 w 323273"/>
              <a:gd name="connsiteY0" fmla="*/ 788823 h 1135186"/>
              <a:gd name="connsiteX1" fmla="*/ 57727 w 323273"/>
              <a:gd name="connsiteY1" fmla="*/ 338550 h 1135186"/>
              <a:gd name="connsiteX2" fmla="*/ 127000 w 323273"/>
              <a:gd name="connsiteY2" fmla="*/ 38368 h 1135186"/>
              <a:gd name="connsiteX3" fmla="*/ 161636 w 323273"/>
              <a:gd name="connsiteY3" fmla="*/ 15277 h 1135186"/>
              <a:gd name="connsiteX4" fmla="*/ 230909 w 323273"/>
              <a:gd name="connsiteY4" fmla="*/ 142277 h 1135186"/>
              <a:gd name="connsiteX5" fmla="*/ 300182 w 323273"/>
              <a:gd name="connsiteY5" fmla="*/ 615641 h 1135186"/>
              <a:gd name="connsiteX6" fmla="*/ 323273 w 323273"/>
              <a:gd name="connsiteY6" fmla="*/ 1135186 h 1135186"/>
              <a:gd name="connsiteX7" fmla="*/ 323273 w 323273"/>
              <a:gd name="connsiteY7" fmla="*/ 1135186 h 11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273" h="1135186">
                <a:moveTo>
                  <a:pt x="0" y="788823"/>
                </a:moveTo>
                <a:cubicBezTo>
                  <a:pt x="18280" y="626224"/>
                  <a:pt x="36560" y="463626"/>
                  <a:pt x="57727" y="338550"/>
                </a:cubicBezTo>
                <a:cubicBezTo>
                  <a:pt x="78894" y="213474"/>
                  <a:pt x="109682" y="92247"/>
                  <a:pt x="127000" y="38368"/>
                </a:cubicBezTo>
                <a:cubicBezTo>
                  <a:pt x="144318" y="-15511"/>
                  <a:pt x="144318" y="-2041"/>
                  <a:pt x="161636" y="15277"/>
                </a:cubicBezTo>
                <a:cubicBezTo>
                  <a:pt x="178954" y="32595"/>
                  <a:pt x="207818" y="42216"/>
                  <a:pt x="230909" y="142277"/>
                </a:cubicBezTo>
                <a:cubicBezTo>
                  <a:pt x="254000" y="242338"/>
                  <a:pt x="284788" y="450156"/>
                  <a:pt x="300182" y="615641"/>
                </a:cubicBezTo>
                <a:cubicBezTo>
                  <a:pt x="315576" y="781126"/>
                  <a:pt x="323273" y="1135186"/>
                  <a:pt x="323273" y="1135186"/>
                </a:cubicBezTo>
                <a:lnTo>
                  <a:pt x="323273" y="1135186"/>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nvGrpSpPr>
          <p:cNvPr id="23" name="Group 22"/>
          <p:cNvGrpSpPr/>
          <p:nvPr/>
        </p:nvGrpSpPr>
        <p:grpSpPr>
          <a:xfrm>
            <a:off x="3290448" y="1731807"/>
            <a:ext cx="836305" cy="647508"/>
            <a:chOff x="3290448" y="1731807"/>
            <a:chExt cx="836305" cy="647508"/>
          </a:xfrm>
        </p:grpSpPr>
        <p:sp>
          <p:nvSpPr>
            <p:cNvPr id="4" name="TextBox 3"/>
            <p:cNvSpPr txBox="1"/>
            <p:nvPr/>
          </p:nvSpPr>
          <p:spPr>
            <a:xfrm>
              <a:off x="3290448" y="1732984"/>
              <a:ext cx="836305"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baseline="0" dirty="0" err="1" smtClean="0">
                  <a:solidFill>
                    <a:prstClr val="black"/>
                  </a:solidFill>
                  <a:effectLst/>
                  <a:latin typeface="Calibri"/>
                  <a:ea typeface="+mn-ea"/>
                  <a:cs typeface="+mn-cs"/>
                  <a:sym typeface="Wingdings"/>
                </a:rPr>
                <a:t>θ</a:t>
              </a:r>
              <a:r>
                <a:rPr lang="en-US" sz="3600" dirty="0" err="1" smtClean="0">
                  <a:solidFill>
                    <a:prstClr val="black"/>
                  </a:solidFill>
                  <a:effectLst/>
                  <a:latin typeface="Calibri"/>
                  <a:ea typeface="+mn-ea"/>
                  <a:cs typeface="+mn-cs"/>
                  <a:sym typeface="Wingdings"/>
                </a:rPr>
                <a:t>E</a:t>
              </a:r>
              <a:endParaRPr lang="en-US" sz="3600" dirty="0" smtClean="0">
                <a:solidFill>
                  <a:prstClr val="black"/>
                </a:solidFill>
                <a:effectLst/>
                <a:latin typeface="Calibri"/>
                <a:ea typeface="+mn-ea"/>
                <a:cs typeface="+mn-cs"/>
              </a:endParaRPr>
            </a:p>
          </p:txBody>
        </p:sp>
        <p:cxnSp>
          <p:nvCxnSpPr>
            <p:cNvPr id="6" name="Straight Arrow Connector 5"/>
            <p:cNvCxnSpPr/>
            <p:nvPr/>
          </p:nvCxnSpPr>
          <p:spPr>
            <a:xfrm flipV="1">
              <a:off x="3590640" y="1731807"/>
              <a:ext cx="362938"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3452091" y="676603"/>
            <a:ext cx="3140364" cy="3318124"/>
            <a:chOff x="3452091" y="676603"/>
            <a:chExt cx="3140364" cy="3318124"/>
          </a:xfrm>
        </p:grpSpPr>
        <p:sp>
          <p:nvSpPr>
            <p:cNvPr id="12" name="Freeform 11"/>
            <p:cNvSpPr/>
            <p:nvPr/>
          </p:nvSpPr>
          <p:spPr>
            <a:xfrm>
              <a:off x="3452091" y="2066636"/>
              <a:ext cx="3140364" cy="1928091"/>
            </a:xfrm>
            <a:custGeom>
              <a:avLst/>
              <a:gdLst>
                <a:gd name="connsiteX0" fmla="*/ 0 w 3140364"/>
                <a:gd name="connsiteY0" fmla="*/ 1928091 h 1928091"/>
                <a:gd name="connsiteX1" fmla="*/ 842818 w 3140364"/>
                <a:gd name="connsiteY1" fmla="*/ 1720273 h 1928091"/>
                <a:gd name="connsiteX2" fmla="*/ 1789545 w 3140364"/>
                <a:gd name="connsiteY2" fmla="*/ 1362364 h 1928091"/>
                <a:gd name="connsiteX3" fmla="*/ 2528454 w 3140364"/>
                <a:gd name="connsiteY3" fmla="*/ 796637 h 1928091"/>
                <a:gd name="connsiteX4" fmla="*/ 2978727 w 3140364"/>
                <a:gd name="connsiteY4" fmla="*/ 230909 h 1928091"/>
                <a:gd name="connsiteX5" fmla="*/ 3140364 w 3140364"/>
                <a:gd name="connsiteY5" fmla="*/ 0 h 19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0364" h="1928091">
                  <a:moveTo>
                    <a:pt x="0" y="1928091"/>
                  </a:moveTo>
                  <a:cubicBezTo>
                    <a:pt x="272280" y="1871326"/>
                    <a:pt x="544561" y="1814561"/>
                    <a:pt x="842818" y="1720273"/>
                  </a:cubicBezTo>
                  <a:cubicBezTo>
                    <a:pt x="1141076" y="1625985"/>
                    <a:pt x="1508606" y="1516303"/>
                    <a:pt x="1789545" y="1362364"/>
                  </a:cubicBezTo>
                  <a:cubicBezTo>
                    <a:pt x="2070484" y="1208425"/>
                    <a:pt x="2330257" y="985213"/>
                    <a:pt x="2528454" y="796637"/>
                  </a:cubicBezTo>
                  <a:cubicBezTo>
                    <a:pt x="2726651" y="608061"/>
                    <a:pt x="2876742" y="363682"/>
                    <a:pt x="2978727" y="230909"/>
                  </a:cubicBezTo>
                  <a:cubicBezTo>
                    <a:pt x="3080712" y="98136"/>
                    <a:pt x="3140364" y="0"/>
                    <a:pt x="3140364" y="0"/>
                  </a:cubicBezTo>
                </a:path>
              </a:pathLst>
            </a:custGeom>
            <a:ln w="38100" cmpd="sng">
              <a:solidFill>
                <a:srgbClr val="66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13" name="Freeform 12"/>
            <p:cNvSpPr/>
            <p:nvPr/>
          </p:nvSpPr>
          <p:spPr>
            <a:xfrm>
              <a:off x="3498273" y="676603"/>
              <a:ext cx="1651000" cy="2890942"/>
            </a:xfrm>
            <a:custGeom>
              <a:avLst/>
              <a:gdLst>
                <a:gd name="connsiteX0" fmla="*/ 0 w 1651000"/>
                <a:gd name="connsiteY0" fmla="*/ 2890942 h 2890942"/>
                <a:gd name="connsiteX1" fmla="*/ 623454 w 1651000"/>
                <a:gd name="connsiteY1" fmla="*/ 2498397 h 2890942"/>
                <a:gd name="connsiteX2" fmla="*/ 1131454 w 1651000"/>
                <a:gd name="connsiteY2" fmla="*/ 1874942 h 2890942"/>
                <a:gd name="connsiteX3" fmla="*/ 1373909 w 1651000"/>
                <a:gd name="connsiteY3" fmla="*/ 1286124 h 2890942"/>
                <a:gd name="connsiteX4" fmla="*/ 1547091 w 1651000"/>
                <a:gd name="connsiteY4" fmla="*/ 350942 h 2890942"/>
                <a:gd name="connsiteX5" fmla="*/ 1616363 w 1651000"/>
                <a:gd name="connsiteY5" fmla="*/ 4579 h 2890942"/>
                <a:gd name="connsiteX6" fmla="*/ 1651000 w 1651000"/>
                <a:gd name="connsiteY6" fmla="*/ 143124 h 289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00" h="2890942">
                  <a:moveTo>
                    <a:pt x="0" y="2890942"/>
                  </a:moveTo>
                  <a:cubicBezTo>
                    <a:pt x="217439" y="2779336"/>
                    <a:pt x="434878" y="2667730"/>
                    <a:pt x="623454" y="2498397"/>
                  </a:cubicBezTo>
                  <a:cubicBezTo>
                    <a:pt x="812030" y="2329064"/>
                    <a:pt x="1006378" y="2076988"/>
                    <a:pt x="1131454" y="1874942"/>
                  </a:cubicBezTo>
                  <a:cubicBezTo>
                    <a:pt x="1256530" y="1672896"/>
                    <a:pt x="1304636" y="1540124"/>
                    <a:pt x="1373909" y="1286124"/>
                  </a:cubicBezTo>
                  <a:cubicBezTo>
                    <a:pt x="1443182" y="1032124"/>
                    <a:pt x="1506682" y="564533"/>
                    <a:pt x="1547091" y="350942"/>
                  </a:cubicBezTo>
                  <a:cubicBezTo>
                    <a:pt x="1587500" y="137351"/>
                    <a:pt x="1599045" y="39215"/>
                    <a:pt x="1616363" y="4579"/>
                  </a:cubicBezTo>
                  <a:cubicBezTo>
                    <a:pt x="1633681" y="-30057"/>
                    <a:pt x="1651000" y="143124"/>
                    <a:pt x="1651000" y="143124"/>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spTree>
    <p:extLst>
      <p:ext uri="{BB962C8B-B14F-4D97-AF65-F5344CB8AC3E}">
        <p14:creationId xmlns:p14="http://schemas.microsoft.com/office/powerpoint/2010/main" val="40077097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765677" y="6488668"/>
            <a:ext cx="6376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Street et al. 2016, </a:t>
            </a:r>
            <a:r>
              <a:rPr lang="en-US" sz="1800" baseline="0" dirty="0" err="1" smtClean="0">
                <a:solidFill>
                  <a:prstClr val="black"/>
                </a:solidFill>
                <a:effectLst/>
                <a:latin typeface="Calibri"/>
                <a:ea typeface="+mn-ea"/>
                <a:cs typeface="+mn-cs"/>
              </a:rPr>
              <a:t>ApJ</a:t>
            </a:r>
            <a:r>
              <a:rPr lang="en-US" sz="1800" baseline="0" dirty="0" smtClean="0">
                <a:solidFill>
                  <a:prstClr val="black"/>
                </a:solidFill>
                <a:effectLst/>
                <a:latin typeface="Calibri"/>
                <a:ea typeface="+mn-ea"/>
                <a:cs typeface="+mn-cs"/>
              </a:rPr>
              <a:t>, 819, 93</a:t>
            </a:r>
            <a:endParaRPr lang="en-US" sz="1800" baseline="0" dirty="0">
              <a:solidFill>
                <a:prstClr val="black"/>
              </a:solidFill>
              <a:effectLst/>
              <a:latin typeface="Calibri"/>
              <a:ea typeface="+mn-ea"/>
              <a:cs typeface="+mn-cs"/>
            </a:endParaRPr>
          </a:p>
        </p:txBody>
      </p:sp>
      <p:pic>
        <p:nvPicPr>
          <p:cNvPr id="3" name="Picture 2"/>
          <p:cNvPicPr>
            <a:picLocks noChangeAspect="1"/>
          </p:cNvPicPr>
          <p:nvPr/>
        </p:nvPicPr>
        <p:blipFill>
          <a:blip r:embed="rId2"/>
          <a:stretch>
            <a:fillRect/>
          </a:stretch>
        </p:blipFill>
        <p:spPr>
          <a:xfrm>
            <a:off x="94365" y="229497"/>
            <a:ext cx="9049635" cy="6259171"/>
          </a:xfrm>
          <a:prstGeom prst="rect">
            <a:avLst/>
          </a:prstGeom>
        </p:spPr>
      </p:pic>
      <p:sp>
        <p:nvSpPr>
          <p:cNvPr id="11" name="Freeform 10"/>
          <p:cNvSpPr/>
          <p:nvPr/>
        </p:nvSpPr>
        <p:spPr>
          <a:xfrm>
            <a:off x="3602182" y="931450"/>
            <a:ext cx="323273" cy="1135186"/>
          </a:xfrm>
          <a:custGeom>
            <a:avLst/>
            <a:gdLst>
              <a:gd name="connsiteX0" fmla="*/ 0 w 323273"/>
              <a:gd name="connsiteY0" fmla="*/ 788823 h 1135186"/>
              <a:gd name="connsiteX1" fmla="*/ 57727 w 323273"/>
              <a:gd name="connsiteY1" fmla="*/ 338550 h 1135186"/>
              <a:gd name="connsiteX2" fmla="*/ 127000 w 323273"/>
              <a:gd name="connsiteY2" fmla="*/ 38368 h 1135186"/>
              <a:gd name="connsiteX3" fmla="*/ 161636 w 323273"/>
              <a:gd name="connsiteY3" fmla="*/ 15277 h 1135186"/>
              <a:gd name="connsiteX4" fmla="*/ 230909 w 323273"/>
              <a:gd name="connsiteY4" fmla="*/ 142277 h 1135186"/>
              <a:gd name="connsiteX5" fmla="*/ 300182 w 323273"/>
              <a:gd name="connsiteY5" fmla="*/ 615641 h 1135186"/>
              <a:gd name="connsiteX6" fmla="*/ 323273 w 323273"/>
              <a:gd name="connsiteY6" fmla="*/ 1135186 h 1135186"/>
              <a:gd name="connsiteX7" fmla="*/ 323273 w 323273"/>
              <a:gd name="connsiteY7" fmla="*/ 1135186 h 11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273" h="1135186">
                <a:moveTo>
                  <a:pt x="0" y="788823"/>
                </a:moveTo>
                <a:cubicBezTo>
                  <a:pt x="18280" y="626224"/>
                  <a:pt x="36560" y="463626"/>
                  <a:pt x="57727" y="338550"/>
                </a:cubicBezTo>
                <a:cubicBezTo>
                  <a:pt x="78894" y="213474"/>
                  <a:pt x="109682" y="92247"/>
                  <a:pt x="127000" y="38368"/>
                </a:cubicBezTo>
                <a:cubicBezTo>
                  <a:pt x="144318" y="-15511"/>
                  <a:pt x="144318" y="-2041"/>
                  <a:pt x="161636" y="15277"/>
                </a:cubicBezTo>
                <a:cubicBezTo>
                  <a:pt x="178954" y="32595"/>
                  <a:pt x="207818" y="42216"/>
                  <a:pt x="230909" y="142277"/>
                </a:cubicBezTo>
                <a:cubicBezTo>
                  <a:pt x="254000" y="242338"/>
                  <a:pt x="284788" y="450156"/>
                  <a:pt x="300182" y="615641"/>
                </a:cubicBezTo>
                <a:cubicBezTo>
                  <a:pt x="315576" y="781126"/>
                  <a:pt x="323273" y="1135186"/>
                  <a:pt x="323273" y="1135186"/>
                </a:cubicBezTo>
                <a:lnTo>
                  <a:pt x="323273" y="1135186"/>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nvGrpSpPr>
          <p:cNvPr id="23" name="Group 22"/>
          <p:cNvGrpSpPr/>
          <p:nvPr/>
        </p:nvGrpSpPr>
        <p:grpSpPr>
          <a:xfrm>
            <a:off x="3290448" y="1731807"/>
            <a:ext cx="836305" cy="647508"/>
            <a:chOff x="3290448" y="1731807"/>
            <a:chExt cx="836305" cy="647508"/>
          </a:xfrm>
        </p:grpSpPr>
        <p:sp>
          <p:nvSpPr>
            <p:cNvPr id="4" name="TextBox 3"/>
            <p:cNvSpPr txBox="1"/>
            <p:nvPr/>
          </p:nvSpPr>
          <p:spPr>
            <a:xfrm>
              <a:off x="3290448" y="1732984"/>
              <a:ext cx="836305"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baseline="0" dirty="0" err="1" smtClean="0">
                  <a:solidFill>
                    <a:prstClr val="black"/>
                  </a:solidFill>
                  <a:effectLst/>
                  <a:latin typeface="Calibri"/>
                  <a:ea typeface="+mn-ea"/>
                  <a:cs typeface="+mn-cs"/>
                  <a:sym typeface="Wingdings"/>
                </a:rPr>
                <a:t>θ</a:t>
              </a:r>
              <a:r>
                <a:rPr lang="en-US" sz="3600" dirty="0" err="1" smtClean="0">
                  <a:solidFill>
                    <a:prstClr val="black"/>
                  </a:solidFill>
                  <a:effectLst/>
                  <a:latin typeface="Calibri"/>
                  <a:ea typeface="+mn-ea"/>
                  <a:cs typeface="+mn-cs"/>
                  <a:sym typeface="Wingdings"/>
                </a:rPr>
                <a:t>E</a:t>
              </a:r>
              <a:endParaRPr lang="en-US" sz="3600" dirty="0" smtClean="0">
                <a:solidFill>
                  <a:prstClr val="black"/>
                </a:solidFill>
                <a:effectLst/>
                <a:latin typeface="Calibri"/>
                <a:ea typeface="+mn-ea"/>
                <a:cs typeface="+mn-cs"/>
              </a:endParaRPr>
            </a:p>
          </p:txBody>
        </p:sp>
        <p:cxnSp>
          <p:nvCxnSpPr>
            <p:cNvPr id="6" name="Straight Arrow Connector 5"/>
            <p:cNvCxnSpPr/>
            <p:nvPr/>
          </p:nvCxnSpPr>
          <p:spPr>
            <a:xfrm flipV="1">
              <a:off x="3590640" y="1731807"/>
              <a:ext cx="362938"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3452091" y="676603"/>
            <a:ext cx="3140364" cy="3318124"/>
            <a:chOff x="3452091" y="676603"/>
            <a:chExt cx="3140364" cy="3318124"/>
          </a:xfrm>
        </p:grpSpPr>
        <p:sp>
          <p:nvSpPr>
            <p:cNvPr id="12" name="Freeform 11"/>
            <p:cNvSpPr/>
            <p:nvPr/>
          </p:nvSpPr>
          <p:spPr>
            <a:xfrm>
              <a:off x="3452091" y="2066636"/>
              <a:ext cx="3140364" cy="1928091"/>
            </a:xfrm>
            <a:custGeom>
              <a:avLst/>
              <a:gdLst>
                <a:gd name="connsiteX0" fmla="*/ 0 w 3140364"/>
                <a:gd name="connsiteY0" fmla="*/ 1928091 h 1928091"/>
                <a:gd name="connsiteX1" fmla="*/ 842818 w 3140364"/>
                <a:gd name="connsiteY1" fmla="*/ 1720273 h 1928091"/>
                <a:gd name="connsiteX2" fmla="*/ 1789545 w 3140364"/>
                <a:gd name="connsiteY2" fmla="*/ 1362364 h 1928091"/>
                <a:gd name="connsiteX3" fmla="*/ 2528454 w 3140364"/>
                <a:gd name="connsiteY3" fmla="*/ 796637 h 1928091"/>
                <a:gd name="connsiteX4" fmla="*/ 2978727 w 3140364"/>
                <a:gd name="connsiteY4" fmla="*/ 230909 h 1928091"/>
                <a:gd name="connsiteX5" fmla="*/ 3140364 w 3140364"/>
                <a:gd name="connsiteY5" fmla="*/ 0 h 19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0364" h="1928091">
                  <a:moveTo>
                    <a:pt x="0" y="1928091"/>
                  </a:moveTo>
                  <a:cubicBezTo>
                    <a:pt x="272280" y="1871326"/>
                    <a:pt x="544561" y="1814561"/>
                    <a:pt x="842818" y="1720273"/>
                  </a:cubicBezTo>
                  <a:cubicBezTo>
                    <a:pt x="1141076" y="1625985"/>
                    <a:pt x="1508606" y="1516303"/>
                    <a:pt x="1789545" y="1362364"/>
                  </a:cubicBezTo>
                  <a:cubicBezTo>
                    <a:pt x="2070484" y="1208425"/>
                    <a:pt x="2330257" y="985213"/>
                    <a:pt x="2528454" y="796637"/>
                  </a:cubicBezTo>
                  <a:cubicBezTo>
                    <a:pt x="2726651" y="608061"/>
                    <a:pt x="2876742" y="363682"/>
                    <a:pt x="2978727" y="230909"/>
                  </a:cubicBezTo>
                  <a:cubicBezTo>
                    <a:pt x="3080712" y="98136"/>
                    <a:pt x="3140364" y="0"/>
                    <a:pt x="3140364" y="0"/>
                  </a:cubicBezTo>
                </a:path>
              </a:pathLst>
            </a:custGeom>
            <a:ln w="38100" cmpd="sng">
              <a:solidFill>
                <a:srgbClr val="66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13" name="Freeform 12"/>
            <p:cNvSpPr/>
            <p:nvPr/>
          </p:nvSpPr>
          <p:spPr>
            <a:xfrm>
              <a:off x="3498273" y="676603"/>
              <a:ext cx="1651000" cy="2890942"/>
            </a:xfrm>
            <a:custGeom>
              <a:avLst/>
              <a:gdLst>
                <a:gd name="connsiteX0" fmla="*/ 0 w 1651000"/>
                <a:gd name="connsiteY0" fmla="*/ 2890942 h 2890942"/>
                <a:gd name="connsiteX1" fmla="*/ 623454 w 1651000"/>
                <a:gd name="connsiteY1" fmla="*/ 2498397 h 2890942"/>
                <a:gd name="connsiteX2" fmla="*/ 1131454 w 1651000"/>
                <a:gd name="connsiteY2" fmla="*/ 1874942 h 2890942"/>
                <a:gd name="connsiteX3" fmla="*/ 1373909 w 1651000"/>
                <a:gd name="connsiteY3" fmla="*/ 1286124 h 2890942"/>
                <a:gd name="connsiteX4" fmla="*/ 1547091 w 1651000"/>
                <a:gd name="connsiteY4" fmla="*/ 350942 h 2890942"/>
                <a:gd name="connsiteX5" fmla="*/ 1616363 w 1651000"/>
                <a:gd name="connsiteY5" fmla="*/ 4579 h 2890942"/>
                <a:gd name="connsiteX6" fmla="*/ 1651000 w 1651000"/>
                <a:gd name="connsiteY6" fmla="*/ 143124 h 289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00" h="2890942">
                  <a:moveTo>
                    <a:pt x="0" y="2890942"/>
                  </a:moveTo>
                  <a:cubicBezTo>
                    <a:pt x="217439" y="2779336"/>
                    <a:pt x="434878" y="2667730"/>
                    <a:pt x="623454" y="2498397"/>
                  </a:cubicBezTo>
                  <a:cubicBezTo>
                    <a:pt x="812030" y="2329064"/>
                    <a:pt x="1006378" y="2076988"/>
                    <a:pt x="1131454" y="1874942"/>
                  </a:cubicBezTo>
                  <a:cubicBezTo>
                    <a:pt x="1256530" y="1672896"/>
                    <a:pt x="1304636" y="1540124"/>
                    <a:pt x="1373909" y="1286124"/>
                  </a:cubicBezTo>
                  <a:cubicBezTo>
                    <a:pt x="1443182" y="1032124"/>
                    <a:pt x="1506682" y="564533"/>
                    <a:pt x="1547091" y="350942"/>
                  </a:cubicBezTo>
                  <a:cubicBezTo>
                    <a:pt x="1587500" y="137351"/>
                    <a:pt x="1599045" y="39215"/>
                    <a:pt x="1616363" y="4579"/>
                  </a:cubicBezTo>
                  <a:cubicBezTo>
                    <a:pt x="1633681" y="-30057"/>
                    <a:pt x="1651000" y="143124"/>
                    <a:pt x="1651000" y="143124"/>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grpSp>
        <p:nvGrpSpPr>
          <p:cNvPr id="22" name="Group 21"/>
          <p:cNvGrpSpPr/>
          <p:nvPr/>
        </p:nvGrpSpPr>
        <p:grpSpPr>
          <a:xfrm>
            <a:off x="5149273" y="676603"/>
            <a:ext cx="1547091" cy="1390033"/>
            <a:chOff x="5149273" y="676603"/>
            <a:chExt cx="1547091" cy="1390033"/>
          </a:xfrm>
        </p:grpSpPr>
        <p:cxnSp>
          <p:nvCxnSpPr>
            <p:cNvPr id="15" name="Straight Arrow Connector 14"/>
            <p:cNvCxnSpPr/>
            <p:nvPr/>
          </p:nvCxnSpPr>
          <p:spPr>
            <a:xfrm>
              <a:off x="5149273" y="2066636"/>
              <a:ext cx="1547091"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149273" y="676603"/>
              <a:ext cx="23091" cy="139003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76276" y="1327945"/>
              <a:ext cx="1062182"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baseline="0" dirty="0" smtClean="0">
                  <a:solidFill>
                    <a:prstClr val="black"/>
                  </a:solidFill>
                  <a:effectLst/>
                  <a:latin typeface="Calibri"/>
                  <a:ea typeface="+mn-ea"/>
                  <a:cs typeface="+mn-cs"/>
                </a:rPr>
                <a:t>π</a:t>
              </a:r>
              <a:r>
                <a:rPr lang="en-US" sz="3600" dirty="0" smtClean="0">
                  <a:solidFill>
                    <a:prstClr val="black"/>
                  </a:solidFill>
                  <a:effectLst/>
                  <a:latin typeface="Calibri"/>
                  <a:ea typeface="+mn-ea"/>
                  <a:cs typeface="+mn-cs"/>
                </a:rPr>
                <a:t>E</a:t>
              </a:r>
              <a:endParaRPr lang="en-US" sz="3600" baseline="0" dirty="0" smtClean="0">
                <a:solidFill>
                  <a:prstClr val="black"/>
                </a:solidFill>
                <a:effectLst/>
                <a:latin typeface="Calibri"/>
                <a:ea typeface="+mn-ea"/>
                <a:cs typeface="+mn-cs"/>
              </a:endParaRPr>
            </a:p>
          </p:txBody>
        </p:sp>
      </p:grpSp>
    </p:spTree>
    <p:extLst>
      <p:ext uri="{BB962C8B-B14F-4D97-AF65-F5344CB8AC3E}">
        <p14:creationId xmlns:p14="http://schemas.microsoft.com/office/powerpoint/2010/main" val="5465265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765677" y="6488668"/>
            <a:ext cx="6376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57200" eaLnBrk="1" fontAlgn="auto" hangingPunct="1">
              <a:spcBef>
                <a:spcPts val="0"/>
              </a:spcBef>
              <a:spcAft>
                <a:spcPts val="0"/>
              </a:spcAft>
            </a:pPr>
            <a:r>
              <a:rPr lang="en-US" sz="1800" baseline="0" dirty="0" smtClean="0">
                <a:solidFill>
                  <a:prstClr val="black"/>
                </a:solidFill>
                <a:effectLst/>
                <a:latin typeface="Calibri"/>
                <a:ea typeface="+mn-ea"/>
                <a:cs typeface="+mn-cs"/>
              </a:rPr>
              <a:t>Street et al. 2016, </a:t>
            </a:r>
            <a:r>
              <a:rPr lang="en-US" sz="1800" baseline="0" dirty="0" err="1" smtClean="0">
                <a:solidFill>
                  <a:prstClr val="black"/>
                </a:solidFill>
                <a:effectLst/>
                <a:latin typeface="Calibri"/>
                <a:ea typeface="+mn-ea"/>
                <a:cs typeface="+mn-cs"/>
              </a:rPr>
              <a:t>ApJ</a:t>
            </a:r>
            <a:r>
              <a:rPr lang="en-US" sz="1800" baseline="0" dirty="0" smtClean="0">
                <a:solidFill>
                  <a:prstClr val="black"/>
                </a:solidFill>
                <a:effectLst/>
                <a:latin typeface="Calibri"/>
                <a:ea typeface="+mn-ea"/>
                <a:cs typeface="+mn-cs"/>
              </a:rPr>
              <a:t>, 819, 93</a:t>
            </a:r>
            <a:endParaRPr lang="en-US" sz="1800" baseline="0" dirty="0">
              <a:solidFill>
                <a:prstClr val="black"/>
              </a:solidFill>
              <a:effectLst/>
              <a:latin typeface="Calibri"/>
              <a:ea typeface="+mn-ea"/>
              <a:cs typeface="+mn-cs"/>
            </a:endParaRPr>
          </a:p>
        </p:txBody>
      </p:sp>
      <p:pic>
        <p:nvPicPr>
          <p:cNvPr id="3" name="Picture 2"/>
          <p:cNvPicPr>
            <a:picLocks noChangeAspect="1"/>
          </p:cNvPicPr>
          <p:nvPr/>
        </p:nvPicPr>
        <p:blipFill>
          <a:blip r:embed="rId2"/>
          <a:stretch>
            <a:fillRect/>
          </a:stretch>
        </p:blipFill>
        <p:spPr>
          <a:xfrm>
            <a:off x="94365" y="229497"/>
            <a:ext cx="9049635" cy="6259171"/>
          </a:xfrm>
          <a:prstGeom prst="rect">
            <a:avLst/>
          </a:prstGeom>
        </p:spPr>
      </p:pic>
      <p:sp>
        <p:nvSpPr>
          <p:cNvPr id="11" name="Freeform 10"/>
          <p:cNvSpPr/>
          <p:nvPr/>
        </p:nvSpPr>
        <p:spPr>
          <a:xfrm>
            <a:off x="3602182" y="931450"/>
            <a:ext cx="323273" cy="1135186"/>
          </a:xfrm>
          <a:custGeom>
            <a:avLst/>
            <a:gdLst>
              <a:gd name="connsiteX0" fmla="*/ 0 w 323273"/>
              <a:gd name="connsiteY0" fmla="*/ 788823 h 1135186"/>
              <a:gd name="connsiteX1" fmla="*/ 57727 w 323273"/>
              <a:gd name="connsiteY1" fmla="*/ 338550 h 1135186"/>
              <a:gd name="connsiteX2" fmla="*/ 127000 w 323273"/>
              <a:gd name="connsiteY2" fmla="*/ 38368 h 1135186"/>
              <a:gd name="connsiteX3" fmla="*/ 161636 w 323273"/>
              <a:gd name="connsiteY3" fmla="*/ 15277 h 1135186"/>
              <a:gd name="connsiteX4" fmla="*/ 230909 w 323273"/>
              <a:gd name="connsiteY4" fmla="*/ 142277 h 1135186"/>
              <a:gd name="connsiteX5" fmla="*/ 300182 w 323273"/>
              <a:gd name="connsiteY5" fmla="*/ 615641 h 1135186"/>
              <a:gd name="connsiteX6" fmla="*/ 323273 w 323273"/>
              <a:gd name="connsiteY6" fmla="*/ 1135186 h 1135186"/>
              <a:gd name="connsiteX7" fmla="*/ 323273 w 323273"/>
              <a:gd name="connsiteY7" fmla="*/ 1135186 h 11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273" h="1135186">
                <a:moveTo>
                  <a:pt x="0" y="788823"/>
                </a:moveTo>
                <a:cubicBezTo>
                  <a:pt x="18280" y="626224"/>
                  <a:pt x="36560" y="463626"/>
                  <a:pt x="57727" y="338550"/>
                </a:cubicBezTo>
                <a:cubicBezTo>
                  <a:pt x="78894" y="213474"/>
                  <a:pt x="109682" y="92247"/>
                  <a:pt x="127000" y="38368"/>
                </a:cubicBezTo>
                <a:cubicBezTo>
                  <a:pt x="144318" y="-15511"/>
                  <a:pt x="144318" y="-2041"/>
                  <a:pt x="161636" y="15277"/>
                </a:cubicBezTo>
                <a:cubicBezTo>
                  <a:pt x="178954" y="32595"/>
                  <a:pt x="207818" y="42216"/>
                  <a:pt x="230909" y="142277"/>
                </a:cubicBezTo>
                <a:cubicBezTo>
                  <a:pt x="254000" y="242338"/>
                  <a:pt x="284788" y="450156"/>
                  <a:pt x="300182" y="615641"/>
                </a:cubicBezTo>
                <a:cubicBezTo>
                  <a:pt x="315576" y="781126"/>
                  <a:pt x="323273" y="1135186"/>
                  <a:pt x="323273" y="1135186"/>
                </a:cubicBezTo>
                <a:lnTo>
                  <a:pt x="323273" y="1135186"/>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nvGrpSpPr>
          <p:cNvPr id="23" name="Group 22"/>
          <p:cNvGrpSpPr/>
          <p:nvPr/>
        </p:nvGrpSpPr>
        <p:grpSpPr>
          <a:xfrm>
            <a:off x="3290448" y="1731807"/>
            <a:ext cx="836305" cy="647508"/>
            <a:chOff x="3290448" y="1731807"/>
            <a:chExt cx="836305" cy="647508"/>
          </a:xfrm>
        </p:grpSpPr>
        <p:sp>
          <p:nvSpPr>
            <p:cNvPr id="4" name="TextBox 3"/>
            <p:cNvSpPr txBox="1"/>
            <p:nvPr/>
          </p:nvSpPr>
          <p:spPr>
            <a:xfrm>
              <a:off x="3290448" y="1732984"/>
              <a:ext cx="836305"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baseline="0" dirty="0" err="1" smtClean="0">
                  <a:solidFill>
                    <a:prstClr val="black"/>
                  </a:solidFill>
                  <a:effectLst/>
                  <a:latin typeface="Calibri"/>
                  <a:ea typeface="+mn-ea"/>
                  <a:cs typeface="+mn-cs"/>
                  <a:sym typeface="Wingdings"/>
                </a:rPr>
                <a:t>θ</a:t>
              </a:r>
              <a:r>
                <a:rPr lang="en-US" sz="3600" dirty="0" err="1" smtClean="0">
                  <a:solidFill>
                    <a:prstClr val="black"/>
                  </a:solidFill>
                  <a:effectLst/>
                  <a:latin typeface="Calibri"/>
                  <a:ea typeface="+mn-ea"/>
                  <a:cs typeface="+mn-cs"/>
                  <a:sym typeface="Wingdings"/>
                </a:rPr>
                <a:t>E</a:t>
              </a:r>
              <a:endParaRPr lang="en-US" sz="3600" dirty="0" smtClean="0">
                <a:solidFill>
                  <a:prstClr val="black"/>
                </a:solidFill>
                <a:effectLst/>
                <a:latin typeface="Calibri"/>
                <a:ea typeface="+mn-ea"/>
                <a:cs typeface="+mn-cs"/>
              </a:endParaRPr>
            </a:p>
          </p:txBody>
        </p:sp>
        <p:cxnSp>
          <p:nvCxnSpPr>
            <p:cNvPr id="6" name="Straight Arrow Connector 5"/>
            <p:cNvCxnSpPr/>
            <p:nvPr/>
          </p:nvCxnSpPr>
          <p:spPr>
            <a:xfrm flipV="1">
              <a:off x="3590640" y="1731807"/>
              <a:ext cx="362938"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3452091" y="676603"/>
            <a:ext cx="3140364" cy="3318124"/>
            <a:chOff x="3452091" y="676603"/>
            <a:chExt cx="3140364" cy="3318124"/>
          </a:xfrm>
        </p:grpSpPr>
        <p:sp>
          <p:nvSpPr>
            <p:cNvPr id="12" name="Freeform 11"/>
            <p:cNvSpPr/>
            <p:nvPr/>
          </p:nvSpPr>
          <p:spPr>
            <a:xfrm>
              <a:off x="3452091" y="2066636"/>
              <a:ext cx="3140364" cy="1928091"/>
            </a:xfrm>
            <a:custGeom>
              <a:avLst/>
              <a:gdLst>
                <a:gd name="connsiteX0" fmla="*/ 0 w 3140364"/>
                <a:gd name="connsiteY0" fmla="*/ 1928091 h 1928091"/>
                <a:gd name="connsiteX1" fmla="*/ 842818 w 3140364"/>
                <a:gd name="connsiteY1" fmla="*/ 1720273 h 1928091"/>
                <a:gd name="connsiteX2" fmla="*/ 1789545 w 3140364"/>
                <a:gd name="connsiteY2" fmla="*/ 1362364 h 1928091"/>
                <a:gd name="connsiteX3" fmla="*/ 2528454 w 3140364"/>
                <a:gd name="connsiteY3" fmla="*/ 796637 h 1928091"/>
                <a:gd name="connsiteX4" fmla="*/ 2978727 w 3140364"/>
                <a:gd name="connsiteY4" fmla="*/ 230909 h 1928091"/>
                <a:gd name="connsiteX5" fmla="*/ 3140364 w 3140364"/>
                <a:gd name="connsiteY5" fmla="*/ 0 h 192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0364" h="1928091">
                  <a:moveTo>
                    <a:pt x="0" y="1928091"/>
                  </a:moveTo>
                  <a:cubicBezTo>
                    <a:pt x="272280" y="1871326"/>
                    <a:pt x="544561" y="1814561"/>
                    <a:pt x="842818" y="1720273"/>
                  </a:cubicBezTo>
                  <a:cubicBezTo>
                    <a:pt x="1141076" y="1625985"/>
                    <a:pt x="1508606" y="1516303"/>
                    <a:pt x="1789545" y="1362364"/>
                  </a:cubicBezTo>
                  <a:cubicBezTo>
                    <a:pt x="2070484" y="1208425"/>
                    <a:pt x="2330257" y="985213"/>
                    <a:pt x="2528454" y="796637"/>
                  </a:cubicBezTo>
                  <a:cubicBezTo>
                    <a:pt x="2726651" y="608061"/>
                    <a:pt x="2876742" y="363682"/>
                    <a:pt x="2978727" y="230909"/>
                  </a:cubicBezTo>
                  <a:cubicBezTo>
                    <a:pt x="3080712" y="98136"/>
                    <a:pt x="3140364" y="0"/>
                    <a:pt x="3140364" y="0"/>
                  </a:cubicBezTo>
                </a:path>
              </a:pathLst>
            </a:custGeom>
            <a:ln w="38100" cmpd="sng">
              <a:solidFill>
                <a:srgbClr val="66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sp>
          <p:nvSpPr>
            <p:cNvPr id="13" name="Freeform 12"/>
            <p:cNvSpPr/>
            <p:nvPr/>
          </p:nvSpPr>
          <p:spPr>
            <a:xfrm>
              <a:off x="3498273" y="676603"/>
              <a:ext cx="1651000" cy="2890942"/>
            </a:xfrm>
            <a:custGeom>
              <a:avLst/>
              <a:gdLst>
                <a:gd name="connsiteX0" fmla="*/ 0 w 1651000"/>
                <a:gd name="connsiteY0" fmla="*/ 2890942 h 2890942"/>
                <a:gd name="connsiteX1" fmla="*/ 623454 w 1651000"/>
                <a:gd name="connsiteY1" fmla="*/ 2498397 h 2890942"/>
                <a:gd name="connsiteX2" fmla="*/ 1131454 w 1651000"/>
                <a:gd name="connsiteY2" fmla="*/ 1874942 h 2890942"/>
                <a:gd name="connsiteX3" fmla="*/ 1373909 w 1651000"/>
                <a:gd name="connsiteY3" fmla="*/ 1286124 h 2890942"/>
                <a:gd name="connsiteX4" fmla="*/ 1547091 w 1651000"/>
                <a:gd name="connsiteY4" fmla="*/ 350942 h 2890942"/>
                <a:gd name="connsiteX5" fmla="*/ 1616363 w 1651000"/>
                <a:gd name="connsiteY5" fmla="*/ 4579 h 2890942"/>
                <a:gd name="connsiteX6" fmla="*/ 1651000 w 1651000"/>
                <a:gd name="connsiteY6" fmla="*/ 143124 h 289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1000" h="2890942">
                  <a:moveTo>
                    <a:pt x="0" y="2890942"/>
                  </a:moveTo>
                  <a:cubicBezTo>
                    <a:pt x="217439" y="2779336"/>
                    <a:pt x="434878" y="2667730"/>
                    <a:pt x="623454" y="2498397"/>
                  </a:cubicBezTo>
                  <a:cubicBezTo>
                    <a:pt x="812030" y="2329064"/>
                    <a:pt x="1006378" y="2076988"/>
                    <a:pt x="1131454" y="1874942"/>
                  </a:cubicBezTo>
                  <a:cubicBezTo>
                    <a:pt x="1256530" y="1672896"/>
                    <a:pt x="1304636" y="1540124"/>
                    <a:pt x="1373909" y="1286124"/>
                  </a:cubicBezTo>
                  <a:cubicBezTo>
                    <a:pt x="1443182" y="1032124"/>
                    <a:pt x="1506682" y="564533"/>
                    <a:pt x="1547091" y="350942"/>
                  </a:cubicBezTo>
                  <a:cubicBezTo>
                    <a:pt x="1587500" y="137351"/>
                    <a:pt x="1599045" y="39215"/>
                    <a:pt x="1616363" y="4579"/>
                  </a:cubicBezTo>
                  <a:cubicBezTo>
                    <a:pt x="1633681" y="-30057"/>
                    <a:pt x="1651000" y="143124"/>
                    <a:pt x="1651000" y="143124"/>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sz="1800" baseline="0">
                <a:solidFill>
                  <a:prstClr val="black"/>
                </a:solidFill>
                <a:effectLst/>
                <a:latin typeface="Calibri"/>
              </a:endParaRPr>
            </a:p>
          </p:txBody>
        </p:sp>
      </p:grpSp>
      <p:grpSp>
        <p:nvGrpSpPr>
          <p:cNvPr id="22" name="Group 21"/>
          <p:cNvGrpSpPr/>
          <p:nvPr/>
        </p:nvGrpSpPr>
        <p:grpSpPr>
          <a:xfrm>
            <a:off x="5149273" y="676603"/>
            <a:ext cx="1547091" cy="1390033"/>
            <a:chOff x="5149273" y="676603"/>
            <a:chExt cx="1547091" cy="1390033"/>
          </a:xfrm>
        </p:grpSpPr>
        <p:cxnSp>
          <p:nvCxnSpPr>
            <p:cNvPr id="15" name="Straight Arrow Connector 14"/>
            <p:cNvCxnSpPr/>
            <p:nvPr/>
          </p:nvCxnSpPr>
          <p:spPr>
            <a:xfrm>
              <a:off x="5149273" y="2066636"/>
              <a:ext cx="1547091"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149273" y="676603"/>
              <a:ext cx="23091" cy="139003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76276" y="1327945"/>
              <a:ext cx="1062182"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baseline="0" dirty="0" smtClean="0">
                  <a:solidFill>
                    <a:prstClr val="black"/>
                  </a:solidFill>
                  <a:effectLst/>
                  <a:latin typeface="Calibri"/>
                  <a:ea typeface="+mn-ea"/>
                  <a:cs typeface="+mn-cs"/>
                </a:rPr>
                <a:t>π</a:t>
              </a:r>
              <a:r>
                <a:rPr lang="en-US" sz="3600" dirty="0" smtClean="0">
                  <a:solidFill>
                    <a:prstClr val="black"/>
                  </a:solidFill>
                  <a:effectLst/>
                  <a:latin typeface="Calibri"/>
                  <a:ea typeface="+mn-ea"/>
                  <a:cs typeface="+mn-cs"/>
                </a:rPr>
                <a:t>E</a:t>
              </a:r>
              <a:endParaRPr lang="en-US" sz="3600" baseline="0" dirty="0" smtClean="0">
                <a:solidFill>
                  <a:prstClr val="black"/>
                </a:solidFill>
                <a:effectLst/>
                <a:latin typeface="Calibri"/>
                <a:ea typeface="+mn-ea"/>
                <a:cs typeface="+mn-cs"/>
              </a:endParaRPr>
            </a:p>
          </p:txBody>
        </p:sp>
      </p:grpSp>
      <p:sp>
        <p:nvSpPr>
          <p:cNvPr id="20" name="Rectangle 19"/>
          <p:cNvSpPr/>
          <p:nvPr/>
        </p:nvSpPr>
        <p:spPr>
          <a:xfrm>
            <a:off x="1376712" y="2771624"/>
            <a:ext cx="2750042" cy="1384995"/>
          </a:xfrm>
          <a:prstGeom prst="rect">
            <a:avLst/>
          </a:prstGeom>
          <a:solidFill>
            <a:srgbClr val="FFFFFF"/>
          </a:solidFill>
          <a:ln w="19050" cmpd="sng">
            <a:solidFill>
              <a:schemeClr val="tx1"/>
            </a:solidFill>
          </a:ln>
        </p:spPr>
        <p:txBody>
          <a:bodyPr wrap="square">
            <a:spAutoFit/>
          </a:bodyPr>
          <a:lstStyle/>
          <a:p>
            <a:pPr defTabSz="457200" eaLnBrk="1" fontAlgn="auto" hangingPunct="1">
              <a:spcBef>
                <a:spcPts val="0"/>
              </a:spcBef>
              <a:spcAft>
                <a:spcPts val="0"/>
              </a:spcAft>
            </a:pPr>
            <a:r>
              <a:rPr lang="en-US" sz="2800" baseline="0" dirty="0" err="1" smtClean="0">
                <a:solidFill>
                  <a:prstClr val="black"/>
                </a:solidFill>
                <a:effectLst/>
                <a:latin typeface="Calibri"/>
                <a:ea typeface="+mn-ea"/>
                <a:cs typeface="+mn-cs"/>
              </a:rPr>
              <a:t>m</a:t>
            </a:r>
            <a:r>
              <a:rPr lang="en-US" sz="2800" dirty="0" err="1" smtClean="0">
                <a:solidFill>
                  <a:prstClr val="black"/>
                </a:solidFill>
                <a:effectLst/>
                <a:latin typeface="Calibri"/>
                <a:ea typeface="+mn-ea"/>
                <a:cs typeface="+mn-cs"/>
              </a:rPr>
              <a:t>p</a:t>
            </a:r>
            <a:r>
              <a:rPr lang="en-US" sz="2800" baseline="0" dirty="0" smtClean="0">
                <a:solidFill>
                  <a:prstClr val="black"/>
                </a:solidFill>
                <a:effectLst/>
                <a:latin typeface="Calibri"/>
                <a:ea typeface="+mn-ea"/>
                <a:cs typeface="+mn-cs"/>
              </a:rPr>
              <a:t> = 21±2 M</a:t>
            </a:r>
            <a:r>
              <a:rPr lang="en-US" sz="2800" dirty="0">
                <a:solidFill>
                  <a:prstClr val="black"/>
                </a:solidFill>
                <a:effectLst/>
                <a:latin typeface="Calibri"/>
                <a:ea typeface="+mn-ea"/>
                <a:cs typeface="+mn-cs"/>
              </a:rPr>
              <a:t>E</a:t>
            </a:r>
            <a:endParaRPr lang="en-US" sz="2800" baseline="0" dirty="0" smtClean="0">
              <a:solidFill>
                <a:prstClr val="black"/>
              </a:solidFill>
              <a:effectLst/>
              <a:latin typeface="Calibri"/>
              <a:ea typeface="+mn-ea"/>
              <a:cs typeface="+mn-cs"/>
            </a:endParaRPr>
          </a:p>
          <a:p>
            <a:pPr defTabSz="457200" eaLnBrk="1" fontAlgn="auto" hangingPunct="1">
              <a:spcBef>
                <a:spcPts val="0"/>
              </a:spcBef>
              <a:spcAft>
                <a:spcPts val="0"/>
              </a:spcAft>
            </a:pPr>
            <a:r>
              <a:rPr lang="en-US" sz="2800" baseline="0" dirty="0" smtClean="0">
                <a:solidFill>
                  <a:prstClr val="black"/>
                </a:solidFill>
                <a:effectLst/>
                <a:latin typeface="Calibri"/>
                <a:ea typeface="+mn-ea"/>
                <a:cs typeface="+mn-cs"/>
              </a:rPr>
              <a:t>M</a:t>
            </a:r>
            <a:r>
              <a:rPr lang="en-US" sz="2800" dirty="0" smtClean="0">
                <a:solidFill>
                  <a:prstClr val="black"/>
                </a:solidFill>
                <a:effectLst/>
                <a:latin typeface="Calibri"/>
                <a:ea typeface="+mn-ea"/>
                <a:cs typeface="+mn-cs"/>
              </a:rPr>
              <a:t>L</a:t>
            </a:r>
            <a:r>
              <a:rPr lang="en-US" sz="2800" baseline="0" dirty="0" smtClean="0">
                <a:solidFill>
                  <a:prstClr val="black"/>
                </a:solidFill>
                <a:effectLst/>
                <a:latin typeface="Calibri"/>
                <a:ea typeface="+mn-ea"/>
                <a:cs typeface="+mn-cs"/>
              </a:rPr>
              <a:t> = 0.38 </a:t>
            </a:r>
            <a:r>
              <a:rPr lang="en-US" sz="2800" baseline="0" dirty="0">
                <a:solidFill>
                  <a:prstClr val="black"/>
                </a:solidFill>
                <a:effectLst/>
                <a:latin typeface="Calibri"/>
                <a:ea typeface="+mn-ea"/>
                <a:cs typeface="+mn-cs"/>
              </a:rPr>
              <a:t>M</a:t>
            </a:r>
            <a:r>
              <a:rPr lang="en-US" sz="2800" dirty="0">
                <a:solidFill>
                  <a:prstClr val="black"/>
                </a:solidFill>
                <a:effectLst/>
                <a:latin typeface="Calibri"/>
                <a:ea typeface="+mn-ea"/>
                <a:cs typeface="+mn-cs"/>
              </a:rPr>
              <a:t>⊙</a:t>
            </a:r>
            <a:r>
              <a:rPr lang="en-US" sz="2800" baseline="0" dirty="0">
                <a:solidFill>
                  <a:prstClr val="black"/>
                </a:solidFill>
                <a:effectLst/>
                <a:latin typeface="Calibri"/>
                <a:ea typeface="+mn-ea"/>
                <a:cs typeface="+mn-cs"/>
              </a:rPr>
              <a:t> </a:t>
            </a:r>
            <a:endParaRPr lang="en-US" sz="2800" baseline="0" dirty="0" smtClean="0">
              <a:solidFill>
                <a:prstClr val="black"/>
              </a:solidFill>
              <a:effectLst/>
              <a:latin typeface="Calibri"/>
              <a:ea typeface="+mn-ea"/>
              <a:cs typeface="+mn-cs"/>
            </a:endParaRPr>
          </a:p>
          <a:p>
            <a:pPr defTabSz="457200" eaLnBrk="1" fontAlgn="auto" hangingPunct="1">
              <a:spcBef>
                <a:spcPts val="0"/>
              </a:spcBef>
              <a:spcAft>
                <a:spcPts val="0"/>
              </a:spcAft>
            </a:pPr>
            <a:r>
              <a:rPr lang="en-US" sz="2800" baseline="0" dirty="0" smtClean="0">
                <a:solidFill>
                  <a:prstClr val="black"/>
                </a:solidFill>
                <a:effectLst/>
                <a:latin typeface="Calibri"/>
                <a:ea typeface="+mn-ea"/>
                <a:cs typeface="+mn-cs"/>
              </a:rPr>
              <a:t>a</a:t>
            </a:r>
            <a:r>
              <a:rPr lang="en-US" sz="2800" dirty="0">
                <a:solidFill>
                  <a:prstClr val="black"/>
                </a:solidFill>
                <a:effectLst/>
                <a:latin typeface="Calibri"/>
                <a:ea typeface="+mn-ea"/>
                <a:cs typeface="+mn-cs"/>
              </a:rPr>
              <a:t>⊥</a:t>
            </a:r>
            <a:r>
              <a:rPr lang="en-US" sz="2800" baseline="0" dirty="0">
                <a:solidFill>
                  <a:prstClr val="black"/>
                </a:solidFill>
                <a:effectLst/>
                <a:latin typeface="Calibri"/>
                <a:ea typeface="+mn-ea"/>
                <a:cs typeface="+mn-cs"/>
              </a:rPr>
              <a:t> </a:t>
            </a:r>
            <a:r>
              <a:rPr lang="en-US" sz="2800" baseline="0" dirty="0" smtClean="0">
                <a:solidFill>
                  <a:prstClr val="black"/>
                </a:solidFill>
                <a:effectLst/>
                <a:latin typeface="Calibri"/>
                <a:ea typeface="+mn-ea"/>
                <a:cs typeface="+mn-cs"/>
              </a:rPr>
              <a:t>=2.7 AU</a:t>
            </a:r>
            <a:endParaRPr lang="en-US" sz="2800" baseline="0" dirty="0">
              <a:solidFill>
                <a:prstClr val="black"/>
              </a:solidFill>
              <a:effectLst/>
              <a:latin typeface="Calibri"/>
              <a:ea typeface="+mn-ea"/>
              <a:cs typeface="+mn-cs"/>
            </a:endParaRPr>
          </a:p>
        </p:txBody>
      </p:sp>
    </p:spTree>
    <p:extLst>
      <p:ext uri="{BB962C8B-B14F-4D97-AF65-F5344CB8AC3E}">
        <p14:creationId xmlns:p14="http://schemas.microsoft.com/office/powerpoint/2010/main" val="19755148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04800" y="381000"/>
            <a:ext cx="8534400" cy="1143000"/>
          </a:xfrm>
        </p:spPr>
        <p:txBody>
          <a:bodyPr/>
          <a:lstStyle/>
          <a:p>
            <a:pPr>
              <a:defRPr/>
            </a:pPr>
            <a:r>
              <a:rPr lang="en-US" sz="4000" dirty="0" smtClean="0"/>
              <a:t>Oh, yeah, and </a:t>
            </a:r>
            <a:r>
              <a:rPr lang="en-US" sz="4000" dirty="0" err="1"/>
              <a:t>m</a:t>
            </a:r>
            <a:r>
              <a:rPr lang="en-US" sz="4000" dirty="0" err="1" smtClean="0"/>
              <a:t>icrolensing</a:t>
            </a:r>
            <a:r>
              <a:rPr lang="en-US" sz="4000" dirty="0" smtClean="0"/>
              <a:t>…</a:t>
            </a:r>
            <a:endParaRPr lang="en-US" sz="4000" dirty="0"/>
          </a:p>
        </p:txBody>
      </p:sp>
      <p:sp>
        <p:nvSpPr>
          <p:cNvPr id="120836" name="Rectangle 4"/>
          <p:cNvSpPr>
            <a:spLocks noChangeArrowheads="1"/>
          </p:cNvSpPr>
          <p:nvPr/>
        </p:nvSpPr>
        <p:spPr bwMode="auto">
          <a:xfrm>
            <a:off x="9255125" y="45227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solidFill>
                <a:srgbClr val="FFFFFF"/>
              </a:solidFill>
            </a:endParaRPr>
          </a:p>
        </p:txBody>
      </p:sp>
      <p:pic>
        <p:nvPicPr>
          <p:cNvPr id="48131" name="Picture 8" descr=" anim1.gif                                                      00082C8CMacintosh HD                   C38898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0" y="1981200"/>
            <a:ext cx="4095750" cy="4419600"/>
          </a:xfrm>
          <a:prstGeom prst="rect">
            <a:avLst/>
          </a:prstGeom>
          <a:noFill/>
          <a:ln w="76200">
            <a:solidFill>
              <a:srgbClr val="0080FF"/>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9" descr="&#10;sch_23553.jpg                                                  00082C8CMacintosh HD                   C38898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981200"/>
            <a:ext cx="4043363" cy="4419600"/>
          </a:xfrm>
          <a:prstGeom prst="rect">
            <a:avLst/>
          </a:prstGeom>
          <a:noFill/>
          <a:ln w="76200">
            <a:solidFill>
              <a:srgbClr val="008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9567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5024"/>
          </a:xfrm>
          <a:prstGeom prst="rect">
            <a:avLst/>
          </a:prstGeom>
        </p:spPr>
      </p:pic>
      <p:sp>
        <p:nvSpPr>
          <p:cNvPr id="9" name="Text Box 8"/>
          <p:cNvSpPr txBox="1">
            <a:spLocks noChangeArrowheads="1"/>
          </p:cNvSpPr>
          <p:nvPr/>
        </p:nvSpPr>
        <p:spPr bwMode="auto">
          <a:xfrm>
            <a:off x="2138947" y="6491288"/>
            <a:ext cx="6991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457200" eaLnBrk="1" fontAlgn="auto" hangingPunct="1">
              <a:spcBef>
                <a:spcPct val="50000"/>
              </a:spcBef>
              <a:spcAft>
                <a:spcPts val="0"/>
              </a:spcAft>
              <a:defRPr/>
            </a:pPr>
            <a:r>
              <a:rPr lang="en-US" sz="1800" baseline="0" dirty="0" err="1" smtClean="0">
                <a:solidFill>
                  <a:prstClr val="black"/>
                </a:solidFill>
                <a:effectLst/>
                <a:latin typeface="Calibri"/>
                <a:ea typeface="+mn-ea"/>
                <a:cs typeface="+mn-cs"/>
              </a:rPr>
              <a:t>Udalski</a:t>
            </a:r>
            <a:r>
              <a:rPr lang="en-US" sz="1800" baseline="0" dirty="0" smtClean="0">
                <a:solidFill>
                  <a:prstClr val="black"/>
                </a:solidFill>
                <a:effectLst/>
                <a:latin typeface="Calibri"/>
                <a:ea typeface="+mn-ea"/>
                <a:cs typeface="+mn-cs"/>
              </a:rPr>
              <a:t>, Yee </a:t>
            </a:r>
            <a:r>
              <a:rPr lang="en-US" sz="1800" baseline="0" dirty="0">
                <a:solidFill>
                  <a:prstClr val="black"/>
                </a:solidFill>
                <a:effectLst/>
                <a:latin typeface="Calibri"/>
                <a:ea typeface="+mn-ea"/>
                <a:cs typeface="+mn-cs"/>
              </a:rPr>
              <a:t>et </a:t>
            </a:r>
            <a:r>
              <a:rPr lang="en-US" sz="1800" baseline="0" dirty="0" smtClean="0">
                <a:solidFill>
                  <a:prstClr val="black"/>
                </a:solidFill>
                <a:effectLst/>
                <a:latin typeface="Calibri"/>
                <a:ea typeface="+mn-ea"/>
                <a:cs typeface="+mn-cs"/>
              </a:rPr>
              <a:t>al. </a:t>
            </a:r>
            <a:r>
              <a:rPr lang="en-US" sz="1800" baseline="0" dirty="0">
                <a:solidFill>
                  <a:prstClr val="black"/>
                </a:solidFill>
                <a:effectLst/>
                <a:latin typeface="Calibri"/>
                <a:ea typeface="+mn-ea"/>
                <a:cs typeface="+mn-cs"/>
              </a:rPr>
              <a:t>2015, </a:t>
            </a:r>
            <a:r>
              <a:rPr lang="en-US" sz="1800" baseline="0" dirty="0" err="1">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799, </a:t>
            </a:r>
            <a:r>
              <a:rPr lang="en-US" sz="1800" baseline="0" dirty="0" smtClean="0">
                <a:solidFill>
                  <a:prstClr val="black"/>
                </a:solidFill>
                <a:effectLst/>
                <a:latin typeface="Calibri"/>
                <a:ea typeface="+mn-ea"/>
                <a:cs typeface="+mn-cs"/>
              </a:rPr>
              <a:t>237</a:t>
            </a:r>
          </a:p>
        </p:txBody>
      </p:sp>
    </p:spTree>
    <p:extLst>
      <p:ext uri="{BB962C8B-B14F-4D97-AF65-F5344CB8AC3E}">
        <p14:creationId xmlns:p14="http://schemas.microsoft.com/office/powerpoint/2010/main" val="1775848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5024"/>
          </a:xfrm>
          <a:prstGeom prst="rect">
            <a:avLst/>
          </a:prstGeom>
        </p:spPr>
      </p:pic>
      <p:sp>
        <p:nvSpPr>
          <p:cNvPr id="3" name="Oval 2"/>
          <p:cNvSpPr/>
          <p:nvPr/>
        </p:nvSpPr>
        <p:spPr>
          <a:xfrm>
            <a:off x="2939143" y="3253619"/>
            <a:ext cx="471714" cy="45961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ndParaRPr>
          </a:p>
        </p:txBody>
      </p:sp>
      <p:sp>
        <p:nvSpPr>
          <p:cNvPr id="10" name="Text Box 8"/>
          <p:cNvSpPr txBox="1">
            <a:spLocks noChangeArrowheads="1"/>
          </p:cNvSpPr>
          <p:nvPr/>
        </p:nvSpPr>
        <p:spPr bwMode="auto">
          <a:xfrm>
            <a:off x="2138947" y="6491288"/>
            <a:ext cx="6991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457200" eaLnBrk="1" fontAlgn="auto" hangingPunct="1">
              <a:spcBef>
                <a:spcPct val="50000"/>
              </a:spcBef>
              <a:spcAft>
                <a:spcPts val="0"/>
              </a:spcAft>
              <a:defRPr/>
            </a:pPr>
            <a:r>
              <a:rPr lang="en-US" sz="1800" baseline="0" dirty="0" err="1" smtClean="0">
                <a:solidFill>
                  <a:prstClr val="black"/>
                </a:solidFill>
                <a:effectLst/>
                <a:latin typeface="Calibri"/>
                <a:ea typeface="+mn-ea"/>
                <a:cs typeface="+mn-cs"/>
              </a:rPr>
              <a:t>Udalski</a:t>
            </a:r>
            <a:r>
              <a:rPr lang="en-US" sz="1800" baseline="0" dirty="0" smtClean="0">
                <a:solidFill>
                  <a:prstClr val="black"/>
                </a:solidFill>
                <a:effectLst/>
                <a:latin typeface="Calibri"/>
                <a:ea typeface="+mn-ea"/>
                <a:cs typeface="+mn-cs"/>
              </a:rPr>
              <a:t>, Yee </a:t>
            </a:r>
            <a:r>
              <a:rPr lang="en-US" sz="1800" baseline="0" dirty="0">
                <a:solidFill>
                  <a:prstClr val="black"/>
                </a:solidFill>
                <a:effectLst/>
                <a:latin typeface="Calibri"/>
                <a:ea typeface="+mn-ea"/>
                <a:cs typeface="+mn-cs"/>
              </a:rPr>
              <a:t>et </a:t>
            </a:r>
            <a:r>
              <a:rPr lang="en-US" sz="1800" baseline="0" dirty="0" smtClean="0">
                <a:solidFill>
                  <a:prstClr val="black"/>
                </a:solidFill>
                <a:effectLst/>
                <a:latin typeface="Calibri"/>
                <a:ea typeface="+mn-ea"/>
                <a:cs typeface="+mn-cs"/>
              </a:rPr>
              <a:t>al. </a:t>
            </a:r>
            <a:r>
              <a:rPr lang="en-US" sz="1800" baseline="0" dirty="0">
                <a:solidFill>
                  <a:prstClr val="black"/>
                </a:solidFill>
                <a:effectLst/>
                <a:latin typeface="Calibri"/>
                <a:ea typeface="+mn-ea"/>
                <a:cs typeface="+mn-cs"/>
              </a:rPr>
              <a:t>2015, </a:t>
            </a:r>
            <a:r>
              <a:rPr lang="en-US" sz="1800" baseline="0" dirty="0" err="1">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799, </a:t>
            </a:r>
            <a:r>
              <a:rPr lang="en-US" sz="1800" baseline="0" dirty="0" smtClean="0">
                <a:solidFill>
                  <a:prstClr val="black"/>
                </a:solidFill>
                <a:effectLst/>
                <a:latin typeface="Calibri"/>
                <a:ea typeface="+mn-ea"/>
                <a:cs typeface="+mn-cs"/>
              </a:rPr>
              <a:t>237</a:t>
            </a:r>
          </a:p>
        </p:txBody>
      </p:sp>
    </p:spTree>
    <p:extLst>
      <p:ext uri="{BB962C8B-B14F-4D97-AF65-F5344CB8AC3E}">
        <p14:creationId xmlns:p14="http://schemas.microsoft.com/office/powerpoint/2010/main" val="22250745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5024"/>
          </a:xfrm>
          <a:prstGeom prst="rect">
            <a:avLst/>
          </a:prstGeom>
        </p:spPr>
      </p:pic>
      <p:sp>
        <p:nvSpPr>
          <p:cNvPr id="3" name="Isosceles Triangle 2"/>
          <p:cNvSpPr/>
          <p:nvPr/>
        </p:nvSpPr>
        <p:spPr>
          <a:xfrm rot="11489993">
            <a:off x="3120569" y="2382759"/>
            <a:ext cx="314476" cy="1209524"/>
          </a:xfrm>
          <a:prstGeom prst="triangl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eaLnBrk="1" fontAlgn="auto" hangingPunct="1">
              <a:spcBef>
                <a:spcPts val="0"/>
              </a:spcBef>
              <a:spcAft>
                <a:spcPts val="0"/>
              </a:spcAft>
            </a:pPr>
            <a:endParaRPr lang="en-US" sz="1800" baseline="0">
              <a:solidFill>
                <a:prstClr val="white"/>
              </a:solidFill>
              <a:effectLst/>
              <a:latin typeface="Calibri"/>
            </a:endParaRPr>
          </a:p>
        </p:txBody>
      </p:sp>
      <p:sp>
        <p:nvSpPr>
          <p:cNvPr id="10" name="Text Box 8"/>
          <p:cNvSpPr txBox="1">
            <a:spLocks noChangeArrowheads="1"/>
          </p:cNvSpPr>
          <p:nvPr/>
        </p:nvSpPr>
        <p:spPr bwMode="auto">
          <a:xfrm>
            <a:off x="2138947" y="6491288"/>
            <a:ext cx="6991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457200" eaLnBrk="1" fontAlgn="auto" hangingPunct="1">
              <a:spcBef>
                <a:spcPct val="50000"/>
              </a:spcBef>
              <a:spcAft>
                <a:spcPts val="0"/>
              </a:spcAft>
              <a:defRPr/>
            </a:pPr>
            <a:r>
              <a:rPr lang="en-US" sz="1800" baseline="0" dirty="0" err="1" smtClean="0">
                <a:solidFill>
                  <a:prstClr val="black"/>
                </a:solidFill>
                <a:effectLst/>
                <a:latin typeface="Calibri"/>
                <a:ea typeface="+mn-ea"/>
                <a:cs typeface="+mn-cs"/>
              </a:rPr>
              <a:t>Udalski</a:t>
            </a:r>
            <a:r>
              <a:rPr lang="en-US" sz="1800" baseline="0" dirty="0" smtClean="0">
                <a:solidFill>
                  <a:prstClr val="black"/>
                </a:solidFill>
                <a:effectLst/>
                <a:latin typeface="Calibri"/>
                <a:ea typeface="+mn-ea"/>
                <a:cs typeface="+mn-cs"/>
              </a:rPr>
              <a:t>, Yee </a:t>
            </a:r>
            <a:r>
              <a:rPr lang="en-US" sz="1800" baseline="0" dirty="0">
                <a:solidFill>
                  <a:prstClr val="black"/>
                </a:solidFill>
                <a:effectLst/>
                <a:latin typeface="Calibri"/>
                <a:ea typeface="+mn-ea"/>
                <a:cs typeface="+mn-cs"/>
              </a:rPr>
              <a:t>et </a:t>
            </a:r>
            <a:r>
              <a:rPr lang="en-US" sz="1800" baseline="0" dirty="0" smtClean="0">
                <a:solidFill>
                  <a:prstClr val="black"/>
                </a:solidFill>
                <a:effectLst/>
                <a:latin typeface="Calibri"/>
                <a:ea typeface="+mn-ea"/>
                <a:cs typeface="+mn-cs"/>
              </a:rPr>
              <a:t>al. </a:t>
            </a:r>
            <a:r>
              <a:rPr lang="en-US" sz="1800" baseline="0" dirty="0">
                <a:solidFill>
                  <a:prstClr val="black"/>
                </a:solidFill>
                <a:effectLst/>
                <a:latin typeface="Calibri"/>
                <a:ea typeface="+mn-ea"/>
                <a:cs typeface="+mn-cs"/>
              </a:rPr>
              <a:t>2015, </a:t>
            </a:r>
            <a:r>
              <a:rPr lang="en-US" sz="1800" baseline="0" dirty="0" err="1">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799, </a:t>
            </a:r>
            <a:r>
              <a:rPr lang="en-US" sz="1800" baseline="0" dirty="0" smtClean="0">
                <a:solidFill>
                  <a:prstClr val="black"/>
                </a:solidFill>
                <a:effectLst/>
                <a:latin typeface="Calibri"/>
                <a:ea typeface="+mn-ea"/>
                <a:cs typeface="+mn-cs"/>
              </a:rPr>
              <a:t>237</a:t>
            </a:r>
          </a:p>
        </p:txBody>
      </p:sp>
    </p:spTree>
    <p:extLst>
      <p:ext uri="{BB962C8B-B14F-4D97-AF65-F5344CB8AC3E}">
        <p14:creationId xmlns:p14="http://schemas.microsoft.com/office/powerpoint/2010/main" val="29868242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0900"/>
            <a:ext cx="9144000" cy="5145024"/>
          </a:xfrm>
          <a:prstGeom prst="rect">
            <a:avLst/>
          </a:prstGeom>
        </p:spPr>
      </p:pic>
      <p:sp>
        <p:nvSpPr>
          <p:cNvPr id="3" name="Rectangle 2"/>
          <p:cNvSpPr/>
          <p:nvPr/>
        </p:nvSpPr>
        <p:spPr>
          <a:xfrm>
            <a:off x="3168952" y="3314095"/>
            <a:ext cx="2818191" cy="374953"/>
          </a:xfrm>
          <a:prstGeom prst="rect">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eaLnBrk="1" fontAlgn="auto" hangingPunct="1">
              <a:spcBef>
                <a:spcPts val="0"/>
              </a:spcBef>
              <a:spcAft>
                <a:spcPts val="0"/>
              </a:spcAft>
            </a:pPr>
            <a:endParaRPr lang="en-US" sz="1800" baseline="0">
              <a:solidFill>
                <a:prstClr val="white"/>
              </a:solidFill>
              <a:effectLst/>
              <a:latin typeface="Calibri"/>
            </a:endParaRPr>
          </a:p>
        </p:txBody>
      </p:sp>
      <p:sp>
        <p:nvSpPr>
          <p:cNvPr id="10" name="Text Box 8"/>
          <p:cNvSpPr txBox="1">
            <a:spLocks noChangeArrowheads="1"/>
          </p:cNvSpPr>
          <p:nvPr/>
        </p:nvSpPr>
        <p:spPr bwMode="auto">
          <a:xfrm>
            <a:off x="2138947" y="6491288"/>
            <a:ext cx="69916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defTabSz="457200" eaLnBrk="1" fontAlgn="auto" hangingPunct="1">
              <a:spcBef>
                <a:spcPct val="50000"/>
              </a:spcBef>
              <a:spcAft>
                <a:spcPts val="0"/>
              </a:spcAft>
              <a:defRPr/>
            </a:pPr>
            <a:r>
              <a:rPr lang="en-US" sz="1800" baseline="0" dirty="0" err="1" smtClean="0">
                <a:solidFill>
                  <a:prstClr val="black"/>
                </a:solidFill>
                <a:effectLst/>
                <a:latin typeface="Calibri"/>
                <a:ea typeface="+mn-ea"/>
                <a:cs typeface="+mn-cs"/>
              </a:rPr>
              <a:t>Udalski</a:t>
            </a:r>
            <a:r>
              <a:rPr lang="en-US" sz="1800" baseline="0" dirty="0" smtClean="0">
                <a:solidFill>
                  <a:prstClr val="black"/>
                </a:solidFill>
                <a:effectLst/>
                <a:latin typeface="Calibri"/>
                <a:ea typeface="+mn-ea"/>
                <a:cs typeface="+mn-cs"/>
              </a:rPr>
              <a:t>, Yee </a:t>
            </a:r>
            <a:r>
              <a:rPr lang="en-US" sz="1800" baseline="0" dirty="0">
                <a:solidFill>
                  <a:prstClr val="black"/>
                </a:solidFill>
                <a:effectLst/>
                <a:latin typeface="Calibri"/>
                <a:ea typeface="+mn-ea"/>
                <a:cs typeface="+mn-cs"/>
              </a:rPr>
              <a:t>et </a:t>
            </a:r>
            <a:r>
              <a:rPr lang="en-US" sz="1800" baseline="0" dirty="0" smtClean="0">
                <a:solidFill>
                  <a:prstClr val="black"/>
                </a:solidFill>
                <a:effectLst/>
                <a:latin typeface="Calibri"/>
                <a:ea typeface="+mn-ea"/>
                <a:cs typeface="+mn-cs"/>
              </a:rPr>
              <a:t>al. </a:t>
            </a:r>
            <a:r>
              <a:rPr lang="en-US" sz="1800" baseline="0" dirty="0">
                <a:solidFill>
                  <a:prstClr val="black"/>
                </a:solidFill>
                <a:effectLst/>
                <a:latin typeface="Calibri"/>
                <a:ea typeface="+mn-ea"/>
                <a:cs typeface="+mn-cs"/>
              </a:rPr>
              <a:t>2015, </a:t>
            </a:r>
            <a:r>
              <a:rPr lang="en-US" sz="1800" baseline="0" dirty="0" err="1">
                <a:solidFill>
                  <a:prstClr val="black"/>
                </a:solidFill>
                <a:effectLst/>
                <a:latin typeface="Calibri"/>
                <a:ea typeface="+mn-ea"/>
                <a:cs typeface="+mn-cs"/>
              </a:rPr>
              <a:t>ApJ</a:t>
            </a:r>
            <a:r>
              <a:rPr lang="en-US" sz="1800" baseline="0" dirty="0">
                <a:solidFill>
                  <a:prstClr val="black"/>
                </a:solidFill>
                <a:effectLst/>
                <a:latin typeface="Calibri"/>
                <a:ea typeface="+mn-ea"/>
                <a:cs typeface="+mn-cs"/>
              </a:rPr>
              <a:t>, 799, </a:t>
            </a:r>
            <a:r>
              <a:rPr lang="en-US" sz="1800" baseline="0" dirty="0" smtClean="0">
                <a:solidFill>
                  <a:prstClr val="black"/>
                </a:solidFill>
                <a:effectLst/>
                <a:latin typeface="Calibri"/>
                <a:ea typeface="+mn-ea"/>
                <a:cs typeface="+mn-cs"/>
              </a:rPr>
              <a:t>237</a:t>
            </a:r>
          </a:p>
        </p:txBody>
      </p:sp>
    </p:spTree>
    <p:extLst>
      <p:ext uri="{BB962C8B-B14F-4D97-AF65-F5344CB8AC3E}">
        <p14:creationId xmlns:p14="http://schemas.microsoft.com/office/powerpoint/2010/main" val="29859122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8000" dirty="0" smtClean="0"/>
              <a:t>K2C9 Planet Masses.</a:t>
            </a:r>
            <a:endParaRPr lang="en-US" sz="8000" dirty="0"/>
          </a:p>
        </p:txBody>
      </p:sp>
    </p:spTree>
    <p:extLst>
      <p:ext uri="{BB962C8B-B14F-4D97-AF65-F5344CB8AC3E}">
        <p14:creationId xmlns:p14="http://schemas.microsoft.com/office/powerpoint/2010/main" val="14560762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379"/>
            <a:ext cx="9144000" cy="731520"/>
          </a:xfrm>
        </p:spPr>
        <p:txBody>
          <a:bodyPr anchor="ctr">
            <a:noAutofit/>
          </a:bodyPr>
          <a:lstStyle/>
          <a:p>
            <a:pPr algn="l"/>
            <a:r>
              <a:rPr lang="en-US" sz="3600" i="1" dirty="0" smtClean="0">
                <a:solidFill>
                  <a:srgbClr val="FFFFFF"/>
                </a:solidFill>
                <a:latin typeface="Avenir Book"/>
                <a:cs typeface="Avenir Book"/>
              </a:rPr>
              <a:t>K2</a:t>
            </a:r>
            <a:r>
              <a:rPr lang="en-US" sz="3600" dirty="0" smtClean="0">
                <a:solidFill>
                  <a:srgbClr val="FFFFFF"/>
                </a:solidFill>
                <a:latin typeface="Avenir Book"/>
                <a:cs typeface="Avenir Book"/>
              </a:rPr>
              <a:t>’s Campaign 9 (</a:t>
            </a:r>
            <a:r>
              <a:rPr lang="en-US" sz="3600" i="1" dirty="0" smtClean="0">
                <a:solidFill>
                  <a:srgbClr val="FFFFFF"/>
                </a:solidFill>
                <a:latin typeface="Avenir Book"/>
                <a:cs typeface="Avenir Book"/>
              </a:rPr>
              <a:t>K2</a:t>
            </a:r>
            <a:r>
              <a:rPr lang="en-US" sz="3600" dirty="0" smtClean="0">
                <a:solidFill>
                  <a:srgbClr val="FFFFFF"/>
                </a:solidFill>
                <a:latin typeface="Avenir Book"/>
                <a:cs typeface="Avenir Book"/>
              </a:rPr>
              <a:t>C9):</a:t>
            </a:r>
            <a:endParaRPr lang="en-US" sz="3600" dirty="0">
              <a:solidFill>
                <a:srgbClr val="FFFFFF"/>
              </a:solidFill>
              <a:latin typeface="Avenir Book"/>
              <a:cs typeface="Avenir Book"/>
            </a:endParaRPr>
          </a:p>
        </p:txBody>
      </p:sp>
      <p:pic>
        <p:nvPicPr>
          <p:cNvPr id="4" name="Picture 3" descr="k2c9_logo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
            <a:ext cx="3200400" cy="585386"/>
          </a:xfrm>
          <a:prstGeom prst="rect">
            <a:avLst/>
          </a:prstGeom>
        </p:spPr>
      </p:pic>
      <p:sp>
        <p:nvSpPr>
          <p:cNvPr id="5" name="Title 1"/>
          <p:cNvSpPr txBox="1">
            <a:spLocks/>
          </p:cNvSpPr>
          <p:nvPr/>
        </p:nvSpPr>
        <p:spPr>
          <a:xfrm>
            <a:off x="0" y="792480"/>
            <a:ext cx="9144000" cy="7315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US" sz="3600" dirty="0" smtClean="0">
                <a:solidFill>
                  <a:srgbClr val="FFFFFF"/>
                </a:solidFill>
                <a:latin typeface="Avenir Book"/>
                <a:ea typeface="ヒラギノ角ゴ Pro W3"/>
                <a:cs typeface="Avenir Book"/>
              </a:rPr>
              <a:t>A Joint </a:t>
            </a:r>
            <a:r>
              <a:rPr lang="en-US" sz="3600" dirty="0" err="1" smtClean="0">
                <a:solidFill>
                  <a:srgbClr val="FFFFFF"/>
                </a:solidFill>
                <a:latin typeface="Avenir Book"/>
                <a:ea typeface="ヒラギノ角ゴ Pro W3"/>
                <a:cs typeface="Avenir Book"/>
              </a:rPr>
              <a:t>Ground+Space</a:t>
            </a:r>
            <a:r>
              <a:rPr lang="en-US" sz="3600" dirty="0" smtClean="0">
                <a:solidFill>
                  <a:srgbClr val="FFFFFF"/>
                </a:solidFill>
                <a:latin typeface="Avenir Book"/>
                <a:ea typeface="ヒラギノ角ゴ Pro W3"/>
                <a:cs typeface="Avenir Book"/>
              </a:rPr>
              <a:t> Microlensing Survey</a:t>
            </a:r>
            <a:endParaRPr lang="en-US" sz="3600" dirty="0">
              <a:solidFill>
                <a:srgbClr val="FFFFFF"/>
              </a:solidFill>
              <a:latin typeface="Avenir Book"/>
              <a:ea typeface="ヒラギノ角ゴ Pro W3"/>
              <a:cs typeface="Avenir Book"/>
            </a:endParaRPr>
          </a:p>
        </p:txBody>
      </p:sp>
      <p:grpSp>
        <p:nvGrpSpPr>
          <p:cNvPr id="8" name="Group 7"/>
          <p:cNvGrpSpPr>
            <a:grpSpLocks noChangeAspect="1"/>
          </p:cNvGrpSpPr>
          <p:nvPr/>
        </p:nvGrpSpPr>
        <p:grpSpPr>
          <a:xfrm>
            <a:off x="152400" y="2057400"/>
            <a:ext cx="8760269" cy="3810000"/>
            <a:chOff x="158496" y="2225146"/>
            <a:chExt cx="5212080" cy="2266828"/>
          </a:xfrm>
        </p:grpSpPr>
        <p:pic>
          <p:nvPicPr>
            <p:cNvPr id="9" name="Picture 8" descr="k2_fields_galactic_plane_image.jpg"/>
            <p:cNvPicPr>
              <a:picLocks noChangeAspect="1"/>
            </p:cNvPicPr>
            <p:nvPr/>
          </p:nvPicPr>
          <p:blipFill rotWithShape="1">
            <a:blip r:embed="rId4">
              <a:extLst>
                <a:ext uri="{28A0092B-C50C-407E-A947-70E740481C1C}">
                  <a14:useLocalDpi xmlns:a14="http://schemas.microsoft.com/office/drawing/2010/main" val="0"/>
                </a:ext>
              </a:extLst>
            </a:blip>
            <a:srcRect l="2797" t="15766" r="2373" b="4732"/>
            <a:stretch/>
          </p:blipFill>
          <p:spPr>
            <a:xfrm>
              <a:off x="158496" y="2225146"/>
              <a:ext cx="5212080" cy="2266828"/>
            </a:xfrm>
            <a:prstGeom prst="rect">
              <a:avLst/>
            </a:prstGeom>
          </p:spPr>
        </p:pic>
        <p:sp>
          <p:nvSpPr>
            <p:cNvPr id="13" name="Donut 12"/>
            <p:cNvSpPr>
              <a:spLocks noChangeAspect="1"/>
            </p:cNvSpPr>
            <p:nvPr/>
          </p:nvSpPr>
          <p:spPr>
            <a:xfrm>
              <a:off x="2403475" y="3023533"/>
              <a:ext cx="457200" cy="457200"/>
            </a:xfrm>
            <a:prstGeom prst="donut">
              <a:avLst>
                <a:gd name="adj" fmla="val 6938"/>
              </a:avLst>
            </a:prstGeom>
            <a:solidFill>
              <a:srgbClr val="25EAF9"/>
            </a:solidFill>
            <a:ln>
              <a:solidFill>
                <a:srgbClr val="31C1F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grpSp>
    </p:spTree>
    <p:extLst>
      <p:ext uri="{BB962C8B-B14F-4D97-AF65-F5344CB8AC3E}">
        <p14:creationId xmlns:p14="http://schemas.microsoft.com/office/powerpoint/2010/main" val="12007194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ctrTitle"/>
          </p:nvPr>
        </p:nvSpPr>
        <p:spPr>
          <a:xfrm>
            <a:off x="0" y="0"/>
            <a:ext cx="9144000" cy="731520"/>
          </a:xfrm>
        </p:spPr>
        <p:txBody>
          <a:bodyPr anchor="ctr">
            <a:noAutofit/>
          </a:bodyPr>
          <a:lstStyle/>
          <a:p>
            <a:r>
              <a:rPr lang="en-US" sz="4000" dirty="0" smtClean="0">
                <a:solidFill>
                  <a:srgbClr val="FFFFFF"/>
                </a:solidFill>
                <a:latin typeface="Avenir Book"/>
                <a:cs typeface="Avenir Book"/>
              </a:rPr>
              <a:t>What is </a:t>
            </a:r>
            <a:r>
              <a:rPr lang="en-US" sz="4000" i="1" dirty="0" smtClean="0">
                <a:solidFill>
                  <a:srgbClr val="FFFFFF"/>
                </a:solidFill>
                <a:latin typeface="Avenir Book"/>
                <a:cs typeface="Avenir Book"/>
              </a:rPr>
              <a:t>K2</a:t>
            </a:r>
            <a:r>
              <a:rPr lang="en-US" sz="4000" dirty="0" smtClean="0">
                <a:solidFill>
                  <a:srgbClr val="FFFFFF"/>
                </a:solidFill>
                <a:latin typeface="Avenir Book"/>
                <a:cs typeface="Avenir Book"/>
              </a:rPr>
              <a:t>C9?</a:t>
            </a:r>
            <a:endParaRPr lang="en-US" sz="4000" i="1" dirty="0">
              <a:solidFill>
                <a:srgbClr val="FFFFFF"/>
              </a:solidFill>
              <a:latin typeface="Avenir Book"/>
              <a:cs typeface="Avenir Book"/>
            </a:endParaRPr>
          </a:p>
        </p:txBody>
      </p:sp>
      <p:grpSp>
        <p:nvGrpSpPr>
          <p:cNvPr id="6" name="Group 5"/>
          <p:cNvGrpSpPr/>
          <p:nvPr/>
        </p:nvGrpSpPr>
        <p:grpSpPr>
          <a:xfrm>
            <a:off x="244215" y="1981200"/>
            <a:ext cx="8848986" cy="3512409"/>
            <a:chOff x="244215" y="1403317"/>
            <a:chExt cx="8848986" cy="3512408"/>
          </a:xfrm>
        </p:grpSpPr>
        <p:grpSp>
          <p:nvGrpSpPr>
            <p:cNvPr id="5" name="Group 4"/>
            <p:cNvGrpSpPr/>
            <p:nvPr/>
          </p:nvGrpSpPr>
          <p:grpSpPr>
            <a:xfrm>
              <a:off x="244216" y="1403317"/>
              <a:ext cx="8848985" cy="3009441"/>
              <a:chOff x="244216" y="1924280"/>
              <a:chExt cx="8848985" cy="3009441"/>
            </a:xfrm>
          </p:grpSpPr>
          <p:pic>
            <p:nvPicPr>
              <p:cNvPr id="2" name="Picture 1" descr="k2c9_superstam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54095" y="914401"/>
                <a:ext cx="3009441" cy="5029200"/>
              </a:xfrm>
              <a:prstGeom prst="rect">
                <a:avLst/>
              </a:prstGeom>
              <a:solidFill>
                <a:schemeClr val="bg1"/>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144916" y="2059395"/>
                <a:ext cx="1449038" cy="1709867"/>
              </a:xfrm>
              <a:prstGeom prst="rect">
                <a:avLst/>
              </a:prstGeom>
              <a:noFill/>
            </p:spPr>
            <p:txBody>
              <a:bodyPr wrap="square" rtlCol="0">
                <a:spAutoFit/>
              </a:bodyPr>
              <a:lstStyle/>
              <a:p>
                <a:pPr algn="r">
                  <a:lnSpc>
                    <a:spcPct val="120000"/>
                  </a:lnSpc>
                </a:pPr>
                <a:r>
                  <a:rPr lang="en-US" sz="2200" dirty="0" smtClean="0">
                    <a:solidFill>
                      <a:srgbClr val="FFFFFF"/>
                    </a:solidFill>
                    <a:latin typeface="Avenir Book"/>
                    <a:cs typeface="Avenir Book"/>
                  </a:rPr>
                  <a:t>Area*</a:t>
                </a:r>
              </a:p>
              <a:p>
                <a:pPr algn="r">
                  <a:lnSpc>
                    <a:spcPct val="120000"/>
                  </a:lnSpc>
                </a:pPr>
                <a:r>
                  <a:rPr lang="en-US" sz="2200" dirty="0" smtClean="0">
                    <a:solidFill>
                      <a:srgbClr val="FFFFFF"/>
                    </a:solidFill>
                    <a:latin typeface="Avenir Book"/>
                    <a:cs typeface="Avenir Book"/>
                  </a:rPr>
                  <a:t>Cadence</a:t>
                </a:r>
              </a:p>
              <a:p>
                <a:pPr algn="r">
                  <a:lnSpc>
                    <a:spcPct val="120000"/>
                  </a:lnSpc>
                </a:pPr>
                <a:r>
                  <a:rPr lang="en-US" sz="2200" dirty="0" smtClean="0">
                    <a:solidFill>
                      <a:srgbClr val="FFFFFF"/>
                    </a:solidFill>
                    <a:latin typeface="Avenir Book"/>
                    <a:cs typeface="Avenir Book"/>
                  </a:rPr>
                  <a:t>Events*</a:t>
                </a:r>
              </a:p>
              <a:p>
                <a:pPr algn="r">
                  <a:lnSpc>
                    <a:spcPct val="120000"/>
                  </a:lnSpc>
                </a:pPr>
                <a:r>
                  <a:rPr lang="en-US" sz="2200" dirty="0" smtClean="0">
                    <a:solidFill>
                      <a:srgbClr val="FFFFFF"/>
                    </a:solidFill>
                    <a:latin typeface="Avenir Book"/>
                    <a:cs typeface="Avenir Book"/>
                  </a:rPr>
                  <a:t>Start</a:t>
                </a:r>
              </a:p>
              <a:p>
                <a:pPr algn="r">
                  <a:lnSpc>
                    <a:spcPct val="120000"/>
                  </a:lnSpc>
                </a:pPr>
                <a:r>
                  <a:rPr lang="en-US" sz="2200" dirty="0" smtClean="0">
                    <a:solidFill>
                      <a:srgbClr val="FFFFFF"/>
                    </a:solidFill>
                    <a:latin typeface="Avenir Book"/>
                    <a:cs typeface="Avenir Book"/>
                  </a:rPr>
                  <a:t>End</a:t>
                </a:r>
              </a:p>
              <a:p>
                <a:pPr algn="r">
                  <a:lnSpc>
                    <a:spcPct val="120000"/>
                  </a:lnSpc>
                </a:pPr>
                <a:r>
                  <a:rPr lang="en-US" sz="2200" dirty="0" smtClean="0">
                    <a:solidFill>
                      <a:srgbClr val="FFFFFF"/>
                    </a:solidFill>
                    <a:latin typeface="Avenir Book"/>
                    <a:cs typeface="Avenir Book"/>
                  </a:rPr>
                  <a:t>Duration</a:t>
                </a:r>
                <a:endParaRPr lang="en-US" sz="2200" dirty="0">
                  <a:solidFill>
                    <a:srgbClr val="FFFFFF"/>
                  </a:solidFill>
                  <a:latin typeface="Avenir Book"/>
                  <a:cs typeface="Avenir Book"/>
                </a:endParaRPr>
              </a:p>
            </p:txBody>
          </p:sp>
          <p:sp>
            <p:nvSpPr>
              <p:cNvPr id="57" name="TextBox 56"/>
              <p:cNvSpPr txBox="1"/>
              <p:nvPr/>
            </p:nvSpPr>
            <p:spPr>
              <a:xfrm>
                <a:off x="6593954" y="2059394"/>
                <a:ext cx="2499247" cy="1709867"/>
              </a:xfrm>
              <a:prstGeom prst="rect">
                <a:avLst/>
              </a:prstGeom>
              <a:noFill/>
            </p:spPr>
            <p:txBody>
              <a:bodyPr wrap="square" rtlCol="0">
                <a:spAutoFit/>
              </a:bodyPr>
              <a:lstStyle/>
              <a:p>
                <a:pPr>
                  <a:lnSpc>
                    <a:spcPct val="120000"/>
                  </a:lnSpc>
                </a:pPr>
                <a:r>
                  <a:rPr lang="en-US" sz="2200" dirty="0" smtClean="0">
                    <a:solidFill>
                      <a:srgbClr val="FFFFFF"/>
                    </a:solidFill>
                    <a:latin typeface="Avenir Book"/>
                    <a:cs typeface="Avenir Book"/>
                  </a:rPr>
                  <a:t>3.74 deg</a:t>
                </a:r>
                <a:r>
                  <a:rPr lang="en-US" sz="2200" baseline="30000" dirty="0" smtClean="0">
                    <a:solidFill>
                      <a:srgbClr val="FFFFFF"/>
                    </a:solidFill>
                    <a:latin typeface="Avenir Book"/>
                    <a:cs typeface="Avenir Book"/>
                  </a:rPr>
                  <a:t>2</a:t>
                </a:r>
              </a:p>
              <a:p>
                <a:pPr>
                  <a:lnSpc>
                    <a:spcPct val="120000"/>
                  </a:lnSpc>
                </a:pPr>
                <a:r>
                  <a:rPr lang="en-US" sz="2200" dirty="0" smtClean="0">
                    <a:solidFill>
                      <a:srgbClr val="FFFFFF"/>
                    </a:solidFill>
                    <a:latin typeface="Avenir Book"/>
                    <a:cs typeface="Avenir Book"/>
                  </a:rPr>
                  <a:t>30 min</a:t>
                </a:r>
              </a:p>
              <a:p>
                <a:pPr>
                  <a:lnSpc>
                    <a:spcPct val="120000"/>
                  </a:lnSpc>
                </a:pPr>
                <a:r>
                  <a:rPr lang="en-US" sz="2200" dirty="0" smtClean="0">
                    <a:solidFill>
                      <a:srgbClr val="FFFFFF"/>
                    </a:solidFill>
                    <a:latin typeface="Avenir Book"/>
                    <a:cs typeface="Avenir Book"/>
                  </a:rPr>
                  <a:t>106 (expected)</a:t>
                </a:r>
              </a:p>
              <a:p>
                <a:pPr>
                  <a:lnSpc>
                    <a:spcPct val="120000"/>
                  </a:lnSpc>
                </a:pPr>
                <a:r>
                  <a:rPr lang="en-US" sz="2200" dirty="0" smtClean="0">
                    <a:solidFill>
                      <a:srgbClr val="FFFFFF"/>
                    </a:solidFill>
                    <a:latin typeface="Avenir Book"/>
                    <a:cs typeface="Avenir Book"/>
                  </a:rPr>
                  <a:t>22/April, 14:04 UT</a:t>
                </a:r>
              </a:p>
              <a:p>
                <a:pPr>
                  <a:lnSpc>
                    <a:spcPct val="120000"/>
                  </a:lnSpc>
                </a:pPr>
                <a:r>
                  <a:rPr lang="en-US" sz="2200" dirty="0" smtClean="0">
                    <a:solidFill>
                      <a:srgbClr val="FFFFFF"/>
                    </a:solidFill>
                    <a:latin typeface="Avenir Book"/>
                    <a:cs typeface="Avenir Book"/>
                  </a:rPr>
                  <a:t>2/July, 22:34 UT</a:t>
                </a:r>
              </a:p>
              <a:p>
                <a:pPr>
                  <a:lnSpc>
                    <a:spcPct val="120000"/>
                  </a:lnSpc>
                </a:pPr>
                <a:r>
                  <a:rPr lang="en-US" sz="2200" dirty="0" smtClean="0">
                    <a:solidFill>
                      <a:srgbClr val="FFFFFF"/>
                    </a:solidFill>
                    <a:latin typeface="Avenir Book"/>
                    <a:cs typeface="Avenir Book"/>
                  </a:rPr>
                  <a:t>71.4 days</a:t>
                </a:r>
                <a:endParaRPr lang="en-US" sz="2200" dirty="0">
                  <a:solidFill>
                    <a:srgbClr val="FFFFFF"/>
                  </a:solidFill>
                  <a:latin typeface="Avenir Book"/>
                  <a:cs typeface="Avenir Book"/>
                </a:endParaRPr>
              </a:p>
            </p:txBody>
          </p:sp>
        </p:grpSp>
        <p:sp>
          <p:nvSpPr>
            <p:cNvPr id="59" name="TextBox 58"/>
            <p:cNvSpPr txBox="1"/>
            <p:nvPr/>
          </p:nvSpPr>
          <p:spPr>
            <a:xfrm>
              <a:off x="244215" y="4434910"/>
              <a:ext cx="5242185" cy="480815"/>
            </a:xfrm>
            <a:prstGeom prst="rect">
              <a:avLst/>
            </a:prstGeom>
            <a:noFill/>
          </p:spPr>
          <p:txBody>
            <a:bodyPr wrap="square" rtlCol="0">
              <a:spAutoFit/>
            </a:bodyPr>
            <a:lstStyle/>
            <a:p>
              <a:pPr>
                <a:lnSpc>
                  <a:spcPct val="120000"/>
                </a:lnSpc>
              </a:pPr>
              <a:r>
                <a:rPr lang="en-US" sz="1600" dirty="0" smtClean="0">
                  <a:solidFill>
                    <a:srgbClr val="FFFFFF"/>
                  </a:solidFill>
                  <a:latin typeface="Avenir Book"/>
                  <a:cs typeface="Avenir Book"/>
                </a:rPr>
                <a:t>Found in Henderson+ (2015) arXiv:1512.09142</a:t>
              </a:r>
            </a:p>
            <a:p>
              <a:pPr>
                <a:lnSpc>
                  <a:spcPct val="120000"/>
                </a:lnSpc>
              </a:pPr>
              <a:r>
                <a:rPr lang="en-US" sz="1600" dirty="0" smtClean="0">
                  <a:solidFill>
                    <a:srgbClr val="FFFFFF"/>
                  </a:solidFill>
                  <a:latin typeface="Avenir Book"/>
                  <a:cs typeface="Avenir Book"/>
                </a:rPr>
                <a:t>Uses methodology of </a:t>
              </a:r>
              <a:r>
                <a:rPr lang="en-US" sz="1600" dirty="0" err="1" smtClean="0">
                  <a:solidFill>
                    <a:srgbClr val="FFFFFF"/>
                  </a:solidFill>
                  <a:latin typeface="Avenir Book"/>
                  <a:cs typeface="Avenir Book"/>
                </a:rPr>
                <a:t>Poleski</a:t>
              </a:r>
              <a:r>
                <a:rPr lang="en-US" sz="1600" dirty="0" smtClean="0">
                  <a:solidFill>
                    <a:srgbClr val="FFFFFF"/>
                  </a:solidFill>
                  <a:latin typeface="Avenir Book"/>
                  <a:cs typeface="Avenir Book"/>
                </a:rPr>
                <a:t> (2016) MNRAS, 455, 3656</a:t>
              </a:r>
              <a:endParaRPr lang="en-US" sz="1600" dirty="0">
                <a:solidFill>
                  <a:srgbClr val="FFFFFF"/>
                </a:solidFill>
                <a:latin typeface="Avenir Book"/>
                <a:cs typeface="Avenir Book"/>
              </a:endParaRPr>
            </a:p>
          </p:txBody>
        </p:sp>
      </p:grpSp>
    </p:spTree>
    <p:extLst>
      <p:ext uri="{BB962C8B-B14F-4D97-AF65-F5344CB8AC3E}">
        <p14:creationId xmlns:p14="http://schemas.microsoft.com/office/powerpoint/2010/main" val="9674020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ctrTitle"/>
          </p:nvPr>
        </p:nvSpPr>
        <p:spPr>
          <a:xfrm>
            <a:off x="0" y="0"/>
            <a:ext cx="9144000" cy="731520"/>
          </a:xfrm>
        </p:spPr>
        <p:txBody>
          <a:bodyPr anchor="ctr">
            <a:noAutofit/>
          </a:bodyPr>
          <a:lstStyle/>
          <a:p>
            <a:r>
              <a:rPr lang="en-US" sz="3600" dirty="0" smtClean="0">
                <a:solidFill>
                  <a:srgbClr val="FFFFFF"/>
                </a:solidFill>
                <a:latin typeface="Avenir Book"/>
                <a:cs typeface="Avenir Book"/>
              </a:rPr>
              <a:t>Satellite Parallax.</a:t>
            </a:r>
            <a:endParaRPr lang="en-US" sz="3600" i="1" dirty="0">
              <a:solidFill>
                <a:srgbClr val="FFFFFF"/>
              </a:solidFill>
              <a:latin typeface="Avenir Book"/>
              <a:cs typeface="Avenir Book"/>
            </a:endParaRPr>
          </a:p>
        </p:txBody>
      </p:sp>
      <p:grpSp>
        <p:nvGrpSpPr>
          <p:cNvPr id="3" name="Group 2"/>
          <p:cNvGrpSpPr/>
          <p:nvPr/>
        </p:nvGrpSpPr>
        <p:grpSpPr>
          <a:xfrm>
            <a:off x="1821178" y="880535"/>
            <a:ext cx="5138528" cy="5029200"/>
            <a:chOff x="1821178" y="880535"/>
            <a:chExt cx="5138528" cy="5029200"/>
          </a:xfrm>
        </p:grpSpPr>
        <p:pic>
          <p:nvPicPr>
            <p:cNvPr id="2" name="orbits_lightcurve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4294" y="880535"/>
              <a:ext cx="4775412" cy="5029200"/>
            </a:xfrm>
            <a:prstGeom prst="rect">
              <a:avLst/>
            </a:prstGeom>
          </p:spPr>
        </p:pic>
        <p:sp>
          <p:nvSpPr>
            <p:cNvPr id="10" name="TextBox 9"/>
            <p:cNvSpPr txBox="1"/>
            <p:nvPr/>
          </p:nvSpPr>
          <p:spPr>
            <a:xfrm rot="16200000">
              <a:off x="134297" y="3939015"/>
              <a:ext cx="3657600" cy="283838"/>
            </a:xfrm>
            <a:prstGeom prst="rect">
              <a:avLst/>
            </a:prstGeom>
            <a:noFill/>
          </p:spPr>
          <p:txBody>
            <a:bodyPr wrap="square" rtlCol="0" anchor="ctr">
              <a:spAutoFit/>
            </a:bodyPr>
            <a:lstStyle/>
            <a:p>
              <a:pPr>
                <a:lnSpc>
                  <a:spcPct val="120000"/>
                </a:lnSpc>
              </a:pPr>
              <a:r>
                <a:rPr lang="en-US" sz="1600" dirty="0" smtClean="0">
                  <a:solidFill>
                    <a:srgbClr val="FFFFFF"/>
                  </a:solidFill>
                  <a:latin typeface="Avenir Book"/>
                  <a:cs typeface="Avenir Book"/>
                </a:rPr>
                <a:t>Henderson+ (2015) arXiv:1512.09142</a:t>
              </a:r>
            </a:p>
          </p:txBody>
        </p:sp>
      </p:grpSp>
    </p:spTree>
    <p:extLst>
      <p:ext uri="{BB962C8B-B14F-4D97-AF65-F5344CB8AC3E}">
        <p14:creationId xmlns:p14="http://schemas.microsoft.com/office/powerpoint/2010/main" val="3808149275"/>
      </p:ext>
    </p:extLst>
  </p:cSld>
  <p:clrMapOvr>
    <a:masterClrMapping/>
  </p:clrMapOvr>
  <p:timing>
    <p:tnLst>
      <p:par>
        <p:cTn xmlns:p14="http://schemas.microsoft.com/office/powerpoint/2010/mai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0" y="0"/>
            <a:ext cx="9144000" cy="731520"/>
          </a:xfrm>
        </p:spPr>
        <p:txBody>
          <a:bodyPr anchor="ctr">
            <a:noAutofit/>
          </a:bodyPr>
          <a:lstStyle/>
          <a:p>
            <a:r>
              <a:rPr lang="en-US" sz="3600" dirty="0" smtClean="0">
                <a:solidFill>
                  <a:srgbClr val="FFFFFF"/>
                </a:solidFill>
                <a:latin typeface="Avenir Book"/>
                <a:cs typeface="Avenir Book"/>
              </a:rPr>
              <a:t>Science Goals: Quality versus Quantity</a:t>
            </a:r>
            <a:endParaRPr lang="en-US" sz="3600" i="1" dirty="0">
              <a:solidFill>
                <a:srgbClr val="FFFFFF"/>
              </a:solidFill>
              <a:latin typeface="Avenir Book"/>
              <a:cs typeface="Avenir Book"/>
            </a:endParaRPr>
          </a:p>
        </p:txBody>
      </p:sp>
      <p:sp>
        <p:nvSpPr>
          <p:cNvPr id="21" name="TextBox 20"/>
          <p:cNvSpPr txBox="1"/>
          <p:nvPr/>
        </p:nvSpPr>
        <p:spPr>
          <a:xfrm>
            <a:off x="1344963" y="1251611"/>
            <a:ext cx="6454074" cy="748923"/>
          </a:xfrm>
          <a:prstGeom prst="rect">
            <a:avLst/>
          </a:prstGeom>
          <a:noFill/>
        </p:spPr>
        <p:txBody>
          <a:bodyPr wrap="square" rtlCol="0">
            <a:spAutoFit/>
          </a:bodyPr>
          <a:lstStyle/>
          <a:p>
            <a:r>
              <a:rPr lang="en-US" sz="3200" dirty="0" smtClean="0">
                <a:solidFill>
                  <a:srgbClr val="FFFFFF"/>
                </a:solidFill>
                <a:latin typeface="Avenir Book"/>
                <a:cs typeface="Avenir Book"/>
              </a:rPr>
              <a:t>Addressing (relatively) Unexplored Demographic Questions</a:t>
            </a:r>
            <a:endParaRPr lang="en-US" sz="3200" dirty="0">
              <a:solidFill>
                <a:srgbClr val="FFFFFF"/>
              </a:solidFill>
              <a:latin typeface="Avenir Book"/>
              <a:cs typeface="Avenir Book"/>
            </a:endParaRPr>
          </a:p>
        </p:txBody>
      </p:sp>
      <p:grpSp>
        <p:nvGrpSpPr>
          <p:cNvPr id="3" name="Group 2"/>
          <p:cNvGrpSpPr/>
          <p:nvPr/>
        </p:nvGrpSpPr>
        <p:grpSpPr>
          <a:xfrm>
            <a:off x="1806634" y="2845236"/>
            <a:ext cx="4667050" cy="3116835"/>
            <a:chOff x="2047442" y="2404978"/>
            <a:chExt cx="4667050" cy="3116835"/>
          </a:xfrm>
        </p:grpSpPr>
        <p:grpSp>
          <p:nvGrpSpPr>
            <p:cNvPr id="25" name="Group 24"/>
            <p:cNvGrpSpPr/>
            <p:nvPr/>
          </p:nvGrpSpPr>
          <p:grpSpPr>
            <a:xfrm>
              <a:off x="2050471" y="2404978"/>
              <a:ext cx="3898192" cy="822960"/>
              <a:chOff x="0" y="3017520"/>
              <a:chExt cx="3898192" cy="822960"/>
            </a:xfrm>
          </p:grpSpPr>
          <p:grpSp>
            <p:nvGrpSpPr>
              <p:cNvPr id="9" name="Group 8"/>
              <p:cNvGrpSpPr/>
              <p:nvPr/>
            </p:nvGrpSpPr>
            <p:grpSpPr>
              <a:xfrm>
                <a:off x="0" y="3017520"/>
                <a:ext cx="822960" cy="822960"/>
                <a:chOff x="4160520" y="3017520"/>
                <a:chExt cx="822960" cy="822960"/>
              </a:xfrm>
            </p:grpSpPr>
            <p:sp>
              <p:nvSpPr>
                <p:cNvPr id="2" name="Oval 1"/>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sp>
              <p:nvSpPr>
                <p:cNvPr id="17" name="TextBox 16"/>
                <p:cNvSpPr txBox="1"/>
                <p:nvPr/>
              </p:nvSpPr>
              <p:spPr>
                <a:xfrm>
                  <a:off x="4391953" y="3104055"/>
                  <a:ext cx="389850" cy="584776"/>
                </a:xfrm>
                <a:prstGeom prst="rect">
                  <a:avLst/>
                </a:prstGeom>
                <a:noFill/>
              </p:spPr>
              <p:txBody>
                <a:bodyPr wrap="none" rtlCol="0" anchor="ctr">
                  <a:spAutoFit/>
                </a:bodyPr>
                <a:lstStyle/>
                <a:p>
                  <a:r>
                    <a:rPr lang="en-US" sz="3200" baseline="0" dirty="0" smtClean="0">
                      <a:solidFill>
                        <a:srgbClr val="FFFFFF"/>
                      </a:solidFill>
                    </a:rPr>
                    <a:t>1</a:t>
                  </a:r>
                  <a:endParaRPr lang="en-US" sz="3200" baseline="0" dirty="0">
                    <a:solidFill>
                      <a:srgbClr val="FFFFFF"/>
                    </a:solidFill>
                  </a:endParaRPr>
                </a:p>
              </p:txBody>
            </p:sp>
          </p:grpSp>
          <p:sp>
            <p:nvSpPr>
              <p:cNvPr id="22" name="TextBox 21"/>
              <p:cNvSpPr txBox="1"/>
              <p:nvPr/>
            </p:nvSpPr>
            <p:spPr>
              <a:xfrm>
                <a:off x="1269918" y="3167390"/>
                <a:ext cx="2628274" cy="379591"/>
              </a:xfrm>
              <a:prstGeom prst="rect">
                <a:avLst/>
              </a:prstGeom>
              <a:noFill/>
            </p:spPr>
            <p:txBody>
              <a:bodyPr wrap="none" rtlCol="0">
                <a:spAutoFit/>
              </a:bodyPr>
              <a:lstStyle/>
              <a:p>
                <a:r>
                  <a:rPr lang="en-US" sz="2800" dirty="0" smtClean="0">
                    <a:solidFill>
                      <a:srgbClr val="FFFFFF"/>
                    </a:solidFill>
                    <a:latin typeface="Avenir Book"/>
                    <a:cs typeface="Avenir Book"/>
                  </a:rPr>
                  <a:t>Free-floating planets</a:t>
                </a:r>
                <a:endParaRPr lang="en-US" sz="2800" dirty="0">
                  <a:solidFill>
                    <a:srgbClr val="FFFFFF"/>
                  </a:solidFill>
                  <a:latin typeface="Avenir Book"/>
                  <a:cs typeface="Avenir Book"/>
                </a:endParaRPr>
              </a:p>
            </p:txBody>
          </p:sp>
        </p:grpSp>
        <p:grpSp>
          <p:nvGrpSpPr>
            <p:cNvPr id="26" name="Group 25"/>
            <p:cNvGrpSpPr/>
            <p:nvPr/>
          </p:nvGrpSpPr>
          <p:grpSpPr>
            <a:xfrm>
              <a:off x="2050467" y="3558586"/>
              <a:ext cx="3792995" cy="822960"/>
              <a:chOff x="2050467" y="3017520"/>
              <a:chExt cx="3792995" cy="822960"/>
            </a:xfrm>
          </p:grpSpPr>
          <p:grpSp>
            <p:nvGrpSpPr>
              <p:cNvPr id="12" name="Group 11"/>
              <p:cNvGrpSpPr/>
              <p:nvPr/>
            </p:nvGrpSpPr>
            <p:grpSpPr>
              <a:xfrm>
                <a:off x="2050467" y="3017520"/>
                <a:ext cx="822960" cy="822960"/>
                <a:chOff x="4160520" y="3017520"/>
                <a:chExt cx="822960" cy="822960"/>
              </a:xfrm>
            </p:grpSpPr>
            <p:sp>
              <p:nvSpPr>
                <p:cNvPr id="13" name="Oval 12"/>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sp>
              <p:nvSpPr>
                <p:cNvPr id="16" name="TextBox 15"/>
                <p:cNvSpPr txBox="1"/>
                <p:nvPr/>
              </p:nvSpPr>
              <p:spPr>
                <a:xfrm>
                  <a:off x="4391953" y="3104055"/>
                  <a:ext cx="389850" cy="584776"/>
                </a:xfrm>
                <a:prstGeom prst="rect">
                  <a:avLst/>
                </a:prstGeom>
                <a:noFill/>
              </p:spPr>
              <p:txBody>
                <a:bodyPr wrap="none" rtlCol="0" anchor="ctr">
                  <a:spAutoFit/>
                </a:bodyPr>
                <a:lstStyle/>
                <a:p>
                  <a:r>
                    <a:rPr lang="en-US" sz="3200" baseline="0" dirty="0" smtClean="0">
                      <a:solidFill>
                        <a:srgbClr val="FFFFFF"/>
                      </a:solidFill>
                    </a:rPr>
                    <a:t>2</a:t>
                  </a:r>
                  <a:endParaRPr lang="en-US" sz="3200" baseline="0" dirty="0">
                    <a:solidFill>
                      <a:srgbClr val="FFFFFF"/>
                    </a:solidFill>
                  </a:endParaRPr>
                </a:p>
              </p:txBody>
            </p:sp>
          </p:grpSp>
          <p:sp>
            <p:nvSpPr>
              <p:cNvPr id="23" name="TextBox 22"/>
              <p:cNvSpPr txBox="1"/>
              <p:nvPr/>
            </p:nvSpPr>
            <p:spPr>
              <a:xfrm>
                <a:off x="3320385" y="3167390"/>
                <a:ext cx="2523077" cy="379591"/>
              </a:xfrm>
              <a:prstGeom prst="rect">
                <a:avLst/>
              </a:prstGeom>
              <a:noFill/>
            </p:spPr>
            <p:txBody>
              <a:bodyPr wrap="none" rtlCol="0">
                <a:spAutoFit/>
              </a:bodyPr>
              <a:lstStyle/>
              <a:p>
                <a:r>
                  <a:rPr lang="en-US" sz="2800" dirty="0" smtClean="0">
                    <a:solidFill>
                      <a:srgbClr val="FFFFFF"/>
                    </a:solidFill>
                    <a:latin typeface="Avenir Book"/>
                    <a:cs typeface="Avenir Book"/>
                  </a:rPr>
                  <a:t>Galactic distribution</a:t>
                </a:r>
                <a:endParaRPr lang="en-US" sz="2800" dirty="0">
                  <a:solidFill>
                    <a:srgbClr val="FFFFFF"/>
                  </a:solidFill>
                  <a:latin typeface="Avenir Book"/>
                  <a:cs typeface="Avenir Book"/>
                </a:endParaRPr>
              </a:p>
            </p:txBody>
          </p:sp>
        </p:grpSp>
        <p:grpSp>
          <p:nvGrpSpPr>
            <p:cNvPr id="27" name="Group 26"/>
            <p:cNvGrpSpPr/>
            <p:nvPr/>
          </p:nvGrpSpPr>
          <p:grpSpPr>
            <a:xfrm>
              <a:off x="2047442" y="4698852"/>
              <a:ext cx="4667050" cy="822961"/>
              <a:chOff x="1083349" y="3017520"/>
              <a:chExt cx="4667050" cy="822960"/>
            </a:xfrm>
          </p:grpSpPr>
          <p:grpSp>
            <p:nvGrpSpPr>
              <p:cNvPr id="18" name="Group 17"/>
              <p:cNvGrpSpPr/>
              <p:nvPr/>
            </p:nvGrpSpPr>
            <p:grpSpPr>
              <a:xfrm>
                <a:off x="1083349" y="3017520"/>
                <a:ext cx="822960" cy="822960"/>
                <a:chOff x="4160520" y="3017520"/>
                <a:chExt cx="822960" cy="822960"/>
              </a:xfrm>
            </p:grpSpPr>
            <p:sp>
              <p:nvSpPr>
                <p:cNvPr id="19" name="Oval 18"/>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sp>
              <p:nvSpPr>
                <p:cNvPr id="20" name="TextBox 19"/>
                <p:cNvSpPr txBox="1"/>
                <p:nvPr/>
              </p:nvSpPr>
              <p:spPr>
                <a:xfrm>
                  <a:off x="4391953" y="3104055"/>
                  <a:ext cx="392656" cy="584775"/>
                </a:xfrm>
                <a:prstGeom prst="rect">
                  <a:avLst/>
                </a:prstGeom>
                <a:noFill/>
              </p:spPr>
              <p:txBody>
                <a:bodyPr wrap="none" rtlCol="0" anchor="ctr">
                  <a:spAutoFit/>
                </a:bodyPr>
                <a:lstStyle/>
                <a:p>
                  <a:r>
                    <a:rPr lang="en-US" sz="3200" baseline="0" dirty="0" smtClean="0">
                      <a:solidFill>
                        <a:srgbClr val="FFFFFF"/>
                      </a:solidFill>
                    </a:rPr>
                    <a:t>3</a:t>
                  </a:r>
                  <a:endParaRPr lang="en-US" sz="3200" baseline="0" dirty="0">
                    <a:solidFill>
                      <a:srgbClr val="FFFFFF"/>
                    </a:solidFill>
                  </a:endParaRPr>
                </a:p>
              </p:txBody>
            </p:sp>
          </p:grpSp>
          <p:sp>
            <p:nvSpPr>
              <p:cNvPr id="24" name="TextBox 23"/>
              <p:cNvSpPr txBox="1"/>
              <p:nvPr/>
            </p:nvSpPr>
            <p:spPr>
              <a:xfrm>
                <a:off x="2356292" y="3161070"/>
                <a:ext cx="3394107" cy="379591"/>
              </a:xfrm>
              <a:prstGeom prst="rect">
                <a:avLst/>
              </a:prstGeom>
              <a:noFill/>
            </p:spPr>
            <p:txBody>
              <a:bodyPr wrap="none" rtlCol="0">
                <a:spAutoFit/>
              </a:bodyPr>
              <a:lstStyle/>
              <a:p>
                <a:r>
                  <a:rPr lang="en-US" sz="2800" dirty="0" smtClean="0">
                    <a:solidFill>
                      <a:srgbClr val="FFFFFF"/>
                    </a:solidFill>
                    <a:latin typeface="Avenir Book"/>
                    <a:cs typeface="Avenir Book"/>
                  </a:rPr>
                  <a:t>Cold and bound exoplanets</a:t>
                </a:r>
                <a:endParaRPr lang="en-US" sz="2800" dirty="0">
                  <a:solidFill>
                    <a:srgbClr val="FFFFFF"/>
                  </a:solidFill>
                  <a:latin typeface="Avenir Book"/>
                  <a:cs typeface="Avenir Book"/>
                </a:endParaRPr>
              </a:p>
            </p:txBody>
          </p:sp>
        </p:grpSp>
      </p:grpSp>
    </p:spTree>
    <p:extLst>
      <p:ext uri="{BB962C8B-B14F-4D97-AF65-F5344CB8AC3E}">
        <p14:creationId xmlns:p14="http://schemas.microsoft.com/office/powerpoint/2010/main" val="329169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0" y="0"/>
            <a:ext cx="9144000" cy="731520"/>
          </a:xfrm>
        </p:spPr>
        <p:txBody>
          <a:bodyPr anchor="ctr">
            <a:noAutofit/>
          </a:bodyPr>
          <a:lstStyle/>
          <a:p>
            <a:r>
              <a:rPr lang="en-US" sz="3600" dirty="0" smtClean="0">
                <a:solidFill>
                  <a:srgbClr val="FFFFFF"/>
                </a:solidFill>
                <a:latin typeface="Avenir Book"/>
                <a:cs typeface="Avenir Book"/>
              </a:rPr>
              <a:t>Science Goals: Quality versus Quantity</a:t>
            </a:r>
            <a:endParaRPr lang="en-US" sz="3600" i="1" dirty="0">
              <a:solidFill>
                <a:srgbClr val="FFFFFF"/>
              </a:solidFill>
              <a:latin typeface="Avenir Book"/>
              <a:cs typeface="Avenir Book"/>
            </a:endParaRPr>
          </a:p>
        </p:txBody>
      </p:sp>
      <p:sp>
        <p:nvSpPr>
          <p:cNvPr id="21" name="TextBox 20"/>
          <p:cNvSpPr txBox="1"/>
          <p:nvPr/>
        </p:nvSpPr>
        <p:spPr>
          <a:xfrm>
            <a:off x="1344963" y="1251611"/>
            <a:ext cx="6454074" cy="748923"/>
          </a:xfrm>
          <a:prstGeom prst="rect">
            <a:avLst/>
          </a:prstGeom>
          <a:noFill/>
        </p:spPr>
        <p:txBody>
          <a:bodyPr wrap="square" rtlCol="0">
            <a:spAutoFit/>
          </a:bodyPr>
          <a:lstStyle/>
          <a:p>
            <a:r>
              <a:rPr lang="en-US" sz="3200" dirty="0" smtClean="0">
                <a:solidFill>
                  <a:srgbClr val="FFFFFF"/>
                </a:solidFill>
                <a:latin typeface="Avenir Book"/>
                <a:cs typeface="Avenir Book"/>
              </a:rPr>
              <a:t>Addressing (relatively) Unexplored Demographic Questions</a:t>
            </a:r>
            <a:endParaRPr lang="en-US" sz="3200" dirty="0">
              <a:solidFill>
                <a:srgbClr val="FFFFFF"/>
              </a:solidFill>
              <a:latin typeface="Avenir Book"/>
              <a:cs typeface="Avenir Book"/>
            </a:endParaRPr>
          </a:p>
        </p:txBody>
      </p:sp>
      <p:grpSp>
        <p:nvGrpSpPr>
          <p:cNvPr id="3" name="Group 2"/>
          <p:cNvGrpSpPr/>
          <p:nvPr/>
        </p:nvGrpSpPr>
        <p:grpSpPr>
          <a:xfrm>
            <a:off x="1806634" y="2845236"/>
            <a:ext cx="4667050" cy="3116835"/>
            <a:chOff x="2047442" y="2404978"/>
            <a:chExt cx="4667050" cy="3116835"/>
          </a:xfrm>
        </p:grpSpPr>
        <p:grpSp>
          <p:nvGrpSpPr>
            <p:cNvPr id="25" name="Group 24"/>
            <p:cNvGrpSpPr/>
            <p:nvPr/>
          </p:nvGrpSpPr>
          <p:grpSpPr>
            <a:xfrm>
              <a:off x="2050471" y="2404978"/>
              <a:ext cx="3898192" cy="822960"/>
              <a:chOff x="0" y="3017520"/>
              <a:chExt cx="3898192" cy="822960"/>
            </a:xfrm>
          </p:grpSpPr>
          <p:grpSp>
            <p:nvGrpSpPr>
              <p:cNvPr id="9" name="Group 8"/>
              <p:cNvGrpSpPr/>
              <p:nvPr/>
            </p:nvGrpSpPr>
            <p:grpSpPr>
              <a:xfrm>
                <a:off x="0" y="3017520"/>
                <a:ext cx="822960" cy="822960"/>
                <a:chOff x="4160520" y="3017520"/>
                <a:chExt cx="822960" cy="822960"/>
              </a:xfrm>
            </p:grpSpPr>
            <p:sp>
              <p:nvSpPr>
                <p:cNvPr id="2" name="Oval 1"/>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sp>
              <p:nvSpPr>
                <p:cNvPr id="17" name="TextBox 16"/>
                <p:cNvSpPr txBox="1"/>
                <p:nvPr/>
              </p:nvSpPr>
              <p:spPr>
                <a:xfrm>
                  <a:off x="4391953" y="3104055"/>
                  <a:ext cx="389850" cy="584776"/>
                </a:xfrm>
                <a:prstGeom prst="rect">
                  <a:avLst/>
                </a:prstGeom>
                <a:noFill/>
              </p:spPr>
              <p:txBody>
                <a:bodyPr wrap="none" rtlCol="0" anchor="ctr">
                  <a:spAutoFit/>
                </a:bodyPr>
                <a:lstStyle/>
                <a:p>
                  <a:r>
                    <a:rPr lang="en-US" sz="3200" baseline="0" dirty="0" smtClean="0">
                      <a:solidFill>
                        <a:srgbClr val="FFFFFF"/>
                      </a:solidFill>
                    </a:rPr>
                    <a:t>1</a:t>
                  </a:r>
                  <a:endParaRPr lang="en-US" sz="3200" baseline="0" dirty="0">
                    <a:solidFill>
                      <a:srgbClr val="FFFFFF"/>
                    </a:solidFill>
                  </a:endParaRPr>
                </a:p>
              </p:txBody>
            </p:sp>
          </p:grpSp>
          <p:sp>
            <p:nvSpPr>
              <p:cNvPr id="22" name="TextBox 21"/>
              <p:cNvSpPr txBox="1"/>
              <p:nvPr/>
            </p:nvSpPr>
            <p:spPr>
              <a:xfrm>
                <a:off x="1269918" y="3167390"/>
                <a:ext cx="2628274" cy="379591"/>
              </a:xfrm>
              <a:prstGeom prst="rect">
                <a:avLst/>
              </a:prstGeom>
              <a:noFill/>
            </p:spPr>
            <p:txBody>
              <a:bodyPr wrap="none" rtlCol="0">
                <a:spAutoFit/>
              </a:bodyPr>
              <a:lstStyle/>
              <a:p>
                <a:r>
                  <a:rPr lang="en-US" sz="2800" dirty="0" smtClean="0">
                    <a:solidFill>
                      <a:srgbClr val="FFFFFF"/>
                    </a:solidFill>
                    <a:latin typeface="Avenir Book"/>
                    <a:cs typeface="Avenir Book"/>
                  </a:rPr>
                  <a:t>Free-floating planets</a:t>
                </a:r>
                <a:endParaRPr lang="en-US" sz="2800" dirty="0">
                  <a:solidFill>
                    <a:srgbClr val="FFFFFF"/>
                  </a:solidFill>
                  <a:latin typeface="Avenir Book"/>
                  <a:cs typeface="Avenir Book"/>
                </a:endParaRPr>
              </a:p>
            </p:txBody>
          </p:sp>
        </p:grpSp>
        <p:grpSp>
          <p:nvGrpSpPr>
            <p:cNvPr id="26" name="Group 25"/>
            <p:cNvGrpSpPr/>
            <p:nvPr/>
          </p:nvGrpSpPr>
          <p:grpSpPr>
            <a:xfrm>
              <a:off x="2050467" y="3558586"/>
              <a:ext cx="3792995" cy="822960"/>
              <a:chOff x="2050467" y="3017520"/>
              <a:chExt cx="3792995" cy="822960"/>
            </a:xfrm>
          </p:grpSpPr>
          <p:grpSp>
            <p:nvGrpSpPr>
              <p:cNvPr id="12" name="Group 11"/>
              <p:cNvGrpSpPr/>
              <p:nvPr/>
            </p:nvGrpSpPr>
            <p:grpSpPr>
              <a:xfrm>
                <a:off x="2050467" y="3017520"/>
                <a:ext cx="822960" cy="822960"/>
                <a:chOff x="4160520" y="3017520"/>
                <a:chExt cx="822960" cy="822960"/>
              </a:xfrm>
            </p:grpSpPr>
            <p:sp>
              <p:nvSpPr>
                <p:cNvPr id="13" name="Oval 12"/>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sp>
              <p:nvSpPr>
                <p:cNvPr id="16" name="TextBox 15"/>
                <p:cNvSpPr txBox="1"/>
                <p:nvPr/>
              </p:nvSpPr>
              <p:spPr>
                <a:xfrm>
                  <a:off x="4391953" y="3104055"/>
                  <a:ext cx="389850" cy="584776"/>
                </a:xfrm>
                <a:prstGeom prst="rect">
                  <a:avLst/>
                </a:prstGeom>
                <a:noFill/>
              </p:spPr>
              <p:txBody>
                <a:bodyPr wrap="none" rtlCol="0" anchor="ctr">
                  <a:spAutoFit/>
                </a:bodyPr>
                <a:lstStyle/>
                <a:p>
                  <a:r>
                    <a:rPr lang="en-US" sz="3200" baseline="0" dirty="0" smtClean="0">
                      <a:solidFill>
                        <a:srgbClr val="FFFFFF"/>
                      </a:solidFill>
                    </a:rPr>
                    <a:t>2</a:t>
                  </a:r>
                  <a:endParaRPr lang="en-US" sz="3200" baseline="0" dirty="0">
                    <a:solidFill>
                      <a:srgbClr val="FFFFFF"/>
                    </a:solidFill>
                  </a:endParaRPr>
                </a:p>
              </p:txBody>
            </p:sp>
          </p:grpSp>
          <p:sp>
            <p:nvSpPr>
              <p:cNvPr id="23" name="TextBox 22"/>
              <p:cNvSpPr txBox="1"/>
              <p:nvPr/>
            </p:nvSpPr>
            <p:spPr>
              <a:xfrm>
                <a:off x="3320385" y="3167390"/>
                <a:ext cx="2523077" cy="379591"/>
              </a:xfrm>
              <a:prstGeom prst="rect">
                <a:avLst/>
              </a:prstGeom>
              <a:noFill/>
            </p:spPr>
            <p:txBody>
              <a:bodyPr wrap="none" rtlCol="0">
                <a:spAutoFit/>
              </a:bodyPr>
              <a:lstStyle/>
              <a:p>
                <a:r>
                  <a:rPr lang="en-US" sz="2800" dirty="0" smtClean="0">
                    <a:solidFill>
                      <a:srgbClr val="FFFFFF"/>
                    </a:solidFill>
                    <a:latin typeface="Avenir Book"/>
                    <a:cs typeface="Avenir Book"/>
                  </a:rPr>
                  <a:t>Galactic distribution</a:t>
                </a:r>
                <a:endParaRPr lang="en-US" sz="2800" dirty="0">
                  <a:solidFill>
                    <a:srgbClr val="FFFFFF"/>
                  </a:solidFill>
                  <a:latin typeface="Avenir Book"/>
                  <a:cs typeface="Avenir Book"/>
                </a:endParaRPr>
              </a:p>
            </p:txBody>
          </p:sp>
        </p:grpSp>
        <p:grpSp>
          <p:nvGrpSpPr>
            <p:cNvPr id="27" name="Group 26"/>
            <p:cNvGrpSpPr/>
            <p:nvPr/>
          </p:nvGrpSpPr>
          <p:grpSpPr>
            <a:xfrm>
              <a:off x="2047442" y="4698852"/>
              <a:ext cx="4667050" cy="822961"/>
              <a:chOff x="1083349" y="3017520"/>
              <a:chExt cx="4667050" cy="822960"/>
            </a:xfrm>
          </p:grpSpPr>
          <p:grpSp>
            <p:nvGrpSpPr>
              <p:cNvPr id="18" name="Group 17"/>
              <p:cNvGrpSpPr/>
              <p:nvPr/>
            </p:nvGrpSpPr>
            <p:grpSpPr>
              <a:xfrm>
                <a:off x="1083349" y="3017520"/>
                <a:ext cx="822960" cy="822960"/>
                <a:chOff x="4160520" y="3017520"/>
                <a:chExt cx="822960" cy="822960"/>
              </a:xfrm>
            </p:grpSpPr>
            <p:sp>
              <p:nvSpPr>
                <p:cNvPr id="19" name="Oval 18"/>
                <p:cNvSpPr>
                  <a:spLocks noChangeAspect="1"/>
                </p:cNvSpPr>
                <p:nvPr/>
              </p:nvSpPr>
              <p:spPr>
                <a:xfrm>
                  <a:off x="4160520" y="3017520"/>
                  <a:ext cx="822960" cy="82296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sp>
              <p:nvSpPr>
                <p:cNvPr id="20" name="TextBox 19"/>
                <p:cNvSpPr txBox="1"/>
                <p:nvPr/>
              </p:nvSpPr>
              <p:spPr>
                <a:xfrm>
                  <a:off x="4391953" y="3104055"/>
                  <a:ext cx="392656" cy="584775"/>
                </a:xfrm>
                <a:prstGeom prst="rect">
                  <a:avLst/>
                </a:prstGeom>
                <a:noFill/>
              </p:spPr>
              <p:txBody>
                <a:bodyPr wrap="none" rtlCol="0" anchor="ctr">
                  <a:spAutoFit/>
                </a:bodyPr>
                <a:lstStyle/>
                <a:p>
                  <a:r>
                    <a:rPr lang="en-US" sz="3200" baseline="0" dirty="0" smtClean="0">
                      <a:solidFill>
                        <a:srgbClr val="FFFFFF"/>
                      </a:solidFill>
                    </a:rPr>
                    <a:t>3</a:t>
                  </a:r>
                  <a:endParaRPr lang="en-US" sz="3200" baseline="0" dirty="0">
                    <a:solidFill>
                      <a:srgbClr val="FFFFFF"/>
                    </a:solidFill>
                  </a:endParaRPr>
                </a:p>
              </p:txBody>
            </p:sp>
          </p:grpSp>
          <p:sp>
            <p:nvSpPr>
              <p:cNvPr id="24" name="TextBox 23"/>
              <p:cNvSpPr txBox="1"/>
              <p:nvPr/>
            </p:nvSpPr>
            <p:spPr>
              <a:xfrm>
                <a:off x="2356292" y="3161070"/>
                <a:ext cx="3394107" cy="379591"/>
              </a:xfrm>
              <a:prstGeom prst="rect">
                <a:avLst/>
              </a:prstGeom>
              <a:noFill/>
            </p:spPr>
            <p:txBody>
              <a:bodyPr wrap="none" rtlCol="0">
                <a:spAutoFit/>
              </a:bodyPr>
              <a:lstStyle/>
              <a:p>
                <a:r>
                  <a:rPr lang="en-US" sz="2800" dirty="0" smtClean="0">
                    <a:solidFill>
                      <a:srgbClr val="FFFFFF"/>
                    </a:solidFill>
                    <a:latin typeface="Avenir Book"/>
                    <a:cs typeface="Avenir Book"/>
                  </a:rPr>
                  <a:t>Cold and bound exoplanets</a:t>
                </a:r>
                <a:endParaRPr lang="en-US" sz="2800" dirty="0">
                  <a:solidFill>
                    <a:srgbClr val="FFFFFF"/>
                  </a:solidFill>
                  <a:latin typeface="Avenir Book"/>
                  <a:cs typeface="Avenir Book"/>
                </a:endParaRPr>
              </a:p>
            </p:txBody>
          </p:sp>
        </p:grpSp>
      </p:grpSp>
      <p:sp>
        <p:nvSpPr>
          <p:cNvPr id="28" name="Frame 27"/>
          <p:cNvSpPr/>
          <p:nvPr/>
        </p:nvSpPr>
        <p:spPr>
          <a:xfrm>
            <a:off x="1598961" y="2641601"/>
            <a:ext cx="5120640" cy="1234440"/>
          </a:xfrm>
          <a:prstGeom prst="frame">
            <a:avLst>
              <a:gd name="adj1" fmla="val 7910"/>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spTree>
    <p:extLst>
      <p:ext uri="{BB962C8B-B14F-4D97-AF65-F5344CB8AC3E}">
        <p14:creationId xmlns:p14="http://schemas.microsoft.com/office/powerpoint/2010/main" val="28332275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228600" y="1371600"/>
            <a:ext cx="8763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sz="2800" i="1" baseline="0" dirty="0">
                <a:effectLst/>
                <a:latin typeface="Lucida Grande"/>
                <a:cs typeface="+mn-cs"/>
              </a:rPr>
              <a:t>“</a:t>
            </a:r>
            <a:r>
              <a:rPr lang="en-US" sz="2800" i="1" baseline="0" dirty="0">
                <a:effectLst/>
                <a:latin typeface="Arial" charset="0"/>
                <a:cs typeface="+mn-cs"/>
              </a:rPr>
              <a:t>I don</a:t>
            </a:r>
            <a:r>
              <a:rPr lang="ja-JP" altLang="en-US" sz="2800" i="1" baseline="0" dirty="0">
                <a:effectLst/>
                <a:latin typeface="Lucida Grande"/>
                <a:cs typeface="+mn-cs"/>
              </a:rPr>
              <a:t>’</a:t>
            </a:r>
            <a:r>
              <a:rPr lang="en-US" sz="2800" i="1" baseline="0" dirty="0">
                <a:effectLst/>
                <a:latin typeface="Arial" charset="0"/>
                <a:cs typeface="+mn-cs"/>
              </a:rPr>
              <a:t>t understand.  You are looking for planets you can</a:t>
            </a:r>
            <a:r>
              <a:rPr lang="ja-JP" altLang="en-US" sz="2800" i="1" baseline="0" dirty="0">
                <a:effectLst/>
                <a:latin typeface="Lucida Grande"/>
                <a:cs typeface="+mn-cs"/>
              </a:rPr>
              <a:t>’</a:t>
            </a:r>
            <a:r>
              <a:rPr lang="en-US" sz="2800" i="1" baseline="0" dirty="0">
                <a:effectLst/>
                <a:latin typeface="Arial" charset="0"/>
                <a:cs typeface="+mn-cs"/>
              </a:rPr>
              <a:t>t see around stars you can</a:t>
            </a:r>
            <a:r>
              <a:rPr lang="ja-JP" altLang="en-US" sz="2800" i="1" baseline="0" dirty="0">
                <a:effectLst/>
                <a:latin typeface="Lucida Grande"/>
                <a:cs typeface="+mn-cs"/>
              </a:rPr>
              <a:t>’</a:t>
            </a:r>
            <a:r>
              <a:rPr lang="en-US" sz="2800" i="1" baseline="0" dirty="0">
                <a:effectLst/>
                <a:latin typeface="Arial" charset="0"/>
                <a:cs typeface="+mn-cs"/>
              </a:rPr>
              <a:t>t see.</a:t>
            </a:r>
            <a:r>
              <a:rPr lang="ja-JP" altLang="en-US" sz="2800" i="1" baseline="0" dirty="0">
                <a:effectLst/>
                <a:latin typeface="Lucida Grande"/>
                <a:cs typeface="+mn-cs"/>
              </a:rPr>
              <a:t>”</a:t>
            </a:r>
            <a:endParaRPr lang="en-US" baseline="0" dirty="0">
              <a:effectLst/>
              <a:cs typeface="+mn-cs"/>
            </a:endParaRPr>
          </a:p>
        </p:txBody>
      </p:sp>
      <p:sp>
        <p:nvSpPr>
          <p:cNvPr id="237571" name="Text Box 3"/>
          <p:cNvSpPr txBox="1">
            <a:spLocks noChangeArrowheads="1"/>
          </p:cNvSpPr>
          <p:nvPr/>
        </p:nvSpPr>
        <p:spPr bwMode="auto">
          <a:xfrm>
            <a:off x="190500" y="4191000"/>
            <a:ext cx="8763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sz="2800" i="1" baseline="0">
                <a:effectLst/>
                <a:latin typeface="Lucida Grande"/>
                <a:cs typeface="+mn-cs"/>
              </a:rPr>
              <a:t>“</a:t>
            </a:r>
            <a:r>
              <a:rPr lang="en-US" sz="2800" i="1" baseline="0">
                <a:effectLst/>
                <a:latin typeface="Arial" charset="0"/>
                <a:cs typeface="+mn-cs"/>
              </a:rPr>
              <a:t>Microlensing is a cult.</a:t>
            </a:r>
            <a:r>
              <a:rPr lang="ja-JP" altLang="en-US" sz="2800" i="1" baseline="0">
                <a:effectLst/>
                <a:latin typeface="Lucida Grande"/>
                <a:cs typeface="+mn-cs"/>
              </a:rPr>
              <a:t>”</a:t>
            </a:r>
            <a:endParaRPr lang="en-US" sz="2800" baseline="0">
              <a:effectLst/>
              <a:latin typeface="Arial" charset="0"/>
              <a:cs typeface="+mn-cs"/>
            </a:endParaRPr>
          </a:p>
          <a:p>
            <a:pPr>
              <a:defRPr/>
            </a:pPr>
            <a:r>
              <a:rPr lang="en-US" sz="2800" baseline="0">
                <a:effectLst/>
                <a:latin typeface="Arial" charset="0"/>
                <a:cs typeface="+mn-cs"/>
              </a:rPr>
              <a:t>				            -Dave Koerner</a:t>
            </a:r>
            <a:endParaRPr lang="en-US" baseline="0">
              <a:effectLst/>
              <a:cs typeface="+mn-cs"/>
            </a:endParaRPr>
          </a:p>
        </p:txBody>
      </p:sp>
      <p:sp>
        <p:nvSpPr>
          <p:cNvPr id="237572" name="Text Box 4"/>
          <p:cNvSpPr txBox="1">
            <a:spLocks noChangeArrowheads="1"/>
          </p:cNvSpPr>
          <p:nvPr/>
        </p:nvSpPr>
        <p:spPr bwMode="auto">
          <a:xfrm>
            <a:off x="4914900" y="2362200"/>
            <a:ext cx="37719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baseline="0" dirty="0">
                <a:effectLst/>
                <a:latin typeface="+mn-lt"/>
                <a:cs typeface="+mn-cs"/>
              </a:rPr>
              <a:t>-Debra Fischer</a:t>
            </a:r>
          </a:p>
          <a:p>
            <a:pPr>
              <a:defRPr/>
            </a:pPr>
            <a:r>
              <a:rPr lang="en-US" sz="2800" baseline="0" dirty="0">
                <a:effectLst/>
                <a:latin typeface="+mn-lt"/>
                <a:cs typeface="+mn-cs"/>
              </a:rPr>
              <a:t> (c. 2000)</a:t>
            </a:r>
            <a:endParaRPr lang="en-US" baseline="0" dirty="0">
              <a:effectLst/>
              <a:latin typeface="+mn-lt"/>
              <a:cs typeface="+mn-cs"/>
            </a:endParaRPr>
          </a:p>
        </p:txBody>
      </p:sp>
    </p:spTree>
    <p:extLst>
      <p:ext uri="{BB962C8B-B14F-4D97-AF65-F5344CB8AC3E}">
        <p14:creationId xmlns:p14="http://schemas.microsoft.com/office/powerpoint/2010/main" val="3352484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75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75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7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0" grpId="0" autoUpdateAnimBg="0"/>
      <p:bldP spid="237571" grpId="0" autoUpdateAnimBg="0"/>
      <p:bldP spid="23757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04340"/>
            <a:ext cx="9144000" cy="5108795"/>
            <a:chOff x="0" y="770474"/>
            <a:chExt cx="9144000" cy="5108795"/>
          </a:xfrm>
        </p:grpSpPr>
        <p:grpSp>
          <p:nvGrpSpPr>
            <p:cNvPr id="2" name="Group 1"/>
            <p:cNvGrpSpPr/>
            <p:nvPr/>
          </p:nvGrpSpPr>
          <p:grpSpPr>
            <a:xfrm>
              <a:off x="0" y="770474"/>
              <a:ext cx="9144000" cy="4572000"/>
              <a:chOff x="0" y="0"/>
              <a:chExt cx="9144000" cy="4572000"/>
            </a:xfrm>
          </p:grpSpPr>
          <p:pic>
            <p:nvPicPr>
              <p:cNvPr id="7" name="Picture 6" descr="fo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
            <p:nvSpPr>
              <p:cNvPr id="8" name="4-Point Star 7"/>
              <p:cNvSpPr>
                <a:spLocks noChangeAspect="1"/>
              </p:cNvSpPr>
              <p:nvPr/>
            </p:nvSpPr>
            <p:spPr>
              <a:xfrm rot="18900000">
                <a:off x="2669211" y="294533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9" name="4-Point Star 8"/>
              <p:cNvSpPr>
                <a:spLocks noChangeAspect="1"/>
              </p:cNvSpPr>
              <p:nvPr/>
            </p:nvSpPr>
            <p:spPr>
              <a:xfrm rot="18900000">
                <a:off x="4987798" y="3003495"/>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12" name="TextBox 11"/>
              <p:cNvSpPr txBox="1"/>
              <p:nvPr/>
            </p:nvSpPr>
            <p:spPr>
              <a:xfrm>
                <a:off x="1788641" y="2434542"/>
                <a:ext cx="1067260" cy="1569660"/>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OGLE</a:t>
                </a:r>
              </a:p>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err="1" smtClean="0">
                    <a:solidFill>
                      <a:srgbClr val="F2EE5A"/>
                    </a:solidFill>
                    <a:latin typeface="Avenir Medium"/>
                    <a:cs typeface="Avenir Medium"/>
                  </a:rPr>
                  <a:t>DECam</a:t>
                </a:r>
                <a:endParaRPr lang="en-US" sz="1200" dirty="0">
                  <a:solidFill>
                    <a:srgbClr val="F2EE5A"/>
                  </a:solidFill>
                  <a:latin typeface="Avenir Medium"/>
                  <a:cs typeface="Avenir Medium"/>
                </a:endParaRPr>
              </a:p>
              <a:p>
                <a:pPr algn="ctr"/>
                <a:r>
                  <a:rPr lang="en-US" sz="1200" dirty="0" smtClean="0">
                    <a:solidFill>
                      <a:srgbClr val="F2EE5A"/>
                    </a:solidFill>
                    <a:latin typeface="Avenir Medium"/>
                    <a:cs typeface="Avenir Medium"/>
                  </a:rPr>
                  <a:t>VST</a:t>
                </a:r>
                <a:br>
                  <a:rPr lang="en-US" sz="1200" dirty="0" smtClean="0">
                    <a:solidFill>
                      <a:srgbClr val="F2EE5A"/>
                    </a:solidFill>
                    <a:latin typeface="Avenir Medium"/>
                    <a:cs typeface="Avenir Medium"/>
                  </a:rPr>
                </a:br>
                <a:r>
                  <a:rPr lang="en-US" sz="1200" dirty="0" smtClean="0">
                    <a:solidFill>
                      <a:srgbClr val="B18BE4"/>
                    </a:solidFill>
                    <a:latin typeface="Avenir Medium"/>
                    <a:cs typeface="Avenir Medium"/>
                  </a:rPr>
                  <a:t>SMARTS</a:t>
                </a:r>
              </a:p>
            </p:txBody>
          </p:sp>
          <p:sp>
            <p:nvSpPr>
              <p:cNvPr id="13" name="4-Point Star 12"/>
              <p:cNvSpPr>
                <a:spLocks noChangeAspect="1"/>
              </p:cNvSpPr>
              <p:nvPr/>
            </p:nvSpPr>
            <p:spPr>
              <a:xfrm rot="18900000">
                <a:off x="523854" y="1691846"/>
                <a:ext cx="182880" cy="182880"/>
              </a:xfrm>
              <a:prstGeom prst="star4">
                <a:avLst>
                  <a:gd name="adj" fmla="val 19643"/>
                </a:avLst>
              </a:prstGeom>
              <a:solidFill>
                <a:schemeClr val="tx1"/>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16" name="TextBox 15"/>
              <p:cNvSpPr txBox="1"/>
              <p:nvPr/>
            </p:nvSpPr>
            <p:spPr>
              <a:xfrm>
                <a:off x="612355" y="1642535"/>
                <a:ext cx="692882" cy="1015663"/>
              </a:xfrm>
              <a:prstGeom prst="rect">
                <a:avLst/>
              </a:prstGeom>
              <a:noFill/>
            </p:spPr>
            <p:txBody>
              <a:bodyPr wrap="square" rtlCol="0">
                <a:spAutoFit/>
              </a:bodyPr>
              <a:lstStyle/>
              <a:p>
                <a:pPr algn="ctr"/>
                <a:r>
                  <a:rPr lang="en-US" sz="1200" dirty="0" smtClean="0">
                    <a:solidFill>
                      <a:srgbClr val="F2EE5A"/>
                    </a:solidFill>
                    <a:latin typeface="Avenir Medium"/>
                    <a:cs typeface="Avenir Medium"/>
                  </a:rPr>
                  <a:t>CFHT</a:t>
                </a:r>
              </a:p>
              <a:p>
                <a:pPr algn="ctr"/>
                <a:r>
                  <a:rPr lang="en-US" sz="1200" dirty="0" smtClean="0">
                    <a:solidFill>
                      <a:srgbClr val="B18BE4"/>
                    </a:solidFill>
                    <a:latin typeface="Avenir Medium"/>
                    <a:cs typeface="Avenir Medium"/>
                  </a:rPr>
                  <a:t>UKIRT</a:t>
                </a:r>
              </a:p>
              <a:p>
                <a:pPr algn="ctr"/>
                <a:r>
                  <a:rPr lang="en-US" sz="1200" dirty="0" smtClean="0">
                    <a:solidFill>
                      <a:srgbClr val="B18BE4"/>
                    </a:solidFill>
                    <a:latin typeface="Avenir Medium"/>
                    <a:cs typeface="Avenir Medium"/>
                  </a:rPr>
                  <a:t>IRTF</a:t>
                </a:r>
              </a:p>
              <a:p>
                <a:pPr algn="ctr"/>
                <a:r>
                  <a:rPr lang="en-US" sz="1200" dirty="0" smtClean="0">
                    <a:solidFill>
                      <a:srgbClr val="B18BE4"/>
                    </a:solidFill>
                    <a:latin typeface="Avenir Medium"/>
                    <a:cs typeface="Avenir Medium"/>
                  </a:rPr>
                  <a:t>Keck</a:t>
                </a:r>
              </a:p>
              <a:p>
                <a:pPr algn="ctr"/>
                <a:r>
                  <a:rPr lang="en-US" sz="1200" dirty="0" smtClean="0">
                    <a:solidFill>
                      <a:srgbClr val="B18BE4"/>
                    </a:solidFill>
                    <a:latin typeface="Avenir Medium"/>
                    <a:cs typeface="Avenir Medium"/>
                  </a:rPr>
                  <a:t>Subaru</a:t>
                </a:r>
              </a:p>
            </p:txBody>
          </p:sp>
          <p:sp>
            <p:nvSpPr>
              <p:cNvPr id="17" name="TextBox 16"/>
              <p:cNvSpPr txBox="1"/>
              <p:nvPr/>
            </p:nvSpPr>
            <p:spPr>
              <a:xfrm>
                <a:off x="4162384" y="2954660"/>
                <a:ext cx="1038267" cy="1015663"/>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smtClean="0">
                    <a:solidFill>
                      <a:srgbClr val="B18BE4"/>
                    </a:solidFill>
                    <a:latin typeface="Avenir Medium"/>
                    <a:cs typeface="Avenir Medium"/>
                  </a:rPr>
                  <a:t>IRSF</a:t>
                </a:r>
              </a:p>
            </p:txBody>
          </p:sp>
          <p:grpSp>
            <p:nvGrpSpPr>
              <p:cNvPr id="18" name="Group 17"/>
              <p:cNvGrpSpPr/>
              <p:nvPr/>
            </p:nvGrpSpPr>
            <p:grpSpPr>
              <a:xfrm>
                <a:off x="3065276" y="1412841"/>
                <a:ext cx="1134397" cy="461665"/>
                <a:chOff x="3076222" y="2562379"/>
                <a:chExt cx="1134397" cy="461664"/>
              </a:xfrm>
            </p:grpSpPr>
            <p:sp>
              <p:nvSpPr>
                <p:cNvPr id="19" name="4-Point Star 18"/>
                <p:cNvSpPr>
                  <a:spLocks noChangeAspect="1"/>
                </p:cNvSpPr>
                <p:nvPr/>
              </p:nvSpPr>
              <p:spPr>
                <a:xfrm rot="18900000">
                  <a:off x="4027739" y="261134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20" name="TextBox 19"/>
                <p:cNvSpPr txBox="1"/>
                <p:nvPr/>
              </p:nvSpPr>
              <p:spPr>
                <a:xfrm>
                  <a:off x="3076222" y="2562379"/>
                  <a:ext cx="1026553" cy="461664"/>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a:p>
                  <a:pPr algn="ctr"/>
                  <a:r>
                    <a:rPr lang="en-US" sz="1200" dirty="0" smtClean="0">
                      <a:solidFill>
                        <a:srgbClr val="B18BE4"/>
                      </a:solidFill>
                      <a:latin typeface="Avenir Medium"/>
                      <a:cs typeface="Avenir Medium"/>
                    </a:rPr>
                    <a:t>LT</a:t>
                  </a:r>
                </a:p>
              </p:txBody>
            </p:sp>
          </p:grpSp>
          <p:sp>
            <p:nvSpPr>
              <p:cNvPr id="21" name="4-Point Star 20"/>
              <p:cNvSpPr>
                <a:spLocks noChangeAspect="1"/>
              </p:cNvSpPr>
              <p:nvPr/>
            </p:nvSpPr>
            <p:spPr>
              <a:xfrm rot="18900000">
                <a:off x="8238086" y="2972687"/>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22" name="TextBox 21"/>
              <p:cNvSpPr txBox="1"/>
              <p:nvPr/>
            </p:nvSpPr>
            <p:spPr>
              <a:xfrm>
                <a:off x="7317616" y="2359415"/>
                <a:ext cx="1011802" cy="830997"/>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LCOGT</a:t>
                </a:r>
              </a:p>
              <a:p>
                <a:pPr algn="ctr"/>
                <a:r>
                  <a:rPr lang="en-US" sz="1200" dirty="0" smtClean="0">
                    <a:solidFill>
                      <a:srgbClr val="5C9EEF"/>
                    </a:solidFill>
                    <a:latin typeface="Avenir Medium"/>
                    <a:cs typeface="Avenir Medium"/>
                  </a:rPr>
                  <a:t>KMTNet</a:t>
                </a:r>
              </a:p>
              <a:p>
                <a:pPr algn="ctr"/>
                <a:r>
                  <a:rPr lang="en-US" sz="1200" dirty="0" smtClean="0">
                    <a:solidFill>
                      <a:srgbClr val="FFA403"/>
                    </a:solidFill>
                    <a:latin typeface="Avenir Medium"/>
                    <a:cs typeface="Avenir Medium"/>
                  </a:rPr>
                  <a:t>LCOGT</a:t>
                </a:r>
              </a:p>
              <a:p>
                <a:pPr algn="ctr"/>
                <a:r>
                  <a:rPr lang="en-US" sz="1200" dirty="0" smtClean="0">
                    <a:solidFill>
                      <a:srgbClr val="F2EE5A"/>
                    </a:solidFill>
                    <a:latin typeface="Avenir Medium"/>
                    <a:cs typeface="Avenir Medium"/>
                  </a:rPr>
                  <a:t>SkyMapper</a:t>
                </a:r>
              </a:p>
            </p:txBody>
          </p:sp>
          <p:sp>
            <p:nvSpPr>
              <p:cNvPr id="23" name="4-Point Star 22"/>
              <p:cNvSpPr>
                <a:spLocks noChangeAspect="1"/>
              </p:cNvSpPr>
              <p:nvPr/>
            </p:nvSpPr>
            <p:spPr>
              <a:xfrm rot="18900000">
                <a:off x="8811164" y="3298208"/>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24" name="TextBox 23"/>
              <p:cNvSpPr txBox="1"/>
              <p:nvPr/>
            </p:nvSpPr>
            <p:spPr>
              <a:xfrm>
                <a:off x="8312480" y="3247507"/>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MOA</a:t>
                </a:r>
              </a:p>
            </p:txBody>
          </p:sp>
          <p:grpSp>
            <p:nvGrpSpPr>
              <p:cNvPr id="25" name="Group 24"/>
              <p:cNvGrpSpPr/>
              <p:nvPr/>
            </p:nvGrpSpPr>
            <p:grpSpPr>
              <a:xfrm>
                <a:off x="1137614" y="1316222"/>
                <a:ext cx="718724" cy="276999"/>
                <a:chOff x="1063039" y="3290501"/>
                <a:chExt cx="718724" cy="276999"/>
              </a:xfrm>
            </p:grpSpPr>
            <p:sp>
              <p:nvSpPr>
                <p:cNvPr id="26" name="4-Point Star 25"/>
                <p:cNvSpPr>
                  <a:spLocks noChangeAspect="1"/>
                </p:cNvSpPr>
                <p:nvPr/>
              </p:nvSpPr>
              <p:spPr>
                <a:xfrm rot="18900000">
                  <a:off x="1598883" y="3343910"/>
                  <a:ext cx="182880" cy="182880"/>
                </a:xfrm>
                <a:prstGeom prst="star4">
                  <a:avLst>
                    <a:gd name="adj" fmla="val 19643"/>
                  </a:avLst>
                </a:prstGeom>
                <a:solidFill>
                  <a:schemeClr val="tx1"/>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DADADA"/>
                    </a:solidFill>
                    <a:latin typeface="Arial"/>
                    <a:ea typeface="ヒラギノ角ゴ Pro W3"/>
                  </a:endParaRPr>
                </a:p>
              </p:txBody>
            </p:sp>
            <p:sp>
              <p:nvSpPr>
                <p:cNvPr id="27" name="TextBox 26"/>
                <p:cNvSpPr txBox="1"/>
                <p:nvPr/>
              </p:nvSpPr>
              <p:spPr>
                <a:xfrm>
                  <a:off x="1063039" y="3290501"/>
                  <a:ext cx="622804" cy="276999"/>
                </a:xfrm>
                <a:prstGeom prst="rect">
                  <a:avLst/>
                </a:prstGeom>
                <a:noFill/>
              </p:spPr>
              <p:txBody>
                <a:bodyPr wrap="square" rtlCol="0">
                  <a:spAutoFit/>
                </a:bodyPr>
                <a:lstStyle/>
                <a:p>
                  <a:pPr algn="ctr"/>
                  <a:r>
                    <a:rPr lang="en-US" sz="1200" dirty="0" smtClean="0">
                      <a:solidFill>
                        <a:srgbClr val="F2EE5A"/>
                      </a:solidFill>
                      <a:latin typeface="Avenir Medium"/>
                      <a:cs typeface="Avenir Medium"/>
                    </a:rPr>
                    <a:t>WIYN</a:t>
                  </a:r>
                </a:p>
              </p:txBody>
            </p:sp>
          </p:grpSp>
          <p:sp>
            <p:nvSpPr>
              <p:cNvPr id="28" name="4-Point Star 27"/>
              <p:cNvSpPr>
                <a:spLocks noChangeAspect="1"/>
              </p:cNvSpPr>
              <p:nvPr/>
            </p:nvSpPr>
            <p:spPr>
              <a:xfrm rot="18900000">
                <a:off x="8173729" y="325895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29" name="TextBox 28"/>
              <p:cNvSpPr txBox="1"/>
              <p:nvPr/>
            </p:nvSpPr>
            <p:spPr>
              <a:xfrm>
                <a:off x="7474385" y="3207196"/>
                <a:ext cx="768220" cy="276999"/>
              </a:xfrm>
              <a:prstGeom prst="rect">
                <a:avLst/>
              </a:prstGeom>
              <a:noFill/>
            </p:spPr>
            <p:txBody>
              <a:bodyPr wrap="square" rtlCol="0">
                <a:spAutoFit/>
              </a:bodyPr>
              <a:lstStyle/>
              <a:p>
                <a:pPr algn="ctr"/>
                <a:r>
                  <a:rPr lang="en-US" sz="1200" dirty="0" smtClean="0">
                    <a:solidFill>
                      <a:srgbClr val="FFA403"/>
                    </a:solidFill>
                    <a:latin typeface="Avenir Medium"/>
                    <a:cs typeface="Avenir Medium"/>
                  </a:rPr>
                  <a:t>PLANET</a:t>
                </a:r>
              </a:p>
            </p:txBody>
          </p:sp>
          <p:sp>
            <p:nvSpPr>
              <p:cNvPr id="30" name="TextBox 29"/>
              <p:cNvSpPr txBox="1"/>
              <p:nvPr/>
            </p:nvSpPr>
            <p:spPr>
              <a:xfrm>
                <a:off x="3883719" y="1091208"/>
                <a:ext cx="1113670" cy="276999"/>
              </a:xfrm>
              <a:prstGeom prst="rect">
                <a:avLst/>
              </a:prstGeom>
              <a:noFill/>
            </p:spPr>
            <p:txBody>
              <a:bodyPr wrap="square" rtlCol="0">
                <a:spAutoFit/>
              </a:bodyPr>
              <a:lstStyle/>
              <a:p>
                <a:pPr algn="ctr"/>
                <a:r>
                  <a:rPr lang="en-US" sz="1200" dirty="0" err="1" smtClean="0">
                    <a:solidFill>
                      <a:srgbClr val="FFA403"/>
                    </a:solidFill>
                    <a:latin typeface="Avenir Medium"/>
                    <a:cs typeface="Avenir Medium"/>
                  </a:rPr>
                  <a:t>MiNDSTEp</a:t>
                </a:r>
                <a:endParaRPr lang="en-US" sz="1200" dirty="0" smtClean="0">
                  <a:solidFill>
                    <a:srgbClr val="FFA403"/>
                  </a:solidFill>
                  <a:latin typeface="Avenir Medium"/>
                  <a:cs typeface="Avenir Medium"/>
                </a:endParaRPr>
              </a:p>
            </p:txBody>
          </p:sp>
          <p:sp>
            <p:nvSpPr>
              <p:cNvPr id="31" name="4-Point Star 30"/>
              <p:cNvSpPr>
                <a:spLocks noChangeAspect="1"/>
              </p:cNvSpPr>
              <p:nvPr/>
            </p:nvSpPr>
            <p:spPr>
              <a:xfrm rot="18900000">
                <a:off x="4855307" y="1149203"/>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32" name="4-Point Star 31"/>
              <p:cNvSpPr>
                <a:spLocks noChangeAspect="1"/>
              </p:cNvSpPr>
              <p:nvPr/>
            </p:nvSpPr>
            <p:spPr>
              <a:xfrm rot="18900000">
                <a:off x="5340766" y="1443566"/>
                <a:ext cx="182880" cy="182880"/>
              </a:xfrm>
              <a:prstGeom prst="star4">
                <a:avLst>
                  <a:gd name="adj" fmla="val 19643"/>
                </a:avLst>
              </a:prstGeom>
              <a:solidFill>
                <a:srgbClr val="000000"/>
              </a:solidFill>
              <a:ln w="127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Arial"/>
                  <a:ea typeface="ヒラギノ角ゴ Pro W3"/>
                </a:endParaRPr>
              </a:p>
            </p:txBody>
          </p:sp>
          <p:sp>
            <p:nvSpPr>
              <p:cNvPr id="33" name="TextBox 32"/>
              <p:cNvSpPr txBox="1"/>
              <p:nvPr/>
            </p:nvSpPr>
            <p:spPr>
              <a:xfrm>
                <a:off x="4994937" y="1247095"/>
                <a:ext cx="580696" cy="276999"/>
              </a:xfrm>
              <a:prstGeom prst="rect">
                <a:avLst/>
              </a:prstGeom>
              <a:noFill/>
            </p:spPr>
            <p:txBody>
              <a:bodyPr wrap="square" rtlCol="0">
                <a:spAutoFit/>
              </a:bodyPr>
              <a:lstStyle/>
              <a:p>
                <a:pPr algn="ctr"/>
                <a:r>
                  <a:rPr lang="en-US" sz="1200" dirty="0" smtClean="0">
                    <a:solidFill>
                      <a:srgbClr val="5C9EEF"/>
                    </a:solidFill>
                    <a:latin typeface="Avenir Medium"/>
                    <a:cs typeface="Avenir Medium"/>
                  </a:rPr>
                  <a:t>Wise</a:t>
                </a:r>
              </a:p>
            </p:txBody>
          </p:sp>
        </p:grpSp>
        <p:sp>
          <p:nvSpPr>
            <p:cNvPr id="35" name="TextBox 34"/>
            <p:cNvSpPr txBox="1"/>
            <p:nvPr/>
          </p:nvSpPr>
          <p:spPr>
            <a:xfrm>
              <a:off x="0" y="5147749"/>
              <a:ext cx="9144000" cy="731520"/>
            </a:xfrm>
            <a:prstGeom prst="rect">
              <a:avLst/>
            </a:prstGeom>
            <a:solidFill>
              <a:srgbClr val="070E22"/>
            </a:solidFill>
          </p:spPr>
          <p:txBody>
            <a:bodyPr wrap="square" rtlCol="0">
              <a:spAutoFit/>
            </a:bodyPr>
            <a:lstStyle/>
            <a:p>
              <a:endParaRPr lang="en-US" dirty="0">
                <a:solidFill>
                  <a:srgbClr val="FFFFFF"/>
                </a:solidFill>
              </a:endParaRPr>
            </a:p>
          </p:txBody>
        </p:sp>
        <p:grpSp>
          <p:nvGrpSpPr>
            <p:cNvPr id="36" name="Group 35"/>
            <p:cNvGrpSpPr/>
            <p:nvPr/>
          </p:nvGrpSpPr>
          <p:grpSpPr>
            <a:xfrm>
              <a:off x="754104" y="5147749"/>
              <a:ext cx="7635792" cy="712826"/>
              <a:chOff x="-3213098" y="3347875"/>
              <a:chExt cx="7635792" cy="712826"/>
            </a:xfrm>
            <a:noFill/>
          </p:grpSpPr>
          <p:sp>
            <p:nvSpPr>
              <p:cNvPr id="37" name="TextBox 36"/>
              <p:cNvSpPr txBox="1"/>
              <p:nvPr/>
            </p:nvSpPr>
            <p:spPr>
              <a:xfrm>
                <a:off x="-3213098" y="3347875"/>
                <a:ext cx="2729950" cy="707886"/>
              </a:xfrm>
              <a:prstGeom prst="rect">
                <a:avLst/>
              </a:prstGeom>
              <a:grpFill/>
            </p:spPr>
            <p:txBody>
              <a:bodyPr wrap="none" rtlCol="0">
                <a:spAutoFit/>
              </a:bodyPr>
              <a:lstStyle/>
              <a:p>
                <a:r>
                  <a:rPr lang="en-US" sz="2000" dirty="0" smtClean="0">
                    <a:solidFill>
                      <a:srgbClr val="5C9EEF"/>
                    </a:solidFill>
                    <a:latin typeface="Avenir Medium"/>
                    <a:cs typeface="Avenir Medium"/>
                  </a:rPr>
                  <a:t>Automated Survey</a:t>
                </a:r>
                <a:endParaRPr lang="en-US" sz="2000" dirty="0" smtClean="0">
                  <a:solidFill>
                    <a:srgbClr val="FFFFFF"/>
                  </a:solidFill>
                </a:endParaRPr>
              </a:p>
              <a:p>
                <a:r>
                  <a:rPr lang="en-US" sz="2000" dirty="0">
                    <a:solidFill>
                      <a:srgbClr val="F2EE5A"/>
                    </a:solidFill>
                    <a:latin typeface="Avenir Medium"/>
                    <a:cs typeface="Avenir Medium"/>
                  </a:rPr>
                  <a:t>M</a:t>
                </a:r>
                <a:r>
                  <a:rPr lang="en-US" sz="2000" dirty="0" smtClean="0">
                    <a:solidFill>
                      <a:srgbClr val="F2EE5A"/>
                    </a:solidFill>
                    <a:latin typeface="Avenir Medium"/>
                    <a:cs typeface="Avenir Medium"/>
                  </a:rPr>
                  <a:t>ultiband Monitoring</a:t>
                </a:r>
                <a:endParaRPr lang="en-US" sz="2000" dirty="0">
                  <a:solidFill>
                    <a:srgbClr val="FFFFFF"/>
                  </a:solidFill>
                </a:endParaRPr>
              </a:p>
            </p:txBody>
          </p:sp>
          <p:sp>
            <p:nvSpPr>
              <p:cNvPr id="38" name="TextBox 37"/>
              <p:cNvSpPr txBox="1"/>
              <p:nvPr/>
            </p:nvSpPr>
            <p:spPr>
              <a:xfrm>
                <a:off x="1009481" y="3352815"/>
                <a:ext cx="3413213" cy="707886"/>
              </a:xfrm>
              <a:prstGeom prst="rect">
                <a:avLst/>
              </a:prstGeom>
              <a:grpFill/>
            </p:spPr>
            <p:txBody>
              <a:bodyPr wrap="none" rtlCol="0">
                <a:spAutoFit/>
              </a:bodyPr>
              <a:lstStyle/>
              <a:p>
                <a:pPr algn="r"/>
                <a:r>
                  <a:rPr lang="en-US" sz="2000" dirty="0">
                    <a:solidFill>
                      <a:srgbClr val="FFA403"/>
                    </a:solidFill>
                    <a:latin typeface="Avenir Medium"/>
                    <a:cs typeface="Avenir Medium"/>
                  </a:rPr>
                  <a:t>H</a:t>
                </a:r>
                <a:r>
                  <a:rPr lang="en-US" sz="2000" dirty="0" smtClean="0">
                    <a:solidFill>
                      <a:srgbClr val="FFA403"/>
                    </a:solidFill>
                    <a:latin typeface="Avenir Medium"/>
                    <a:cs typeface="Avenir Medium"/>
                  </a:rPr>
                  <a:t>igh-cadence Follow-up</a:t>
                </a:r>
              </a:p>
              <a:p>
                <a:pPr algn="r"/>
                <a:r>
                  <a:rPr lang="en-US" sz="2000" dirty="0">
                    <a:solidFill>
                      <a:srgbClr val="B18BE4"/>
                    </a:solidFill>
                    <a:latin typeface="Avenir Medium"/>
                    <a:cs typeface="Avenir Medium"/>
                  </a:rPr>
                  <a:t>N</a:t>
                </a:r>
                <a:r>
                  <a:rPr lang="en-US" sz="2000" dirty="0" smtClean="0">
                    <a:solidFill>
                      <a:srgbClr val="B18BE4"/>
                    </a:solidFill>
                    <a:latin typeface="Avenir Medium"/>
                    <a:cs typeface="Avenir Medium"/>
                  </a:rPr>
                  <a:t>ear-infrared Source Fluxes</a:t>
                </a:r>
                <a:endParaRPr lang="en-US" sz="2000" dirty="0">
                  <a:solidFill>
                    <a:srgbClr val="FFFFFF"/>
                  </a:solidFill>
                </a:endParaRPr>
              </a:p>
            </p:txBody>
          </p:sp>
        </p:grpSp>
      </p:grpSp>
      <p:sp>
        <p:nvSpPr>
          <p:cNvPr id="39" name="Title 1"/>
          <p:cNvSpPr>
            <a:spLocks noGrp="1"/>
          </p:cNvSpPr>
          <p:nvPr>
            <p:ph type="ctrTitle"/>
          </p:nvPr>
        </p:nvSpPr>
        <p:spPr>
          <a:xfrm>
            <a:off x="0" y="0"/>
            <a:ext cx="9144000" cy="731520"/>
          </a:xfrm>
        </p:spPr>
        <p:txBody>
          <a:bodyPr anchor="ctr">
            <a:noAutofit/>
          </a:bodyPr>
          <a:lstStyle/>
          <a:p>
            <a:r>
              <a:rPr lang="en-US" sz="3600" dirty="0" smtClean="0">
                <a:solidFill>
                  <a:srgbClr val="FFFFFF"/>
                </a:solidFill>
                <a:latin typeface="Avenir Book"/>
                <a:cs typeface="Avenir Book"/>
              </a:rPr>
              <a:t>Simultaneous Ground-based Resources</a:t>
            </a:r>
            <a:endParaRPr lang="en-US" sz="3600" i="1" dirty="0">
              <a:solidFill>
                <a:srgbClr val="FFFFFF"/>
              </a:solidFill>
              <a:latin typeface="Avenir Book"/>
              <a:cs typeface="Avenir Book"/>
            </a:endParaRPr>
          </a:p>
        </p:txBody>
      </p:sp>
      <p:sp>
        <p:nvSpPr>
          <p:cNvPr id="42" name="TextBox 41"/>
          <p:cNvSpPr txBox="1"/>
          <p:nvPr/>
        </p:nvSpPr>
        <p:spPr>
          <a:xfrm>
            <a:off x="2716332" y="5873868"/>
            <a:ext cx="3711337" cy="675057"/>
          </a:xfrm>
          <a:prstGeom prst="rect">
            <a:avLst/>
          </a:prstGeom>
          <a:noFill/>
        </p:spPr>
        <p:txBody>
          <a:bodyPr wrap="square" rtlCol="0">
            <a:spAutoFit/>
          </a:bodyPr>
          <a:lstStyle/>
          <a:p>
            <a:pPr algn="ctr">
              <a:lnSpc>
                <a:spcPct val="120000"/>
              </a:lnSpc>
            </a:pPr>
            <a:r>
              <a:rPr lang="en-US" sz="1600" baseline="0" dirty="0" smtClean="0">
                <a:solidFill>
                  <a:srgbClr val="FFFFFF"/>
                </a:solidFill>
                <a:latin typeface="Avenir Book"/>
                <a:cs typeface="Avenir Book"/>
              </a:rPr>
              <a:t>Henderson+ (2015) arXiv:1512.09142</a:t>
            </a:r>
          </a:p>
        </p:txBody>
      </p:sp>
    </p:spTree>
    <p:extLst>
      <p:ext uri="{BB962C8B-B14F-4D97-AF65-F5344CB8AC3E}">
        <p14:creationId xmlns:p14="http://schemas.microsoft.com/office/powerpoint/2010/main" val="4216141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97193" y="1024469"/>
            <a:ext cx="5472561" cy="5191210"/>
            <a:chOff x="1494659" y="1143000"/>
            <a:chExt cx="5472561" cy="5191210"/>
          </a:xfrm>
        </p:grpSpPr>
        <p:sp>
          <p:nvSpPr>
            <p:cNvPr id="9" name="TextBox 8"/>
            <p:cNvSpPr txBox="1"/>
            <p:nvPr/>
          </p:nvSpPr>
          <p:spPr>
            <a:xfrm rot="16200000">
              <a:off x="597938" y="3136612"/>
              <a:ext cx="2378218" cy="584776"/>
            </a:xfrm>
            <a:prstGeom prst="rect">
              <a:avLst/>
            </a:prstGeom>
            <a:noFill/>
          </p:spPr>
          <p:txBody>
            <a:bodyPr wrap="square" rtlCol="0">
              <a:spAutoFit/>
            </a:bodyPr>
            <a:lstStyle/>
            <a:p>
              <a:pPr algn="ctr"/>
              <a:r>
                <a:rPr lang="en-US" sz="3200" baseline="0" dirty="0" smtClean="0">
                  <a:solidFill>
                    <a:srgbClr val="FFFFFF"/>
                  </a:solidFill>
                </a:rPr>
                <a:t>Declination</a:t>
              </a:r>
              <a:endParaRPr lang="en-US" sz="3200" baseline="0" dirty="0">
                <a:solidFill>
                  <a:srgbClr val="FFFFFF"/>
                </a:solidFill>
              </a:endParaRPr>
            </a:p>
          </p:txBody>
        </p:sp>
        <p:sp>
          <p:nvSpPr>
            <p:cNvPr id="10" name="TextBox 9"/>
            <p:cNvSpPr txBox="1"/>
            <p:nvPr/>
          </p:nvSpPr>
          <p:spPr>
            <a:xfrm>
              <a:off x="2754095" y="5749434"/>
              <a:ext cx="3635810" cy="584776"/>
            </a:xfrm>
            <a:prstGeom prst="rect">
              <a:avLst/>
            </a:prstGeom>
            <a:noFill/>
          </p:spPr>
          <p:txBody>
            <a:bodyPr wrap="square" rtlCol="0" anchor="ctr">
              <a:spAutoFit/>
            </a:bodyPr>
            <a:lstStyle/>
            <a:p>
              <a:pPr algn="ctr"/>
              <a:r>
                <a:rPr lang="en-US" sz="3200" baseline="0" dirty="0" smtClean="0">
                  <a:solidFill>
                    <a:srgbClr val="FFFFFF"/>
                  </a:solidFill>
                </a:rPr>
                <a:t>Right Ascension</a:t>
              </a:r>
            </a:p>
          </p:txBody>
        </p:sp>
        <p:pic>
          <p:nvPicPr>
            <p:cNvPr id="13" name="Picture 12"/>
            <p:cNvPicPr>
              <a:picLocks noChangeAspect="1"/>
            </p:cNvPicPr>
            <p:nvPr/>
          </p:nvPicPr>
          <p:blipFill rotWithShape="1">
            <a:blip r:embed="rId3"/>
            <a:srcRect l="4361"/>
            <a:stretch/>
          </p:blipFill>
          <p:spPr>
            <a:xfrm>
              <a:off x="2176780" y="1143000"/>
              <a:ext cx="4790440" cy="4572000"/>
            </a:xfrm>
            <a:prstGeom prst="rect">
              <a:avLst/>
            </a:prstGeom>
            <a:solidFill>
              <a:schemeClr val="bg1"/>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graphicFrame>
        <p:nvGraphicFramePr>
          <p:cNvPr id="17" name="Table 16"/>
          <p:cNvGraphicFramePr>
            <a:graphicFrameLocks noGrp="1"/>
          </p:cNvGraphicFramePr>
          <p:nvPr>
            <p:extLst>
              <p:ext uri="{D42A27DB-BD31-4B8C-83A1-F6EECF244321}">
                <p14:modId xmlns:p14="http://schemas.microsoft.com/office/powerpoint/2010/main" val="2618583751"/>
              </p:ext>
            </p:extLst>
          </p:nvPr>
        </p:nvGraphicFramePr>
        <p:xfrm>
          <a:off x="6324600" y="1034078"/>
          <a:ext cx="2590800" cy="2316480"/>
        </p:xfrm>
        <a:graphic>
          <a:graphicData uri="http://schemas.openxmlformats.org/drawingml/2006/table">
            <a:tbl>
              <a:tblPr firstRow="1" bandRow="1">
                <a:tableStyleId>{2D5ABB26-0587-4C30-8999-92F81FD0307C}</a:tableStyleId>
              </a:tblPr>
              <a:tblGrid>
                <a:gridCol w="1173477"/>
                <a:gridCol w="1417323"/>
              </a:tblGrid>
              <a:tr h="370840">
                <a:tc>
                  <a:txBody>
                    <a:bodyPr/>
                    <a:lstStyle/>
                    <a:p>
                      <a:r>
                        <a:rPr lang="en-US" sz="3200" dirty="0" smtClean="0"/>
                        <a:t>15m</a:t>
                      </a:r>
                      <a:endParaRPr lang="en-US" sz="32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sz="3200" dirty="0" smtClean="0"/>
                        <a:t>Earth</a:t>
                      </a:r>
                      <a:endParaRPr lang="en-US" sz="32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sz="3200" dirty="0" smtClean="0">
                          <a:solidFill>
                            <a:srgbClr val="FF0000"/>
                          </a:solidFill>
                        </a:rPr>
                        <a:t>1h</a:t>
                      </a:r>
                      <a:endParaRPr lang="en-US" sz="3200" dirty="0">
                        <a:solidFill>
                          <a:srgbClr val="FF0000"/>
                        </a:solidFill>
                      </a:endParaRPr>
                    </a:p>
                  </a:txBody>
                  <a:tcPr>
                    <a:lnL w="12700" cap="flat" cmpd="sng" algn="ctr">
                      <a:solidFill>
                        <a:scrgbClr r="0" g="0" b="0"/>
                      </a:solidFill>
                      <a:prstDash val="solid"/>
                      <a:round/>
                      <a:headEnd type="none" w="med" len="med"/>
                      <a:tailEnd type="none" w="med" len="med"/>
                    </a:lnL>
                  </a:tcPr>
                </a:tc>
                <a:tc>
                  <a:txBody>
                    <a:bodyPr/>
                    <a:lstStyle/>
                    <a:p>
                      <a:r>
                        <a:rPr lang="en-US" sz="3200" dirty="0" smtClean="0">
                          <a:solidFill>
                            <a:srgbClr val="FF0000"/>
                          </a:solidFill>
                        </a:rPr>
                        <a:t>Nep</a:t>
                      </a:r>
                      <a:endParaRPr lang="en-US" sz="3200" dirty="0">
                        <a:solidFill>
                          <a:srgbClr val="FF0000"/>
                        </a:solidFill>
                      </a:endParaRPr>
                    </a:p>
                  </a:txBody>
                  <a:tcPr>
                    <a:lnR w="12700" cap="flat" cmpd="sng" algn="ctr">
                      <a:solidFill>
                        <a:scrgbClr r="0" g="0" b="0"/>
                      </a:solidFill>
                      <a:prstDash val="solid"/>
                      <a:round/>
                      <a:headEnd type="none" w="med" len="med"/>
                      <a:tailEnd type="none" w="med" len="med"/>
                    </a:lnR>
                  </a:tcPr>
                </a:tc>
              </a:tr>
              <a:tr h="370840">
                <a:tc>
                  <a:txBody>
                    <a:bodyPr/>
                    <a:lstStyle/>
                    <a:p>
                      <a:r>
                        <a:rPr lang="en-US" sz="3200" dirty="0" smtClean="0">
                          <a:solidFill>
                            <a:srgbClr val="008000"/>
                          </a:solidFill>
                        </a:rPr>
                        <a:t>2.5h</a:t>
                      </a:r>
                      <a:endParaRPr lang="en-US" sz="3200" dirty="0">
                        <a:solidFill>
                          <a:srgbClr val="008000"/>
                        </a:solidFill>
                      </a:endParaRPr>
                    </a:p>
                  </a:txBody>
                  <a:tcPr>
                    <a:lnL w="12700" cap="flat" cmpd="sng" algn="ctr">
                      <a:solidFill>
                        <a:scrgbClr r="0" g="0" b="0"/>
                      </a:solidFill>
                      <a:prstDash val="solid"/>
                      <a:round/>
                      <a:headEnd type="none" w="med" len="med"/>
                      <a:tailEnd type="none" w="med" len="med"/>
                    </a:lnL>
                  </a:tcPr>
                </a:tc>
                <a:tc>
                  <a:txBody>
                    <a:bodyPr/>
                    <a:lstStyle/>
                    <a:p>
                      <a:r>
                        <a:rPr lang="en-US" sz="3200" dirty="0" smtClean="0">
                          <a:solidFill>
                            <a:srgbClr val="008000"/>
                          </a:solidFill>
                        </a:rPr>
                        <a:t>Sat</a:t>
                      </a:r>
                      <a:endParaRPr lang="en-US" sz="3200" dirty="0">
                        <a:solidFill>
                          <a:srgbClr val="008000"/>
                        </a:solidFill>
                      </a:endParaRPr>
                    </a:p>
                  </a:txBody>
                  <a:tcPr>
                    <a:lnR w="12700" cap="flat" cmpd="sng" algn="ctr">
                      <a:solidFill>
                        <a:scrgbClr r="0" g="0" b="0"/>
                      </a:solidFill>
                      <a:prstDash val="solid"/>
                      <a:round/>
                      <a:headEnd type="none" w="med" len="med"/>
                      <a:tailEnd type="none" w="med" len="med"/>
                    </a:lnR>
                  </a:tcPr>
                </a:tc>
              </a:tr>
              <a:tr h="370840">
                <a:tc>
                  <a:txBody>
                    <a:bodyPr/>
                    <a:lstStyle/>
                    <a:p>
                      <a:r>
                        <a:rPr lang="en-US" sz="3200" dirty="0" smtClean="0">
                          <a:solidFill>
                            <a:srgbClr val="0000FF"/>
                          </a:solidFill>
                        </a:rPr>
                        <a:t>5h</a:t>
                      </a:r>
                      <a:endParaRPr lang="en-US" sz="3200" dirty="0">
                        <a:solidFill>
                          <a:srgbClr val="0000FF"/>
                        </a:solidFill>
                      </a:endParaRP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sz="3200" dirty="0" err="1" smtClean="0">
                          <a:solidFill>
                            <a:srgbClr val="0000FF"/>
                          </a:solidFill>
                        </a:rPr>
                        <a:t>Jup</a:t>
                      </a:r>
                      <a:endParaRPr lang="en-US" sz="3200" dirty="0">
                        <a:solidFill>
                          <a:srgbClr val="0000FF"/>
                        </a:solidFill>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18" name="Title 1"/>
          <p:cNvSpPr>
            <a:spLocks noGrp="1"/>
          </p:cNvSpPr>
          <p:nvPr>
            <p:ph type="ctrTitle"/>
          </p:nvPr>
        </p:nvSpPr>
        <p:spPr>
          <a:xfrm>
            <a:off x="0" y="0"/>
            <a:ext cx="9144000" cy="731520"/>
          </a:xfrm>
        </p:spPr>
        <p:txBody>
          <a:bodyPr anchor="ctr">
            <a:noAutofit/>
          </a:bodyPr>
          <a:lstStyle/>
          <a:p>
            <a:r>
              <a:rPr lang="en-US" sz="3600" dirty="0" err="1" smtClean="0">
                <a:solidFill>
                  <a:srgbClr val="FFFFFF"/>
                </a:solidFill>
                <a:latin typeface="Avenir Book"/>
                <a:cs typeface="Avenir Book"/>
              </a:rPr>
              <a:t>KMTNet</a:t>
            </a:r>
            <a:endParaRPr lang="en-US" sz="3600" i="1" dirty="0">
              <a:solidFill>
                <a:srgbClr val="FFFFFF"/>
              </a:solidFill>
              <a:latin typeface="Avenir Book"/>
              <a:cs typeface="Avenir Book"/>
            </a:endParaRPr>
          </a:p>
        </p:txBody>
      </p:sp>
    </p:spTree>
    <p:extLst>
      <p:ext uri="{BB962C8B-B14F-4D97-AF65-F5344CB8AC3E}">
        <p14:creationId xmlns:p14="http://schemas.microsoft.com/office/powerpoint/2010/main" val="20400610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97193" y="1024469"/>
            <a:ext cx="5472561" cy="5191210"/>
            <a:chOff x="1494659" y="1143000"/>
            <a:chExt cx="5472561" cy="5191210"/>
          </a:xfrm>
        </p:grpSpPr>
        <p:sp>
          <p:nvSpPr>
            <p:cNvPr id="9" name="TextBox 8"/>
            <p:cNvSpPr txBox="1"/>
            <p:nvPr/>
          </p:nvSpPr>
          <p:spPr>
            <a:xfrm rot="16200000">
              <a:off x="597938" y="3136612"/>
              <a:ext cx="2378218" cy="584776"/>
            </a:xfrm>
            <a:prstGeom prst="rect">
              <a:avLst/>
            </a:prstGeom>
            <a:noFill/>
          </p:spPr>
          <p:txBody>
            <a:bodyPr wrap="square" rtlCol="0">
              <a:spAutoFit/>
            </a:bodyPr>
            <a:lstStyle/>
            <a:p>
              <a:pPr algn="ctr"/>
              <a:r>
                <a:rPr lang="en-US" sz="3200" baseline="0" dirty="0" smtClean="0">
                  <a:solidFill>
                    <a:srgbClr val="FFFFFF"/>
                  </a:solidFill>
                </a:rPr>
                <a:t>Declination</a:t>
              </a:r>
              <a:endParaRPr lang="en-US" sz="3200" baseline="0" dirty="0">
                <a:solidFill>
                  <a:srgbClr val="FFFFFF"/>
                </a:solidFill>
              </a:endParaRPr>
            </a:p>
          </p:txBody>
        </p:sp>
        <p:sp>
          <p:nvSpPr>
            <p:cNvPr id="10" name="TextBox 9"/>
            <p:cNvSpPr txBox="1"/>
            <p:nvPr/>
          </p:nvSpPr>
          <p:spPr>
            <a:xfrm>
              <a:off x="2754095" y="5749434"/>
              <a:ext cx="3635810" cy="584776"/>
            </a:xfrm>
            <a:prstGeom prst="rect">
              <a:avLst/>
            </a:prstGeom>
            <a:noFill/>
          </p:spPr>
          <p:txBody>
            <a:bodyPr wrap="square" rtlCol="0" anchor="ctr">
              <a:spAutoFit/>
            </a:bodyPr>
            <a:lstStyle/>
            <a:p>
              <a:pPr algn="ctr"/>
              <a:r>
                <a:rPr lang="en-US" sz="3200" baseline="0" dirty="0" smtClean="0">
                  <a:solidFill>
                    <a:srgbClr val="FFFFFF"/>
                  </a:solidFill>
                </a:rPr>
                <a:t>Right Ascension</a:t>
              </a:r>
            </a:p>
          </p:txBody>
        </p:sp>
        <p:grpSp>
          <p:nvGrpSpPr>
            <p:cNvPr id="12" name="Group 11"/>
            <p:cNvGrpSpPr>
              <a:grpSpLocks noChangeAspect="1"/>
            </p:cNvGrpSpPr>
            <p:nvPr/>
          </p:nvGrpSpPr>
          <p:grpSpPr>
            <a:xfrm>
              <a:off x="2176780" y="1143000"/>
              <a:ext cx="4790440" cy="4572000"/>
              <a:chOff x="1178881" y="658664"/>
              <a:chExt cx="5988050" cy="5715000"/>
            </a:xfrm>
          </p:grpSpPr>
          <p:pic>
            <p:nvPicPr>
              <p:cNvPr id="13" name="Picture 12"/>
              <p:cNvPicPr>
                <a:picLocks noChangeAspect="1"/>
              </p:cNvPicPr>
              <p:nvPr/>
            </p:nvPicPr>
            <p:blipFill rotWithShape="1">
              <a:blip r:embed="rId3"/>
              <a:srcRect l="4361"/>
              <a:stretch/>
            </p:blipFill>
            <p:spPr>
              <a:xfrm>
                <a:off x="1178881" y="658664"/>
                <a:ext cx="5988050" cy="5715000"/>
              </a:xfrm>
              <a:prstGeom prst="rect">
                <a:avLst/>
              </a:prstGeom>
              <a:solidFill>
                <a:schemeClr val="bg1"/>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4"/>
              <a:stretch>
                <a:fillRect/>
              </a:stretch>
            </p:blipFill>
            <p:spPr>
              <a:xfrm>
                <a:off x="3133291" y="2359598"/>
                <a:ext cx="1470497" cy="1153761"/>
              </a:xfrm>
              <a:prstGeom prst="rect">
                <a:avLst/>
              </a:prstGeom>
            </p:spPr>
          </p:pic>
        </p:grpSp>
      </p:grpSp>
      <p:graphicFrame>
        <p:nvGraphicFramePr>
          <p:cNvPr id="17" name="Table 16"/>
          <p:cNvGraphicFramePr>
            <a:graphicFrameLocks noGrp="1"/>
          </p:cNvGraphicFramePr>
          <p:nvPr>
            <p:extLst>
              <p:ext uri="{D42A27DB-BD31-4B8C-83A1-F6EECF244321}">
                <p14:modId xmlns:p14="http://schemas.microsoft.com/office/powerpoint/2010/main" val="254497237"/>
              </p:ext>
            </p:extLst>
          </p:nvPr>
        </p:nvGraphicFramePr>
        <p:xfrm>
          <a:off x="6324600" y="1034078"/>
          <a:ext cx="2590800" cy="2316480"/>
        </p:xfrm>
        <a:graphic>
          <a:graphicData uri="http://schemas.openxmlformats.org/drawingml/2006/table">
            <a:tbl>
              <a:tblPr firstRow="1" bandRow="1">
                <a:tableStyleId>{2D5ABB26-0587-4C30-8999-92F81FD0307C}</a:tableStyleId>
              </a:tblPr>
              <a:tblGrid>
                <a:gridCol w="1173477"/>
                <a:gridCol w="1417323"/>
              </a:tblGrid>
              <a:tr h="370840">
                <a:tc>
                  <a:txBody>
                    <a:bodyPr/>
                    <a:lstStyle/>
                    <a:p>
                      <a:r>
                        <a:rPr lang="en-US" sz="3200" dirty="0" smtClean="0"/>
                        <a:t>15m</a:t>
                      </a:r>
                      <a:endParaRPr lang="en-US" sz="32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sz="3200" dirty="0" smtClean="0"/>
                        <a:t>Earth</a:t>
                      </a:r>
                      <a:endParaRPr lang="en-US" sz="32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sz="3200" dirty="0" smtClean="0">
                          <a:solidFill>
                            <a:srgbClr val="FF0000"/>
                          </a:solidFill>
                        </a:rPr>
                        <a:t>1h</a:t>
                      </a:r>
                      <a:endParaRPr lang="en-US" sz="3200" dirty="0">
                        <a:solidFill>
                          <a:srgbClr val="FF0000"/>
                        </a:solidFill>
                      </a:endParaRPr>
                    </a:p>
                  </a:txBody>
                  <a:tcPr>
                    <a:lnL w="12700" cap="flat" cmpd="sng" algn="ctr">
                      <a:solidFill>
                        <a:scrgbClr r="0" g="0" b="0"/>
                      </a:solidFill>
                      <a:prstDash val="solid"/>
                      <a:round/>
                      <a:headEnd type="none" w="med" len="med"/>
                      <a:tailEnd type="none" w="med" len="med"/>
                    </a:lnL>
                  </a:tcPr>
                </a:tc>
                <a:tc>
                  <a:txBody>
                    <a:bodyPr/>
                    <a:lstStyle/>
                    <a:p>
                      <a:r>
                        <a:rPr lang="en-US" sz="3200" dirty="0" smtClean="0">
                          <a:solidFill>
                            <a:srgbClr val="FF0000"/>
                          </a:solidFill>
                        </a:rPr>
                        <a:t>Nep</a:t>
                      </a:r>
                      <a:endParaRPr lang="en-US" sz="3200" dirty="0">
                        <a:solidFill>
                          <a:srgbClr val="FF0000"/>
                        </a:solidFill>
                      </a:endParaRPr>
                    </a:p>
                  </a:txBody>
                  <a:tcPr>
                    <a:lnR w="12700" cap="flat" cmpd="sng" algn="ctr">
                      <a:solidFill>
                        <a:scrgbClr r="0" g="0" b="0"/>
                      </a:solidFill>
                      <a:prstDash val="solid"/>
                      <a:round/>
                      <a:headEnd type="none" w="med" len="med"/>
                      <a:tailEnd type="none" w="med" len="med"/>
                    </a:lnR>
                  </a:tcPr>
                </a:tc>
              </a:tr>
              <a:tr h="370840">
                <a:tc>
                  <a:txBody>
                    <a:bodyPr/>
                    <a:lstStyle/>
                    <a:p>
                      <a:r>
                        <a:rPr lang="en-US" sz="3200" dirty="0" smtClean="0">
                          <a:solidFill>
                            <a:srgbClr val="008000"/>
                          </a:solidFill>
                        </a:rPr>
                        <a:t>2.5h</a:t>
                      </a:r>
                      <a:endParaRPr lang="en-US" sz="3200" dirty="0">
                        <a:solidFill>
                          <a:srgbClr val="008000"/>
                        </a:solidFill>
                      </a:endParaRPr>
                    </a:p>
                  </a:txBody>
                  <a:tcPr>
                    <a:lnL w="12700" cap="flat" cmpd="sng" algn="ctr">
                      <a:solidFill>
                        <a:scrgbClr r="0" g="0" b="0"/>
                      </a:solidFill>
                      <a:prstDash val="solid"/>
                      <a:round/>
                      <a:headEnd type="none" w="med" len="med"/>
                      <a:tailEnd type="none" w="med" len="med"/>
                    </a:lnL>
                  </a:tcPr>
                </a:tc>
                <a:tc>
                  <a:txBody>
                    <a:bodyPr/>
                    <a:lstStyle/>
                    <a:p>
                      <a:r>
                        <a:rPr lang="en-US" sz="3200" dirty="0" smtClean="0">
                          <a:solidFill>
                            <a:srgbClr val="008000"/>
                          </a:solidFill>
                        </a:rPr>
                        <a:t>Sat</a:t>
                      </a:r>
                      <a:endParaRPr lang="en-US" sz="3200" dirty="0">
                        <a:solidFill>
                          <a:srgbClr val="008000"/>
                        </a:solidFill>
                      </a:endParaRPr>
                    </a:p>
                  </a:txBody>
                  <a:tcPr>
                    <a:lnR w="12700" cap="flat" cmpd="sng" algn="ctr">
                      <a:solidFill>
                        <a:scrgbClr r="0" g="0" b="0"/>
                      </a:solidFill>
                      <a:prstDash val="solid"/>
                      <a:round/>
                      <a:headEnd type="none" w="med" len="med"/>
                      <a:tailEnd type="none" w="med" len="med"/>
                    </a:lnR>
                  </a:tcPr>
                </a:tc>
              </a:tr>
              <a:tr h="370840">
                <a:tc>
                  <a:txBody>
                    <a:bodyPr/>
                    <a:lstStyle/>
                    <a:p>
                      <a:r>
                        <a:rPr lang="en-US" sz="3200" dirty="0" smtClean="0">
                          <a:solidFill>
                            <a:srgbClr val="0000FF"/>
                          </a:solidFill>
                        </a:rPr>
                        <a:t>5h</a:t>
                      </a:r>
                      <a:endParaRPr lang="en-US" sz="3200" dirty="0">
                        <a:solidFill>
                          <a:srgbClr val="0000FF"/>
                        </a:solidFill>
                      </a:endParaRP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sz="3200" dirty="0" err="1" smtClean="0">
                          <a:solidFill>
                            <a:srgbClr val="0000FF"/>
                          </a:solidFill>
                        </a:rPr>
                        <a:t>Jup</a:t>
                      </a:r>
                      <a:endParaRPr lang="en-US" sz="3200" dirty="0">
                        <a:solidFill>
                          <a:srgbClr val="0000FF"/>
                        </a:solidFill>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18" name="Title 1"/>
          <p:cNvSpPr>
            <a:spLocks noGrp="1"/>
          </p:cNvSpPr>
          <p:nvPr>
            <p:ph type="ctrTitle"/>
          </p:nvPr>
        </p:nvSpPr>
        <p:spPr>
          <a:xfrm>
            <a:off x="0" y="0"/>
            <a:ext cx="9144000" cy="731520"/>
          </a:xfrm>
        </p:spPr>
        <p:txBody>
          <a:bodyPr anchor="ctr">
            <a:noAutofit/>
          </a:bodyPr>
          <a:lstStyle/>
          <a:p>
            <a:r>
              <a:rPr lang="en-US" sz="3600" dirty="0" err="1" smtClean="0">
                <a:solidFill>
                  <a:srgbClr val="FFFFFF"/>
                </a:solidFill>
                <a:latin typeface="Avenir Book"/>
                <a:cs typeface="Avenir Book"/>
              </a:rPr>
              <a:t>KMTNet</a:t>
            </a:r>
            <a:endParaRPr lang="en-US" sz="3600" i="1" dirty="0">
              <a:solidFill>
                <a:srgbClr val="FFFFFF"/>
              </a:solidFill>
              <a:latin typeface="Avenir Book"/>
              <a:cs typeface="Avenir Book"/>
            </a:endParaRPr>
          </a:p>
        </p:txBody>
      </p:sp>
    </p:spTree>
    <p:extLst>
      <p:ext uri="{BB962C8B-B14F-4D97-AF65-F5344CB8AC3E}">
        <p14:creationId xmlns:p14="http://schemas.microsoft.com/office/powerpoint/2010/main" val="30244919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0" y="0"/>
            <a:ext cx="9144000" cy="731520"/>
          </a:xfrm>
        </p:spPr>
        <p:txBody>
          <a:bodyPr anchor="ctr">
            <a:noAutofit/>
          </a:bodyPr>
          <a:lstStyle/>
          <a:p>
            <a:r>
              <a:rPr lang="en-US" sz="3600" dirty="0" smtClean="0">
                <a:solidFill>
                  <a:srgbClr val="FFFFFF"/>
                </a:solidFill>
                <a:latin typeface="Avenir Book"/>
                <a:cs typeface="Avenir Book"/>
              </a:rPr>
              <a:t>Preliminary </a:t>
            </a:r>
            <a:r>
              <a:rPr lang="en-US" sz="3600" i="1" dirty="0" smtClean="0">
                <a:solidFill>
                  <a:srgbClr val="FFFFFF"/>
                </a:solidFill>
                <a:latin typeface="Avenir Book"/>
                <a:cs typeface="Avenir Book"/>
              </a:rPr>
              <a:t>K2</a:t>
            </a:r>
            <a:r>
              <a:rPr lang="en-US" sz="3600" dirty="0" smtClean="0">
                <a:solidFill>
                  <a:srgbClr val="FFFFFF"/>
                </a:solidFill>
                <a:latin typeface="Avenir Book"/>
                <a:cs typeface="Avenir Book"/>
              </a:rPr>
              <a:t>C9 Parallax Inventory</a:t>
            </a:r>
            <a:endParaRPr lang="en-US" sz="3600" dirty="0">
              <a:solidFill>
                <a:srgbClr val="FFFFFF"/>
              </a:solidFill>
              <a:latin typeface="Avenir Book"/>
              <a:cs typeface="Avenir Book"/>
            </a:endParaRPr>
          </a:p>
        </p:txBody>
      </p:sp>
      <p:grpSp>
        <p:nvGrpSpPr>
          <p:cNvPr id="3" name="Group 2"/>
          <p:cNvGrpSpPr/>
          <p:nvPr/>
        </p:nvGrpSpPr>
        <p:grpSpPr>
          <a:xfrm>
            <a:off x="1730733" y="1412435"/>
            <a:ext cx="5682535" cy="3135900"/>
            <a:chOff x="3800125" y="612260"/>
            <a:chExt cx="5682535" cy="3135900"/>
          </a:xfrm>
        </p:grpSpPr>
        <p:sp>
          <p:nvSpPr>
            <p:cNvPr id="10" name="TextBox 9"/>
            <p:cNvSpPr txBox="1"/>
            <p:nvPr/>
          </p:nvSpPr>
          <p:spPr>
            <a:xfrm>
              <a:off x="3800125" y="612260"/>
              <a:ext cx="2793829" cy="3135900"/>
            </a:xfrm>
            <a:prstGeom prst="rect">
              <a:avLst/>
            </a:prstGeom>
            <a:noFill/>
          </p:spPr>
          <p:txBody>
            <a:bodyPr wrap="square" rtlCol="0">
              <a:spAutoFit/>
            </a:bodyPr>
            <a:lstStyle/>
            <a:p>
              <a:pPr algn="r">
                <a:lnSpc>
                  <a:spcPct val="150000"/>
                </a:lnSpc>
              </a:pPr>
              <a:r>
                <a:rPr lang="en-US" sz="4000" dirty="0" smtClean="0">
                  <a:solidFill>
                    <a:srgbClr val="FFFFFF"/>
                  </a:solidFill>
                  <a:latin typeface="Avenir Book"/>
                  <a:cs typeface="Avenir Book"/>
                </a:rPr>
                <a:t>Total events</a:t>
              </a:r>
            </a:p>
            <a:p>
              <a:pPr algn="r">
                <a:lnSpc>
                  <a:spcPct val="150000"/>
                </a:lnSpc>
              </a:pPr>
              <a:r>
                <a:rPr lang="en-US" sz="4000" dirty="0" smtClean="0">
                  <a:solidFill>
                    <a:srgbClr val="FFFFFF"/>
                  </a:solidFill>
                  <a:latin typeface="Avenir Book"/>
                  <a:cs typeface="Avenir Book"/>
                </a:rPr>
                <a:t>Bound Planets</a:t>
              </a:r>
            </a:p>
            <a:p>
              <a:pPr algn="r">
                <a:lnSpc>
                  <a:spcPct val="150000"/>
                </a:lnSpc>
              </a:pPr>
              <a:r>
                <a:rPr lang="en-US" sz="4000" dirty="0" smtClean="0">
                  <a:solidFill>
                    <a:srgbClr val="FFFFFF"/>
                  </a:solidFill>
                  <a:latin typeface="Avenir Book"/>
                  <a:cs typeface="Avenir Book"/>
                </a:rPr>
                <a:t>FFP Candidates</a:t>
              </a:r>
            </a:p>
            <a:p>
              <a:pPr algn="r">
                <a:lnSpc>
                  <a:spcPct val="150000"/>
                </a:lnSpc>
              </a:pPr>
              <a:r>
                <a:rPr lang="en-US" sz="4000" dirty="0" smtClean="0">
                  <a:solidFill>
                    <a:srgbClr val="FFFFFF"/>
                  </a:solidFill>
                  <a:latin typeface="Avenir Book"/>
                  <a:cs typeface="Avenir Book"/>
                </a:rPr>
                <a:t>Stellar Binaries</a:t>
              </a:r>
            </a:p>
            <a:p>
              <a:pPr algn="r">
                <a:lnSpc>
                  <a:spcPct val="150000"/>
                </a:lnSpc>
              </a:pPr>
              <a:r>
                <a:rPr lang="en-US" sz="4000" dirty="0" smtClean="0">
                  <a:solidFill>
                    <a:srgbClr val="FFFFFF"/>
                  </a:solidFill>
                  <a:latin typeface="Avenir Book"/>
                  <a:cs typeface="Avenir Book"/>
                </a:rPr>
                <a:t>Long-timescale</a:t>
              </a:r>
            </a:p>
          </p:txBody>
        </p:sp>
        <p:sp>
          <p:nvSpPr>
            <p:cNvPr id="12" name="TextBox 11"/>
            <p:cNvSpPr txBox="1"/>
            <p:nvPr/>
          </p:nvSpPr>
          <p:spPr>
            <a:xfrm>
              <a:off x="6983413" y="612260"/>
              <a:ext cx="2499247" cy="3135900"/>
            </a:xfrm>
            <a:prstGeom prst="rect">
              <a:avLst/>
            </a:prstGeom>
            <a:noFill/>
          </p:spPr>
          <p:txBody>
            <a:bodyPr wrap="square" rtlCol="0">
              <a:spAutoFit/>
            </a:bodyPr>
            <a:lstStyle/>
            <a:p>
              <a:pPr>
                <a:lnSpc>
                  <a:spcPct val="150000"/>
                </a:lnSpc>
              </a:pPr>
              <a:r>
                <a:rPr lang="en-US" sz="4000" dirty="0" smtClean="0">
                  <a:solidFill>
                    <a:srgbClr val="FFFFFF"/>
                  </a:solidFill>
                  <a:latin typeface="Avenir Book"/>
                  <a:cs typeface="Avenir Book"/>
                </a:rPr>
                <a:t>110 (180)</a:t>
              </a:r>
            </a:p>
            <a:p>
              <a:pPr>
                <a:lnSpc>
                  <a:spcPct val="150000"/>
                </a:lnSpc>
              </a:pPr>
              <a:r>
                <a:rPr lang="en-US" sz="4000" dirty="0" smtClean="0">
                  <a:solidFill>
                    <a:srgbClr val="FFFFFF"/>
                  </a:solidFill>
                  <a:latin typeface="Avenir Book"/>
                  <a:cs typeface="Avenir Book"/>
                </a:rPr>
                <a:t>4</a:t>
              </a:r>
            </a:p>
            <a:p>
              <a:pPr>
                <a:lnSpc>
                  <a:spcPct val="150000"/>
                </a:lnSpc>
              </a:pPr>
              <a:r>
                <a:rPr lang="en-US" sz="4000" dirty="0" smtClean="0">
                  <a:solidFill>
                    <a:srgbClr val="FFFFFF"/>
                  </a:solidFill>
                  <a:latin typeface="Avenir Book"/>
                  <a:cs typeface="Avenir Book"/>
                </a:rPr>
                <a:t>7 (13)</a:t>
              </a:r>
            </a:p>
            <a:p>
              <a:pPr>
                <a:lnSpc>
                  <a:spcPct val="150000"/>
                </a:lnSpc>
              </a:pPr>
              <a:r>
                <a:rPr lang="en-US" sz="4000" dirty="0">
                  <a:solidFill>
                    <a:srgbClr val="FFFFFF"/>
                  </a:solidFill>
                  <a:latin typeface="Avenir Book"/>
                  <a:cs typeface="Avenir Book"/>
                </a:rPr>
                <a:t>8</a:t>
              </a:r>
              <a:endParaRPr lang="en-US" sz="4000" dirty="0" smtClean="0">
                <a:solidFill>
                  <a:srgbClr val="FFFFFF"/>
                </a:solidFill>
                <a:latin typeface="Avenir Book"/>
                <a:cs typeface="Avenir Book"/>
              </a:endParaRPr>
            </a:p>
            <a:p>
              <a:pPr>
                <a:lnSpc>
                  <a:spcPct val="150000"/>
                </a:lnSpc>
              </a:pPr>
              <a:r>
                <a:rPr lang="en-US" sz="4000" dirty="0" smtClean="0">
                  <a:solidFill>
                    <a:srgbClr val="FFFFFF"/>
                  </a:solidFill>
                  <a:latin typeface="Avenir Book"/>
                  <a:cs typeface="Avenir Book"/>
                </a:rPr>
                <a:t>13</a:t>
              </a:r>
            </a:p>
          </p:txBody>
        </p:sp>
      </p:grpSp>
      <p:sp>
        <p:nvSpPr>
          <p:cNvPr id="13" name="Title 1"/>
          <p:cNvSpPr txBox="1">
            <a:spLocks/>
          </p:cNvSpPr>
          <p:nvPr/>
        </p:nvSpPr>
        <p:spPr>
          <a:xfrm>
            <a:off x="0" y="5080000"/>
            <a:ext cx="9144000" cy="7315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FFFFFF"/>
                </a:solidFill>
                <a:latin typeface="Avenir Book"/>
                <a:ea typeface="ヒラギノ角ゴ Pro W3"/>
                <a:cs typeface="Avenir Book"/>
              </a:rPr>
              <a:t>Values are, generally, lower limits!!</a:t>
            </a:r>
            <a:endParaRPr lang="en-US" sz="3600" dirty="0">
              <a:solidFill>
                <a:srgbClr val="FFFFFF"/>
              </a:solidFill>
              <a:latin typeface="Avenir Book"/>
              <a:ea typeface="ヒラギノ角ゴ Pro W3"/>
              <a:cs typeface="Avenir Book"/>
            </a:endParaRPr>
          </a:p>
        </p:txBody>
      </p:sp>
    </p:spTree>
    <p:extLst>
      <p:ext uri="{BB962C8B-B14F-4D97-AF65-F5344CB8AC3E}">
        <p14:creationId xmlns:p14="http://schemas.microsoft.com/office/powerpoint/2010/main" val="22754129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sz="8000" dirty="0" smtClean="0"/>
              <a:t>Toward a Complete Galactic</a:t>
            </a:r>
            <a:br>
              <a:rPr lang="en-US" sz="8000" dirty="0" smtClean="0"/>
            </a:br>
            <a:r>
              <a:rPr lang="en-US" sz="8000" dirty="0" smtClean="0"/>
              <a:t>(Statistical) Census of  </a:t>
            </a:r>
            <a:r>
              <a:rPr lang="en-US" sz="8000" dirty="0" err="1" smtClean="0"/>
              <a:t>Exoplanets</a:t>
            </a:r>
            <a:r>
              <a:rPr lang="en-US" sz="8000" dirty="0" smtClean="0"/>
              <a:t>.</a:t>
            </a:r>
            <a:endParaRPr lang="en-US" sz="8000" dirty="0"/>
          </a:p>
        </p:txBody>
      </p:sp>
    </p:spTree>
    <p:extLst>
      <p:ext uri="{BB962C8B-B14F-4D97-AF65-F5344CB8AC3E}">
        <p14:creationId xmlns:p14="http://schemas.microsoft.com/office/powerpoint/2010/main" val="31990950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talhaPNAS_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33400"/>
            <a:ext cx="8826111" cy="4495800"/>
          </a:xfrm>
          <a:prstGeom prst="rect">
            <a:avLst/>
          </a:prstGeom>
        </p:spPr>
      </p:pic>
      <p:sp>
        <p:nvSpPr>
          <p:cNvPr id="4" name="TextBox 3"/>
          <p:cNvSpPr txBox="1"/>
          <p:nvPr/>
        </p:nvSpPr>
        <p:spPr>
          <a:xfrm>
            <a:off x="1905000" y="5334000"/>
            <a:ext cx="5715000" cy="954107"/>
          </a:xfrm>
          <a:prstGeom prst="rect">
            <a:avLst/>
          </a:prstGeom>
          <a:solidFill>
            <a:schemeClr val="bg1"/>
          </a:solidFill>
          <a:ln w="76200" cmpd="sng">
            <a:solidFill>
              <a:schemeClr val="bg1"/>
            </a:solidFill>
          </a:ln>
        </p:spPr>
        <p:txBody>
          <a:bodyPr wrap="square" rtlCol="0">
            <a:spAutoFit/>
          </a:bodyPr>
          <a:lstStyle/>
          <a:p>
            <a:pPr algn="ctr"/>
            <a:r>
              <a:rPr lang="en-US" sz="2800" baseline="0" dirty="0" smtClean="0">
                <a:latin typeface="+mj-lt"/>
              </a:rPr>
              <a:t>~2950 Confirmed Planets</a:t>
            </a:r>
          </a:p>
          <a:p>
            <a:pPr algn="ctr"/>
            <a:r>
              <a:rPr lang="en-US" sz="2800" baseline="0" dirty="0" smtClean="0">
                <a:latin typeface="+mj-lt"/>
              </a:rPr>
              <a:t>~2504 Planet Candidates</a:t>
            </a:r>
            <a:endParaRPr lang="en-US" sz="2800" baseline="0" dirty="0">
              <a:latin typeface="+mj-lt"/>
            </a:endParaRPr>
          </a:p>
        </p:txBody>
      </p:sp>
      <p:sp>
        <p:nvSpPr>
          <p:cNvPr id="6" name="TextBox 5"/>
          <p:cNvSpPr txBox="1"/>
          <p:nvPr/>
        </p:nvSpPr>
        <p:spPr>
          <a:xfrm rot="16200000">
            <a:off x="7439055" y="2466945"/>
            <a:ext cx="2895600" cy="400110"/>
          </a:xfrm>
          <a:prstGeom prst="rect">
            <a:avLst/>
          </a:prstGeom>
          <a:solidFill>
            <a:schemeClr val="bg1"/>
          </a:solidFill>
          <a:ln w="76200" cmpd="sng">
            <a:solidFill>
              <a:schemeClr val="bg1"/>
            </a:solidFill>
          </a:ln>
        </p:spPr>
        <p:txBody>
          <a:bodyPr wrap="square" rtlCol="0">
            <a:spAutoFit/>
          </a:bodyPr>
          <a:lstStyle/>
          <a:p>
            <a:pPr algn="ctr"/>
            <a:r>
              <a:rPr lang="en-US" sz="2000" baseline="0" dirty="0" smtClean="0">
                <a:latin typeface="+mj-lt"/>
              </a:rPr>
              <a:t>Natalie </a:t>
            </a:r>
            <a:r>
              <a:rPr lang="en-US" sz="2000" baseline="0" dirty="0" err="1" smtClean="0">
                <a:latin typeface="+mj-lt"/>
              </a:rPr>
              <a:t>Batalha</a:t>
            </a:r>
            <a:endParaRPr lang="en-US" sz="2000" baseline="0" dirty="0">
              <a:latin typeface="+mj-lt"/>
            </a:endParaRPr>
          </a:p>
        </p:txBody>
      </p:sp>
      <p:sp>
        <p:nvSpPr>
          <p:cNvPr id="3" name="TextBox 2"/>
          <p:cNvSpPr txBox="1"/>
          <p:nvPr/>
        </p:nvSpPr>
        <p:spPr>
          <a:xfrm>
            <a:off x="6858000" y="3325632"/>
            <a:ext cx="228600" cy="461665"/>
          </a:xfrm>
          <a:prstGeom prst="rect">
            <a:avLst/>
          </a:prstGeom>
          <a:noFill/>
        </p:spPr>
        <p:txBody>
          <a:bodyPr wrap="square" rtlCol="0">
            <a:spAutoFit/>
          </a:bodyPr>
          <a:lstStyle/>
          <a:p>
            <a:r>
              <a:rPr lang="en-US" b="1" baseline="0" dirty="0"/>
              <a:t>E</a:t>
            </a:r>
          </a:p>
        </p:txBody>
      </p:sp>
      <p:sp>
        <p:nvSpPr>
          <p:cNvPr id="7" name="TextBox 6"/>
          <p:cNvSpPr txBox="1"/>
          <p:nvPr/>
        </p:nvSpPr>
        <p:spPr>
          <a:xfrm>
            <a:off x="6705600" y="3347496"/>
            <a:ext cx="228600" cy="461665"/>
          </a:xfrm>
          <a:prstGeom prst="rect">
            <a:avLst/>
          </a:prstGeom>
          <a:noFill/>
        </p:spPr>
        <p:txBody>
          <a:bodyPr wrap="square" rtlCol="0">
            <a:spAutoFit/>
          </a:bodyPr>
          <a:lstStyle/>
          <a:p>
            <a:r>
              <a:rPr lang="en-US" b="1" baseline="0" dirty="0" smtClean="0"/>
              <a:t>V</a:t>
            </a:r>
            <a:endParaRPr lang="en-US" b="1" baseline="0" dirty="0"/>
          </a:p>
        </p:txBody>
      </p:sp>
      <p:sp>
        <p:nvSpPr>
          <p:cNvPr id="8" name="TextBox 7"/>
          <p:cNvSpPr txBox="1"/>
          <p:nvPr/>
        </p:nvSpPr>
        <p:spPr>
          <a:xfrm>
            <a:off x="7696200" y="1579824"/>
            <a:ext cx="228600" cy="461665"/>
          </a:xfrm>
          <a:prstGeom prst="rect">
            <a:avLst/>
          </a:prstGeom>
          <a:noFill/>
        </p:spPr>
        <p:txBody>
          <a:bodyPr wrap="square" rtlCol="0">
            <a:spAutoFit/>
          </a:bodyPr>
          <a:lstStyle/>
          <a:p>
            <a:r>
              <a:rPr lang="en-US" b="1" baseline="0" dirty="0" smtClean="0"/>
              <a:t>J</a:t>
            </a:r>
            <a:endParaRPr lang="en-US" b="1" baseline="0" dirty="0"/>
          </a:p>
        </p:txBody>
      </p:sp>
      <p:sp>
        <p:nvSpPr>
          <p:cNvPr id="9" name="TextBox 8"/>
          <p:cNvSpPr txBox="1"/>
          <p:nvPr/>
        </p:nvSpPr>
        <p:spPr>
          <a:xfrm>
            <a:off x="7868976" y="1725432"/>
            <a:ext cx="228600" cy="461665"/>
          </a:xfrm>
          <a:prstGeom prst="rect">
            <a:avLst/>
          </a:prstGeom>
          <a:noFill/>
        </p:spPr>
        <p:txBody>
          <a:bodyPr wrap="square" rtlCol="0">
            <a:spAutoFit/>
          </a:bodyPr>
          <a:lstStyle/>
          <a:p>
            <a:r>
              <a:rPr lang="en-US" b="1" baseline="0" dirty="0" smtClean="0"/>
              <a:t>S</a:t>
            </a:r>
            <a:endParaRPr lang="en-US" b="1" baseline="0" dirty="0"/>
          </a:p>
        </p:txBody>
      </p:sp>
      <p:sp>
        <p:nvSpPr>
          <p:cNvPr id="10" name="TextBox 9"/>
          <p:cNvSpPr txBox="1"/>
          <p:nvPr/>
        </p:nvSpPr>
        <p:spPr>
          <a:xfrm>
            <a:off x="8153400" y="2326752"/>
            <a:ext cx="228600" cy="461665"/>
          </a:xfrm>
          <a:prstGeom prst="rect">
            <a:avLst/>
          </a:prstGeom>
          <a:noFill/>
        </p:spPr>
        <p:txBody>
          <a:bodyPr wrap="square" rtlCol="0">
            <a:spAutoFit/>
          </a:bodyPr>
          <a:lstStyle/>
          <a:p>
            <a:r>
              <a:rPr lang="en-US" b="1" baseline="0" dirty="0"/>
              <a:t>U</a:t>
            </a:r>
          </a:p>
        </p:txBody>
      </p:sp>
      <p:sp>
        <p:nvSpPr>
          <p:cNvPr id="11" name="TextBox 10"/>
          <p:cNvSpPr txBox="1"/>
          <p:nvPr/>
        </p:nvSpPr>
        <p:spPr>
          <a:xfrm>
            <a:off x="8305800" y="2357735"/>
            <a:ext cx="228600" cy="461665"/>
          </a:xfrm>
          <a:prstGeom prst="rect">
            <a:avLst/>
          </a:prstGeom>
          <a:noFill/>
        </p:spPr>
        <p:txBody>
          <a:bodyPr wrap="square" rtlCol="0">
            <a:spAutoFit/>
          </a:bodyPr>
          <a:lstStyle/>
          <a:p>
            <a:r>
              <a:rPr lang="en-US" b="1" baseline="0" dirty="0" smtClean="0"/>
              <a:t>N</a:t>
            </a:r>
            <a:endParaRPr lang="en-US" b="1" baseline="0" dirty="0"/>
          </a:p>
        </p:txBody>
      </p:sp>
    </p:spTree>
    <p:extLst>
      <p:ext uri="{BB962C8B-B14F-4D97-AF65-F5344CB8AC3E}">
        <p14:creationId xmlns:p14="http://schemas.microsoft.com/office/powerpoint/2010/main" val="7133890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 name="TextBox 30"/>
          <p:cNvSpPr txBox="1"/>
          <p:nvPr/>
        </p:nvSpPr>
        <p:spPr>
          <a:xfrm>
            <a:off x="2819400" y="685800"/>
            <a:ext cx="2777398" cy="1015663"/>
          </a:xfrm>
          <a:prstGeom prst="rect">
            <a:avLst/>
          </a:prstGeom>
          <a:noFill/>
        </p:spPr>
        <p:txBody>
          <a:bodyPr wrap="none" rtlCol="0">
            <a:spAutoFit/>
          </a:bodyPr>
          <a:lstStyle/>
          <a:p>
            <a:pPr algn="ctr" defTabSz="457200" eaLnBrk="1" fontAlgn="auto" hangingPunct="1">
              <a:spcBef>
                <a:spcPts val="0"/>
              </a:spcBef>
              <a:spcAft>
                <a:spcPts val="0"/>
              </a:spcAft>
            </a:pPr>
            <a:r>
              <a:rPr lang="en-US" sz="3000" baseline="0" dirty="0" smtClean="0">
                <a:solidFill>
                  <a:srgbClr val="FF0000"/>
                </a:solidFill>
                <a:effectLst/>
                <a:latin typeface="Arial Black"/>
                <a:ea typeface="ヒラギノ角ゴ Pro W3"/>
                <a:cs typeface="Helvetica Light"/>
              </a:rPr>
              <a:t>Kepler’s </a:t>
            </a:r>
          </a:p>
          <a:p>
            <a:pPr algn="ctr" defTabSz="457200" eaLnBrk="1" fontAlgn="auto" hangingPunct="1">
              <a:spcBef>
                <a:spcPts val="0"/>
              </a:spcBef>
              <a:spcAft>
                <a:spcPts val="0"/>
              </a:spcAft>
            </a:pPr>
            <a:r>
              <a:rPr lang="en-US" sz="3000" baseline="0" dirty="0" smtClean="0">
                <a:solidFill>
                  <a:srgbClr val="FF0000"/>
                </a:solidFill>
                <a:effectLst/>
                <a:latin typeface="Arial Black"/>
                <a:ea typeface="ヒラギノ角ゴ Pro W3"/>
                <a:cs typeface="Helvetica Light"/>
              </a:rPr>
              <a:t>Search Area </a:t>
            </a:r>
            <a:endParaRPr lang="en-US" sz="3000" baseline="0" dirty="0">
              <a:solidFill>
                <a:srgbClr val="FF0000"/>
              </a:solidFill>
              <a:effectLst/>
              <a:latin typeface="Arial Black"/>
              <a:ea typeface="ヒラギノ角ゴ Pro W3"/>
              <a:cs typeface="Helvetica Light"/>
            </a:endParaRPr>
          </a:p>
        </p:txBody>
      </p:sp>
      <p:sp>
        <p:nvSpPr>
          <p:cNvPr id="71" name="Oval 70"/>
          <p:cNvSpPr>
            <a:spLocks/>
          </p:cNvSpPr>
          <p:nvPr/>
        </p:nvSpPr>
        <p:spPr>
          <a:xfrm>
            <a:off x="6386071" y="4534904"/>
            <a:ext cx="229347" cy="230747"/>
          </a:xfrm>
          <a:prstGeom prst="ellipse">
            <a:avLst/>
          </a:prstGeom>
          <a:solidFill>
            <a:srgbClr val="FF0000"/>
          </a:solidFill>
          <a:ln>
            <a:solidFill>
              <a:schemeClr val="bg1"/>
            </a:solidFill>
          </a:ln>
          <a:effectLst>
            <a:glow rad="25400">
              <a:srgbClr val="FF0000">
                <a:alpha val="84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49" name="Oval 48"/>
          <p:cNvSpPr>
            <a:spLocks/>
          </p:cNvSpPr>
          <p:nvPr/>
        </p:nvSpPr>
        <p:spPr>
          <a:xfrm>
            <a:off x="5024297" y="3181003"/>
            <a:ext cx="2914387" cy="2952170"/>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50" name="Oval 49"/>
          <p:cNvSpPr>
            <a:spLocks/>
          </p:cNvSpPr>
          <p:nvPr/>
        </p:nvSpPr>
        <p:spPr>
          <a:xfrm>
            <a:off x="5580973" y="3659534"/>
            <a:ext cx="1887950" cy="2005670"/>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51" name="Oval 50"/>
          <p:cNvSpPr>
            <a:spLocks/>
          </p:cNvSpPr>
          <p:nvPr/>
        </p:nvSpPr>
        <p:spPr>
          <a:xfrm>
            <a:off x="6055022" y="4177638"/>
            <a:ext cx="905585" cy="96792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52" name="Oval 51"/>
          <p:cNvSpPr>
            <a:spLocks noChangeAspect="1"/>
          </p:cNvSpPr>
          <p:nvPr/>
        </p:nvSpPr>
        <p:spPr>
          <a:xfrm>
            <a:off x="6224152" y="4363463"/>
            <a:ext cx="529164" cy="565589"/>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53" name="Oval 52"/>
          <p:cNvSpPr>
            <a:spLocks/>
          </p:cNvSpPr>
          <p:nvPr/>
        </p:nvSpPr>
        <p:spPr>
          <a:xfrm>
            <a:off x="4942772" y="2598074"/>
            <a:ext cx="4061099" cy="4104245"/>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73" name="Oval 72"/>
          <p:cNvSpPr>
            <a:spLocks noChangeAspect="1"/>
          </p:cNvSpPr>
          <p:nvPr/>
        </p:nvSpPr>
        <p:spPr>
          <a:xfrm>
            <a:off x="6473031" y="4618037"/>
            <a:ext cx="62341" cy="60032"/>
          </a:xfrm>
          <a:prstGeom prst="ellipse">
            <a:avLst/>
          </a:prstGeom>
          <a:solidFill>
            <a:srgbClr val="FFBC28"/>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80" name="TextBox 79"/>
          <p:cNvSpPr txBox="1"/>
          <p:nvPr/>
        </p:nvSpPr>
        <p:spPr>
          <a:xfrm>
            <a:off x="6680904" y="4434089"/>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J</a:t>
            </a:r>
            <a:endParaRPr lang="en-US" baseline="0" dirty="0">
              <a:solidFill>
                <a:prstClr val="black"/>
              </a:solidFill>
              <a:effectLst/>
              <a:latin typeface="Helvetica Light"/>
              <a:ea typeface="ヒラギノ角ゴ Pro W3"/>
              <a:cs typeface="Helvetica Light"/>
            </a:endParaRPr>
          </a:p>
        </p:txBody>
      </p:sp>
      <p:sp>
        <p:nvSpPr>
          <p:cNvPr id="81" name="TextBox 80"/>
          <p:cNvSpPr txBox="1"/>
          <p:nvPr/>
        </p:nvSpPr>
        <p:spPr>
          <a:xfrm>
            <a:off x="6906707" y="4445847"/>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a:solidFill>
                  <a:prstClr val="black"/>
                </a:solidFill>
                <a:effectLst/>
                <a:latin typeface="Helvetica Light"/>
                <a:ea typeface="ヒラギノ角ゴ Pro W3"/>
                <a:cs typeface="Helvetica Light"/>
              </a:rPr>
              <a:t>S</a:t>
            </a:r>
          </a:p>
        </p:txBody>
      </p:sp>
      <p:sp>
        <p:nvSpPr>
          <p:cNvPr id="82" name="TextBox 81"/>
          <p:cNvSpPr txBox="1"/>
          <p:nvPr/>
        </p:nvSpPr>
        <p:spPr>
          <a:xfrm>
            <a:off x="7403027" y="4469363"/>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U</a:t>
            </a:r>
            <a:endParaRPr lang="en-US" baseline="0" dirty="0">
              <a:solidFill>
                <a:prstClr val="black"/>
              </a:solidFill>
              <a:effectLst/>
              <a:latin typeface="Helvetica Light"/>
              <a:ea typeface="ヒラギノ角ゴ Pro W3"/>
              <a:cs typeface="Helvetica Light"/>
            </a:endParaRPr>
          </a:p>
        </p:txBody>
      </p:sp>
      <p:sp>
        <p:nvSpPr>
          <p:cNvPr id="83" name="TextBox 82"/>
          <p:cNvSpPr txBox="1"/>
          <p:nvPr/>
        </p:nvSpPr>
        <p:spPr>
          <a:xfrm>
            <a:off x="7873831" y="4481121"/>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a:solidFill>
                  <a:prstClr val="black"/>
                </a:solidFill>
                <a:effectLst/>
                <a:latin typeface="Helvetica Light"/>
                <a:ea typeface="ヒラギノ角ゴ Pro W3"/>
                <a:cs typeface="Helvetica Light"/>
              </a:rPr>
              <a:t>N</a:t>
            </a:r>
          </a:p>
        </p:txBody>
      </p:sp>
      <p:sp>
        <p:nvSpPr>
          <p:cNvPr id="84" name="TextBox 83"/>
          <p:cNvSpPr txBox="1"/>
          <p:nvPr/>
        </p:nvSpPr>
        <p:spPr>
          <a:xfrm>
            <a:off x="8694716" y="4523060"/>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P</a:t>
            </a:r>
            <a:endParaRPr lang="en-US" baseline="0" dirty="0">
              <a:solidFill>
                <a:prstClr val="black"/>
              </a:solidFill>
              <a:effectLst/>
              <a:latin typeface="Helvetica Light"/>
              <a:ea typeface="ヒラギノ角ゴ Pro W3"/>
              <a:cs typeface="Helvetica Light"/>
            </a:endParaRPr>
          </a:p>
        </p:txBody>
      </p:sp>
      <p:grpSp>
        <p:nvGrpSpPr>
          <p:cNvPr id="2" name="Group 1"/>
          <p:cNvGrpSpPr/>
          <p:nvPr/>
        </p:nvGrpSpPr>
        <p:grpSpPr>
          <a:xfrm>
            <a:off x="250635" y="1268176"/>
            <a:ext cx="6260432" cy="3511142"/>
            <a:chOff x="250635" y="1268176"/>
            <a:chExt cx="6260432" cy="3511142"/>
          </a:xfrm>
        </p:grpSpPr>
        <p:sp>
          <p:nvSpPr>
            <p:cNvPr id="29" name="Oval 28"/>
            <p:cNvSpPr>
              <a:spLocks/>
            </p:cNvSpPr>
            <p:nvPr/>
          </p:nvSpPr>
          <p:spPr>
            <a:xfrm>
              <a:off x="1310543" y="2162778"/>
              <a:ext cx="1461217" cy="1551044"/>
            </a:xfrm>
            <a:prstGeom prst="ellipse">
              <a:avLst/>
            </a:prstGeom>
            <a:solidFill>
              <a:srgbClr val="FF0000">
                <a:alpha val="23000"/>
              </a:srgbClr>
            </a:solidFill>
            <a:ln>
              <a:noFill/>
            </a:ln>
            <a:effectLst>
              <a:glow rad="1435100">
                <a:srgbClr val="FF0000">
                  <a:alpha val="8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grpSp>
          <p:nvGrpSpPr>
            <p:cNvPr id="18" name="Group 17"/>
            <p:cNvGrpSpPr/>
            <p:nvPr/>
          </p:nvGrpSpPr>
          <p:grpSpPr>
            <a:xfrm>
              <a:off x="250635" y="1268176"/>
              <a:ext cx="3291272" cy="3382102"/>
              <a:chOff x="250635" y="1268176"/>
              <a:chExt cx="3291272" cy="3382102"/>
            </a:xfrm>
          </p:grpSpPr>
          <p:sp>
            <p:nvSpPr>
              <p:cNvPr id="7" name="TextBox 6"/>
              <p:cNvSpPr txBox="1"/>
              <p:nvPr/>
            </p:nvSpPr>
            <p:spPr>
              <a:xfrm>
                <a:off x="2874914" y="4148108"/>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a:solidFill>
                      <a:prstClr val="black"/>
                    </a:solidFill>
                    <a:effectLst/>
                    <a:latin typeface="Helvetica Light"/>
                    <a:ea typeface="ヒラギノ角ゴ Pro W3"/>
                    <a:cs typeface="Helvetica Light"/>
                  </a:rPr>
                  <a:t>M</a:t>
                </a:r>
              </a:p>
            </p:txBody>
          </p:sp>
          <p:sp>
            <p:nvSpPr>
              <p:cNvPr id="24" name="TextBox 23"/>
              <p:cNvSpPr txBox="1"/>
              <p:nvPr/>
            </p:nvSpPr>
            <p:spPr>
              <a:xfrm>
                <a:off x="2032029" y="3260321"/>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V</a:t>
                </a:r>
                <a:endParaRPr lang="en-US" baseline="0" dirty="0">
                  <a:solidFill>
                    <a:prstClr val="black"/>
                  </a:solidFill>
                  <a:effectLst/>
                  <a:latin typeface="Helvetica Light"/>
                  <a:ea typeface="ヒラギノ角ゴ Pro W3"/>
                  <a:cs typeface="Helvetica Light"/>
                </a:endParaRPr>
              </a:p>
            </p:txBody>
          </p:sp>
          <p:sp>
            <p:nvSpPr>
              <p:cNvPr id="27" name="TextBox 26"/>
              <p:cNvSpPr txBox="1"/>
              <p:nvPr/>
            </p:nvSpPr>
            <p:spPr>
              <a:xfrm>
                <a:off x="2484709" y="3756227"/>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a:solidFill>
                      <a:prstClr val="black"/>
                    </a:solidFill>
                    <a:effectLst/>
                    <a:latin typeface="Helvetica Light"/>
                    <a:ea typeface="ヒラギノ角ゴ Pro W3"/>
                    <a:cs typeface="Helvetica Light"/>
                  </a:rPr>
                  <a:t>E</a:t>
                </a:r>
              </a:p>
            </p:txBody>
          </p:sp>
          <p:grpSp>
            <p:nvGrpSpPr>
              <p:cNvPr id="17" name="Group 16"/>
              <p:cNvGrpSpPr/>
              <p:nvPr/>
            </p:nvGrpSpPr>
            <p:grpSpPr>
              <a:xfrm>
                <a:off x="250635" y="1268176"/>
                <a:ext cx="3291272" cy="3382102"/>
                <a:chOff x="517979" y="1903232"/>
                <a:chExt cx="3291272" cy="3382102"/>
              </a:xfrm>
            </p:grpSpPr>
            <p:sp>
              <p:nvSpPr>
                <p:cNvPr id="13" name="Oval 12"/>
                <p:cNvSpPr/>
                <p:nvPr/>
              </p:nvSpPr>
              <p:spPr>
                <a:xfrm>
                  <a:off x="1238485" y="2524978"/>
                  <a:ext cx="2120024" cy="2120564"/>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34" name="Oval 33"/>
                <p:cNvSpPr>
                  <a:spLocks noChangeAspect="1"/>
                </p:cNvSpPr>
                <p:nvPr/>
              </p:nvSpPr>
              <p:spPr>
                <a:xfrm>
                  <a:off x="517979" y="1903232"/>
                  <a:ext cx="3291272" cy="3382102"/>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35" name="Oval 34"/>
                <p:cNvSpPr>
                  <a:spLocks noChangeAspect="1"/>
                </p:cNvSpPr>
                <p:nvPr/>
              </p:nvSpPr>
              <p:spPr>
                <a:xfrm>
                  <a:off x="1474432" y="2794362"/>
                  <a:ext cx="1646271" cy="161433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36" name="Oval 35"/>
                <p:cNvSpPr>
                  <a:spLocks noChangeAspect="1"/>
                </p:cNvSpPr>
                <p:nvPr/>
              </p:nvSpPr>
              <p:spPr>
                <a:xfrm>
                  <a:off x="1743795" y="3130594"/>
                  <a:ext cx="908247" cy="890628"/>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14" name="Oval 13"/>
                <p:cNvSpPr/>
                <p:nvPr/>
              </p:nvSpPr>
              <p:spPr>
                <a:xfrm>
                  <a:off x="2188795" y="3482041"/>
                  <a:ext cx="198489" cy="201490"/>
                </a:xfrm>
                <a:prstGeom prst="ellipse">
                  <a:avLst/>
                </a:prstGeom>
                <a:solidFill>
                  <a:srgbClr val="FFBC28"/>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grpSp>
          <p:sp>
            <p:nvSpPr>
              <p:cNvPr id="38" name="TextBox 37"/>
              <p:cNvSpPr txBox="1"/>
              <p:nvPr/>
            </p:nvSpPr>
            <p:spPr>
              <a:xfrm>
                <a:off x="1730954" y="2971501"/>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M</a:t>
                </a:r>
                <a:endParaRPr lang="en-US" baseline="0" dirty="0">
                  <a:solidFill>
                    <a:prstClr val="black"/>
                  </a:solidFill>
                  <a:effectLst/>
                  <a:latin typeface="Helvetica Light"/>
                  <a:ea typeface="ヒラギノ角ゴ Pro W3"/>
                  <a:cs typeface="Helvetica Light"/>
                </a:endParaRPr>
              </a:p>
            </p:txBody>
          </p:sp>
        </p:grpSp>
        <p:cxnSp>
          <p:nvCxnSpPr>
            <p:cNvPr id="39" name="Straight Connector 38"/>
            <p:cNvCxnSpPr>
              <a:endCxn id="71" idx="0"/>
            </p:cNvCxnSpPr>
            <p:nvPr/>
          </p:nvCxnSpPr>
          <p:spPr>
            <a:xfrm>
              <a:off x="2739819" y="1505056"/>
              <a:ext cx="3760926" cy="30298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4" idx="4"/>
            </p:cNvCxnSpPr>
            <p:nvPr/>
          </p:nvCxnSpPr>
          <p:spPr>
            <a:xfrm>
              <a:off x="1896271" y="4650278"/>
              <a:ext cx="4614796" cy="1290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 name="Right Arrow 2"/>
          <p:cNvSpPr/>
          <p:nvPr/>
        </p:nvSpPr>
        <p:spPr bwMode="auto">
          <a:xfrm rot="3226097">
            <a:off x="3597208" y="2951582"/>
            <a:ext cx="3505200" cy="3048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endParaRPr>
          </a:p>
        </p:txBody>
      </p:sp>
    </p:spTree>
    <p:extLst>
      <p:ext uri="{BB962C8B-B14F-4D97-AF65-F5344CB8AC3E}">
        <p14:creationId xmlns:p14="http://schemas.microsoft.com/office/powerpoint/2010/main" val="389923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animBg="1"/>
      <p:bldP spid="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Why complete the census?</a:t>
            </a:r>
            <a:endParaRPr lang="en-US" sz="4400" dirty="0"/>
          </a:p>
        </p:txBody>
      </p:sp>
      <p:sp>
        <p:nvSpPr>
          <p:cNvPr id="3" name="Content Placeholder 2"/>
          <p:cNvSpPr>
            <a:spLocks noGrp="1"/>
          </p:cNvSpPr>
          <p:nvPr>
            <p:ph idx="1"/>
          </p:nvPr>
        </p:nvSpPr>
        <p:spPr>
          <a:xfrm>
            <a:off x="381000" y="1905000"/>
            <a:ext cx="8382000" cy="4572000"/>
          </a:xfrm>
        </p:spPr>
        <p:txBody>
          <a:bodyPr>
            <a:normAutofit fontScale="92500" lnSpcReduction="20000"/>
          </a:bodyPr>
          <a:lstStyle/>
          <a:p>
            <a:pPr>
              <a:lnSpc>
                <a:spcPct val="120000"/>
              </a:lnSpc>
            </a:pPr>
            <a:r>
              <a:rPr lang="en-US" dirty="0" smtClean="0"/>
              <a:t>A complete census is likely needed to understand planet formation and evolution.</a:t>
            </a:r>
          </a:p>
          <a:p>
            <a:pPr lvl="1">
              <a:lnSpc>
                <a:spcPct val="120000"/>
              </a:lnSpc>
            </a:pPr>
            <a:r>
              <a:rPr lang="en-US" dirty="0" smtClean="0"/>
              <a:t>Most </a:t>
            </a:r>
            <a:r>
              <a:rPr lang="en-US" dirty="0"/>
              <a:t>g</a:t>
            </a:r>
            <a:r>
              <a:rPr lang="en-US" dirty="0" smtClean="0"/>
              <a:t>iant planets likely formed beyond the snow line.</a:t>
            </a:r>
          </a:p>
          <a:p>
            <a:pPr lvl="1">
              <a:lnSpc>
                <a:spcPct val="120000"/>
              </a:lnSpc>
            </a:pPr>
            <a:r>
              <a:rPr lang="en-US" dirty="0" smtClean="0"/>
              <a:t>Place our solar system in context.</a:t>
            </a:r>
          </a:p>
          <a:p>
            <a:pPr lvl="1">
              <a:lnSpc>
                <a:spcPct val="120000"/>
              </a:lnSpc>
            </a:pPr>
            <a:r>
              <a:rPr lang="en-US" dirty="0" smtClean="0"/>
              <a:t>Water for habitable planets likely delivered from beyond the snow line.</a:t>
            </a:r>
          </a:p>
          <a:p>
            <a:pPr lvl="1">
              <a:lnSpc>
                <a:spcPct val="120000"/>
              </a:lnSpc>
            </a:pPr>
            <a:r>
              <a:rPr lang="en-US" dirty="0" smtClean="0"/>
              <a:t>Understand the frequency of planet formation in different environments.</a:t>
            </a:r>
          </a:p>
        </p:txBody>
      </p:sp>
    </p:spTree>
    <p:extLst>
      <p:ext uri="{BB962C8B-B14F-4D97-AF65-F5344CB8AC3E}">
        <p14:creationId xmlns:p14="http://schemas.microsoft.com/office/powerpoint/2010/main" val="250670748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Why complete the census?</a:t>
            </a:r>
            <a:endParaRPr lang="en-US" sz="4400" dirty="0"/>
          </a:p>
        </p:txBody>
      </p:sp>
      <p:sp>
        <p:nvSpPr>
          <p:cNvPr id="3" name="Content Placeholder 2"/>
          <p:cNvSpPr>
            <a:spLocks noGrp="1"/>
          </p:cNvSpPr>
          <p:nvPr>
            <p:ph idx="1"/>
          </p:nvPr>
        </p:nvSpPr>
        <p:spPr>
          <a:xfrm>
            <a:off x="381000" y="1905000"/>
            <a:ext cx="8382000" cy="4572000"/>
          </a:xfrm>
        </p:spPr>
        <p:txBody>
          <a:bodyPr>
            <a:normAutofit fontScale="92500" lnSpcReduction="20000"/>
          </a:bodyPr>
          <a:lstStyle/>
          <a:p>
            <a:pPr>
              <a:lnSpc>
                <a:spcPct val="120000"/>
              </a:lnSpc>
            </a:pPr>
            <a:r>
              <a:rPr lang="en-US" dirty="0" smtClean="0"/>
              <a:t>A complete census is likely needed to understand planet formation and evolution.</a:t>
            </a:r>
          </a:p>
          <a:p>
            <a:pPr lvl="1">
              <a:lnSpc>
                <a:spcPct val="120000"/>
              </a:lnSpc>
            </a:pPr>
            <a:r>
              <a:rPr lang="en-US" dirty="0" smtClean="0"/>
              <a:t>Most </a:t>
            </a:r>
            <a:r>
              <a:rPr lang="en-US" dirty="0"/>
              <a:t>g</a:t>
            </a:r>
            <a:r>
              <a:rPr lang="en-US" dirty="0" smtClean="0"/>
              <a:t>iant planets likely formed beyond the snow line.</a:t>
            </a:r>
          </a:p>
          <a:p>
            <a:pPr lvl="1">
              <a:lnSpc>
                <a:spcPct val="120000"/>
              </a:lnSpc>
            </a:pPr>
            <a:r>
              <a:rPr lang="en-US" dirty="0" smtClean="0"/>
              <a:t>Place our solar system in context.</a:t>
            </a:r>
          </a:p>
          <a:p>
            <a:pPr lvl="1">
              <a:lnSpc>
                <a:spcPct val="120000"/>
              </a:lnSpc>
            </a:pPr>
            <a:r>
              <a:rPr lang="en-US" dirty="0" smtClean="0"/>
              <a:t>Water for habitable planets likely delivered from beyond the snow line.</a:t>
            </a:r>
          </a:p>
          <a:p>
            <a:pPr lvl="1">
              <a:lnSpc>
                <a:spcPct val="120000"/>
              </a:lnSpc>
            </a:pPr>
            <a:r>
              <a:rPr lang="en-US" dirty="0" smtClean="0"/>
              <a:t>Understand the frequency of planet formation in different environments.</a:t>
            </a:r>
          </a:p>
        </p:txBody>
      </p:sp>
      <p:sp>
        <p:nvSpPr>
          <p:cNvPr id="4" name="TextBox 3"/>
          <p:cNvSpPr txBox="1"/>
          <p:nvPr/>
        </p:nvSpPr>
        <p:spPr>
          <a:xfrm rot="19800000">
            <a:off x="-160307" y="2954504"/>
            <a:ext cx="9455640" cy="1323439"/>
          </a:xfrm>
          <a:prstGeom prst="rect">
            <a:avLst/>
          </a:prstGeom>
          <a:solidFill>
            <a:schemeClr val="accent1"/>
          </a:solidFill>
          <a:ln w="76200" cmpd="sng">
            <a:solidFill>
              <a:srgbClr val="FF0000"/>
            </a:solidFill>
          </a:ln>
        </p:spPr>
        <p:txBody>
          <a:bodyPr wrap="square" rtlCol="0">
            <a:spAutoFit/>
          </a:bodyPr>
          <a:lstStyle/>
          <a:p>
            <a:r>
              <a:rPr lang="en-US" sz="8000" b="1" baseline="0" dirty="0" smtClean="0">
                <a:solidFill>
                  <a:srgbClr val="FF0000"/>
                </a:solidFill>
                <a:latin typeface="Arial Black"/>
                <a:cs typeface="Arial Black"/>
              </a:rPr>
              <a:t>Blah, blah, blah.</a:t>
            </a:r>
            <a:endParaRPr lang="en-US" sz="8000" b="1" baseline="0" dirty="0">
              <a:solidFill>
                <a:srgbClr val="FF0000"/>
              </a:solidFill>
              <a:latin typeface="Arial Black"/>
              <a:cs typeface="Arial Black"/>
            </a:endParaRPr>
          </a:p>
        </p:txBody>
      </p:sp>
    </p:spTree>
    <p:extLst>
      <p:ext uri="{BB962C8B-B14F-4D97-AF65-F5344CB8AC3E}">
        <p14:creationId xmlns:p14="http://schemas.microsoft.com/office/powerpoint/2010/main" val="13299675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382000" cy="1143000"/>
          </a:xfrm>
        </p:spPr>
        <p:txBody>
          <a:bodyPr/>
          <a:lstStyle/>
          <a:p>
            <a:r>
              <a:rPr lang="en-US" sz="8000" dirty="0" smtClean="0"/>
              <a:t>So really, why complete the census?</a:t>
            </a:r>
            <a:endParaRPr lang="en-US" sz="8000" dirty="0"/>
          </a:p>
        </p:txBody>
      </p:sp>
    </p:spTree>
    <p:extLst>
      <p:ext uri="{BB962C8B-B14F-4D97-AF65-F5344CB8AC3E}">
        <p14:creationId xmlns:p14="http://schemas.microsoft.com/office/powerpoint/2010/main" val="11650843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p:cNvSpPr txBox="1">
            <a:spLocks noChangeArrowheads="1"/>
          </p:cNvSpPr>
          <p:nvPr/>
        </p:nvSpPr>
        <p:spPr bwMode="auto">
          <a:xfrm>
            <a:off x="114300" y="413802"/>
            <a:ext cx="9067800"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aseline="0" dirty="0">
                <a:latin typeface="+mn-lt"/>
              </a:rPr>
              <a:t>cult n.</a:t>
            </a:r>
          </a:p>
          <a:p>
            <a:endParaRPr lang="en-US" sz="2000" baseline="0" dirty="0">
              <a:latin typeface="+mn-lt"/>
            </a:endParaRPr>
          </a:p>
          <a:p>
            <a:r>
              <a:rPr lang="en-US" sz="2000" baseline="0" dirty="0">
                <a:latin typeface="+mn-lt"/>
              </a:rPr>
              <a:t>1. A</a:t>
            </a:r>
            <a:r>
              <a:rPr lang="en-US" sz="2000" baseline="0" dirty="0" smtClean="0">
                <a:latin typeface="+mn-lt"/>
              </a:rPr>
              <a:t> </a:t>
            </a:r>
            <a:r>
              <a:rPr lang="en-US" sz="2000" baseline="0" dirty="0">
                <a:latin typeface="+mn-lt"/>
              </a:rPr>
              <a:t>religion or religious sect generally considered extremist or false, with its followers often living in an unconventional manner under the guidance of an authoritarian, charismatic leader. </a:t>
            </a:r>
          </a:p>
          <a:p>
            <a:endParaRPr lang="en-US" sz="2000" baseline="0" dirty="0">
              <a:latin typeface="+mn-lt"/>
            </a:endParaRPr>
          </a:p>
          <a:p>
            <a:r>
              <a:rPr lang="en-US" sz="2000" baseline="0" dirty="0">
                <a:latin typeface="+mn-lt"/>
              </a:rPr>
              <a:t>2. A system or community of religious worship and ritual. </a:t>
            </a:r>
          </a:p>
          <a:p>
            <a:endParaRPr lang="en-US" sz="2000" baseline="0" dirty="0">
              <a:latin typeface="+mn-lt"/>
            </a:endParaRPr>
          </a:p>
          <a:p>
            <a:r>
              <a:rPr lang="en-US" sz="2000" baseline="0" dirty="0">
                <a:latin typeface="+mn-lt"/>
              </a:rPr>
              <a:t>3. The formal means of expressing religious reverence; religious ceremony and ritual. </a:t>
            </a:r>
          </a:p>
          <a:p>
            <a:endParaRPr lang="en-US" sz="2000" baseline="0" dirty="0">
              <a:latin typeface="+mn-lt"/>
            </a:endParaRPr>
          </a:p>
          <a:p>
            <a:r>
              <a:rPr lang="en-US" sz="2000" baseline="0" dirty="0">
                <a:latin typeface="+mn-lt"/>
              </a:rPr>
              <a:t>4. A usually non-scientific method or regimen claimed by its originator to have exclusive or exceptional power in curing a particular disease. </a:t>
            </a:r>
          </a:p>
          <a:p>
            <a:endParaRPr lang="en-US" sz="2000" baseline="0" dirty="0">
              <a:latin typeface="+mn-lt"/>
            </a:endParaRPr>
          </a:p>
          <a:p>
            <a:r>
              <a:rPr lang="en-US" sz="2000" baseline="0" dirty="0">
                <a:latin typeface="+mn-lt"/>
              </a:rPr>
              <a:t>5. Obsessive, especially faddish, devotion to or veneration for a person, principle, or thing. </a:t>
            </a:r>
          </a:p>
          <a:p>
            <a:endParaRPr lang="en-US" sz="2000" baseline="0" dirty="0">
              <a:latin typeface="+mn-lt"/>
            </a:endParaRPr>
          </a:p>
          <a:p>
            <a:r>
              <a:rPr lang="en-US" sz="2000" baseline="0" dirty="0">
                <a:latin typeface="+mn-lt"/>
              </a:rPr>
              <a:t>6. An exclusive group of persons sharing an esoteric, usually artistic or intellectual interest. </a:t>
            </a:r>
          </a:p>
        </p:txBody>
      </p:sp>
    </p:spTree>
    <p:extLst>
      <p:ext uri="{BB962C8B-B14F-4D97-AF65-F5344CB8AC3E}">
        <p14:creationId xmlns:p14="http://schemas.microsoft.com/office/powerpoint/2010/main" val="364939509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070711_star_vmed_4p.widec.jpg                                  00082C8CMacintosh HD                   C38898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17525"/>
            <a:ext cx="5943600" cy="588327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4" name="Picture 3" descr="ss.jpg                                                         00082C8CMacintosh HD                   C38898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175125"/>
            <a:ext cx="7924800" cy="82232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5" name="Picture 4" descr=" 51peg.jpg                                                      00082C8CMacintosh HD                   C38898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5241925"/>
            <a:ext cx="7924800" cy="823913"/>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285" name="Text Box 5"/>
          <p:cNvSpPr txBox="1">
            <a:spLocks noChangeArrowheads="1"/>
          </p:cNvSpPr>
          <p:nvPr/>
        </p:nvSpPr>
        <p:spPr bwMode="auto">
          <a:xfrm>
            <a:off x="533400" y="1066800"/>
            <a:ext cx="7788275" cy="523220"/>
          </a:xfrm>
          <a:prstGeom prst="rect">
            <a:avLst/>
          </a:prstGeom>
          <a:solidFill>
            <a:srgbClr val="000000"/>
          </a:solidFill>
          <a:ln w="571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baseline="0" dirty="0">
                <a:effectLst/>
                <a:latin typeface="+mn-lt"/>
                <a:cs typeface="+mn-cs"/>
              </a:rPr>
              <a:t>1995: A Planetary Companion to 51 Peg</a:t>
            </a:r>
          </a:p>
        </p:txBody>
      </p:sp>
      <p:sp>
        <p:nvSpPr>
          <p:cNvPr id="225286" name="Text Box 6"/>
          <p:cNvSpPr txBox="1">
            <a:spLocks noChangeArrowheads="1"/>
          </p:cNvSpPr>
          <p:nvPr/>
        </p:nvSpPr>
        <p:spPr bwMode="auto">
          <a:xfrm>
            <a:off x="2667000" y="6432550"/>
            <a:ext cx="36369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aseline="0" dirty="0">
                <a:effectLst/>
                <a:latin typeface="+mn-lt"/>
                <a:cs typeface="+mn-cs"/>
              </a:rPr>
              <a:t>(Mayor &amp; </a:t>
            </a:r>
            <a:r>
              <a:rPr lang="en-US" baseline="0" dirty="0" err="1">
                <a:effectLst/>
                <a:latin typeface="+mn-lt"/>
                <a:cs typeface="+mn-cs"/>
              </a:rPr>
              <a:t>Queloz</a:t>
            </a:r>
            <a:r>
              <a:rPr lang="en-US" baseline="0" dirty="0">
                <a:effectLst/>
                <a:latin typeface="+mn-lt"/>
                <a:cs typeface="+mn-cs"/>
              </a:rPr>
              <a:t> 1995)</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382000" cy="1143000"/>
          </a:xfrm>
        </p:spPr>
        <p:txBody>
          <a:bodyPr/>
          <a:lstStyle/>
          <a:p>
            <a:r>
              <a:rPr lang="en-US" sz="8000" dirty="0" smtClean="0"/>
              <a:t>Mother Nature is More Imaginative Than We Are.</a:t>
            </a:r>
            <a:endParaRPr lang="en-US" sz="8000" dirty="0"/>
          </a:p>
        </p:txBody>
      </p:sp>
    </p:spTree>
    <p:extLst>
      <p:ext uri="{BB962C8B-B14F-4D97-AF65-F5344CB8AC3E}">
        <p14:creationId xmlns:p14="http://schemas.microsoft.com/office/powerpoint/2010/main" val="271764155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143000"/>
          </a:xfrm>
        </p:spPr>
        <p:txBody>
          <a:bodyPr/>
          <a:lstStyle/>
          <a:p>
            <a:r>
              <a:rPr lang="en-US" dirty="0" smtClean="0"/>
              <a:t>Earth Mass and Below?</a:t>
            </a:r>
            <a:endParaRPr lang="en-US" dirty="0"/>
          </a:p>
        </p:txBody>
      </p:sp>
      <p:sp>
        <p:nvSpPr>
          <p:cNvPr id="3" name="Content Placeholder 2"/>
          <p:cNvSpPr>
            <a:spLocks noGrp="1"/>
          </p:cNvSpPr>
          <p:nvPr>
            <p:ph idx="1"/>
          </p:nvPr>
        </p:nvSpPr>
        <p:spPr>
          <a:xfrm>
            <a:off x="381000" y="1447800"/>
            <a:ext cx="8382000" cy="5029200"/>
          </a:xfrm>
        </p:spPr>
        <p:txBody>
          <a:bodyPr>
            <a:normAutofit fontScale="85000" lnSpcReduction="20000"/>
          </a:bodyPr>
          <a:lstStyle/>
          <a:p>
            <a:pPr>
              <a:lnSpc>
                <a:spcPct val="120000"/>
              </a:lnSpc>
            </a:pPr>
            <a:r>
              <a:rPr lang="en-US" dirty="0" smtClean="0"/>
              <a:t>Monitor hundreds of millions of bulge stars continuously on a time scale of ~10 minutes.</a:t>
            </a:r>
          </a:p>
          <a:p>
            <a:pPr lvl="1">
              <a:lnSpc>
                <a:spcPct val="120000"/>
              </a:lnSpc>
            </a:pPr>
            <a:r>
              <a:rPr lang="en-US" sz="2400" dirty="0" smtClean="0"/>
              <a:t>Event rate ~10</a:t>
            </a:r>
            <a:r>
              <a:rPr lang="en-US" sz="2400" baseline="30000" dirty="0" smtClean="0"/>
              <a:t>-5</a:t>
            </a:r>
            <a:r>
              <a:rPr lang="en-US" sz="2400" dirty="0" smtClean="0"/>
              <a:t>/year/star.</a:t>
            </a:r>
          </a:p>
          <a:p>
            <a:pPr lvl="1">
              <a:lnSpc>
                <a:spcPct val="120000"/>
              </a:lnSpc>
            </a:pPr>
            <a:r>
              <a:rPr lang="en-US" sz="2400" dirty="0" smtClean="0"/>
              <a:t>Detection probability ~0.1-1%.</a:t>
            </a:r>
          </a:p>
          <a:p>
            <a:pPr lvl="1">
              <a:lnSpc>
                <a:spcPct val="120000"/>
              </a:lnSpc>
            </a:pPr>
            <a:r>
              <a:rPr lang="en-US" sz="2400" dirty="0" smtClean="0"/>
              <a:t>Shortest features are ~30 minutes.</a:t>
            </a:r>
          </a:p>
          <a:p>
            <a:pPr>
              <a:lnSpc>
                <a:spcPct val="120000"/>
              </a:lnSpc>
            </a:pPr>
            <a:r>
              <a:rPr lang="en-US" dirty="0" smtClean="0"/>
              <a:t>Relative photometry of a few %. </a:t>
            </a:r>
          </a:p>
          <a:p>
            <a:pPr lvl="1">
              <a:lnSpc>
                <a:spcPct val="120000"/>
              </a:lnSpc>
            </a:pPr>
            <a:r>
              <a:rPr lang="en-US" sz="2600" dirty="0" smtClean="0"/>
              <a:t>Deviations are few – 10%. </a:t>
            </a:r>
          </a:p>
          <a:p>
            <a:pPr>
              <a:lnSpc>
                <a:spcPct val="120000"/>
              </a:lnSpc>
            </a:pPr>
            <a:r>
              <a:rPr lang="en-US" dirty="0" smtClean="0"/>
              <a:t>Resolve main sequence source stars for smallest planets. </a:t>
            </a:r>
          </a:p>
          <a:p>
            <a:pPr>
              <a:lnSpc>
                <a:spcPct val="120000"/>
              </a:lnSpc>
            </a:pPr>
            <a:r>
              <a:rPr lang="en-US" dirty="0" smtClean="0"/>
              <a:t>Masses: resolve background stars for primary mass determinations.</a:t>
            </a:r>
          </a:p>
        </p:txBody>
      </p:sp>
    </p:spTree>
    <p:extLst>
      <p:ext uri="{BB962C8B-B14F-4D97-AF65-F5344CB8AC3E}">
        <p14:creationId xmlns:p14="http://schemas.microsoft.com/office/powerpoint/2010/main" val="3420072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304800" y="0"/>
            <a:ext cx="8382000" cy="1143000"/>
          </a:xfrm>
        </p:spPr>
        <p:txBody>
          <a:bodyPr/>
          <a:lstStyle/>
          <a:p>
            <a:pPr>
              <a:defRPr/>
            </a:pPr>
            <a:r>
              <a:rPr lang="en-US" dirty="0"/>
              <a:t>Ground vs. </a:t>
            </a:r>
            <a:r>
              <a:rPr lang="en-US" dirty="0" smtClean="0"/>
              <a:t>Space.</a:t>
            </a:r>
            <a:endParaRPr lang="en-US" dirty="0"/>
          </a:p>
        </p:txBody>
      </p:sp>
      <p:sp>
        <p:nvSpPr>
          <p:cNvPr id="232451" name="Rectangle 3"/>
          <p:cNvSpPr>
            <a:spLocks noGrp="1" noChangeArrowheads="1"/>
          </p:cNvSpPr>
          <p:nvPr>
            <p:ph type="body" idx="1"/>
          </p:nvPr>
        </p:nvSpPr>
        <p:spPr>
          <a:xfrm>
            <a:off x="304800" y="1219200"/>
            <a:ext cx="8610600" cy="4343400"/>
          </a:xfrm>
        </p:spPr>
        <p:txBody>
          <a:bodyPr numCol="2">
            <a:normAutofit/>
          </a:bodyPr>
          <a:lstStyle/>
          <a:p>
            <a:pPr>
              <a:lnSpc>
                <a:spcPct val="90000"/>
              </a:lnSpc>
              <a:defRPr/>
            </a:pPr>
            <a:r>
              <a:rPr lang="en-US" sz="2400" dirty="0"/>
              <a:t>Infrared</a:t>
            </a:r>
            <a:r>
              <a:rPr lang="en-US" sz="2400" dirty="0" smtClean="0"/>
              <a:t>.</a:t>
            </a:r>
          </a:p>
          <a:p>
            <a:pPr lvl="1">
              <a:lnSpc>
                <a:spcPct val="90000"/>
              </a:lnSpc>
              <a:defRPr/>
            </a:pPr>
            <a:r>
              <a:rPr lang="en-US" sz="1800" dirty="0" smtClean="0"/>
              <a:t>More </a:t>
            </a:r>
            <a:r>
              <a:rPr lang="en-US" sz="1800" dirty="0" err="1" smtClean="0"/>
              <a:t>extincted</a:t>
            </a:r>
            <a:r>
              <a:rPr lang="en-US" sz="1800" dirty="0" smtClean="0"/>
              <a:t> fields.</a:t>
            </a:r>
          </a:p>
          <a:p>
            <a:pPr lvl="1">
              <a:lnSpc>
                <a:spcPct val="90000"/>
              </a:lnSpc>
              <a:defRPr/>
            </a:pPr>
            <a:r>
              <a:rPr lang="en-US" sz="1800" dirty="0" smtClean="0">
                <a:sym typeface="Symbol" charset="0"/>
              </a:rPr>
              <a:t>Smaller sources.</a:t>
            </a:r>
          </a:p>
          <a:p>
            <a:pPr>
              <a:lnSpc>
                <a:spcPct val="90000"/>
              </a:lnSpc>
              <a:defRPr/>
            </a:pPr>
            <a:r>
              <a:rPr lang="en-US" sz="2400" dirty="0" smtClean="0"/>
              <a:t>Resolution.</a:t>
            </a:r>
            <a:endParaRPr lang="en-US" sz="2400" dirty="0"/>
          </a:p>
          <a:p>
            <a:pPr lvl="1">
              <a:lnSpc>
                <a:spcPct val="90000"/>
              </a:lnSpc>
              <a:defRPr/>
            </a:pPr>
            <a:r>
              <a:rPr lang="en-US" sz="1800" dirty="0"/>
              <a:t>Low-magnification </a:t>
            </a:r>
            <a:r>
              <a:rPr lang="en-US" sz="1800" dirty="0" smtClean="0"/>
              <a:t>events.</a:t>
            </a:r>
          </a:p>
          <a:p>
            <a:pPr lvl="1">
              <a:lnSpc>
                <a:spcPct val="90000"/>
              </a:lnSpc>
              <a:defRPr/>
            </a:pPr>
            <a:r>
              <a:rPr lang="en-US" sz="1800" dirty="0" smtClean="0">
                <a:sym typeface="Symbol" charset="0"/>
              </a:rPr>
              <a:t>Isolate </a:t>
            </a:r>
            <a:r>
              <a:rPr lang="en-US" sz="1800" dirty="0">
                <a:sym typeface="Symbol" charset="0"/>
              </a:rPr>
              <a:t>light from the lens </a:t>
            </a:r>
            <a:r>
              <a:rPr lang="en-US" sz="1800" dirty="0" smtClean="0">
                <a:sym typeface="Symbol" charset="0"/>
              </a:rPr>
              <a:t>star. </a:t>
            </a:r>
          </a:p>
          <a:p>
            <a:pPr>
              <a:lnSpc>
                <a:spcPct val="90000"/>
              </a:lnSpc>
              <a:defRPr/>
            </a:pPr>
            <a:r>
              <a:rPr lang="en-US" sz="2400" dirty="0" smtClean="0"/>
              <a:t>Visibility.</a:t>
            </a:r>
            <a:endParaRPr lang="en-US" sz="2400" dirty="0"/>
          </a:p>
          <a:p>
            <a:pPr lvl="1">
              <a:lnSpc>
                <a:spcPct val="90000"/>
              </a:lnSpc>
              <a:defRPr/>
            </a:pPr>
            <a:r>
              <a:rPr lang="en-US" sz="1800" dirty="0"/>
              <a:t>Complete </a:t>
            </a:r>
            <a:r>
              <a:rPr lang="en-US" sz="1800" dirty="0" smtClean="0"/>
              <a:t>coverage.</a:t>
            </a:r>
            <a:endParaRPr lang="en-US" sz="2000" dirty="0" smtClean="0"/>
          </a:p>
          <a:p>
            <a:pPr>
              <a:lnSpc>
                <a:spcPct val="90000"/>
              </a:lnSpc>
              <a:defRPr/>
            </a:pPr>
            <a:r>
              <a:rPr lang="en-US" sz="2400" dirty="0" smtClean="0"/>
              <a:t>Smaller systematics.</a:t>
            </a:r>
            <a:endParaRPr lang="en-US" sz="2400" dirty="0"/>
          </a:p>
          <a:p>
            <a:pPr lvl="1">
              <a:lnSpc>
                <a:spcPct val="90000"/>
              </a:lnSpc>
              <a:defRPr/>
            </a:pPr>
            <a:r>
              <a:rPr lang="en-US" sz="1800" dirty="0" smtClean="0"/>
              <a:t>Better characterization.</a:t>
            </a:r>
          </a:p>
          <a:p>
            <a:pPr lvl="1">
              <a:lnSpc>
                <a:spcPct val="90000"/>
              </a:lnSpc>
              <a:defRPr/>
            </a:pPr>
            <a:r>
              <a:rPr lang="en-US" sz="1800" dirty="0" smtClean="0"/>
              <a:t>Robust quantification of sensitivities.</a:t>
            </a:r>
            <a:endParaRPr lang="en-US" sz="2000" dirty="0"/>
          </a:p>
        </p:txBody>
      </p:sp>
      <p:sp>
        <p:nvSpPr>
          <p:cNvPr id="10" name="Text Box 9"/>
          <p:cNvSpPr txBox="1">
            <a:spLocks noChangeArrowheads="1"/>
          </p:cNvSpPr>
          <p:nvPr/>
        </p:nvSpPr>
        <p:spPr bwMode="auto">
          <a:xfrm>
            <a:off x="2667000" y="6485733"/>
            <a:ext cx="3902075" cy="4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sz="1800" baseline="0" dirty="0" smtClean="0">
                <a:effectLst/>
                <a:latin typeface="Arial" charset="0"/>
                <a:cs typeface="+mn-cs"/>
              </a:rPr>
              <a:t>(Bennett &amp; </a:t>
            </a:r>
            <a:r>
              <a:rPr lang="en-US" sz="1800" baseline="0" dirty="0" err="1" smtClean="0">
                <a:effectLst/>
                <a:latin typeface="Arial" charset="0"/>
                <a:cs typeface="+mn-cs"/>
              </a:rPr>
              <a:t>Rhie</a:t>
            </a:r>
            <a:r>
              <a:rPr lang="en-US" sz="1800" baseline="0" dirty="0" smtClean="0">
                <a:effectLst/>
                <a:latin typeface="Arial" charset="0"/>
                <a:cs typeface="+mn-cs"/>
              </a:rPr>
              <a:t> 2002)</a:t>
            </a:r>
            <a:endParaRPr lang="en-US" sz="1800" baseline="0" dirty="0">
              <a:effectLst/>
              <a:latin typeface="Arial" charset="0"/>
              <a:cs typeface="+mn-cs"/>
            </a:endParaRPr>
          </a:p>
        </p:txBody>
      </p:sp>
      <p:sp>
        <p:nvSpPr>
          <p:cNvPr id="3" name="Rectangle 2"/>
          <p:cNvSpPr/>
          <p:nvPr/>
        </p:nvSpPr>
        <p:spPr>
          <a:xfrm>
            <a:off x="457200" y="5334000"/>
            <a:ext cx="8229600" cy="1095685"/>
          </a:xfrm>
          <a:prstGeom prst="rect">
            <a:avLst/>
          </a:prstGeom>
        </p:spPr>
        <p:txBody>
          <a:bodyPr>
            <a:spAutoFit/>
          </a:bodyPr>
          <a:lstStyle/>
          <a:p>
            <a:pPr algn="ctr">
              <a:lnSpc>
                <a:spcPct val="90000"/>
              </a:lnSpc>
              <a:defRPr/>
            </a:pPr>
            <a:r>
              <a:rPr lang="en-US" sz="3600" dirty="0" smtClean="0">
                <a:latin typeface="+mn-lt"/>
              </a:rPr>
              <a:t>Science enabled from space: sub-Earth mass planets, habitable zone planets, free-floating Earth-mass planets, mass measurements.</a:t>
            </a:r>
            <a:endParaRPr lang="en-US" sz="3600" dirty="0">
              <a:latin typeface="+mn-lt"/>
            </a:endParaRPr>
          </a:p>
        </p:txBody>
      </p:sp>
      <p:pic>
        <p:nvPicPr>
          <p:cNvPr id="4" name="Picture 3" descr="afta_vvv_com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295400"/>
            <a:ext cx="3733800" cy="3733800"/>
          </a:xfrm>
          <a:prstGeom prst="rect">
            <a:avLst/>
          </a:prstGeom>
        </p:spPr>
      </p:pic>
    </p:spTree>
    <p:extLst>
      <p:ext uri="{BB962C8B-B14F-4D97-AF65-F5344CB8AC3E}">
        <p14:creationId xmlns:p14="http://schemas.microsoft.com/office/powerpoint/2010/main" val="36301712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382000" cy="1143000"/>
          </a:xfrm>
        </p:spPr>
        <p:txBody>
          <a:bodyPr/>
          <a:lstStyle/>
          <a:p>
            <a:pPr>
              <a:defRPr/>
            </a:pPr>
            <a:r>
              <a:rPr lang="en-US" sz="8000" dirty="0" smtClean="0"/>
              <a:t>WFIRST.</a:t>
            </a:r>
            <a:endParaRPr lang="en-US" sz="8000" dirty="0"/>
          </a:p>
        </p:txBody>
      </p:sp>
    </p:spTree>
    <p:extLst>
      <p:ext uri="{BB962C8B-B14F-4D97-AF65-F5344CB8AC3E}">
        <p14:creationId xmlns:p14="http://schemas.microsoft.com/office/powerpoint/2010/main" val="34727825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What is the Wide Field </a:t>
            </a:r>
            <a:r>
              <a:rPr lang="en-US" sz="4000" dirty="0" err="1" smtClean="0"/>
              <a:t>InfraRed</a:t>
            </a:r>
            <a:r>
              <a:rPr lang="en-US" sz="4000" dirty="0" smtClean="0"/>
              <a:t> Survey Telescope?</a:t>
            </a:r>
            <a:endParaRPr lang="en-US" sz="4000" dirty="0"/>
          </a:p>
        </p:txBody>
      </p:sp>
      <p:sp>
        <p:nvSpPr>
          <p:cNvPr id="3" name="Content Placeholder 2"/>
          <p:cNvSpPr>
            <a:spLocks noGrp="1"/>
          </p:cNvSpPr>
          <p:nvPr>
            <p:ph idx="1"/>
          </p:nvPr>
        </p:nvSpPr>
        <p:spPr>
          <a:xfrm>
            <a:off x="381000" y="1981200"/>
            <a:ext cx="8382000" cy="4724400"/>
          </a:xfrm>
        </p:spPr>
        <p:txBody>
          <a:bodyPr>
            <a:normAutofit fontScale="77500" lnSpcReduction="20000"/>
          </a:bodyPr>
          <a:lstStyle/>
          <a:p>
            <a:pPr>
              <a:lnSpc>
                <a:spcPct val="120000"/>
              </a:lnSpc>
            </a:pPr>
            <a:r>
              <a:rPr lang="en-US" dirty="0" smtClean="0"/>
              <a:t>#1 recommendation of the 2010 Decadal Survey for a large space mission.</a:t>
            </a:r>
          </a:p>
          <a:p>
            <a:pPr>
              <a:lnSpc>
                <a:spcPct val="120000"/>
              </a:lnSpc>
            </a:pPr>
            <a:r>
              <a:rPr lang="en-US" dirty="0" smtClean="0"/>
              <a:t>Notional mission, based on several different inputs, including:</a:t>
            </a:r>
          </a:p>
          <a:p>
            <a:pPr lvl="1">
              <a:lnSpc>
                <a:spcPct val="120000"/>
              </a:lnSpc>
            </a:pPr>
            <a:r>
              <a:rPr lang="en-US" dirty="0" smtClean="0"/>
              <a:t>JDEM-Omega (</a:t>
            </a:r>
            <a:r>
              <a:rPr lang="en-US" dirty="0" err="1" smtClean="0"/>
              <a:t>Gehrels</a:t>
            </a:r>
            <a:r>
              <a:rPr lang="en-US" dirty="0" smtClean="0"/>
              <a:t> et al.)</a:t>
            </a:r>
          </a:p>
          <a:p>
            <a:pPr lvl="1">
              <a:lnSpc>
                <a:spcPct val="120000"/>
              </a:lnSpc>
            </a:pPr>
            <a:r>
              <a:rPr lang="en-US" dirty="0" smtClean="0"/>
              <a:t>MPF (Bennett et al.)</a:t>
            </a:r>
          </a:p>
          <a:p>
            <a:pPr lvl="1">
              <a:lnSpc>
                <a:spcPct val="120000"/>
              </a:lnSpc>
            </a:pPr>
            <a:r>
              <a:rPr lang="en-US" dirty="0" smtClean="0"/>
              <a:t>NISS (Stern et al.) </a:t>
            </a:r>
          </a:p>
          <a:p>
            <a:pPr>
              <a:lnSpc>
                <a:spcPct val="120000"/>
              </a:lnSpc>
            </a:pPr>
            <a:r>
              <a:rPr lang="en-US" dirty="0" smtClean="0"/>
              <a:t>Three equal science areas:</a:t>
            </a:r>
          </a:p>
          <a:p>
            <a:pPr lvl="1">
              <a:lnSpc>
                <a:spcPct val="120000"/>
              </a:lnSpc>
            </a:pPr>
            <a:r>
              <a:rPr lang="en-US" dirty="0" smtClean="0"/>
              <a:t>Dark energy (</a:t>
            </a:r>
            <a:r>
              <a:rPr lang="en-US" dirty="0" err="1" smtClean="0"/>
              <a:t>SNe</a:t>
            </a:r>
            <a:r>
              <a:rPr lang="en-US" dirty="0" smtClean="0"/>
              <a:t>, Weak Lensing, BAO).</a:t>
            </a:r>
          </a:p>
          <a:p>
            <a:pPr lvl="1">
              <a:lnSpc>
                <a:spcPct val="120000"/>
              </a:lnSpc>
            </a:pPr>
            <a:r>
              <a:rPr lang="en-US" dirty="0" err="1" smtClean="0"/>
              <a:t>Exoplanet</a:t>
            </a:r>
            <a:r>
              <a:rPr lang="en-US" dirty="0" smtClean="0"/>
              <a:t> </a:t>
            </a:r>
            <a:r>
              <a:rPr lang="en-US" dirty="0" err="1" smtClean="0"/>
              <a:t>microlensing</a:t>
            </a:r>
            <a:r>
              <a:rPr lang="en-US" dirty="0" smtClean="0"/>
              <a:t> survey.</a:t>
            </a:r>
          </a:p>
          <a:p>
            <a:pPr lvl="1">
              <a:lnSpc>
                <a:spcPct val="120000"/>
              </a:lnSpc>
            </a:pPr>
            <a:r>
              <a:rPr lang="en-US" dirty="0" smtClean="0"/>
              <a:t>GO program including a Galactic plane survey.</a:t>
            </a:r>
          </a:p>
          <a:p>
            <a:pPr lvl="1"/>
            <a:endParaRPr lang="en-US" dirty="0"/>
          </a:p>
        </p:txBody>
      </p:sp>
    </p:spTree>
    <p:extLst>
      <p:ext uri="{BB962C8B-B14F-4D97-AF65-F5344CB8AC3E}">
        <p14:creationId xmlns:p14="http://schemas.microsoft.com/office/powerpoint/2010/main" val="259072885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WFIRST Real?</a:t>
            </a:r>
            <a:endParaRPr lang="en-US" dirty="0"/>
          </a:p>
        </p:txBody>
      </p:sp>
      <p:sp>
        <p:nvSpPr>
          <p:cNvPr id="3" name="Content Placeholder 2"/>
          <p:cNvSpPr>
            <a:spLocks noGrp="1"/>
          </p:cNvSpPr>
          <p:nvPr>
            <p:ph idx="1"/>
          </p:nvPr>
        </p:nvSpPr>
        <p:spPr>
          <a:xfrm>
            <a:off x="381000" y="1981200"/>
            <a:ext cx="8382000" cy="4724400"/>
          </a:xfrm>
        </p:spPr>
        <p:txBody>
          <a:bodyPr>
            <a:normAutofit fontScale="92500"/>
          </a:bodyPr>
          <a:lstStyle/>
          <a:p>
            <a:r>
              <a:rPr lang="en-US" dirty="0" smtClean="0"/>
              <a:t>Yes!</a:t>
            </a:r>
            <a:endParaRPr lang="en-US" dirty="0"/>
          </a:p>
          <a:p>
            <a:r>
              <a:rPr lang="en-US" dirty="0" smtClean="0"/>
              <a:t>FY16 appropriation provides </a:t>
            </a:r>
            <a:r>
              <a:rPr lang="en-US" dirty="0"/>
              <a:t>$90M </a:t>
            </a:r>
            <a:r>
              <a:rPr lang="en-US" dirty="0" smtClean="0"/>
              <a:t>for </a:t>
            </a:r>
            <a:r>
              <a:rPr lang="en-US" dirty="0"/>
              <a:t>WFIRST (+$76M more than OMB request) </a:t>
            </a:r>
            <a:r>
              <a:rPr lang="en-US" dirty="0" smtClean="0"/>
              <a:t>and </a:t>
            </a:r>
            <a:r>
              <a:rPr lang="en-US" dirty="0"/>
              <a:t>directs NASA to start </a:t>
            </a:r>
            <a:r>
              <a:rPr lang="en-US" dirty="0" smtClean="0"/>
              <a:t>formulation.</a:t>
            </a:r>
          </a:p>
          <a:p>
            <a:r>
              <a:rPr lang="en-US" dirty="0" smtClean="0"/>
              <a:t>New start (KDP-A) February 18, 2016.</a:t>
            </a:r>
          </a:p>
          <a:p>
            <a:r>
              <a:rPr lang="en-US" dirty="0" smtClean="0"/>
              <a:t>WFIRST Science Investigation Team Proposals were due on October 15, 2015, selected proposals announced on December 18, 2015.</a:t>
            </a:r>
          </a:p>
          <a:p>
            <a:endParaRPr lang="en-US" dirty="0"/>
          </a:p>
        </p:txBody>
      </p:sp>
    </p:spTree>
    <p:extLst>
      <p:ext uri="{BB962C8B-B14F-4D97-AF65-F5344CB8AC3E}">
        <p14:creationId xmlns:p14="http://schemas.microsoft.com/office/powerpoint/2010/main" val="29020017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143000"/>
          </a:xfrm>
        </p:spPr>
        <p:txBody>
          <a:bodyPr/>
          <a:lstStyle/>
          <a:p>
            <a:r>
              <a:rPr lang="en-US" dirty="0" smtClean="0"/>
              <a:t>WFIRST-AFTA.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23880628"/>
              </p:ext>
            </p:extLst>
          </p:nvPr>
        </p:nvGraphicFramePr>
        <p:xfrm>
          <a:off x="152400" y="1813118"/>
          <a:ext cx="3352800" cy="4267202"/>
        </p:xfrm>
        <a:graphic>
          <a:graphicData uri="http://schemas.openxmlformats.org/drawingml/2006/table">
            <a:tbl>
              <a:tblPr firstRow="1" bandRow="1">
                <a:tableStyleId>{5C22544A-7EE6-4342-B048-85BDC9FD1C3A}</a:tableStyleId>
              </a:tblPr>
              <a:tblGrid>
                <a:gridCol w="1676400"/>
                <a:gridCol w="1676400"/>
              </a:tblGrid>
              <a:tr h="844062">
                <a:tc>
                  <a:txBody>
                    <a:bodyPr/>
                    <a:lstStyle/>
                    <a:p>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r>
                        <a:rPr lang="en-US" dirty="0" smtClean="0"/>
                        <a:t>WFIRST-AFTA</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489020">
                <a:tc>
                  <a:txBody>
                    <a:bodyPr/>
                    <a:lstStyle/>
                    <a:p>
                      <a:r>
                        <a:rPr lang="en-US" dirty="0" smtClean="0"/>
                        <a:t>Eff.</a:t>
                      </a:r>
                      <a:r>
                        <a:rPr lang="en-US" baseline="0" dirty="0" smtClean="0"/>
                        <a:t> </a:t>
                      </a:r>
                      <a:r>
                        <a:rPr lang="en-US" dirty="0" smtClean="0"/>
                        <a:t>Aperture</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r>
                        <a:rPr lang="en-US" dirty="0" smtClean="0"/>
                        <a:t>2.28m</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489020">
                <a:tc>
                  <a:txBody>
                    <a:bodyPr/>
                    <a:lstStyle/>
                    <a:p>
                      <a:r>
                        <a:rPr lang="en-US" dirty="0" smtClean="0"/>
                        <a:t>FOV</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r>
                        <a:rPr lang="en-US" dirty="0" smtClean="0"/>
                        <a:t>0.281</a:t>
                      </a:r>
                      <a:r>
                        <a:rPr lang="en-US" baseline="0" dirty="0" smtClean="0"/>
                        <a:t> deg</a:t>
                      </a:r>
                      <a:r>
                        <a:rPr lang="en-US" baseline="30000" dirty="0" smtClean="0"/>
                        <a:t>2</a:t>
                      </a:r>
                      <a:endParaRPr lang="en-US" baseline="30000"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489020">
                <a:tc>
                  <a:txBody>
                    <a:bodyPr/>
                    <a:lstStyle/>
                    <a:p>
                      <a:r>
                        <a:rPr lang="en-US" dirty="0" smtClean="0"/>
                        <a:t>Wavelengths</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r>
                        <a:rPr lang="en-US" dirty="0" smtClean="0"/>
                        <a:t>0.7-2 μm</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489020">
                <a:tc>
                  <a:txBody>
                    <a:bodyPr/>
                    <a:lstStyle/>
                    <a:p>
                      <a:r>
                        <a:rPr lang="en-US" dirty="0" smtClean="0"/>
                        <a:t>FWHM@1μm</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r>
                        <a:rPr lang="en-US" dirty="0" smtClean="0"/>
                        <a:t>0.10”</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489020">
                <a:tc>
                  <a:txBody>
                    <a:bodyPr/>
                    <a:lstStyle/>
                    <a:p>
                      <a:r>
                        <a:rPr lang="en-US" dirty="0" smtClean="0"/>
                        <a:t>Pixel</a:t>
                      </a:r>
                      <a:r>
                        <a:rPr lang="en-US" baseline="0" dirty="0" smtClean="0"/>
                        <a:t> Size</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r>
                        <a:rPr lang="en-US" dirty="0" smtClean="0"/>
                        <a:t>0.11”</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489020">
                <a:tc>
                  <a:txBody>
                    <a:bodyPr/>
                    <a:lstStyle/>
                    <a:p>
                      <a:r>
                        <a:rPr lang="en-US" dirty="0" smtClean="0"/>
                        <a:t>Lifetime</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r>
                        <a:rPr lang="en-US" dirty="0" smtClean="0"/>
                        <a:t>5+1 years</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r h="489020">
                <a:tc>
                  <a:txBody>
                    <a:bodyPr/>
                    <a:lstStyle/>
                    <a:p>
                      <a:r>
                        <a:rPr lang="en-US" dirty="0" smtClean="0"/>
                        <a:t>Orbit</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r>
                        <a:rPr lang="en-US" dirty="0" smtClean="0"/>
                        <a:t>L2</a:t>
                      </a:r>
                      <a:endParaRPr lang="en-US"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r>
            </a:tbl>
          </a:graphicData>
        </a:graphic>
      </p:graphicFrame>
      <p:pic>
        <p:nvPicPr>
          <p:cNvPr id="5"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16200000">
            <a:off x="5774552" y="2875446"/>
            <a:ext cx="4343400" cy="209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57600" y="1752600"/>
            <a:ext cx="3124200" cy="435503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pPr>
            <a:r>
              <a:rPr lang="en-US" sz="1600" baseline="0" dirty="0">
                <a:solidFill>
                  <a:srgbClr val="000000"/>
                </a:solidFill>
                <a:latin typeface="Arial"/>
                <a:ea typeface="ヒラギノ角ゴ Pro W3"/>
                <a:cs typeface="Arial Black"/>
              </a:rPr>
              <a:t>Wide-Field </a:t>
            </a:r>
            <a:r>
              <a:rPr lang="en-US" sz="1600" baseline="0" dirty="0" smtClean="0">
                <a:solidFill>
                  <a:srgbClr val="000000"/>
                </a:solidFill>
                <a:latin typeface="Arial"/>
                <a:ea typeface="ヒラギノ角ゴ Pro W3"/>
                <a:cs typeface="Arial Black"/>
              </a:rPr>
              <a:t>Instrument</a:t>
            </a:r>
          </a:p>
          <a:p>
            <a:pPr marL="171450" indent="-171450">
              <a:spcAft>
                <a:spcPts val="600"/>
              </a:spcAft>
              <a:buFont typeface="Arial"/>
              <a:buChar char="•"/>
            </a:pPr>
            <a:r>
              <a:rPr lang="en-US" sz="1200" baseline="0" dirty="0" smtClean="0">
                <a:solidFill>
                  <a:srgbClr val="000000"/>
                </a:solidFill>
                <a:latin typeface="Arial"/>
                <a:ea typeface="ヒラギノ角ゴ Pro W3"/>
                <a:cs typeface="Arial Black"/>
              </a:rPr>
              <a:t>Imaging </a:t>
            </a:r>
            <a:r>
              <a:rPr lang="en-US" sz="1200" baseline="0" dirty="0">
                <a:solidFill>
                  <a:srgbClr val="000000"/>
                </a:solidFill>
                <a:latin typeface="Arial"/>
                <a:ea typeface="ヒラギノ角ゴ Pro W3"/>
                <a:cs typeface="Arial Black"/>
              </a:rPr>
              <a:t>&amp; spectroscopy over 1000's sq </a:t>
            </a:r>
            <a:r>
              <a:rPr lang="en-US" sz="1200" baseline="0" dirty="0" smtClean="0">
                <a:solidFill>
                  <a:srgbClr val="000000"/>
                </a:solidFill>
                <a:latin typeface="Arial"/>
                <a:ea typeface="ヒラギノ角ゴ Pro W3"/>
                <a:cs typeface="Arial Black"/>
              </a:rPr>
              <a:t>deg.</a:t>
            </a:r>
          </a:p>
          <a:p>
            <a:pPr marL="171450" indent="-171450">
              <a:spcAft>
                <a:spcPts val="600"/>
              </a:spcAft>
              <a:buFont typeface="Arial"/>
              <a:buChar char="•"/>
            </a:pPr>
            <a:r>
              <a:rPr lang="en-US" sz="1200" baseline="0" dirty="0" smtClean="0">
                <a:solidFill>
                  <a:srgbClr val="000000"/>
                </a:solidFill>
                <a:latin typeface="Arial"/>
                <a:ea typeface="ヒラギノ角ゴ Pro W3"/>
                <a:cs typeface="Arial Black"/>
              </a:rPr>
              <a:t>Monitoring </a:t>
            </a:r>
            <a:r>
              <a:rPr lang="en-US" sz="1200" baseline="0" dirty="0">
                <a:solidFill>
                  <a:srgbClr val="000000"/>
                </a:solidFill>
                <a:latin typeface="Arial"/>
                <a:ea typeface="ヒラギノ角ゴ Pro W3"/>
                <a:cs typeface="Arial Black"/>
              </a:rPr>
              <a:t>of SN and microlensing </a:t>
            </a:r>
            <a:r>
              <a:rPr lang="en-US" sz="1200" baseline="0" dirty="0" smtClean="0">
                <a:solidFill>
                  <a:srgbClr val="000000"/>
                </a:solidFill>
                <a:latin typeface="Arial"/>
                <a:ea typeface="ヒラギノ角ゴ Pro W3"/>
                <a:cs typeface="Arial Black"/>
              </a:rPr>
              <a:t>fields</a:t>
            </a:r>
          </a:p>
          <a:p>
            <a:pPr marL="171450" indent="-171450">
              <a:spcAft>
                <a:spcPts val="600"/>
              </a:spcAft>
              <a:buFont typeface="Arial"/>
              <a:buChar char="•"/>
            </a:pPr>
            <a:r>
              <a:rPr lang="en-US" sz="1200" baseline="0" dirty="0" smtClean="0">
                <a:solidFill>
                  <a:srgbClr val="000000"/>
                </a:solidFill>
                <a:latin typeface="Arial"/>
                <a:ea typeface="ヒラギノ角ゴ Pro W3"/>
                <a:cs typeface="Arial Black"/>
              </a:rPr>
              <a:t>0.7 </a:t>
            </a:r>
            <a:r>
              <a:rPr lang="en-US" sz="1200" baseline="0" dirty="0">
                <a:solidFill>
                  <a:srgbClr val="000000"/>
                </a:solidFill>
                <a:latin typeface="Arial"/>
                <a:ea typeface="ヒラギノ角ゴ Pro W3"/>
                <a:cs typeface="Arial Black"/>
              </a:rPr>
              <a:t>– 2.0 micron </a:t>
            </a:r>
            <a:r>
              <a:rPr lang="en-US" sz="1200" baseline="0" dirty="0" smtClean="0">
                <a:solidFill>
                  <a:srgbClr val="000000"/>
                </a:solidFill>
                <a:latin typeface="Arial"/>
                <a:ea typeface="ヒラギノ角ゴ Pro W3"/>
                <a:cs typeface="Arial Black"/>
              </a:rPr>
              <a:t>bandpass</a:t>
            </a:r>
          </a:p>
          <a:p>
            <a:pPr marL="171450" indent="-171450">
              <a:spcAft>
                <a:spcPts val="600"/>
              </a:spcAft>
              <a:buFont typeface="Arial"/>
              <a:buChar char="•"/>
            </a:pPr>
            <a:r>
              <a:rPr lang="en-US" sz="1200" baseline="0" dirty="0" smtClean="0">
                <a:solidFill>
                  <a:srgbClr val="000000"/>
                </a:solidFill>
                <a:latin typeface="Arial"/>
                <a:ea typeface="ヒラギノ角ゴ Pro W3"/>
                <a:cs typeface="Arial Black"/>
              </a:rPr>
              <a:t>0.28 </a:t>
            </a:r>
            <a:r>
              <a:rPr lang="en-US" sz="1200" baseline="0" dirty="0">
                <a:solidFill>
                  <a:srgbClr val="000000"/>
                </a:solidFill>
                <a:latin typeface="Arial"/>
                <a:ea typeface="ヒラギノ角ゴ Pro W3"/>
                <a:cs typeface="Arial Black"/>
              </a:rPr>
              <a:t>sq deg FoV  (100X JWST FoV</a:t>
            </a:r>
            <a:r>
              <a:rPr lang="en-US" sz="1200" baseline="0" dirty="0" smtClean="0">
                <a:solidFill>
                  <a:srgbClr val="000000"/>
                </a:solidFill>
                <a:latin typeface="Arial"/>
                <a:ea typeface="ヒラギノ角ゴ Pro W3"/>
                <a:cs typeface="Arial Black"/>
              </a:rPr>
              <a:t>)</a:t>
            </a:r>
          </a:p>
          <a:p>
            <a:pPr marL="171450" indent="-171450">
              <a:spcAft>
                <a:spcPts val="600"/>
              </a:spcAft>
              <a:buFont typeface="Arial"/>
              <a:buChar char="•"/>
            </a:pPr>
            <a:r>
              <a:rPr lang="en-US" sz="1200" baseline="0" dirty="0" smtClean="0">
                <a:solidFill>
                  <a:srgbClr val="000000"/>
                </a:solidFill>
                <a:latin typeface="Arial"/>
                <a:ea typeface="ヒラギノ角ゴ Pro W3"/>
                <a:cs typeface="Arial Black"/>
              </a:rPr>
              <a:t>18 </a:t>
            </a:r>
            <a:r>
              <a:rPr lang="en-US" sz="1200" baseline="0" dirty="0">
                <a:solidFill>
                  <a:srgbClr val="000000"/>
                </a:solidFill>
                <a:latin typeface="Arial"/>
                <a:ea typeface="ヒラギノ角ゴ Pro W3"/>
                <a:cs typeface="Arial Black"/>
              </a:rPr>
              <a:t>H4RG detectors  (288 Mpixels</a:t>
            </a:r>
            <a:r>
              <a:rPr lang="en-US" sz="1200" baseline="0" dirty="0" smtClean="0">
                <a:solidFill>
                  <a:srgbClr val="000000"/>
                </a:solidFill>
                <a:latin typeface="Arial"/>
                <a:ea typeface="ヒラギノ角ゴ Pro W3"/>
                <a:cs typeface="Arial Black"/>
              </a:rPr>
              <a:t>)</a:t>
            </a:r>
          </a:p>
          <a:p>
            <a:pPr marL="171450" indent="-171450">
              <a:spcAft>
                <a:spcPts val="600"/>
              </a:spcAft>
              <a:buFont typeface="Arial"/>
              <a:buChar char="•"/>
            </a:pPr>
            <a:r>
              <a:rPr lang="en-US" sz="1200" baseline="0" dirty="0" smtClean="0">
                <a:solidFill>
                  <a:srgbClr val="000000"/>
                </a:solidFill>
                <a:latin typeface="Arial"/>
                <a:ea typeface="ヒラギノ角ゴ Pro W3"/>
                <a:cs typeface="Arial Black"/>
              </a:rPr>
              <a:t>4 </a:t>
            </a:r>
            <a:r>
              <a:rPr lang="en-US" sz="1200" baseline="0" dirty="0">
                <a:solidFill>
                  <a:srgbClr val="000000"/>
                </a:solidFill>
                <a:latin typeface="Arial"/>
                <a:ea typeface="ヒラギノ角ゴ Pro W3"/>
                <a:cs typeface="Arial Black"/>
              </a:rPr>
              <a:t>filter imaging,  grism + IFU </a:t>
            </a:r>
            <a:r>
              <a:rPr lang="en-US" sz="1200" baseline="0" dirty="0" smtClean="0">
                <a:solidFill>
                  <a:srgbClr val="000000"/>
                </a:solidFill>
                <a:latin typeface="Arial"/>
                <a:ea typeface="ヒラギノ角ゴ Pro W3"/>
                <a:cs typeface="Arial Black"/>
              </a:rPr>
              <a:t>spectroscopy</a:t>
            </a:r>
          </a:p>
          <a:p>
            <a:pPr>
              <a:spcAft>
                <a:spcPts val="600"/>
              </a:spcAft>
            </a:pPr>
            <a:r>
              <a:rPr lang="en-US" sz="1600" baseline="0" dirty="0">
                <a:solidFill>
                  <a:srgbClr val="000000"/>
                </a:solidFill>
                <a:latin typeface="Arial"/>
                <a:ea typeface="ヒラギノ角ゴ Pro W3"/>
                <a:cs typeface="Arial Black"/>
              </a:rPr>
              <a:t>Coronagraph </a:t>
            </a:r>
            <a:endParaRPr lang="en-US" sz="1600" baseline="0" dirty="0" smtClean="0">
              <a:solidFill>
                <a:srgbClr val="000000"/>
              </a:solidFill>
              <a:latin typeface="Arial"/>
              <a:ea typeface="ヒラギノ角ゴ Pro W3"/>
              <a:cs typeface="Arial Black"/>
            </a:endParaRPr>
          </a:p>
          <a:p>
            <a:pPr>
              <a:spcAft>
                <a:spcPts val="600"/>
              </a:spcAft>
            </a:pPr>
            <a:r>
              <a:rPr lang="en-US" sz="1200" baseline="0" dirty="0" smtClean="0">
                <a:solidFill>
                  <a:srgbClr val="000000"/>
                </a:solidFill>
                <a:latin typeface="Arial"/>
                <a:ea typeface="ヒラギノ角ゴ Pro W3"/>
                <a:cs typeface="Arial Black"/>
              </a:rPr>
              <a:t>Imaging </a:t>
            </a:r>
            <a:r>
              <a:rPr lang="en-US" sz="1200" baseline="0" dirty="0">
                <a:solidFill>
                  <a:srgbClr val="000000"/>
                </a:solidFill>
                <a:latin typeface="Arial"/>
                <a:ea typeface="ヒラギノ角ゴ Pro W3"/>
                <a:cs typeface="Arial Black"/>
              </a:rPr>
              <a:t>of ice &amp; gas giant </a:t>
            </a:r>
            <a:r>
              <a:rPr lang="en-US" sz="1200" baseline="0" dirty="0" smtClean="0">
                <a:solidFill>
                  <a:srgbClr val="000000"/>
                </a:solidFill>
                <a:latin typeface="Arial"/>
                <a:ea typeface="ヒラギノ角ゴ Pro W3"/>
                <a:cs typeface="Arial Black"/>
              </a:rPr>
              <a:t>exoplanets</a:t>
            </a:r>
          </a:p>
          <a:p>
            <a:pPr marL="171450" indent="-171450">
              <a:spcAft>
                <a:spcPts val="600"/>
              </a:spcAft>
              <a:buFont typeface="Arial"/>
              <a:buChar char="•"/>
            </a:pPr>
            <a:r>
              <a:rPr lang="en-US" sz="1200" baseline="0" dirty="0" smtClean="0">
                <a:solidFill>
                  <a:srgbClr val="000000"/>
                </a:solidFill>
                <a:latin typeface="Arial"/>
                <a:ea typeface="ヒラギノ角ゴ Pro W3"/>
                <a:cs typeface="Arial Black"/>
              </a:rPr>
              <a:t>Imaging </a:t>
            </a:r>
            <a:r>
              <a:rPr lang="en-US" sz="1200" baseline="0" dirty="0">
                <a:solidFill>
                  <a:srgbClr val="000000"/>
                </a:solidFill>
                <a:latin typeface="Arial"/>
                <a:ea typeface="ヒラギノ角ゴ Pro W3"/>
                <a:cs typeface="Arial Black"/>
              </a:rPr>
              <a:t>of debris disks </a:t>
            </a:r>
            <a:endParaRPr lang="en-US" sz="1200" baseline="0" dirty="0" smtClean="0">
              <a:solidFill>
                <a:srgbClr val="000000"/>
              </a:solidFill>
              <a:latin typeface="Arial"/>
              <a:ea typeface="ヒラギノ角ゴ Pro W3"/>
              <a:cs typeface="Arial Black"/>
            </a:endParaRPr>
          </a:p>
          <a:p>
            <a:pPr marL="171450" indent="-171450">
              <a:spcAft>
                <a:spcPts val="600"/>
              </a:spcAft>
              <a:buFont typeface="Arial"/>
              <a:buChar char="•"/>
            </a:pPr>
            <a:r>
              <a:rPr lang="en-US" sz="1200" baseline="0" dirty="0" smtClean="0">
                <a:solidFill>
                  <a:srgbClr val="000000"/>
                </a:solidFill>
                <a:latin typeface="Arial"/>
                <a:ea typeface="ヒラギノ角ゴ Pro W3"/>
                <a:cs typeface="Arial Black"/>
              </a:rPr>
              <a:t>400 </a:t>
            </a:r>
            <a:r>
              <a:rPr lang="en-US" sz="1200" baseline="0" dirty="0">
                <a:solidFill>
                  <a:srgbClr val="000000"/>
                </a:solidFill>
                <a:latin typeface="Arial"/>
                <a:ea typeface="ヒラギノ角ゴ Pro W3"/>
                <a:cs typeface="Arial Black"/>
              </a:rPr>
              <a:t>– 1000 nm </a:t>
            </a:r>
            <a:r>
              <a:rPr lang="en-US" sz="1200" baseline="0" dirty="0" smtClean="0">
                <a:solidFill>
                  <a:srgbClr val="000000"/>
                </a:solidFill>
                <a:latin typeface="Arial"/>
                <a:ea typeface="ヒラギノ角ゴ Pro W3"/>
                <a:cs typeface="Arial Black"/>
              </a:rPr>
              <a:t>bandpass</a:t>
            </a:r>
          </a:p>
          <a:p>
            <a:pPr marL="171450" indent="-171450">
              <a:spcAft>
                <a:spcPts val="600"/>
              </a:spcAft>
              <a:buFont typeface="Arial"/>
              <a:buChar char="•"/>
            </a:pPr>
            <a:r>
              <a:rPr lang="en-US" sz="1200" baseline="0" dirty="0">
                <a:solidFill>
                  <a:srgbClr val="000000"/>
                </a:solidFill>
                <a:latin typeface="Arial"/>
                <a:ea typeface="ヒラギノ角ゴ Pro W3"/>
                <a:cs typeface="Arial Black"/>
              </a:rPr>
              <a:t>1</a:t>
            </a:r>
            <a:r>
              <a:rPr lang="en-US" sz="1200" baseline="0" dirty="0" smtClean="0">
                <a:solidFill>
                  <a:srgbClr val="000000"/>
                </a:solidFill>
                <a:latin typeface="Arial"/>
                <a:ea typeface="ヒラギノ角ゴ Pro W3"/>
                <a:cs typeface="Arial Black"/>
              </a:rPr>
              <a:t>0</a:t>
            </a:r>
            <a:r>
              <a:rPr lang="en-US" sz="1200" baseline="30000" dirty="0" smtClean="0">
                <a:solidFill>
                  <a:srgbClr val="000000"/>
                </a:solidFill>
                <a:latin typeface="Arial"/>
                <a:ea typeface="ヒラギノ角ゴ Pro W3"/>
                <a:cs typeface="Arial Black"/>
              </a:rPr>
              <a:t>-9  </a:t>
            </a:r>
            <a:r>
              <a:rPr lang="en-US" sz="1200" baseline="0" dirty="0" smtClean="0">
                <a:solidFill>
                  <a:srgbClr val="000000"/>
                </a:solidFill>
                <a:latin typeface="Arial"/>
                <a:ea typeface="ヒラギノ角ゴ Pro W3"/>
                <a:cs typeface="Arial Black"/>
              </a:rPr>
              <a:t>contrast</a:t>
            </a:r>
          </a:p>
          <a:p>
            <a:pPr marL="171450" indent="-171450">
              <a:spcAft>
                <a:spcPts val="600"/>
              </a:spcAft>
              <a:buFont typeface="Arial"/>
              <a:buChar char="•"/>
            </a:pPr>
            <a:r>
              <a:rPr lang="en-US" sz="1200" baseline="0" dirty="0">
                <a:solidFill>
                  <a:srgbClr val="000000"/>
                </a:solidFill>
                <a:latin typeface="Arial"/>
                <a:ea typeface="ヒラギノ角ゴ Pro W3"/>
                <a:cs typeface="Arial Black"/>
              </a:rPr>
              <a:t>2</a:t>
            </a:r>
            <a:r>
              <a:rPr lang="en-US" sz="1200" baseline="0" dirty="0" smtClean="0">
                <a:solidFill>
                  <a:srgbClr val="000000"/>
                </a:solidFill>
                <a:latin typeface="Arial"/>
                <a:ea typeface="ヒラギノ角ゴ Pro W3"/>
                <a:cs typeface="Arial Black"/>
              </a:rPr>
              <a:t>00 </a:t>
            </a:r>
            <a:r>
              <a:rPr lang="en-US" sz="1200" baseline="0" dirty="0">
                <a:solidFill>
                  <a:srgbClr val="000000"/>
                </a:solidFill>
                <a:latin typeface="Arial"/>
                <a:ea typeface="ヒラギノ角ゴ Pro W3"/>
                <a:cs typeface="Arial Black"/>
              </a:rPr>
              <a:t>milli-arcsec inner </a:t>
            </a:r>
            <a:r>
              <a:rPr lang="en-US" sz="1200" baseline="0" dirty="0" smtClean="0">
                <a:solidFill>
                  <a:srgbClr val="000000"/>
                </a:solidFill>
                <a:latin typeface="Arial"/>
                <a:ea typeface="ヒラギノ角ゴ Pro W3"/>
                <a:cs typeface="Arial Black"/>
              </a:rPr>
              <a:t>working angle</a:t>
            </a:r>
          </a:p>
          <a:p>
            <a:pPr>
              <a:spcAft>
                <a:spcPts val="600"/>
              </a:spcAft>
            </a:pPr>
            <a:endParaRPr lang="en-US" sz="1200" baseline="0" dirty="0">
              <a:solidFill>
                <a:srgbClr val="000000"/>
              </a:solidFill>
              <a:latin typeface="Arial"/>
              <a:ea typeface="ヒラギノ角ゴ Pro W3"/>
            </a:endParaRPr>
          </a:p>
        </p:txBody>
      </p:sp>
      <p:sp>
        <p:nvSpPr>
          <p:cNvPr id="6" name="TextBox 5"/>
          <p:cNvSpPr txBox="1"/>
          <p:nvPr/>
        </p:nvSpPr>
        <p:spPr>
          <a:xfrm>
            <a:off x="3657600" y="1752600"/>
            <a:ext cx="3124200" cy="43545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spcAft>
                <a:spcPts val="600"/>
              </a:spcAft>
              <a:defRPr/>
            </a:pPr>
            <a:r>
              <a:rPr lang="en-US" sz="1600" baseline="0" dirty="0">
                <a:solidFill>
                  <a:srgbClr val="000000"/>
                </a:solidFill>
                <a:latin typeface="Arial"/>
                <a:ea typeface="ヒラギノ角ゴ Pro W3"/>
              </a:rPr>
              <a:t>Wide-Field Instrument</a:t>
            </a:r>
          </a:p>
          <a:p>
            <a:pPr marL="171450" indent="-171450">
              <a:spcAft>
                <a:spcPts val="600"/>
              </a:spcAft>
              <a:buFont typeface="Arial"/>
              <a:buChar char="•"/>
              <a:defRPr/>
            </a:pPr>
            <a:r>
              <a:rPr lang="en-US" sz="1200" baseline="0" dirty="0">
                <a:solidFill>
                  <a:srgbClr val="000000"/>
                </a:solidFill>
                <a:latin typeface="Arial"/>
                <a:ea typeface="ヒラギノ角ゴ Pro W3"/>
              </a:rPr>
              <a:t>Imaging &amp; spectroscopy over 1000's </a:t>
            </a:r>
            <a:r>
              <a:rPr lang="en-US" sz="1200" baseline="0" dirty="0" err="1">
                <a:solidFill>
                  <a:srgbClr val="000000"/>
                </a:solidFill>
                <a:latin typeface="Arial"/>
                <a:ea typeface="ヒラギノ角ゴ Pro W3"/>
              </a:rPr>
              <a:t>sq</a:t>
            </a:r>
            <a:r>
              <a:rPr lang="en-US" sz="1200" baseline="0" dirty="0">
                <a:solidFill>
                  <a:srgbClr val="000000"/>
                </a:solidFill>
                <a:latin typeface="Arial"/>
                <a:ea typeface="ヒラギノ角ゴ Pro W3"/>
              </a:rPr>
              <a:t> deg.</a:t>
            </a:r>
          </a:p>
          <a:p>
            <a:pPr marL="171450" indent="-171450">
              <a:spcAft>
                <a:spcPts val="600"/>
              </a:spcAft>
              <a:buFont typeface="Arial"/>
              <a:buChar char="•"/>
              <a:defRPr/>
            </a:pPr>
            <a:r>
              <a:rPr lang="en-US" sz="1200" baseline="0" dirty="0">
                <a:solidFill>
                  <a:srgbClr val="000000"/>
                </a:solidFill>
                <a:latin typeface="Arial"/>
                <a:ea typeface="ヒラギノ角ゴ Pro W3"/>
              </a:rPr>
              <a:t>Monitoring of SN and </a:t>
            </a:r>
            <a:r>
              <a:rPr lang="en-US" sz="1200" baseline="0" dirty="0" err="1">
                <a:solidFill>
                  <a:srgbClr val="000000"/>
                </a:solidFill>
                <a:latin typeface="Arial"/>
                <a:ea typeface="ヒラギノ角ゴ Pro W3"/>
              </a:rPr>
              <a:t>microlensing</a:t>
            </a:r>
            <a:r>
              <a:rPr lang="en-US" sz="1200" baseline="0" dirty="0">
                <a:solidFill>
                  <a:srgbClr val="000000"/>
                </a:solidFill>
                <a:latin typeface="Arial"/>
                <a:ea typeface="ヒラギノ角ゴ Pro W3"/>
              </a:rPr>
              <a:t> fields</a:t>
            </a:r>
          </a:p>
          <a:p>
            <a:pPr marL="171450" indent="-171450">
              <a:spcAft>
                <a:spcPts val="600"/>
              </a:spcAft>
              <a:buFont typeface="Arial"/>
              <a:buChar char="•"/>
              <a:defRPr/>
            </a:pPr>
            <a:r>
              <a:rPr lang="en-US" sz="1200" baseline="0" dirty="0">
                <a:solidFill>
                  <a:srgbClr val="000000"/>
                </a:solidFill>
                <a:latin typeface="Arial"/>
                <a:ea typeface="ヒラギノ角ゴ Pro W3"/>
              </a:rPr>
              <a:t>0.7 – 2.0 micron </a:t>
            </a:r>
            <a:r>
              <a:rPr lang="en-US" sz="1200" baseline="0" dirty="0" err="1">
                <a:solidFill>
                  <a:srgbClr val="000000"/>
                </a:solidFill>
                <a:latin typeface="Arial"/>
                <a:ea typeface="ヒラギノ角ゴ Pro W3"/>
              </a:rPr>
              <a:t>bandpass</a:t>
            </a:r>
            <a:endParaRPr lang="en-US" sz="1200" baseline="0" dirty="0">
              <a:solidFill>
                <a:srgbClr val="000000"/>
              </a:solidFill>
              <a:latin typeface="Arial"/>
              <a:ea typeface="ヒラギノ角ゴ Pro W3"/>
            </a:endParaRPr>
          </a:p>
          <a:p>
            <a:pPr marL="171450" indent="-171450">
              <a:spcAft>
                <a:spcPts val="600"/>
              </a:spcAft>
              <a:buFont typeface="Arial"/>
              <a:buChar char="•"/>
              <a:defRPr/>
            </a:pPr>
            <a:r>
              <a:rPr lang="en-US" sz="1200" baseline="0" dirty="0">
                <a:solidFill>
                  <a:srgbClr val="000000"/>
                </a:solidFill>
                <a:latin typeface="Arial"/>
                <a:ea typeface="ヒラギノ角ゴ Pro W3"/>
              </a:rPr>
              <a:t>0.28 </a:t>
            </a:r>
            <a:r>
              <a:rPr lang="en-US" sz="1200" baseline="0" dirty="0" err="1">
                <a:solidFill>
                  <a:srgbClr val="000000"/>
                </a:solidFill>
                <a:latin typeface="Arial"/>
                <a:ea typeface="ヒラギノ角ゴ Pro W3"/>
              </a:rPr>
              <a:t>sq</a:t>
            </a:r>
            <a:r>
              <a:rPr lang="en-US" sz="1200" baseline="0" dirty="0">
                <a:solidFill>
                  <a:srgbClr val="000000"/>
                </a:solidFill>
                <a:latin typeface="Arial"/>
                <a:ea typeface="ヒラギノ角ゴ Pro W3"/>
              </a:rPr>
              <a:t> </a:t>
            </a:r>
            <a:r>
              <a:rPr lang="en-US" sz="1200" baseline="0" dirty="0" err="1">
                <a:solidFill>
                  <a:srgbClr val="000000"/>
                </a:solidFill>
                <a:latin typeface="Arial"/>
                <a:ea typeface="ヒラギノ角ゴ Pro W3"/>
              </a:rPr>
              <a:t>deg</a:t>
            </a:r>
            <a:r>
              <a:rPr lang="en-US" sz="1200" baseline="0" dirty="0">
                <a:solidFill>
                  <a:srgbClr val="000000"/>
                </a:solidFill>
                <a:latin typeface="Arial"/>
                <a:ea typeface="ヒラギノ角ゴ Pro W3"/>
              </a:rPr>
              <a:t> </a:t>
            </a:r>
            <a:r>
              <a:rPr lang="en-US" sz="1200" baseline="0" dirty="0" err="1">
                <a:solidFill>
                  <a:srgbClr val="000000"/>
                </a:solidFill>
                <a:latin typeface="Arial"/>
                <a:ea typeface="ヒラギノ角ゴ Pro W3"/>
              </a:rPr>
              <a:t>FoV</a:t>
            </a:r>
            <a:r>
              <a:rPr lang="en-US" sz="1200" baseline="0" dirty="0">
                <a:solidFill>
                  <a:srgbClr val="000000"/>
                </a:solidFill>
                <a:latin typeface="Arial"/>
                <a:ea typeface="ヒラギノ角ゴ Pro W3"/>
              </a:rPr>
              <a:t>  (100X JWST </a:t>
            </a:r>
            <a:r>
              <a:rPr lang="en-US" sz="1200" baseline="0" dirty="0" err="1">
                <a:solidFill>
                  <a:srgbClr val="000000"/>
                </a:solidFill>
                <a:latin typeface="Arial"/>
                <a:ea typeface="ヒラギノ角ゴ Pro W3"/>
              </a:rPr>
              <a:t>FoV</a:t>
            </a:r>
            <a:r>
              <a:rPr lang="en-US" sz="1200" baseline="0" dirty="0">
                <a:solidFill>
                  <a:srgbClr val="000000"/>
                </a:solidFill>
                <a:latin typeface="Arial"/>
                <a:ea typeface="ヒラギノ角ゴ Pro W3"/>
              </a:rPr>
              <a:t>)</a:t>
            </a:r>
          </a:p>
          <a:p>
            <a:pPr marL="171450" indent="-171450">
              <a:spcAft>
                <a:spcPts val="600"/>
              </a:spcAft>
              <a:buFont typeface="Arial"/>
              <a:buChar char="•"/>
              <a:defRPr/>
            </a:pPr>
            <a:r>
              <a:rPr lang="en-US" sz="1200" baseline="0" dirty="0">
                <a:solidFill>
                  <a:srgbClr val="000000"/>
                </a:solidFill>
                <a:latin typeface="Arial"/>
                <a:ea typeface="ヒラギノ角ゴ Pro W3"/>
              </a:rPr>
              <a:t>18 H4RG detectors  (288 </a:t>
            </a:r>
            <a:r>
              <a:rPr lang="en-US" sz="1200" baseline="0" dirty="0" err="1">
                <a:solidFill>
                  <a:srgbClr val="000000"/>
                </a:solidFill>
                <a:latin typeface="Arial"/>
                <a:ea typeface="ヒラギノ角ゴ Pro W3"/>
              </a:rPr>
              <a:t>Mpixels</a:t>
            </a:r>
            <a:r>
              <a:rPr lang="en-US" sz="1200" baseline="0" dirty="0">
                <a:solidFill>
                  <a:srgbClr val="000000"/>
                </a:solidFill>
                <a:latin typeface="Arial"/>
                <a:ea typeface="ヒラギノ角ゴ Pro W3"/>
              </a:rPr>
              <a:t>)</a:t>
            </a:r>
          </a:p>
          <a:p>
            <a:pPr marL="171450" indent="-171450">
              <a:spcAft>
                <a:spcPts val="600"/>
              </a:spcAft>
              <a:buFont typeface="Arial"/>
              <a:buChar char="•"/>
              <a:defRPr/>
            </a:pPr>
            <a:r>
              <a:rPr lang="en-US" sz="1200" baseline="0" dirty="0">
                <a:solidFill>
                  <a:srgbClr val="000000"/>
                </a:solidFill>
                <a:latin typeface="Arial"/>
                <a:ea typeface="ヒラギノ角ゴ Pro W3"/>
              </a:rPr>
              <a:t>4 filter imaging,  </a:t>
            </a:r>
            <a:r>
              <a:rPr lang="en-US" sz="1200" baseline="0" dirty="0" err="1">
                <a:solidFill>
                  <a:srgbClr val="000000"/>
                </a:solidFill>
                <a:latin typeface="Arial"/>
                <a:ea typeface="ヒラギノ角ゴ Pro W3"/>
              </a:rPr>
              <a:t>grism</a:t>
            </a:r>
            <a:r>
              <a:rPr lang="en-US" sz="1200" baseline="0" dirty="0">
                <a:solidFill>
                  <a:srgbClr val="000000"/>
                </a:solidFill>
                <a:latin typeface="Arial"/>
                <a:ea typeface="ヒラギノ角ゴ Pro W3"/>
              </a:rPr>
              <a:t> + IFU spectroscopy</a:t>
            </a:r>
          </a:p>
          <a:p>
            <a:pPr>
              <a:spcAft>
                <a:spcPts val="600"/>
              </a:spcAft>
              <a:defRPr/>
            </a:pPr>
            <a:r>
              <a:rPr lang="en-US" sz="1600" baseline="0" dirty="0">
                <a:solidFill>
                  <a:srgbClr val="000000"/>
                </a:solidFill>
                <a:latin typeface="Arial"/>
                <a:ea typeface="ヒラギノ角ゴ Pro W3"/>
              </a:rPr>
              <a:t>Coronagraph </a:t>
            </a:r>
          </a:p>
          <a:p>
            <a:pPr>
              <a:spcAft>
                <a:spcPts val="600"/>
              </a:spcAft>
              <a:defRPr/>
            </a:pPr>
            <a:r>
              <a:rPr lang="en-US" sz="1200" baseline="0" dirty="0">
                <a:solidFill>
                  <a:srgbClr val="000000"/>
                </a:solidFill>
                <a:latin typeface="Arial"/>
                <a:ea typeface="ヒラギノ角ゴ Pro W3"/>
              </a:rPr>
              <a:t>Imaging of ice &amp; gas giant </a:t>
            </a:r>
            <a:r>
              <a:rPr lang="en-US" sz="1200" baseline="0" dirty="0" err="1">
                <a:solidFill>
                  <a:srgbClr val="000000"/>
                </a:solidFill>
                <a:latin typeface="Arial"/>
                <a:ea typeface="ヒラギノ角ゴ Pro W3"/>
              </a:rPr>
              <a:t>exoplanets</a:t>
            </a:r>
            <a:endParaRPr lang="en-US" sz="1200" baseline="0" dirty="0">
              <a:solidFill>
                <a:srgbClr val="000000"/>
              </a:solidFill>
              <a:latin typeface="Arial"/>
              <a:ea typeface="ヒラギノ角ゴ Pro W3"/>
            </a:endParaRPr>
          </a:p>
          <a:p>
            <a:pPr marL="171450" indent="-171450">
              <a:spcAft>
                <a:spcPts val="600"/>
              </a:spcAft>
              <a:buFont typeface="Arial"/>
              <a:buChar char="•"/>
              <a:defRPr/>
            </a:pPr>
            <a:r>
              <a:rPr lang="en-US" sz="1200" baseline="0" dirty="0">
                <a:solidFill>
                  <a:srgbClr val="000000"/>
                </a:solidFill>
                <a:latin typeface="Arial"/>
                <a:ea typeface="ヒラギノ角ゴ Pro W3"/>
              </a:rPr>
              <a:t>Imaging of debris disks </a:t>
            </a:r>
          </a:p>
          <a:p>
            <a:pPr marL="171450" indent="-171450">
              <a:spcAft>
                <a:spcPts val="600"/>
              </a:spcAft>
              <a:buFont typeface="Arial"/>
              <a:buChar char="•"/>
              <a:defRPr/>
            </a:pPr>
            <a:r>
              <a:rPr lang="en-US" sz="1200" baseline="0" dirty="0">
                <a:solidFill>
                  <a:srgbClr val="000000"/>
                </a:solidFill>
                <a:latin typeface="Arial"/>
                <a:ea typeface="ヒラギノ角ゴ Pro W3"/>
              </a:rPr>
              <a:t>400 – 1000 nm </a:t>
            </a:r>
            <a:r>
              <a:rPr lang="en-US" sz="1200" baseline="0" dirty="0" err="1">
                <a:solidFill>
                  <a:srgbClr val="000000"/>
                </a:solidFill>
                <a:latin typeface="Arial"/>
                <a:ea typeface="ヒラギノ角ゴ Pro W3"/>
              </a:rPr>
              <a:t>bandpass</a:t>
            </a:r>
            <a:endParaRPr lang="en-US" sz="1200" baseline="0" dirty="0">
              <a:solidFill>
                <a:srgbClr val="000000"/>
              </a:solidFill>
              <a:latin typeface="Arial"/>
              <a:ea typeface="ヒラギノ角ゴ Pro W3"/>
            </a:endParaRPr>
          </a:p>
          <a:p>
            <a:pPr marL="171450" indent="-171450">
              <a:spcAft>
                <a:spcPts val="600"/>
              </a:spcAft>
              <a:buFont typeface="Arial"/>
              <a:buChar char="•"/>
              <a:defRPr/>
            </a:pPr>
            <a:r>
              <a:rPr lang="en-US" sz="1200" baseline="0" dirty="0">
                <a:solidFill>
                  <a:srgbClr val="000000"/>
                </a:solidFill>
                <a:latin typeface="Arial"/>
                <a:ea typeface="ヒラギノ角ゴ Pro W3"/>
              </a:rPr>
              <a:t>10</a:t>
            </a:r>
            <a:r>
              <a:rPr lang="en-US" sz="1200" baseline="30000" dirty="0">
                <a:solidFill>
                  <a:srgbClr val="000000"/>
                </a:solidFill>
                <a:latin typeface="Arial"/>
                <a:ea typeface="ヒラギノ角ゴ Pro W3"/>
              </a:rPr>
              <a:t>-9 </a:t>
            </a:r>
            <a:r>
              <a:rPr lang="en-US" sz="1200" baseline="0" dirty="0">
                <a:solidFill>
                  <a:srgbClr val="000000"/>
                </a:solidFill>
                <a:latin typeface="Arial"/>
                <a:ea typeface="ヒラギノ角ゴ Pro W3"/>
              </a:rPr>
              <a:t>contrast</a:t>
            </a:r>
          </a:p>
          <a:p>
            <a:pPr marL="171450" indent="-171450">
              <a:spcAft>
                <a:spcPts val="600"/>
              </a:spcAft>
              <a:buFont typeface="Arial"/>
              <a:buChar char="•"/>
              <a:defRPr/>
            </a:pPr>
            <a:r>
              <a:rPr lang="en-US" sz="1200" baseline="0" dirty="0">
                <a:solidFill>
                  <a:srgbClr val="000000"/>
                </a:solidFill>
                <a:latin typeface="Arial"/>
                <a:ea typeface="ヒラギノ角ゴ Pro W3"/>
              </a:rPr>
              <a:t>200 </a:t>
            </a:r>
            <a:r>
              <a:rPr lang="en-US" sz="1200" baseline="0" dirty="0" err="1">
                <a:solidFill>
                  <a:srgbClr val="000000"/>
                </a:solidFill>
                <a:latin typeface="Arial"/>
                <a:ea typeface="ヒラギノ角ゴ Pro W3"/>
              </a:rPr>
              <a:t>milli-arcsec</a:t>
            </a:r>
            <a:r>
              <a:rPr lang="en-US" sz="1200" baseline="0" dirty="0">
                <a:solidFill>
                  <a:srgbClr val="000000"/>
                </a:solidFill>
                <a:latin typeface="Arial"/>
                <a:ea typeface="ヒラギノ角ゴ Pro W3"/>
              </a:rPr>
              <a:t> inner working angle</a:t>
            </a:r>
          </a:p>
          <a:p>
            <a:pPr>
              <a:spcAft>
                <a:spcPts val="600"/>
              </a:spcAft>
              <a:defRPr/>
            </a:pPr>
            <a:endParaRPr lang="en-US" sz="1200" baseline="0" dirty="0">
              <a:solidFill>
                <a:srgbClr val="000000"/>
              </a:solidFill>
              <a:latin typeface="Arial"/>
              <a:ea typeface="ヒラギノ角ゴ Pro W3"/>
            </a:endParaRPr>
          </a:p>
        </p:txBody>
      </p:sp>
    </p:spTree>
    <p:extLst>
      <p:ext uri="{BB962C8B-B14F-4D97-AF65-F5344CB8AC3E}">
        <p14:creationId xmlns:p14="http://schemas.microsoft.com/office/powerpoint/2010/main" val="3456497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anymedea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828800"/>
            <a:ext cx="4876800" cy="3944846"/>
          </a:xfrm>
          <a:prstGeom prst="rect">
            <a:avLst/>
          </a:prstGeom>
          <a:ln w="38100" cmpd="sng">
            <a:solidFill>
              <a:schemeClr val="tx1"/>
            </a:solidFill>
          </a:ln>
        </p:spPr>
      </p:pic>
      <p:pic>
        <p:nvPicPr>
          <p:cNvPr id="7" name="Picture 6" descr="cycle4_fieldlayout_1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50" y="1345364"/>
            <a:ext cx="2699827" cy="2837823"/>
          </a:xfrm>
          <a:prstGeom prst="rect">
            <a:avLst/>
          </a:prstGeom>
        </p:spPr>
      </p:pic>
      <p:grpSp>
        <p:nvGrpSpPr>
          <p:cNvPr id="10" name="Group 9"/>
          <p:cNvGrpSpPr/>
          <p:nvPr/>
        </p:nvGrpSpPr>
        <p:grpSpPr>
          <a:xfrm>
            <a:off x="534990" y="3262090"/>
            <a:ext cx="3036725" cy="3206974"/>
            <a:chOff x="534990" y="3262090"/>
            <a:chExt cx="3036725" cy="3206974"/>
          </a:xfrm>
        </p:grpSpPr>
        <p:pic>
          <p:nvPicPr>
            <p:cNvPr id="8" name="Picture 7" descr="image.jpg"/>
            <p:cNvPicPr>
              <a:picLocks noChangeAspect="1"/>
            </p:cNvPicPr>
            <p:nvPr/>
          </p:nvPicPr>
          <p:blipFill rotWithShape="1">
            <a:blip r:embed="rId5">
              <a:extLst>
                <a:ext uri="{28A0092B-C50C-407E-A947-70E740481C1C}">
                  <a14:useLocalDpi xmlns:a14="http://schemas.microsoft.com/office/drawing/2010/main" val="0"/>
                </a:ext>
              </a:extLst>
            </a:blip>
            <a:srcRect l="-1" r="55434" b="3648"/>
            <a:stretch/>
          </p:blipFill>
          <p:spPr>
            <a:xfrm rot="5400000">
              <a:off x="962317" y="3859665"/>
              <a:ext cx="2182072" cy="3036725"/>
            </a:xfrm>
            <a:prstGeom prst="rect">
              <a:avLst/>
            </a:prstGeom>
          </p:spPr>
        </p:pic>
        <p:cxnSp>
          <p:nvCxnSpPr>
            <p:cNvPr id="12" name="Straight Connector 11"/>
            <p:cNvCxnSpPr/>
            <p:nvPr/>
          </p:nvCxnSpPr>
          <p:spPr>
            <a:xfrm flipH="1">
              <a:off x="558804" y="3263900"/>
              <a:ext cx="1041396" cy="10287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43509" y="3268358"/>
              <a:ext cx="1815666" cy="10242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rot="21500615">
              <a:off x="1613833" y="3262090"/>
              <a:ext cx="124170" cy="6629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grpSp>
      <p:grpSp>
        <p:nvGrpSpPr>
          <p:cNvPr id="11" name="Group 10"/>
          <p:cNvGrpSpPr/>
          <p:nvPr/>
        </p:nvGrpSpPr>
        <p:grpSpPr>
          <a:xfrm>
            <a:off x="3048000" y="3207183"/>
            <a:ext cx="2048055" cy="1872818"/>
            <a:chOff x="3048000" y="3207183"/>
            <a:chExt cx="2048055" cy="1872818"/>
          </a:xfrm>
        </p:grpSpPr>
        <p:cxnSp>
          <p:nvCxnSpPr>
            <p:cNvPr id="16" name="Straight Arrow Connector 15"/>
            <p:cNvCxnSpPr/>
            <p:nvPr/>
          </p:nvCxnSpPr>
          <p:spPr>
            <a:xfrm flipV="1">
              <a:off x="3263900" y="3207183"/>
              <a:ext cx="1832155" cy="16442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3048000" y="4876801"/>
              <a:ext cx="215900" cy="2032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ヒラギノ角ゴ Pro W3"/>
              </a:endParaRPr>
            </a:p>
          </p:txBody>
        </p:sp>
      </p:grpSp>
      <p:sp>
        <p:nvSpPr>
          <p:cNvPr id="9" name="Title 8"/>
          <p:cNvSpPr>
            <a:spLocks noGrp="1"/>
          </p:cNvSpPr>
          <p:nvPr>
            <p:ph type="title"/>
          </p:nvPr>
        </p:nvSpPr>
        <p:spPr>
          <a:xfrm>
            <a:off x="381000" y="228600"/>
            <a:ext cx="8382000" cy="1143000"/>
          </a:xfrm>
        </p:spPr>
        <p:txBody>
          <a:bodyPr>
            <a:normAutofit fontScale="90000"/>
          </a:bodyPr>
          <a:lstStyle/>
          <a:p>
            <a:r>
              <a:rPr lang="en-US" dirty="0" err="1"/>
              <a:t>Microlensing</a:t>
            </a:r>
            <a:r>
              <a:rPr lang="en-US" dirty="0"/>
              <a:t> Simulations.</a:t>
            </a:r>
            <a:br>
              <a:rPr lang="en-US" dirty="0"/>
            </a:br>
            <a:r>
              <a:rPr lang="en-US" sz="2800" dirty="0"/>
              <a:t>(Matthew Penny)</a:t>
            </a:r>
            <a:endParaRPr lang="en-US" dirty="0"/>
          </a:p>
        </p:txBody>
      </p:sp>
      <p:sp>
        <p:nvSpPr>
          <p:cNvPr id="18" name="Text Box 8"/>
          <p:cNvSpPr txBox="1">
            <a:spLocks noChangeArrowheads="1"/>
          </p:cNvSpPr>
          <p:nvPr/>
        </p:nvSpPr>
        <p:spPr bwMode="auto">
          <a:xfrm>
            <a:off x="2460625" y="5410200"/>
            <a:ext cx="4549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dirty="0" smtClean="0">
                <a:solidFill>
                  <a:srgbClr val="000000"/>
                </a:solidFill>
                <a:effectLst>
                  <a:outerShdw blurRad="38100" dist="38100" dir="2700000" algn="tl">
                    <a:srgbClr val="000000"/>
                  </a:outerShdw>
                </a:effectLst>
                <a:latin typeface="Arial"/>
              </a:rPr>
              <a:t>(Penny et al. in prep)</a:t>
            </a:r>
            <a:endParaRPr lang="en-US" sz="1800" dirty="0">
              <a:solidFill>
                <a:srgbClr val="000000"/>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3694877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sgaudi:Desktop:marsffp.jpg"/>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066800"/>
            <a:ext cx="3535358" cy="4038600"/>
          </a:xfrm>
          <a:prstGeom prst="rect">
            <a:avLst/>
          </a:prstGeom>
          <a:noFill/>
          <a:ln w="28575" cmpd="sng">
            <a:solidFill>
              <a:srgbClr val="000000"/>
            </a:solidFill>
          </a:ln>
        </p:spPr>
      </p:pic>
      <p:sp>
        <p:nvSpPr>
          <p:cNvPr id="6" name="TextBox 5"/>
          <p:cNvSpPr txBox="1"/>
          <p:nvPr/>
        </p:nvSpPr>
        <p:spPr>
          <a:xfrm>
            <a:off x="5334000" y="5105400"/>
            <a:ext cx="3657600" cy="769441"/>
          </a:xfrm>
          <a:prstGeom prst="rect">
            <a:avLst/>
          </a:prstGeom>
          <a:noFill/>
        </p:spPr>
        <p:txBody>
          <a:bodyPr wrap="square" rtlCol="0">
            <a:spAutoFit/>
          </a:bodyPr>
          <a:lstStyle/>
          <a:p>
            <a:pPr algn="ctr"/>
            <a:r>
              <a:rPr lang="en-US" sz="2200" baseline="0" dirty="0" smtClean="0">
                <a:solidFill>
                  <a:srgbClr val="FFFFFF"/>
                </a:solidFill>
                <a:latin typeface="Arial Black"/>
              </a:rPr>
              <a:t>Free floating Mars</a:t>
            </a:r>
          </a:p>
          <a:p>
            <a:pPr algn="ctr"/>
            <a:r>
              <a:rPr lang="en-US" sz="2200" baseline="0" dirty="0" smtClean="0">
                <a:solidFill>
                  <a:srgbClr val="FFFFFF"/>
                </a:solidFill>
                <a:latin typeface="Arial Black"/>
              </a:rPr>
              <a:t>(~23 sigma)</a:t>
            </a:r>
            <a:endParaRPr lang="en-US" sz="2200" baseline="0" dirty="0">
              <a:solidFill>
                <a:srgbClr val="FFFFFF"/>
              </a:solidFill>
              <a:latin typeface="Arial Black"/>
            </a:endParaRPr>
          </a:p>
        </p:txBody>
      </p:sp>
      <p:pic>
        <p:nvPicPr>
          <p:cNvPr id="7" name="Picture 6" descr="ganymedea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099622"/>
            <a:ext cx="4876800" cy="3944846"/>
          </a:xfrm>
          <a:prstGeom prst="rect">
            <a:avLst/>
          </a:prstGeom>
          <a:ln w="38100" cmpd="sng">
            <a:solidFill>
              <a:schemeClr val="tx1"/>
            </a:solidFill>
          </a:ln>
        </p:spPr>
      </p:pic>
      <p:sp>
        <p:nvSpPr>
          <p:cNvPr id="8" name="TextBox 7"/>
          <p:cNvSpPr txBox="1"/>
          <p:nvPr/>
        </p:nvSpPr>
        <p:spPr>
          <a:xfrm>
            <a:off x="304800" y="5105400"/>
            <a:ext cx="4876800" cy="769441"/>
          </a:xfrm>
          <a:prstGeom prst="rect">
            <a:avLst/>
          </a:prstGeom>
          <a:noFill/>
        </p:spPr>
        <p:txBody>
          <a:bodyPr wrap="square" rtlCol="0">
            <a:spAutoFit/>
          </a:bodyPr>
          <a:lstStyle/>
          <a:p>
            <a:pPr algn="ctr"/>
            <a:r>
              <a:rPr lang="en-US" sz="2200" baseline="0" dirty="0" smtClean="0">
                <a:solidFill>
                  <a:srgbClr val="FFFFFF"/>
                </a:solidFill>
                <a:latin typeface="Arial Black"/>
              </a:rPr>
              <a:t>2 </a:t>
            </a:r>
            <a:r>
              <a:rPr lang="en-US" sz="2200" baseline="0" dirty="0" smtClean="0">
                <a:solidFill>
                  <a:srgbClr val="FFFFFF"/>
                </a:solidFill>
                <a:latin typeface="Arial Black"/>
                <a:ea typeface="Zapf Dingbats"/>
                <a:cs typeface="Zapf Dingbats"/>
                <a:sym typeface="Zapf Dingbats"/>
              </a:rPr>
              <a:t>✕</a:t>
            </a:r>
            <a:r>
              <a:rPr lang="en-US" sz="2200" baseline="0" dirty="0" smtClean="0">
                <a:solidFill>
                  <a:srgbClr val="FFFFFF"/>
                </a:solidFill>
                <a:latin typeface="Arial Black"/>
                <a:sym typeface="Zapf Dingbats"/>
              </a:rPr>
              <a:t> Mass of the Moon </a:t>
            </a:r>
            <a:r>
              <a:rPr lang="en-US" sz="2200" baseline="0" dirty="0" smtClean="0">
                <a:solidFill>
                  <a:srgbClr val="FFFFFF"/>
                </a:solidFill>
                <a:latin typeface="Arial Black"/>
              </a:rPr>
              <a:t>@ 5.2 AU</a:t>
            </a:r>
          </a:p>
          <a:p>
            <a:pPr algn="ctr"/>
            <a:r>
              <a:rPr lang="en-US" sz="2200" baseline="0" dirty="0" smtClean="0">
                <a:solidFill>
                  <a:srgbClr val="FFFFFF"/>
                </a:solidFill>
                <a:latin typeface="Arial Black"/>
              </a:rPr>
              <a:t>(~27 sigma)</a:t>
            </a:r>
            <a:endParaRPr lang="en-US" sz="2200" baseline="0" dirty="0">
              <a:solidFill>
                <a:srgbClr val="FFFFFF"/>
              </a:solidFill>
              <a:latin typeface="Arial Black"/>
            </a:endParaRPr>
          </a:p>
        </p:txBody>
      </p:sp>
      <p:sp>
        <p:nvSpPr>
          <p:cNvPr id="9" name="Text Box 8"/>
          <p:cNvSpPr txBox="1">
            <a:spLocks noChangeArrowheads="1"/>
          </p:cNvSpPr>
          <p:nvPr/>
        </p:nvSpPr>
        <p:spPr bwMode="auto">
          <a:xfrm>
            <a:off x="-1219200" y="4737100"/>
            <a:ext cx="4549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dirty="0" smtClean="0">
                <a:solidFill>
                  <a:srgbClr val="000000"/>
                </a:solidFill>
                <a:effectLst>
                  <a:outerShdw blurRad="38100" dist="38100" dir="2700000" algn="tl">
                    <a:srgbClr val="000000"/>
                  </a:outerShdw>
                </a:effectLst>
                <a:latin typeface="Arial"/>
              </a:rPr>
              <a:t>(Penny et al. in prep)</a:t>
            </a:r>
            <a:endParaRPr lang="en-US" sz="1800" dirty="0">
              <a:solidFill>
                <a:srgbClr val="000000"/>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39115075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381000"/>
            <a:ext cx="8382000" cy="1143000"/>
          </a:xfrm>
        </p:spPr>
        <p:txBody>
          <a:bodyPr/>
          <a:lstStyle/>
          <a:p>
            <a:pPr eaLnBrk="1" hangingPunct="1">
              <a:defRPr/>
            </a:pPr>
            <a:r>
              <a:rPr lang="en-US" smtClean="0">
                <a:cs typeface="+mj-cs"/>
              </a:rPr>
              <a:t>Drink the Kool-Aid…</a:t>
            </a:r>
          </a:p>
        </p:txBody>
      </p:sp>
      <p:sp>
        <p:nvSpPr>
          <p:cNvPr id="39939" name="Rectangle 3"/>
          <p:cNvSpPr>
            <a:spLocks noGrp="1" noChangeArrowheads="1"/>
          </p:cNvSpPr>
          <p:nvPr>
            <p:ph type="body" idx="1"/>
          </p:nvPr>
        </p:nvSpPr>
        <p:spPr>
          <a:xfrm>
            <a:off x="1447800" y="1676400"/>
            <a:ext cx="6553200" cy="4876800"/>
          </a:xfrm>
        </p:spPr>
        <p:txBody>
          <a:bodyPr>
            <a:normAutofit fontScale="85000" lnSpcReduction="10000"/>
          </a:bodyPr>
          <a:lstStyle/>
          <a:p>
            <a:pPr eaLnBrk="1" hangingPunct="1">
              <a:lnSpc>
                <a:spcPct val="120000"/>
              </a:lnSpc>
              <a:tabLst>
                <a:tab pos="5715000" algn="l"/>
              </a:tabLst>
              <a:defRPr/>
            </a:pPr>
            <a:r>
              <a:rPr lang="en-US" sz="2800" dirty="0" smtClean="0">
                <a:cs typeface="+mn-cs"/>
              </a:rPr>
              <a:t>Planets beyond the snow line.</a:t>
            </a:r>
          </a:p>
          <a:p>
            <a:pPr lvl="1" eaLnBrk="1" hangingPunct="1">
              <a:lnSpc>
                <a:spcPct val="120000"/>
              </a:lnSpc>
              <a:tabLst>
                <a:tab pos="5715000" algn="l"/>
              </a:tabLst>
              <a:defRPr/>
            </a:pPr>
            <a:r>
              <a:rPr lang="en-US" sz="2400" dirty="0" smtClean="0"/>
              <a:t>Most sensitive at ~few </a:t>
            </a:r>
            <a:r>
              <a:rPr lang="en-US" sz="2400" dirty="0" smtClean="0">
                <a:sym typeface="Symbol" charset="0"/>
              </a:rPr>
              <a:t> </a:t>
            </a:r>
            <a:r>
              <a:rPr lang="en-US" sz="2400" dirty="0" err="1" smtClean="0">
                <a:sym typeface="Symbol" charset="0"/>
              </a:rPr>
              <a:t>a</a:t>
            </a:r>
            <a:r>
              <a:rPr lang="en-US" sz="2400" baseline="-25000" dirty="0" err="1" smtClean="0">
                <a:sym typeface="Symbol" charset="0"/>
              </a:rPr>
              <a:t>snow</a:t>
            </a:r>
            <a:endParaRPr lang="en-US" sz="2400" dirty="0" smtClean="0"/>
          </a:p>
          <a:p>
            <a:pPr eaLnBrk="1" hangingPunct="1">
              <a:lnSpc>
                <a:spcPct val="120000"/>
              </a:lnSpc>
              <a:tabLst>
                <a:tab pos="5715000" algn="l"/>
              </a:tabLst>
              <a:defRPr/>
            </a:pPr>
            <a:r>
              <a:rPr lang="en-US" sz="2800" b="1" i="1" dirty="0" smtClean="0">
                <a:cs typeface="+mn-cs"/>
              </a:rPr>
              <a:t>Very</a:t>
            </a:r>
            <a:r>
              <a:rPr lang="en-US" sz="2800" dirty="0" smtClean="0">
                <a:cs typeface="+mn-cs"/>
              </a:rPr>
              <a:t> low-mass planets.</a:t>
            </a:r>
          </a:p>
          <a:p>
            <a:pPr lvl="1" eaLnBrk="1" hangingPunct="1">
              <a:lnSpc>
                <a:spcPct val="120000"/>
              </a:lnSpc>
              <a:tabLst>
                <a:tab pos="5715000" algn="l"/>
              </a:tabLst>
              <a:defRPr/>
            </a:pPr>
            <a:r>
              <a:rPr lang="en-US" sz="2400" dirty="0" smtClean="0"/>
              <a:t> &gt;10% Mars.</a:t>
            </a:r>
          </a:p>
          <a:p>
            <a:pPr eaLnBrk="1" hangingPunct="1">
              <a:lnSpc>
                <a:spcPct val="120000"/>
              </a:lnSpc>
              <a:tabLst>
                <a:tab pos="5715000" algn="l"/>
              </a:tabLst>
              <a:defRPr/>
            </a:pPr>
            <a:r>
              <a:rPr lang="en-US" sz="2800" dirty="0" smtClean="0">
                <a:cs typeface="+mn-cs"/>
              </a:rPr>
              <a:t>Long-period and free-floating planets.</a:t>
            </a:r>
          </a:p>
          <a:p>
            <a:pPr lvl="1" eaLnBrk="1" hangingPunct="1">
              <a:lnSpc>
                <a:spcPct val="120000"/>
              </a:lnSpc>
              <a:tabLst>
                <a:tab pos="5715000" algn="l"/>
              </a:tabLst>
              <a:defRPr/>
            </a:pPr>
            <a:r>
              <a:rPr lang="en-US" sz="2400" dirty="0" smtClean="0"/>
              <a:t>0.5 AU - </a:t>
            </a:r>
            <a:r>
              <a:rPr lang="en-US" sz="2400" dirty="0" smtClean="0">
                <a:sym typeface="Symbol" charset="0"/>
              </a:rPr>
              <a:t></a:t>
            </a:r>
            <a:endParaRPr lang="en-US" sz="2400" dirty="0" smtClean="0"/>
          </a:p>
          <a:p>
            <a:pPr eaLnBrk="1" hangingPunct="1">
              <a:lnSpc>
                <a:spcPct val="120000"/>
              </a:lnSpc>
              <a:tabLst>
                <a:tab pos="5715000" algn="l"/>
              </a:tabLst>
              <a:defRPr/>
            </a:pPr>
            <a:r>
              <a:rPr lang="en-US" sz="2800" dirty="0" smtClean="0">
                <a:cs typeface="+mn-cs"/>
              </a:rPr>
              <a:t>Wide range of host masses.</a:t>
            </a:r>
          </a:p>
          <a:p>
            <a:pPr lvl="1" eaLnBrk="1" hangingPunct="1">
              <a:lnSpc>
                <a:spcPct val="120000"/>
              </a:lnSpc>
              <a:tabLst>
                <a:tab pos="5715000" algn="l"/>
              </a:tabLst>
              <a:defRPr/>
            </a:pPr>
            <a:r>
              <a:rPr lang="en-US" sz="2400" dirty="0" smtClean="0">
                <a:sym typeface="Wingdings" charset="0"/>
              </a:rPr>
              <a:t>BD, M&lt;</a:t>
            </a:r>
            <a:r>
              <a:rPr lang="en-US" sz="2400" dirty="0" err="1" smtClean="0"/>
              <a:t>M</a:t>
            </a:r>
            <a:r>
              <a:rPr lang="en-US" sz="2400" baseline="-25000" dirty="0" err="1" smtClean="0">
                <a:sym typeface="Wingdings" charset="0"/>
              </a:rPr>
              <a:t>Sun</a:t>
            </a:r>
            <a:r>
              <a:rPr lang="en-US" sz="2400" dirty="0" smtClean="0">
                <a:sym typeface="Wingdings" charset="0"/>
              </a:rPr>
              <a:t>, remnants</a:t>
            </a:r>
            <a:endParaRPr lang="en-US" sz="2400" dirty="0" smtClean="0"/>
          </a:p>
          <a:p>
            <a:pPr lvl="1" eaLnBrk="1" hangingPunct="1">
              <a:lnSpc>
                <a:spcPct val="120000"/>
              </a:lnSpc>
              <a:tabLst>
                <a:tab pos="5715000" algn="l"/>
              </a:tabLst>
              <a:defRPr/>
            </a:pPr>
            <a:r>
              <a:rPr lang="en-US" sz="2400" dirty="0" smtClean="0">
                <a:sym typeface="Wingdings" charset="0"/>
              </a:rPr>
              <a:t>Typically 0.5 </a:t>
            </a:r>
            <a:r>
              <a:rPr lang="en-US" sz="2400" dirty="0" err="1" smtClean="0"/>
              <a:t>M</a:t>
            </a:r>
            <a:r>
              <a:rPr lang="en-US" sz="2400" baseline="-25000" dirty="0" err="1" smtClean="0">
                <a:sym typeface="Wingdings" charset="0"/>
              </a:rPr>
              <a:t>Sun</a:t>
            </a:r>
            <a:endParaRPr lang="en-US" sz="2400" dirty="0" smtClean="0"/>
          </a:p>
          <a:p>
            <a:pPr eaLnBrk="1" hangingPunct="1">
              <a:lnSpc>
                <a:spcPct val="120000"/>
              </a:lnSpc>
              <a:tabLst>
                <a:tab pos="5715000" algn="l"/>
              </a:tabLst>
              <a:defRPr/>
            </a:pPr>
            <a:r>
              <a:rPr lang="en-US" sz="2800" dirty="0" smtClean="0">
                <a:cs typeface="+mn-cs"/>
              </a:rPr>
              <a:t>Planets throughout the Galaxy.</a:t>
            </a:r>
          </a:p>
          <a:p>
            <a:pPr lvl="1" eaLnBrk="1" hangingPunct="1">
              <a:lnSpc>
                <a:spcPct val="120000"/>
              </a:lnSpc>
              <a:tabLst>
                <a:tab pos="5715000" algn="l"/>
              </a:tabLst>
              <a:defRPr/>
            </a:pPr>
            <a:r>
              <a:rPr lang="en-US" sz="2400" dirty="0" smtClean="0"/>
              <a:t>1-8 </a:t>
            </a:r>
            <a:r>
              <a:rPr lang="en-US" sz="2400" dirty="0" err="1" smtClean="0"/>
              <a:t>kpc</a:t>
            </a:r>
            <a:endParaRPr lang="en-US" sz="2400" dirty="0" smtClean="0"/>
          </a:p>
        </p:txBody>
      </p:sp>
      <p:sp>
        <p:nvSpPr>
          <p:cNvPr id="39940" name="Rectangle 4"/>
          <p:cNvSpPr>
            <a:spLocks noChangeArrowheads="1"/>
          </p:cNvSpPr>
          <p:nvPr/>
        </p:nvSpPr>
        <p:spPr bwMode="auto">
          <a:xfrm>
            <a:off x="10118725" y="64738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baseline="0">
              <a:effectLst/>
              <a:cs typeface="+mn-cs"/>
            </a:endParaRPr>
          </a:p>
        </p:txBody>
      </p:sp>
    </p:spTree>
    <p:extLst>
      <p:ext uri="{BB962C8B-B14F-4D97-AF65-F5344CB8AC3E}">
        <p14:creationId xmlns:p14="http://schemas.microsoft.com/office/powerpoint/2010/main" val="2188796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993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99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993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93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993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99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399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9939">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9939">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399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 name="Oval 30"/>
          <p:cNvSpPr>
            <a:spLocks/>
          </p:cNvSpPr>
          <p:nvPr/>
        </p:nvSpPr>
        <p:spPr>
          <a:xfrm>
            <a:off x="5223668" y="3419054"/>
            <a:ext cx="2619505" cy="2596539"/>
          </a:xfrm>
          <a:prstGeom prst="ellipse">
            <a:avLst/>
          </a:prstGeom>
          <a:solidFill>
            <a:srgbClr val="0000FF">
              <a:alpha val="11000"/>
            </a:srgbClr>
          </a:solidFill>
          <a:ln>
            <a:noFill/>
          </a:ln>
          <a:effectLst>
            <a:glow rad="1435100">
              <a:srgbClr val="0000FF">
                <a:alpha val="8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37" name="Oval 36"/>
          <p:cNvSpPr>
            <a:spLocks/>
          </p:cNvSpPr>
          <p:nvPr/>
        </p:nvSpPr>
        <p:spPr>
          <a:xfrm>
            <a:off x="6386071" y="4534904"/>
            <a:ext cx="229347" cy="230747"/>
          </a:xfrm>
          <a:prstGeom prst="ellipse">
            <a:avLst/>
          </a:prstGeom>
          <a:solidFill>
            <a:srgbClr val="FF0000"/>
          </a:solidFill>
          <a:ln>
            <a:solidFill>
              <a:schemeClr val="bg1"/>
            </a:solidFill>
          </a:ln>
          <a:effectLst>
            <a:glow rad="25400">
              <a:srgbClr val="FF0000">
                <a:alpha val="84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
        <p:nvSpPr>
          <p:cNvPr id="49" name="Oval 48"/>
          <p:cNvSpPr>
            <a:spLocks/>
          </p:cNvSpPr>
          <p:nvPr/>
        </p:nvSpPr>
        <p:spPr>
          <a:xfrm>
            <a:off x="5024297" y="3181003"/>
            <a:ext cx="2914387" cy="2952170"/>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50" name="Oval 49"/>
          <p:cNvSpPr>
            <a:spLocks/>
          </p:cNvSpPr>
          <p:nvPr/>
        </p:nvSpPr>
        <p:spPr>
          <a:xfrm>
            <a:off x="5580973" y="3659534"/>
            <a:ext cx="1887950" cy="2005670"/>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51" name="Oval 50"/>
          <p:cNvSpPr>
            <a:spLocks/>
          </p:cNvSpPr>
          <p:nvPr/>
        </p:nvSpPr>
        <p:spPr>
          <a:xfrm>
            <a:off x="6055022" y="4177638"/>
            <a:ext cx="905585" cy="96792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52" name="Oval 51"/>
          <p:cNvSpPr>
            <a:spLocks noChangeAspect="1"/>
          </p:cNvSpPr>
          <p:nvPr/>
        </p:nvSpPr>
        <p:spPr>
          <a:xfrm>
            <a:off x="6224152" y="4363463"/>
            <a:ext cx="529164" cy="565589"/>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53" name="Oval 52"/>
          <p:cNvSpPr>
            <a:spLocks/>
          </p:cNvSpPr>
          <p:nvPr/>
        </p:nvSpPr>
        <p:spPr>
          <a:xfrm>
            <a:off x="4942772" y="2598074"/>
            <a:ext cx="4061099" cy="4104245"/>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grpSp>
        <p:nvGrpSpPr>
          <p:cNvPr id="3" name="Group 2"/>
          <p:cNvGrpSpPr/>
          <p:nvPr/>
        </p:nvGrpSpPr>
        <p:grpSpPr>
          <a:xfrm>
            <a:off x="250635" y="1268176"/>
            <a:ext cx="6260432" cy="3511142"/>
            <a:chOff x="250635" y="1268176"/>
            <a:chExt cx="6260432" cy="3511142"/>
          </a:xfrm>
        </p:grpSpPr>
        <p:sp>
          <p:nvSpPr>
            <p:cNvPr id="32" name="Oval 31"/>
            <p:cNvSpPr>
              <a:spLocks/>
            </p:cNvSpPr>
            <p:nvPr/>
          </p:nvSpPr>
          <p:spPr>
            <a:xfrm>
              <a:off x="1295400" y="2133600"/>
              <a:ext cx="1461217" cy="1551044"/>
            </a:xfrm>
            <a:prstGeom prst="ellipse">
              <a:avLst/>
            </a:prstGeom>
            <a:solidFill>
              <a:srgbClr val="FF0000">
                <a:alpha val="23000"/>
              </a:srgbClr>
            </a:solidFill>
            <a:ln>
              <a:noFill/>
            </a:ln>
            <a:effectLst>
              <a:glow rad="1435100">
                <a:srgbClr val="FF0000">
                  <a:alpha val="8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grpSp>
          <p:nvGrpSpPr>
            <p:cNvPr id="2" name="Group 1"/>
            <p:cNvGrpSpPr/>
            <p:nvPr/>
          </p:nvGrpSpPr>
          <p:grpSpPr>
            <a:xfrm>
              <a:off x="250635" y="1268176"/>
              <a:ext cx="6260432" cy="3511142"/>
              <a:chOff x="250635" y="1268176"/>
              <a:chExt cx="6260432" cy="3511142"/>
            </a:xfrm>
          </p:grpSpPr>
          <p:grpSp>
            <p:nvGrpSpPr>
              <p:cNvPr id="18" name="Group 17"/>
              <p:cNvGrpSpPr/>
              <p:nvPr/>
            </p:nvGrpSpPr>
            <p:grpSpPr>
              <a:xfrm>
                <a:off x="250635" y="1268176"/>
                <a:ext cx="3291272" cy="3382102"/>
                <a:chOff x="250635" y="1268176"/>
                <a:chExt cx="3291272" cy="3382102"/>
              </a:xfrm>
            </p:grpSpPr>
            <p:sp>
              <p:nvSpPr>
                <p:cNvPr id="7" name="TextBox 6"/>
                <p:cNvSpPr txBox="1"/>
                <p:nvPr/>
              </p:nvSpPr>
              <p:spPr>
                <a:xfrm>
                  <a:off x="2874914" y="4148108"/>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a:solidFill>
                        <a:prstClr val="black"/>
                      </a:solidFill>
                      <a:effectLst/>
                      <a:latin typeface="Helvetica Light"/>
                      <a:ea typeface="ヒラギノ角ゴ Pro W3"/>
                      <a:cs typeface="Helvetica Light"/>
                    </a:rPr>
                    <a:t>M</a:t>
                  </a:r>
                </a:p>
              </p:txBody>
            </p:sp>
            <p:sp>
              <p:nvSpPr>
                <p:cNvPr id="24" name="TextBox 23"/>
                <p:cNvSpPr txBox="1"/>
                <p:nvPr/>
              </p:nvSpPr>
              <p:spPr>
                <a:xfrm>
                  <a:off x="2032029" y="3260321"/>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V</a:t>
                  </a:r>
                  <a:endParaRPr lang="en-US" baseline="0" dirty="0">
                    <a:solidFill>
                      <a:prstClr val="black"/>
                    </a:solidFill>
                    <a:effectLst/>
                    <a:latin typeface="Helvetica Light"/>
                    <a:ea typeface="ヒラギノ角ゴ Pro W3"/>
                    <a:cs typeface="Helvetica Light"/>
                  </a:endParaRPr>
                </a:p>
              </p:txBody>
            </p:sp>
            <p:sp>
              <p:nvSpPr>
                <p:cNvPr id="27" name="TextBox 26"/>
                <p:cNvSpPr txBox="1"/>
                <p:nvPr/>
              </p:nvSpPr>
              <p:spPr>
                <a:xfrm>
                  <a:off x="2484709" y="3756227"/>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a:solidFill>
                        <a:prstClr val="black"/>
                      </a:solidFill>
                      <a:effectLst/>
                      <a:latin typeface="Helvetica Light"/>
                      <a:ea typeface="ヒラギノ角ゴ Pro W3"/>
                      <a:cs typeface="Helvetica Light"/>
                    </a:rPr>
                    <a:t>E</a:t>
                  </a:r>
                </a:p>
              </p:txBody>
            </p:sp>
            <p:grpSp>
              <p:nvGrpSpPr>
                <p:cNvPr id="17" name="Group 16"/>
                <p:cNvGrpSpPr/>
                <p:nvPr/>
              </p:nvGrpSpPr>
              <p:grpSpPr>
                <a:xfrm>
                  <a:off x="250635" y="1268176"/>
                  <a:ext cx="3291272" cy="3382102"/>
                  <a:chOff x="517979" y="1903232"/>
                  <a:chExt cx="3291272" cy="3382102"/>
                </a:xfrm>
              </p:grpSpPr>
              <p:sp>
                <p:nvSpPr>
                  <p:cNvPr id="13" name="Oval 12"/>
                  <p:cNvSpPr/>
                  <p:nvPr/>
                </p:nvSpPr>
                <p:spPr>
                  <a:xfrm>
                    <a:off x="1238485" y="2524978"/>
                    <a:ext cx="2120024" cy="2120564"/>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34" name="Oval 33"/>
                  <p:cNvSpPr>
                    <a:spLocks noChangeAspect="1"/>
                  </p:cNvSpPr>
                  <p:nvPr/>
                </p:nvSpPr>
                <p:spPr>
                  <a:xfrm>
                    <a:off x="517979" y="1903232"/>
                    <a:ext cx="3291272" cy="3382102"/>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35" name="Oval 34"/>
                  <p:cNvSpPr>
                    <a:spLocks noChangeAspect="1"/>
                  </p:cNvSpPr>
                  <p:nvPr/>
                </p:nvSpPr>
                <p:spPr>
                  <a:xfrm>
                    <a:off x="1474432" y="2794362"/>
                    <a:ext cx="1646271" cy="1614336"/>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36" name="Oval 35"/>
                  <p:cNvSpPr>
                    <a:spLocks noChangeAspect="1"/>
                  </p:cNvSpPr>
                  <p:nvPr/>
                </p:nvSpPr>
                <p:spPr>
                  <a:xfrm>
                    <a:off x="1743795" y="3130594"/>
                    <a:ext cx="908247" cy="890628"/>
                  </a:xfrm>
                  <a:prstGeom prst="ellipse">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14" name="Oval 13"/>
                  <p:cNvSpPr/>
                  <p:nvPr/>
                </p:nvSpPr>
                <p:spPr>
                  <a:xfrm>
                    <a:off x="2188795" y="3482041"/>
                    <a:ext cx="198489" cy="201490"/>
                  </a:xfrm>
                  <a:prstGeom prst="ellipse">
                    <a:avLst/>
                  </a:prstGeom>
                  <a:solidFill>
                    <a:srgbClr val="FFBC28"/>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grpSp>
            <p:sp>
              <p:nvSpPr>
                <p:cNvPr id="38" name="TextBox 37"/>
                <p:cNvSpPr txBox="1"/>
                <p:nvPr/>
              </p:nvSpPr>
              <p:spPr>
                <a:xfrm>
                  <a:off x="1730954" y="2971501"/>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M</a:t>
                  </a:r>
                  <a:endParaRPr lang="en-US" baseline="0" dirty="0">
                    <a:solidFill>
                      <a:prstClr val="black"/>
                    </a:solidFill>
                    <a:effectLst/>
                    <a:latin typeface="Helvetica Light"/>
                    <a:ea typeface="ヒラギノ角ゴ Pro W3"/>
                    <a:cs typeface="Helvetica Light"/>
                  </a:endParaRPr>
                </a:p>
              </p:txBody>
            </p:sp>
          </p:grpSp>
          <p:cxnSp>
            <p:nvCxnSpPr>
              <p:cNvPr id="39" name="Straight Connector 38"/>
              <p:cNvCxnSpPr/>
              <p:nvPr/>
            </p:nvCxnSpPr>
            <p:spPr>
              <a:xfrm>
                <a:off x="2739819" y="1505056"/>
                <a:ext cx="3760926" cy="30298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4" idx="4"/>
              </p:cNvCxnSpPr>
              <p:nvPr/>
            </p:nvCxnSpPr>
            <p:spPr>
              <a:xfrm>
                <a:off x="1896271" y="4650278"/>
                <a:ext cx="4614796" cy="1290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73" name="Oval 72"/>
          <p:cNvSpPr>
            <a:spLocks noChangeAspect="1"/>
          </p:cNvSpPr>
          <p:nvPr/>
        </p:nvSpPr>
        <p:spPr>
          <a:xfrm>
            <a:off x="6466348" y="4616648"/>
            <a:ext cx="62341" cy="60032"/>
          </a:xfrm>
          <a:prstGeom prst="ellipse">
            <a:avLst/>
          </a:prstGeom>
          <a:solidFill>
            <a:srgbClr val="FFBC28"/>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a:solidFill>
                <a:prstClr val="white"/>
              </a:solidFill>
              <a:effectLst/>
              <a:latin typeface="Calibri"/>
              <a:ea typeface="ヒラギノ角ゴ Pro W3"/>
            </a:endParaRPr>
          </a:p>
        </p:txBody>
      </p:sp>
      <p:sp>
        <p:nvSpPr>
          <p:cNvPr id="80" name="TextBox 79"/>
          <p:cNvSpPr txBox="1"/>
          <p:nvPr/>
        </p:nvSpPr>
        <p:spPr>
          <a:xfrm>
            <a:off x="6680904" y="4434089"/>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J</a:t>
            </a:r>
            <a:endParaRPr lang="en-US" baseline="0" dirty="0">
              <a:solidFill>
                <a:prstClr val="black"/>
              </a:solidFill>
              <a:effectLst/>
              <a:latin typeface="Helvetica Light"/>
              <a:ea typeface="ヒラギノ角ゴ Pro W3"/>
              <a:cs typeface="Helvetica Light"/>
            </a:endParaRPr>
          </a:p>
        </p:txBody>
      </p:sp>
      <p:sp>
        <p:nvSpPr>
          <p:cNvPr id="81" name="TextBox 80"/>
          <p:cNvSpPr txBox="1"/>
          <p:nvPr/>
        </p:nvSpPr>
        <p:spPr>
          <a:xfrm>
            <a:off x="6906707" y="4445847"/>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a:solidFill>
                  <a:prstClr val="black"/>
                </a:solidFill>
                <a:effectLst/>
                <a:latin typeface="Helvetica Light"/>
                <a:ea typeface="ヒラギノ角ゴ Pro W3"/>
                <a:cs typeface="Helvetica Light"/>
              </a:rPr>
              <a:t>S</a:t>
            </a:r>
          </a:p>
        </p:txBody>
      </p:sp>
      <p:sp>
        <p:nvSpPr>
          <p:cNvPr id="82" name="TextBox 81"/>
          <p:cNvSpPr txBox="1"/>
          <p:nvPr/>
        </p:nvSpPr>
        <p:spPr>
          <a:xfrm>
            <a:off x="7403027" y="4469363"/>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U</a:t>
            </a:r>
            <a:endParaRPr lang="en-US" baseline="0" dirty="0">
              <a:solidFill>
                <a:prstClr val="black"/>
              </a:solidFill>
              <a:effectLst/>
              <a:latin typeface="Helvetica Light"/>
              <a:ea typeface="ヒラギノ角ゴ Pro W3"/>
              <a:cs typeface="Helvetica Light"/>
            </a:endParaRPr>
          </a:p>
        </p:txBody>
      </p:sp>
      <p:sp>
        <p:nvSpPr>
          <p:cNvPr id="83" name="TextBox 82"/>
          <p:cNvSpPr txBox="1"/>
          <p:nvPr/>
        </p:nvSpPr>
        <p:spPr>
          <a:xfrm>
            <a:off x="7873831" y="4481121"/>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a:solidFill>
                  <a:prstClr val="black"/>
                </a:solidFill>
                <a:effectLst/>
                <a:latin typeface="Helvetica Light"/>
                <a:ea typeface="ヒラギノ角ゴ Pro W3"/>
                <a:cs typeface="Helvetica Light"/>
              </a:rPr>
              <a:t>N</a:t>
            </a:r>
          </a:p>
        </p:txBody>
      </p:sp>
      <p:sp>
        <p:nvSpPr>
          <p:cNvPr id="84" name="TextBox 83"/>
          <p:cNvSpPr txBox="1"/>
          <p:nvPr/>
        </p:nvSpPr>
        <p:spPr>
          <a:xfrm>
            <a:off x="8694716" y="4523060"/>
            <a:ext cx="484561" cy="461665"/>
          </a:xfrm>
          <a:prstGeom prst="rect">
            <a:avLst/>
          </a:prstGeom>
          <a:noFill/>
          <a:ln>
            <a:noFill/>
          </a:ln>
        </p:spPr>
        <p:txBody>
          <a:bodyPr wrap="square" rtlCol="0">
            <a:spAutoFit/>
          </a:bodyPr>
          <a:lstStyle/>
          <a:p>
            <a:pPr defTabSz="457200" eaLnBrk="1" fontAlgn="auto" hangingPunct="1">
              <a:spcBef>
                <a:spcPts val="0"/>
              </a:spcBef>
              <a:spcAft>
                <a:spcPts val="0"/>
              </a:spcAft>
            </a:pPr>
            <a:r>
              <a:rPr lang="en-US" baseline="0" dirty="0" smtClean="0">
                <a:solidFill>
                  <a:prstClr val="black"/>
                </a:solidFill>
                <a:effectLst/>
                <a:latin typeface="Helvetica Light"/>
                <a:ea typeface="ヒラギノ角ゴ Pro W3"/>
                <a:cs typeface="Helvetica Light"/>
              </a:rPr>
              <a:t>P</a:t>
            </a:r>
            <a:endParaRPr lang="en-US" baseline="0" dirty="0">
              <a:solidFill>
                <a:prstClr val="black"/>
              </a:solidFill>
              <a:effectLst/>
              <a:latin typeface="Helvetica Light"/>
              <a:ea typeface="ヒラギノ角ゴ Pro W3"/>
              <a:cs typeface="Helvetica Light"/>
            </a:endParaRPr>
          </a:p>
        </p:txBody>
      </p:sp>
      <p:sp>
        <p:nvSpPr>
          <p:cNvPr id="85" name="TextBox 84"/>
          <p:cNvSpPr txBox="1"/>
          <p:nvPr/>
        </p:nvSpPr>
        <p:spPr>
          <a:xfrm>
            <a:off x="2819400" y="685800"/>
            <a:ext cx="2777398" cy="1015663"/>
          </a:xfrm>
          <a:prstGeom prst="rect">
            <a:avLst/>
          </a:prstGeom>
          <a:noFill/>
        </p:spPr>
        <p:txBody>
          <a:bodyPr wrap="none" rtlCol="0">
            <a:spAutoFit/>
          </a:bodyPr>
          <a:lstStyle/>
          <a:p>
            <a:pPr algn="ctr" defTabSz="457200" eaLnBrk="1" fontAlgn="auto" hangingPunct="1">
              <a:spcBef>
                <a:spcPts val="0"/>
              </a:spcBef>
              <a:spcAft>
                <a:spcPts val="0"/>
              </a:spcAft>
            </a:pPr>
            <a:r>
              <a:rPr lang="en-US" sz="3000" baseline="0" dirty="0" err="1" smtClean="0">
                <a:solidFill>
                  <a:srgbClr val="FF0000"/>
                </a:solidFill>
                <a:effectLst/>
                <a:latin typeface="Arial Black"/>
                <a:ea typeface="ヒラギノ角ゴ Pro W3"/>
                <a:cs typeface="Helvetica Light"/>
              </a:rPr>
              <a:t>Kepler’s</a:t>
            </a:r>
            <a:r>
              <a:rPr lang="en-US" sz="3000" baseline="0" dirty="0" smtClean="0">
                <a:solidFill>
                  <a:srgbClr val="FF0000"/>
                </a:solidFill>
                <a:effectLst/>
                <a:latin typeface="Arial Black"/>
                <a:ea typeface="ヒラギノ角ゴ Pro W3"/>
                <a:cs typeface="Helvetica Light"/>
              </a:rPr>
              <a:t> </a:t>
            </a:r>
          </a:p>
          <a:p>
            <a:pPr algn="ctr" defTabSz="457200" eaLnBrk="1" fontAlgn="auto" hangingPunct="1">
              <a:spcBef>
                <a:spcPts val="0"/>
              </a:spcBef>
              <a:spcAft>
                <a:spcPts val="0"/>
              </a:spcAft>
            </a:pPr>
            <a:r>
              <a:rPr lang="en-US" sz="3000" baseline="0" dirty="0" smtClean="0">
                <a:solidFill>
                  <a:srgbClr val="FF0000"/>
                </a:solidFill>
                <a:effectLst/>
                <a:latin typeface="Arial Black"/>
                <a:ea typeface="ヒラギノ角ゴ Pro W3"/>
                <a:cs typeface="Helvetica Light"/>
              </a:rPr>
              <a:t>Search Area </a:t>
            </a:r>
            <a:endParaRPr lang="en-US" sz="3000" baseline="0" dirty="0">
              <a:solidFill>
                <a:srgbClr val="FF0000"/>
              </a:solidFill>
              <a:effectLst/>
              <a:latin typeface="Arial Black"/>
              <a:ea typeface="ヒラギノ角ゴ Pro W3"/>
              <a:cs typeface="Helvetica Light"/>
            </a:endParaRPr>
          </a:p>
        </p:txBody>
      </p:sp>
      <p:sp>
        <p:nvSpPr>
          <p:cNvPr id="87" name="TextBox 86"/>
          <p:cNvSpPr txBox="1"/>
          <p:nvPr/>
        </p:nvSpPr>
        <p:spPr>
          <a:xfrm>
            <a:off x="6366602" y="1371600"/>
            <a:ext cx="2777398" cy="1015663"/>
          </a:xfrm>
          <a:prstGeom prst="rect">
            <a:avLst/>
          </a:prstGeom>
          <a:noFill/>
        </p:spPr>
        <p:txBody>
          <a:bodyPr wrap="none" rtlCol="0">
            <a:spAutoFit/>
          </a:bodyPr>
          <a:lstStyle/>
          <a:p>
            <a:pPr algn="ctr" defTabSz="457200" eaLnBrk="1" fontAlgn="auto" hangingPunct="1">
              <a:spcBef>
                <a:spcPts val="0"/>
              </a:spcBef>
              <a:spcAft>
                <a:spcPts val="0"/>
              </a:spcAft>
            </a:pPr>
            <a:r>
              <a:rPr lang="en-US" sz="3000" baseline="0" dirty="0" smtClean="0">
                <a:solidFill>
                  <a:srgbClr val="0000FF"/>
                </a:solidFill>
                <a:effectLst/>
                <a:latin typeface="Arial Black"/>
                <a:ea typeface="ヒラギノ角ゴ Pro W3"/>
                <a:cs typeface="Helvetica Light"/>
              </a:rPr>
              <a:t>WFIRST’s</a:t>
            </a:r>
          </a:p>
          <a:p>
            <a:pPr algn="ctr" defTabSz="457200" eaLnBrk="1" fontAlgn="auto" hangingPunct="1">
              <a:spcBef>
                <a:spcPts val="0"/>
              </a:spcBef>
              <a:spcAft>
                <a:spcPts val="0"/>
              </a:spcAft>
            </a:pPr>
            <a:r>
              <a:rPr lang="en-US" sz="3000" baseline="0" dirty="0" smtClean="0">
                <a:solidFill>
                  <a:srgbClr val="0000FF"/>
                </a:solidFill>
                <a:effectLst/>
                <a:latin typeface="Arial Black"/>
                <a:ea typeface="ヒラギノ角ゴ Pro W3"/>
                <a:cs typeface="Helvetica Light"/>
              </a:rPr>
              <a:t>Search Area </a:t>
            </a:r>
            <a:endParaRPr lang="en-US" sz="3000" baseline="0" dirty="0">
              <a:solidFill>
                <a:srgbClr val="0000FF"/>
              </a:solidFill>
              <a:effectLst/>
              <a:latin typeface="Arial Black"/>
              <a:ea typeface="ヒラギノ角ゴ Pro W3"/>
              <a:cs typeface="Helvetica Light"/>
            </a:endParaRPr>
          </a:p>
        </p:txBody>
      </p:sp>
      <p:sp>
        <p:nvSpPr>
          <p:cNvPr id="33" name="Right Arrow 32"/>
          <p:cNvSpPr/>
          <p:nvPr/>
        </p:nvSpPr>
        <p:spPr bwMode="auto">
          <a:xfrm rot="3226097">
            <a:off x="3597208" y="2951582"/>
            <a:ext cx="3505200" cy="3048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endParaRPr>
          </a:p>
        </p:txBody>
      </p:sp>
      <p:sp>
        <p:nvSpPr>
          <p:cNvPr id="40" name="Oval 39"/>
          <p:cNvSpPr>
            <a:spLocks noChangeAspect="1"/>
          </p:cNvSpPr>
          <p:nvPr/>
        </p:nvSpPr>
        <p:spPr>
          <a:xfrm>
            <a:off x="6473031" y="4618037"/>
            <a:ext cx="62341" cy="60032"/>
          </a:xfrm>
          <a:prstGeom prst="ellipse">
            <a:avLst/>
          </a:prstGeom>
          <a:solidFill>
            <a:srgbClr val="FFBC28"/>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baseline="0" dirty="0">
              <a:solidFill>
                <a:prstClr val="white"/>
              </a:solidFill>
              <a:effectLst/>
              <a:latin typeface="Calibri"/>
              <a:ea typeface="ヒラギノ角ゴ Pro W3"/>
            </a:endParaRPr>
          </a:p>
        </p:txBody>
      </p:sp>
    </p:spTree>
    <p:extLst>
      <p:ext uri="{BB962C8B-B14F-4D97-AF65-F5344CB8AC3E}">
        <p14:creationId xmlns:p14="http://schemas.microsoft.com/office/powerpoint/2010/main" val="38107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5" grpId="0"/>
      <p:bldP spid="87" grpId="0"/>
      <p:bldP spid="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first_mic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48" y="0"/>
            <a:ext cx="9116552" cy="6858000"/>
          </a:xfrm>
          <a:prstGeom prst="rect">
            <a:avLst/>
          </a:prstGeom>
        </p:spPr>
      </p:pic>
      <p:sp>
        <p:nvSpPr>
          <p:cNvPr id="3" name="Text Box 8"/>
          <p:cNvSpPr txBox="1">
            <a:spLocks noChangeArrowheads="1"/>
          </p:cNvSpPr>
          <p:nvPr/>
        </p:nvSpPr>
        <p:spPr bwMode="auto">
          <a:xfrm>
            <a:off x="5562600" y="6488668"/>
            <a:ext cx="4549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dirty="0" smtClean="0">
                <a:solidFill>
                  <a:srgbClr val="000000"/>
                </a:solidFill>
                <a:effectLst>
                  <a:outerShdw blurRad="38100" dist="38100" dir="2700000" algn="tl">
                    <a:srgbClr val="000000"/>
                  </a:outerShdw>
                </a:effectLst>
                <a:latin typeface="Arial"/>
              </a:rPr>
              <a:t>(Penny et al. in prep)</a:t>
            </a:r>
            <a:endParaRPr lang="en-US" sz="1800" dirty="0">
              <a:solidFill>
                <a:srgbClr val="000000"/>
              </a:solidFill>
              <a:effectLst>
                <a:outerShdw blurRad="38100" dist="38100" dir="2700000" algn="tl">
                  <a:srgbClr val="000000"/>
                </a:outerShdw>
              </a:effectLst>
              <a:latin typeface="Arial"/>
            </a:endParaRPr>
          </a:p>
        </p:txBody>
      </p:sp>
      <p:sp>
        <p:nvSpPr>
          <p:cNvPr id="4" name="Rectangle 3"/>
          <p:cNvSpPr/>
          <p:nvPr/>
        </p:nvSpPr>
        <p:spPr>
          <a:xfrm>
            <a:off x="1371600" y="304800"/>
            <a:ext cx="4495800" cy="954107"/>
          </a:xfrm>
          <a:prstGeom prst="rect">
            <a:avLst/>
          </a:prstGeom>
          <a:solidFill>
            <a:schemeClr val="tx1"/>
          </a:solid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baseline="0" dirty="0" smtClean="0">
                <a:solidFill>
                  <a:schemeClr val="bg1"/>
                </a:solidFill>
                <a:effectLst/>
                <a:latin typeface="+mn-lt"/>
                <a:cs typeface="Helvetica Light"/>
              </a:rPr>
              <a:t>~1200 </a:t>
            </a:r>
            <a:r>
              <a:rPr lang="en-US" sz="1400" kern="0" baseline="0" dirty="0">
                <a:solidFill>
                  <a:schemeClr val="bg1"/>
                </a:solidFill>
                <a:effectLst/>
                <a:latin typeface="+mn-lt"/>
                <a:cs typeface="Helvetica Light"/>
              </a:rPr>
              <a:t>cold </a:t>
            </a:r>
            <a:r>
              <a:rPr lang="en-US" sz="1400" kern="0" baseline="0" dirty="0" err="1">
                <a:solidFill>
                  <a:schemeClr val="bg1"/>
                </a:solidFill>
                <a:effectLst/>
                <a:latin typeface="+mn-lt"/>
                <a:cs typeface="Helvetica Light"/>
              </a:rPr>
              <a:t>exoplanets</a:t>
            </a:r>
            <a:endParaRPr lang="en-US" sz="1400" kern="0" baseline="0" dirty="0">
              <a:solidFill>
                <a:schemeClr val="bg1"/>
              </a:solidFill>
              <a:effectLst/>
              <a:latin typeface="+mn-lt"/>
              <a:cs typeface="Helvetica Light"/>
            </a:endParaRPr>
          </a:p>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baseline="0" dirty="0" smtClean="0">
                <a:solidFill>
                  <a:schemeClr val="bg1"/>
                </a:solidFill>
                <a:effectLst/>
                <a:latin typeface="+mn-lt"/>
                <a:cs typeface="Helvetica Light"/>
              </a:rPr>
              <a:t>~150 </a:t>
            </a:r>
            <a:r>
              <a:rPr lang="en-US" sz="1400" kern="0" baseline="0" dirty="0">
                <a:solidFill>
                  <a:schemeClr val="bg1"/>
                </a:solidFill>
                <a:effectLst/>
                <a:latin typeface="+mn-lt"/>
                <a:cs typeface="Helvetica Light"/>
              </a:rPr>
              <a:t>Earth-mass planets</a:t>
            </a:r>
          </a:p>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baseline="0" dirty="0" smtClean="0">
                <a:solidFill>
                  <a:schemeClr val="bg1"/>
                </a:solidFill>
                <a:effectLst/>
                <a:latin typeface="+mn-lt"/>
                <a:cs typeface="Helvetica Light"/>
              </a:rPr>
              <a:t>~20 </a:t>
            </a:r>
            <a:r>
              <a:rPr lang="en-US" sz="1400" kern="0" baseline="0" dirty="0">
                <a:solidFill>
                  <a:schemeClr val="bg1"/>
                </a:solidFill>
                <a:effectLst/>
                <a:latin typeface="+mn-lt"/>
                <a:cs typeface="Helvetica Light"/>
              </a:rPr>
              <a:t>Mars-mass or smaller planets</a:t>
            </a:r>
          </a:p>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baseline="0" dirty="0" smtClean="0">
                <a:solidFill>
                  <a:schemeClr val="bg1"/>
                </a:solidFill>
                <a:effectLst/>
                <a:latin typeface="+mn-lt"/>
                <a:cs typeface="Helvetica Light"/>
              </a:rPr>
              <a:t>~20 </a:t>
            </a:r>
            <a:r>
              <a:rPr lang="en-US" sz="1400" kern="0" baseline="0" dirty="0">
                <a:solidFill>
                  <a:schemeClr val="bg1"/>
                </a:solidFill>
                <a:effectLst/>
                <a:latin typeface="+mn-lt"/>
                <a:cs typeface="Helvetica Light"/>
              </a:rPr>
              <a:t>free-floating Earth-mass </a:t>
            </a:r>
            <a:r>
              <a:rPr lang="en-US" sz="1400" kern="0" baseline="0" dirty="0" smtClean="0">
                <a:solidFill>
                  <a:schemeClr val="bg1"/>
                </a:solidFill>
                <a:effectLst/>
                <a:latin typeface="+mn-lt"/>
                <a:cs typeface="Helvetica Light"/>
              </a:rPr>
              <a:t>planets</a:t>
            </a:r>
          </a:p>
        </p:txBody>
      </p:sp>
      <p:sp>
        <p:nvSpPr>
          <p:cNvPr id="7" name="Rectangle 6"/>
          <p:cNvSpPr/>
          <p:nvPr/>
        </p:nvSpPr>
        <p:spPr>
          <a:xfrm>
            <a:off x="1371600" y="1219200"/>
            <a:ext cx="4495800" cy="307777"/>
          </a:xfrm>
          <a:prstGeom prst="rect">
            <a:avLst/>
          </a:prstGeom>
          <a:solidFill>
            <a:schemeClr val="tx1"/>
          </a:solid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400" kern="0" baseline="0" dirty="0" smtClean="0">
                <a:solidFill>
                  <a:schemeClr val="bg1"/>
                </a:solidFill>
                <a:effectLst/>
                <a:latin typeface="+mn-lt"/>
                <a:cs typeface="Helvetica Light"/>
              </a:rPr>
              <a:t>~100,000 transiting planets (</a:t>
            </a:r>
            <a:r>
              <a:rPr lang="en-US" sz="1400" kern="0" baseline="0" dirty="0" err="1" smtClean="0">
                <a:solidFill>
                  <a:schemeClr val="bg1"/>
                </a:solidFill>
                <a:effectLst/>
                <a:latin typeface="+mn-lt"/>
                <a:cs typeface="Helvetica Light"/>
              </a:rPr>
              <a:t>Montet</a:t>
            </a:r>
            <a:r>
              <a:rPr lang="en-US" sz="1400" kern="0" baseline="0" dirty="0" smtClean="0">
                <a:solidFill>
                  <a:schemeClr val="bg1"/>
                </a:solidFill>
                <a:effectLst/>
                <a:latin typeface="+mn-lt"/>
                <a:cs typeface="Helvetica Light"/>
              </a:rPr>
              <a:t> et al. 2017)  </a:t>
            </a:r>
          </a:p>
        </p:txBody>
      </p:sp>
    </p:spTree>
    <p:extLst>
      <p:ext uri="{BB962C8B-B14F-4D97-AF65-F5344CB8AC3E}">
        <p14:creationId xmlns:p14="http://schemas.microsoft.com/office/powerpoint/2010/main" val="1033653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685800" y="0"/>
            <a:ext cx="7772400" cy="1143000"/>
          </a:xfrm>
        </p:spPr>
        <p:txBody>
          <a:bodyPr/>
          <a:lstStyle/>
          <a:p>
            <a:pPr eaLnBrk="1" hangingPunct="1">
              <a:defRPr/>
            </a:pPr>
            <a:r>
              <a:rPr lang="en-US" dirty="0" smtClean="0">
                <a:cs typeface="+mj-cs"/>
              </a:rPr>
              <a:t>Summary.</a:t>
            </a:r>
          </a:p>
        </p:txBody>
      </p:sp>
      <p:sp>
        <p:nvSpPr>
          <p:cNvPr id="186371" name="Rectangle 3"/>
          <p:cNvSpPr>
            <a:spLocks noGrp="1" noChangeArrowheads="1"/>
          </p:cNvSpPr>
          <p:nvPr>
            <p:ph type="body" idx="1"/>
          </p:nvPr>
        </p:nvSpPr>
        <p:spPr>
          <a:xfrm>
            <a:off x="381000" y="1447800"/>
            <a:ext cx="8610600" cy="5638800"/>
          </a:xfrm>
        </p:spPr>
        <p:txBody>
          <a:bodyPr>
            <a:normAutofit/>
          </a:bodyPr>
          <a:lstStyle/>
          <a:p>
            <a:pPr eaLnBrk="1" hangingPunct="1">
              <a:lnSpc>
                <a:spcPct val="110000"/>
              </a:lnSpc>
              <a:defRPr/>
            </a:pPr>
            <a:r>
              <a:rPr lang="en-US" sz="2000" dirty="0" err="1" smtClean="0">
                <a:cs typeface="+mn-cs"/>
              </a:rPr>
              <a:t>Microlensing</a:t>
            </a:r>
            <a:r>
              <a:rPr lang="en-US" sz="2000" dirty="0" smtClean="0">
                <a:cs typeface="+mn-cs"/>
              </a:rPr>
              <a:t> is no longer the “poor cousin” of </a:t>
            </a:r>
            <a:r>
              <a:rPr lang="en-US" sz="2000" dirty="0" err="1" smtClean="0">
                <a:cs typeface="+mn-cs"/>
              </a:rPr>
              <a:t>exoplanet</a:t>
            </a:r>
            <a:r>
              <a:rPr lang="en-US" sz="2000" dirty="0" smtClean="0">
                <a:cs typeface="+mn-cs"/>
              </a:rPr>
              <a:t> detection methods (although it might still be a cult).</a:t>
            </a:r>
          </a:p>
          <a:p>
            <a:pPr eaLnBrk="1" hangingPunct="1">
              <a:lnSpc>
                <a:spcPct val="110000"/>
              </a:lnSpc>
              <a:defRPr/>
            </a:pPr>
            <a:r>
              <a:rPr lang="en-US" sz="2000" dirty="0" err="1" smtClean="0">
                <a:cs typeface="+mn-cs"/>
              </a:rPr>
              <a:t>Microlensing</a:t>
            </a:r>
            <a:r>
              <a:rPr lang="en-US" sz="2000" dirty="0" smtClean="0">
                <a:cs typeface="+mn-cs"/>
              </a:rPr>
              <a:t> is currently experiencing a watershed (thanks NWNH!).</a:t>
            </a:r>
          </a:p>
          <a:p>
            <a:pPr eaLnBrk="1" hangingPunct="1">
              <a:lnSpc>
                <a:spcPct val="110000"/>
              </a:lnSpc>
              <a:defRPr/>
            </a:pPr>
            <a:r>
              <a:rPr lang="en-US" sz="2000" dirty="0" err="1" smtClean="0">
                <a:cs typeface="+mn-cs"/>
              </a:rPr>
              <a:t>KMTNet</a:t>
            </a:r>
            <a:r>
              <a:rPr lang="en-US" sz="2000" dirty="0" smtClean="0">
                <a:cs typeface="+mn-cs"/>
              </a:rPr>
              <a:t> will increase the detection rate by a factor of several.</a:t>
            </a:r>
          </a:p>
          <a:p>
            <a:pPr eaLnBrk="1" hangingPunct="1">
              <a:lnSpc>
                <a:spcPct val="110000"/>
              </a:lnSpc>
              <a:defRPr/>
            </a:pPr>
            <a:r>
              <a:rPr lang="en-US" sz="2000" dirty="0" smtClean="0">
                <a:cs typeface="+mn-cs"/>
              </a:rPr>
              <a:t>Spitzer and K2 will inform us about the Galactic distribution of planets, and K2 will confirm (or refute) the existence of a large population of free floating planets.</a:t>
            </a:r>
          </a:p>
          <a:p>
            <a:pPr eaLnBrk="1" hangingPunct="1">
              <a:lnSpc>
                <a:spcPct val="110000"/>
              </a:lnSpc>
              <a:defRPr/>
            </a:pPr>
            <a:r>
              <a:rPr lang="en-US" sz="2000" dirty="0" smtClean="0">
                <a:cs typeface="+mn-cs"/>
              </a:rPr>
              <a:t>WFIRST will complete the census begun by </a:t>
            </a:r>
            <a:r>
              <a:rPr lang="en-US" sz="2000" i="1" dirty="0" err="1" smtClean="0">
                <a:cs typeface="+mn-cs"/>
              </a:rPr>
              <a:t>Kepler</a:t>
            </a:r>
            <a:r>
              <a:rPr lang="en-US" sz="2000" dirty="0" smtClean="0">
                <a:cs typeface="+mn-cs"/>
              </a:rPr>
              <a:t>, and will revolutionize our understanding of cold planets.</a:t>
            </a:r>
          </a:p>
          <a:p>
            <a:pPr eaLnBrk="1" hangingPunct="1">
              <a:lnSpc>
                <a:spcPct val="110000"/>
              </a:lnSpc>
              <a:defRPr/>
            </a:pPr>
            <a:r>
              <a:rPr lang="en-US" sz="2000" dirty="0" smtClean="0">
                <a:cs typeface="+mn-cs"/>
              </a:rPr>
              <a:t>WFIRST will enable qualitatively new, exciting science: sub-Earth-mass planets, free-floating planets, outer habitable zone planets, mass measurements.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s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02364"/>
          </a:xfrm>
          <a:prstGeom prst="rect">
            <a:avLst/>
          </a:prstGeom>
        </p:spPr>
      </p:pic>
    </p:spTree>
    <p:extLst>
      <p:ext uri="{BB962C8B-B14F-4D97-AF65-F5344CB8AC3E}">
        <p14:creationId xmlns:p14="http://schemas.microsoft.com/office/powerpoint/2010/main" val="80363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382000" cy="1143000"/>
          </a:xfrm>
        </p:spPr>
        <p:txBody>
          <a:bodyPr/>
          <a:lstStyle/>
          <a:p>
            <a:pPr>
              <a:defRPr/>
            </a:pPr>
            <a:r>
              <a:rPr lang="en-US" sz="7200" dirty="0" smtClean="0"/>
              <a:t>The Watershed</a:t>
            </a:r>
            <a:r>
              <a:rPr lang="en-US" sz="8800" dirty="0" smtClean="0"/>
              <a:t>.</a:t>
            </a:r>
            <a:endParaRPr lang="en-US" sz="8800" dirty="0"/>
          </a:p>
        </p:txBody>
      </p:sp>
    </p:spTree>
    <p:extLst>
      <p:ext uri="{BB962C8B-B14F-4D97-AF65-F5344CB8AC3E}">
        <p14:creationId xmlns:p14="http://schemas.microsoft.com/office/powerpoint/2010/main" val="34437228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p:cNvSpPr txBox="1">
            <a:spLocks noChangeArrowheads="1"/>
          </p:cNvSpPr>
          <p:nvPr/>
        </p:nvSpPr>
        <p:spPr bwMode="auto">
          <a:xfrm>
            <a:off x="152400" y="1143000"/>
            <a:ext cx="88773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3200" baseline="0" dirty="0" smtClean="0">
                <a:latin typeface="+mn-lt"/>
              </a:rPr>
              <a:t>watershed </a:t>
            </a:r>
            <a:r>
              <a:rPr lang="en-US" sz="3200" baseline="0" dirty="0">
                <a:latin typeface="+mn-lt"/>
              </a:rPr>
              <a:t>n.</a:t>
            </a:r>
          </a:p>
          <a:p>
            <a:endParaRPr lang="en-US" sz="3200" baseline="0" dirty="0">
              <a:latin typeface="+mn-lt"/>
            </a:endParaRPr>
          </a:p>
          <a:p>
            <a:r>
              <a:rPr lang="en-US" sz="3200" baseline="0" dirty="0" smtClean="0">
                <a:latin typeface="+mn-lt"/>
              </a:rPr>
              <a:t>1. An </a:t>
            </a:r>
            <a:r>
              <a:rPr lang="en-US" sz="3200" baseline="0" dirty="0">
                <a:latin typeface="+mn-lt"/>
              </a:rPr>
              <a:t>area or ridge of land that separates waters flowing to different rivers, basins, or seas</a:t>
            </a:r>
            <a:r>
              <a:rPr lang="en-US" sz="3200" baseline="0" dirty="0" smtClean="0">
                <a:latin typeface="+mn-lt"/>
              </a:rPr>
              <a:t>. </a:t>
            </a:r>
          </a:p>
          <a:p>
            <a:r>
              <a:rPr lang="en-US" sz="3200" baseline="0" dirty="0" smtClean="0">
                <a:latin typeface="+mn-lt"/>
              </a:rPr>
              <a:t>2. An event or period marking a turning point in a course of action or state of affairs.</a:t>
            </a:r>
            <a:endParaRPr lang="en-US" sz="3200" baseline="0" dirty="0">
              <a:latin typeface="+mn-lt"/>
            </a:endParaRPr>
          </a:p>
        </p:txBody>
      </p:sp>
    </p:spTree>
    <p:extLst>
      <p:ext uri="{BB962C8B-B14F-4D97-AF65-F5344CB8AC3E}">
        <p14:creationId xmlns:p14="http://schemas.microsoft.com/office/powerpoint/2010/main" val="3012635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382000" cy="3200400"/>
          </a:xfrm>
        </p:spPr>
        <p:txBody>
          <a:bodyPr/>
          <a:lstStyle/>
          <a:p>
            <a:pPr>
              <a:defRPr/>
            </a:pPr>
            <a:r>
              <a:rPr lang="en-US" sz="7200" dirty="0" smtClean="0"/>
              <a:t>The Watershed:</a:t>
            </a:r>
            <a:endParaRPr lang="en-US" sz="8000" dirty="0"/>
          </a:p>
        </p:txBody>
      </p:sp>
      <p:sp>
        <p:nvSpPr>
          <p:cNvPr id="3" name="Title 1"/>
          <p:cNvSpPr txBox="1">
            <a:spLocks/>
          </p:cNvSpPr>
          <p:nvPr/>
        </p:nvSpPr>
        <p:spPr bwMode="auto">
          <a:xfrm>
            <a:off x="381000" y="32766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a:solidFill>
                  <a:schemeClr val="tx1"/>
                </a:solidFill>
                <a:latin typeface="+mj-lt"/>
                <a:ea typeface="+mj-ea"/>
                <a:cs typeface="ヒラギノ角ゴ Pro W3" charset="0"/>
              </a:defRPr>
            </a:lvl1pPr>
            <a:lvl2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2pPr>
            <a:lvl3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3pPr>
            <a:lvl4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4pPr>
            <a:lvl5pPr algn="ctr" rtl="0" eaLnBrk="0" fontAlgn="base" hangingPunct="0">
              <a:spcBef>
                <a:spcPct val="0"/>
              </a:spcBef>
              <a:spcAft>
                <a:spcPct val="0"/>
              </a:spcAft>
              <a:defRPr sz="4800">
                <a:solidFill>
                  <a:schemeClr val="tx1"/>
                </a:solidFill>
                <a:latin typeface="Arial Black" charset="0"/>
                <a:ea typeface="ヒラギノ角ゴ Pro W3" charset="0"/>
                <a:cs typeface="ヒラギノ角ゴ Pro W3" charset="0"/>
              </a:defRPr>
            </a:lvl5pPr>
            <a:lvl6pPr marL="457200" algn="ctr" rtl="0" fontAlgn="base">
              <a:spcBef>
                <a:spcPct val="0"/>
              </a:spcBef>
              <a:spcAft>
                <a:spcPct val="0"/>
              </a:spcAft>
              <a:defRPr sz="4800">
                <a:solidFill>
                  <a:schemeClr val="tx1"/>
                </a:solidFill>
                <a:latin typeface="Arial Black" charset="0"/>
                <a:ea typeface="ヒラギノ角ゴ Pro W3" charset="0"/>
              </a:defRPr>
            </a:lvl6pPr>
            <a:lvl7pPr marL="914400" algn="ctr" rtl="0" fontAlgn="base">
              <a:spcBef>
                <a:spcPct val="0"/>
              </a:spcBef>
              <a:spcAft>
                <a:spcPct val="0"/>
              </a:spcAft>
              <a:defRPr sz="4800">
                <a:solidFill>
                  <a:schemeClr val="tx1"/>
                </a:solidFill>
                <a:latin typeface="Arial Black" charset="0"/>
                <a:ea typeface="ヒラギノ角ゴ Pro W3" charset="0"/>
              </a:defRPr>
            </a:lvl7pPr>
            <a:lvl8pPr marL="1371600" algn="ctr" rtl="0" fontAlgn="base">
              <a:spcBef>
                <a:spcPct val="0"/>
              </a:spcBef>
              <a:spcAft>
                <a:spcPct val="0"/>
              </a:spcAft>
              <a:defRPr sz="4800">
                <a:solidFill>
                  <a:schemeClr val="tx1"/>
                </a:solidFill>
                <a:latin typeface="Arial Black" charset="0"/>
                <a:ea typeface="ヒラギノ角ゴ Pro W3" charset="0"/>
              </a:defRPr>
            </a:lvl8pPr>
            <a:lvl9pPr marL="1828800" algn="ctr" rtl="0" fontAlgn="base">
              <a:spcBef>
                <a:spcPct val="0"/>
              </a:spcBef>
              <a:spcAft>
                <a:spcPct val="0"/>
              </a:spcAft>
              <a:defRPr sz="4800">
                <a:solidFill>
                  <a:schemeClr val="tx1"/>
                </a:solidFill>
                <a:latin typeface="Arial Black" charset="0"/>
                <a:ea typeface="ヒラギノ角ゴ Pro W3" charset="0"/>
              </a:defRPr>
            </a:lvl9pPr>
          </a:lstStyle>
          <a:p>
            <a:pPr>
              <a:defRPr/>
            </a:pPr>
            <a:r>
              <a:rPr lang="en-US" sz="4400" baseline="0" dirty="0" smtClean="0"/>
              <a:t>The 2010 Decadal Survey</a:t>
            </a:r>
            <a:r>
              <a:rPr lang="en-US" sz="8000" baseline="0" dirty="0" smtClean="0"/>
              <a:t>.</a:t>
            </a:r>
            <a:endParaRPr lang="en-US" sz="8000" baseline="0" dirty="0"/>
          </a:p>
        </p:txBody>
      </p:sp>
    </p:spTree>
    <p:extLst>
      <p:ext uri="{BB962C8B-B14F-4D97-AF65-F5344CB8AC3E}">
        <p14:creationId xmlns:p14="http://schemas.microsoft.com/office/powerpoint/2010/main" val="3602932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16268</TotalTime>
  <Words>2913</Words>
  <Application>Microsoft Macintosh PowerPoint</Application>
  <PresentationFormat>On-screen Show (4:3)</PresentationFormat>
  <Paragraphs>435</Paragraphs>
  <Slides>63</Slides>
  <Notes>16</Notes>
  <HiddenSlides>0</HiddenSlides>
  <MMClips>1</MMClips>
  <ScaleCrop>false</ScaleCrop>
  <HeadingPairs>
    <vt:vector size="4" baseType="variant">
      <vt:variant>
        <vt:lpstr>Theme</vt:lpstr>
      </vt:variant>
      <vt:variant>
        <vt:i4>6</vt:i4>
      </vt:variant>
      <vt:variant>
        <vt:lpstr>Slide Titles</vt:lpstr>
      </vt:variant>
      <vt:variant>
        <vt:i4>63</vt:i4>
      </vt:variant>
    </vt:vector>
  </HeadingPairs>
  <TitlesOfParts>
    <vt:vector size="69" baseType="lpstr">
      <vt:lpstr>Blank Presentation</vt:lpstr>
      <vt:lpstr>2_Blank Presentation</vt:lpstr>
      <vt:lpstr>3_Blank Presentation</vt:lpstr>
      <vt:lpstr>4_Blank Presentation</vt:lpstr>
      <vt:lpstr>Office Theme</vt:lpstr>
      <vt:lpstr>1_Blank Presentation</vt:lpstr>
      <vt:lpstr>The Future of Exoplanetary Microlensing: The Watershed   Microlensing 21 Microlensing Tutorial January 31, 2016</vt:lpstr>
      <vt:lpstr>Four Methods of Finding Planets.</vt:lpstr>
      <vt:lpstr>Oh, yeah, and microlensing…</vt:lpstr>
      <vt:lpstr>PowerPoint Presentation</vt:lpstr>
      <vt:lpstr>PowerPoint Presentation</vt:lpstr>
      <vt:lpstr>Drink the Kool-Aid…</vt:lpstr>
      <vt:lpstr>The Watershed.</vt:lpstr>
      <vt:lpstr>PowerPoint Presentation</vt:lpstr>
      <vt:lpstr>The Watershed:</vt:lpstr>
      <vt:lpstr>The Microlensing Watershed.</vt:lpstr>
      <vt:lpstr>Korean Microlensing Telescope Network.</vt:lpstr>
      <vt:lpstr>Spitzer and K2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K2C9 Planet Masses.</vt:lpstr>
      <vt:lpstr>K2’s Campaign 9 (K2C9):</vt:lpstr>
      <vt:lpstr>What is K2C9?</vt:lpstr>
      <vt:lpstr>Satellite Parallax.</vt:lpstr>
      <vt:lpstr>Science Goals: Quality versus Quantity</vt:lpstr>
      <vt:lpstr>Science Goals: Quality versus Quantity</vt:lpstr>
      <vt:lpstr>Simultaneous Ground-based Resources</vt:lpstr>
      <vt:lpstr>KMTNet</vt:lpstr>
      <vt:lpstr>KMTNet</vt:lpstr>
      <vt:lpstr>Preliminary K2C9 Parallax Inventory</vt:lpstr>
      <vt:lpstr>Toward a Complete Galactic (Statistical) Census of  Exoplanets.</vt:lpstr>
      <vt:lpstr>PowerPoint Presentation</vt:lpstr>
      <vt:lpstr>PowerPoint Presentation</vt:lpstr>
      <vt:lpstr>Why complete the census?</vt:lpstr>
      <vt:lpstr>Why complete the census?</vt:lpstr>
      <vt:lpstr>So really, why complete the census?</vt:lpstr>
      <vt:lpstr>PowerPoint Presentation</vt:lpstr>
      <vt:lpstr>Mother Nature is More Imaginative Than We Are.</vt:lpstr>
      <vt:lpstr>Earth Mass and Below?</vt:lpstr>
      <vt:lpstr>Ground vs. Space.</vt:lpstr>
      <vt:lpstr>WFIRST.</vt:lpstr>
      <vt:lpstr>What is the Wide Field InfraRed Survey Telescope?</vt:lpstr>
      <vt:lpstr>Is WFIRST Real?</vt:lpstr>
      <vt:lpstr>WFIRST-AFTA.</vt:lpstr>
      <vt:lpstr>Microlensing Simulations. (Matthew Penny)</vt:lpstr>
      <vt:lpstr>PowerPoint Presentation</vt:lpstr>
      <vt:lpstr>PowerPoint Presentation</vt:lpstr>
      <vt:lpstr>PowerPoint Presentation</vt:lpstr>
      <vt:lpstr>Summary.</vt:lpstr>
      <vt:lpstr>PowerPoint Presentation</vt:lpstr>
    </vt:vector>
  </TitlesOfParts>
  <Company>Harvard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Gaudi</dc:creator>
  <cp:lastModifiedBy>Scott Gaudi</cp:lastModifiedBy>
  <cp:revision>1031</cp:revision>
  <cp:lastPrinted>2016-05-01T14:38:09Z</cp:lastPrinted>
  <dcterms:created xsi:type="dcterms:W3CDTF">2009-12-25T19:51:30Z</dcterms:created>
  <dcterms:modified xsi:type="dcterms:W3CDTF">2017-01-31T22:18:14Z</dcterms:modified>
</cp:coreProperties>
</file>