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76" r:id="rId3"/>
    <p:sldId id="277" r:id="rId4"/>
    <p:sldId id="278" r:id="rId5"/>
    <p:sldId id="257" r:id="rId6"/>
    <p:sldId id="258" r:id="rId7"/>
    <p:sldId id="259" r:id="rId8"/>
    <p:sldId id="282" r:id="rId9"/>
    <p:sldId id="260" r:id="rId10"/>
    <p:sldId id="261" r:id="rId11"/>
    <p:sldId id="268" r:id="rId12"/>
    <p:sldId id="283" r:id="rId13"/>
    <p:sldId id="284" r:id="rId14"/>
    <p:sldId id="280" r:id="rId15"/>
    <p:sldId id="272" r:id="rId16"/>
    <p:sldId id="269" r:id="rId17"/>
    <p:sldId id="273" r:id="rId18"/>
    <p:sldId id="271" r:id="rId19"/>
    <p:sldId id="275" r:id="rId20"/>
    <p:sldId id="279" r:id="rId21"/>
    <p:sldId id="26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3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3"/>
    <p:restoredTop sz="53990"/>
  </p:normalViewPr>
  <p:slideViewPr>
    <p:cSldViewPr snapToGrid="0" snapToObjects="1">
      <p:cViewPr varScale="1">
        <p:scale>
          <a:sx n="51" d="100"/>
          <a:sy n="51" d="100"/>
        </p:scale>
        <p:origin x="1816" y="192"/>
      </p:cViewPr>
      <p:guideLst/>
    </p:cSldViewPr>
  </p:slideViewPr>
  <p:outlineViewPr>
    <p:cViewPr>
      <p:scale>
        <a:sx n="33" d="100"/>
        <a:sy n="33" d="100"/>
      </p:scale>
      <p:origin x="0" y="-10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2EB90-125E-5947-99E4-7BA514889F47}" type="datetimeFigureOut">
              <a:rPr lang="en-US" smtClean="0"/>
              <a:t>2/3/17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4F660-D2E4-ED4D-8FB1-F55DB6E52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1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Last</a:t>
            </a:r>
            <a:r>
              <a:rPr lang="en-US" baseline="0" dirty="0" smtClean="0"/>
              <a:t> year in April, a new microlensing survey telescope was granted. </a:t>
            </a:r>
          </a:p>
          <a:p>
            <a:r>
              <a:rPr lang="en-US" baseline="0" dirty="0" smtClean="0"/>
              <a:t>We decided the project name, PRIME: prime focus infrared microlensing experiment.</a:t>
            </a:r>
          </a:p>
          <a:p>
            <a:r>
              <a:rPr lang="en-US" baseline="0" dirty="0" smtClean="0"/>
              <a:t>PI is Takahiro Sumi, and these are core members of PRIME team.</a:t>
            </a:r>
          </a:p>
          <a:p>
            <a:r>
              <a:rPr lang="en-US" baseline="0" dirty="0" smtClean="0"/>
              <a:t>I will introduce this new project in my talk.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4F660-D2E4-ED4D-8FB1-F55DB6E52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3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202785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>
                <a:latin typeface="Times New Roman" charset="0"/>
                <a:ea typeface="ＭＳ Ｐゴシック" charset="0"/>
                <a:cs typeface="ＭＳ Ｐゴシック" charset="0"/>
              </a:rPr>
              <a:t>0.5</a:t>
            </a:r>
          </a:p>
        </p:txBody>
      </p:sp>
    </p:spTree>
    <p:extLst>
      <p:ext uri="{BB962C8B-B14F-4D97-AF65-F5344CB8AC3E}">
        <p14:creationId xmlns:p14="http://schemas.microsoft.com/office/powerpoint/2010/main" val="176282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Concurrent</a:t>
            </a:r>
            <a:r>
              <a:rPr lang="en-US" baseline="0" dirty="0" smtClean="0"/>
              <a:t> ground based observations with WFIRST is important</a:t>
            </a:r>
            <a:r>
              <a:rPr lang="en-US" baseline="0" dirty="0"/>
              <a:t> </a:t>
            </a:r>
            <a:r>
              <a:rPr lang="en-US" baseline="0" dirty="0" smtClean="0"/>
              <a:t>to measure the parallax of short events.</a:t>
            </a:r>
          </a:p>
          <a:p>
            <a:r>
              <a:rPr lang="en-US" baseline="0" dirty="0" smtClean="0"/>
              <a:t>Long events are also important as well to measure the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, but this might be follow-up type observations.</a:t>
            </a:r>
          </a:p>
          <a:p>
            <a:r>
              <a:rPr lang="en-US" baseline="0" dirty="0" smtClean="0"/>
              <a:t>The problem is that most events could be too faint for ground telescopes.</a:t>
            </a:r>
          </a:p>
          <a:p>
            <a:r>
              <a:rPr lang="en-US" baseline="0" dirty="0" smtClean="0"/>
              <a:t>This is because most source stars are faint, low-mag events are more common, and high-extinction for optical telescopes.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NIR wide FOV telescope, such as PRIME, can do better concurrent observations compared to same size of optical telescopes.</a:t>
            </a:r>
          </a:p>
          <a:p>
            <a:r>
              <a:rPr lang="en-US" baseline="0" dirty="0" smtClean="0"/>
              <a:t>Also, optical but large telescopes such as, Subaru/HSC and LSST are important for the concurrent observation.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4F660-D2E4-ED4D-8FB1-F55DB6E52E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8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is the time schedule.</a:t>
            </a:r>
          </a:p>
          <a:p>
            <a:r>
              <a:rPr lang="en-US" baseline="0" dirty="0" smtClean="0"/>
              <a:t>Now, designing is on going, manufacture will start in this year.</a:t>
            </a:r>
          </a:p>
          <a:p>
            <a:r>
              <a:rPr lang="en-US" baseline="0" dirty="0" smtClean="0"/>
              <a:t>Construction, installation and first light will be </a:t>
            </a:r>
            <a:r>
              <a:rPr lang="en-US" baseline="0" dirty="0" smtClean="0"/>
              <a:t>in 2018</a:t>
            </a:r>
            <a:r>
              <a:rPr lang="en-US" baseline="0" dirty="0" smtClean="0"/>
              <a:t>, and the survey will start in 2019.</a:t>
            </a:r>
          </a:p>
          <a:p>
            <a:r>
              <a:rPr lang="en-US" baseline="0" dirty="0" smtClean="0"/>
              <a:t>Event rate map will come in 2023, and concurrent observation with WFIRST will start in 2024 or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03301-A623-8D41-831B-E4431EF944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12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D51-C511-A54B-84EB-D1662921FA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89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Figure by M.</a:t>
            </a:r>
            <a:r>
              <a:rPr lang="en-US" baseline="0" dirty="0" smtClean="0"/>
              <a:t> Penny based on </a:t>
            </a:r>
            <a:r>
              <a:rPr lang="en-US" baseline="0" dirty="0" err="1" smtClean="0"/>
              <a:t>MaBµlS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Awiphan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Kerins</a:t>
            </a:r>
            <a:r>
              <a:rPr lang="en-US" baseline="0" dirty="0" smtClean="0"/>
              <a:t> &amp; Robin 2016)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altLang="ja-JP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857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4F660-D2E4-ED4D-8FB1-F55DB6E52E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5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why NIR, ground-based </a:t>
            </a:r>
            <a:r>
              <a:rPr lang="en-US" baseline="0" dirty="0" err="1" smtClean="0"/>
              <a:t>microlens</a:t>
            </a:r>
            <a:r>
              <a:rPr lang="en-US" baseline="0" dirty="0" smtClean="0"/>
              <a:t> planet survey?</a:t>
            </a:r>
          </a:p>
          <a:p>
            <a:r>
              <a:rPr lang="en-US" baseline="0" dirty="0" smtClean="0"/>
              <a:t>NIR suffers less extinction compared to the optical, so we can observe more fainter stars, and </a:t>
            </a:r>
          </a:p>
          <a:p>
            <a:r>
              <a:rPr lang="en-US" baseline="0" dirty="0" smtClean="0"/>
              <a:t>With NIR, we can survey the area which is much closer to the Galactic Center than the current optical microlensing </a:t>
            </a:r>
            <a:r>
              <a:rPr lang="en-US" baseline="0" dirty="0" smtClean="0"/>
              <a:t>survey area.</a:t>
            </a:r>
            <a:endParaRPr lang="en-US" baseline="0" dirty="0" smtClean="0"/>
          </a:p>
          <a:p>
            <a:r>
              <a:rPr lang="en-US" baseline="0" dirty="0" smtClean="0"/>
              <a:t>then we expect more microlensing events because there will be more lens stars and source stars toward this area.</a:t>
            </a:r>
          </a:p>
          <a:p>
            <a:r>
              <a:rPr lang="en-US" baseline="0" dirty="0" smtClean="0"/>
              <a:t>The less extinction </a:t>
            </a:r>
            <a:r>
              <a:rPr lang="en-US" baseline="0" dirty="0" smtClean="0"/>
              <a:t>allows </a:t>
            </a:r>
            <a:r>
              <a:rPr lang="en-US" baseline="0" dirty="0" smtClean="0"/>
              <a:t>us to get better S/N light curves, and fainter stars will have smaller finite source effect, thus we will have better sensitivity to the planet signals, and we can study Earth-mass planets beyond the snowline.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Recently, MOA-II microlensing survey found the possible break in the mass ratio function.</a:t>
            </a:r>
          </a:p>
          <a:p>
            <a:r>
              <a:rPr lang="en-US" baseline="0" dirty="0" smtClean="0"/>
              <a:t>NIR microlensing survey can put better constraints on the smaller planets, so we will study the planet frequency toward the Galactic Center down to the Earth-mass planets.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most importantly, because this is the WFIRST session, NIR ground-based survey can optimize the WFIRST microlensing survey field by measuring the event rate, and also, it will allow us to measure the parallax by the concurrent observations with WFIRST.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4F660-D2E4-ED4D-8FB1-F55DB6E52E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PRIME</a:t>
            </a:r>
            <a:r>
              <a:rPr lang="en-US" baseline="0" dirty="0" smtClean="0"/>
              <a:t> telescope is the NIR, dedicated microlensing survey telescope at South African Astronomical Observatory.</a:t>
            </a:r>
          </a:p>
          <a:p>
            <a:r>
              <a:rPr lang="en-US" baseline="0" dirty="0" smtClean="0"/>
              <a:t>This is the view of the SAAO in Sutherland,  and this is the expected image of the PRIME telescope, which will be similar to the MOA-II telescope.</a:t>
            </a:r>
          </a:p>
          <a:p>
            <a:r>
              <a:rPr lang="en-US" baseline="0" dirty="0" smtClean="0"/>
              <a:t>These are showing the key numbers of the PRIME telescope and observatory.</a:t>
            </a:r>
          </a:p>
          <a:p>
            <a:r>
              <a:rPr lang="en-US" baseline="0" dirty="0" smtClean="0"/>
              <a:t>The primary mirror is 1.8 m, which is same as MOA-II.</a:t>
            </a:r>
          </a:p>
          <a:p>
            <a:r>
              <a:rPr lang="en-US" baseline="0" dirty="0" smtClean="0"/>
              <a:t>FOV is 1.3 deg^2, which is 6 times of the full moon, and 4.6 times of WFIRST FOV.</a:t>
            </a:r>
          </a:p>
          <a:p>
            <a:r>
              <a:rPr lang="en-US" baseline="0" dirty="0" smtClean="0"/>
              <a:t>The pixel scale is 0.5”, and we will use H-band for the main survey, and will use bluer filters, but they are TBD.</a:t>
            </a:r>
          </a:p>
          <a:p>
            <a:r>
              <a:rPr lang="en-US" baseline="0" dirty="0" smtClean="0"/>
              <a:t>The best seeing at this site is around 0.7”, and median seeing is 1.4”.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MOA-II</a:t>
            </a:r>
            <a:r>
              <a:rPr lang="en-US" baseline="0" dirty="0" smtClean="0"/>
              <a:t> : f/2.91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6FD51-C511-A54B-84EB-D1662921FA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6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0D3633-385E-8543-903A-9D8C1211C119}" type="slidenum">
              <a:rPr lang="en-US" altLang="ja-JP" sz="1200"/>
              <a:pPr eaLnBrk="1" hangingPunct="1"/>
              <a:t>6</a:t>
            </a:fld>
            <a:endParaRPr lang="en-US" altLang="ja-JP" sz="1200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PRIME telescope has the widest FOV in NIR and its camera will be largest class NIR camera until WFIRST.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We will use 4 infrared detectors which will be provided by the WFIRST team.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Each of the detectors has 4k x 4k. </a:t>
            </a:r>
          </a:p>
          <a:p>
            <a:pPr eaLnBrk="1" hangingPunct="1"/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The camera design is ongoing, and the camera will be built by the Goddard team</a:t>
            </a:r>
          </a:p>
          <a:p>
            <a:pPr eaLnBrk="1" hangingPunct="1"/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479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8C7147-BBC9-4149-9E1B-42B1EBEF0359}" type="slidenum">
              <a:rPr lang="en-US" altLang="ja-JP" sz="1200"/>
              <a:pPr/>
              <a:t>7</a:t>
            </a:fld>
            <a:endParaRPr lang="en-US" altLang="ja-JP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en-US" altLang="ja-JP" dirty="0" smtClean="0">
                <a:ea typeface="ＭＳ Ｐゴシック" charset="0"/>
                <a:cs typeface="ＭＳ Ｐゴシック" charset="0"/>
              </a:rPr>
              <a:t>We</a:t>
            </a:r>
            <a:r>
              <a:rPr kumimoji="0" lang="en-US" altLang="ja-JP" baseline="0" dirty="0" smtClean="0">
                <a:ea typeface="ＭＳ Ｐゴシック" charset="0"/>
                <a:cs typeface="ＭＳ Ｐゴシック" charset="0"/>
              </a:rPr>
              <a:t> don’t need the details of the basics because this is almost last talk in this conference, but </a:t>
            </a:r>
          </a:p>
          <a:p>
            <a:pPr eaLnBrk="1" hangingPunct="1"/>
            <a:r>
              <a:rPr kumimoji="0" lang="en-US" altLang="ja-JP" baseline="0" dirty="0" smtClean="0">
                <a:ea typeface="ＭＳ Ｐゴシック" charset="0"/>
                <a:cs typeface="ＭＳ Ｐゴシック" charset="0"/>
              </a:rPr>
              <a:t>The point is that we need the high cadence, wide FOV survey to find the planet signal in the microlensing light curve,</a:t>
            </a:r>
          </a:p>
          <a:p>
            <a:pPr eaLnBrk="1" hangingPunct="1"/>
            <a:r>
              <a:rPr kumimoji="0" lang="en-US" altLang="ja-JP" baseline="0" dirty="0" smtClean="0">
                <a:ea typeface="ＭＳ Ｐゴシック" charset="0"/>
                <a:cs typeface="ＭＳ Ｐゴシック" charset="0"/>
              </a:rPr>
              <a:t>because the planet signals last only a few hours for earth mass planet, and we don’t know when it happens, and microlensing itself is a rare event.</a:t>
            </a:r>
          </a:p>
          <a:p>
            <a:pPr eaLnBrk="1" hangingPunct="1"/>
            <a:endParaRPr kumimoji="0" lang="en-US" altLang="ja-JP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endParaRPr kumimoji="0" lang="ja-JP" alt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46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8C7147-BBC9-4149-9E1B-42B1EBEF0359}" type="slidenum">
              <a:rPr lang="en-US" altLang="ja-JP" sz="1200"/>
              <a:pPr/>
              <a:t>8</a:t>
            </a:fld>
            <a:endParaRPr lang="en-US" altLang="ja-JP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ja-JP" alt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226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216A3D-58D6-DC45-B074-992ACC600CC6}" type="slidenum">
              <a:rPr lang="en-US" altLang="ja-JP" sz="1200"/>
              <a:pPr eaLnBrk="1" hangingPunct="1"/>
              <a:t>9</a:t>
            </a:fld>
            <a:endParaRPr lang="en-US" altLang="ja-JP" sz="1200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ja-JP" dirty="0" smtClean="0">
                <a:latin typeface="Arial" charset="0"/>
                <a:ea typeface="ＭＳ Ｐゴシック" charset="0"/>
                <a:cs typeface="ＭＳ Ｐゴシック" charset="0"/>
              </a:rPr>
              <a:t>Now this</a:t>
            </a:r>
            <a:r>
              <a:rPr lang="en-US" altLang="ja-JP" baseline="0" dirty="0" smtClean="0">
                <a:latin typeface="Arial" charset="0"/>
                <a:ea typeface="ＭＳ Ｐゴシック" charset="0"/>
                <a:cs typeface="ＭＳ Ｐゴシック" charset="0"/>
              </a:rPr>
              <a:t> figure indicates the detected planets by the “big four” detection methods.</a:t>
            </a:r>
          </a:p>
          <a:p>
            <a:pPr eaLnBrk="1" hangingPunct="1"/>
            <a:r>
              <a:rPr lang="en-US" altLang="ja-JP" baseline="0" dirty="0" smtClean="0">
                <a:latin typeface="Arial" charset="0"/>
                <a:ea typeface="ＭＳ Ｐゴシック" charset="0"/>
                <a:cs typeface="ＭＳ Ｐゴシック" charset="0"/>
              </a:rPr>
              <a:t>X-axis is semi-major axis and y-axis is planet mass in earth mass.</a:t>
            </a:r>
          </a:p>
          <a:p>
            <a:pPr eaLnBrk="1" hangingPunct="1"/>
            <a:r>
              <a:rPr lang="en-US" altLang="ja-JP" baseline="0" dirty="0" smtClean="0">
                <a:latin typeface="Arial" charset="0"/>
                <a:ea typeface="ＭＳ Ｐゴシック" charset="0"/>
                <a:cs typeface="ＭＳ Ｐゴシック" charset="0"/>
              </a:rPr>
              <a:t>The microlensing planets are indicated in the red points.</a:t>
            </a:r>
          </a:p>
          <a:p>
            <a:pPr eaLnBrk="1" hangingPunct="1"/>
            <a:r>
              <a:rPr lang="en-US" altLang="ja-JP" baseline="0" dirty="0" smtClean="0">
                <a:latin typeface="Arial" charset="0"/>
                <a:ea typeface="ＭＳ Ｐゴシック" charset="0"/>
                <a:cs typeface="ＭＳ Ｐゴシック" charset="0"/>
              </a:rPr>
              <a:t>So the current ground based survey network has sensitivity like this. </a:t>
            </a:r>
          </a:p>
          <a:p>
            <a:pPr eaLnBrk="1" hangingPunct="1"/>
            <a:r>
              <a:rPr lang="en-US" altLang="ja-JP" baseline="0" dirty="0" smtClean="0">
                <a:latin typeface="Arial" charset="0"/>
                <a:ea typeface="ＭＳ Ｐゴシック" charset="0"/>
                <a:cs typeface="ＭＳ Ｐゴシック" charset="0"/>
              </a:rPr>
              <a:t>This will be pushed down by the Ground NIR survey, and the WFIRST </a:t>
            </a:r>
            <a:r>
              <a:rPr lang="en-US" altLang="ja-JP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microlens</a:t>
            </a:r>
            <a:r>
              <a:rPr lang="en-US" altLang="ja-JP" baseline="0" dirty="0" smtClean="0">
                <a:latin typeface="Arial" charset="0"/>
                <a:ea typeface="ＭＳ Ｐゴシック" charset="0"/>
                <a:cs typeface="ＭＳ Ｐゴシック" charset="0"/>
              </a:rPr>
              <a:t> survey will complete this figure.</a:t>
            </a:r>
          </a:p>
        </p:txBody>
      </p:sp>
    </p:spTree>
    <p:extLst>
      <p:ext uri="{BB962C8B-B14F-4D97-AF65-F5344CB8AC3E}">
        <p14:creationId xmlns:p14="http://schemas.microsoft.com/office/powerpoint/2010/main" val="1765341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8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baseline="0" dirty="0" smtClean="0">
                <a:ea typeface="ＭＳ Ｐゴシック" charset="0"/>
                <a:cs typeface="ＭＳ Ｐゴシック" charset="0"/>
              </a:rPr>
              <a:t>Galactic bulge is highly obscured in the optical, but this is how NIR image looks like.</a:t>
            </a:r>
          </a:p>
          <a:p>
            <a:pPr eaLnBrk="1" hangingPunct="1"/>
            <a:r>
              <a:rPr lang="en-US" altLang="ja-JP" baseline="0" dirty="0" smtClean="0">
                <a:ea typeface="ＭＳ Ｐゴシック" charset="0"/>
                <a:cs typeface="ＭＳ Ｐゴシック" charset="0"/>
              </a:rPr>
              <a:t>So, we expect more stars and more </a:t>
            </a:r>
            <a:r>
              <a:rPr lang="en-US" altLang="ja-JP" baseline="0" dirty="0" err="1" smtClean="0">
                <a:ea typeface="ＭＳ Ｐゴシック" charset="0"/>
                <a:cs typeface="ＭＳ Ｐゴシック" charset="0"/>
              </a:rPr>
              <a:t>microlens</a:t>
            </a:r>
            <a:r>
              <a:rPr lang="en-US" altLang="ja-JP" baseline="0" dirty="0" smtClean="0">
                <a:ea typeface="ＭＳ Ｐゴシック" charset="0"/>
                <a:cs typeface="ＭＳ Ｐゴシック" charset="0"/>
              </a:rPr>
              <a:t> events toward the galactic center.</a:t>
            </a:r>
          </a:p>
          <a:p>
            <a:pPr eaLnBrk="1" hangingPunct="1"/>
            <a:r>
              <a:rPr lang="en-US" altLang="ja-JP" baseline="0" dirty="0" smtClean="0">
                <a:ea typeface="ＭＳ Ｐゴシック" charset="0"/>
                <a:cs typeface="ＭＳ Ｐゴシック" charset="0"/>
              </a:rPr>
              <a:t>Smaller source size enable us to detect low-mass planets,</a:t>
            </a:r>
          </a:p>
          <a:p>
            <a:pPr eaLnBrk="1" hangingPunct="1"/>
            <a:r>
              <a:rPr lang="en-US" altLang="ja-JP" baseline="0" dirty="0" smtClean="0">
                <a:ea typeface="ＭＳ Ｐゴシック" charset="0"/>
                <a:cs typeface="ＭＳ Ｐゴシック" charset="0"/>
              </a:rPr>
              <a:t>And also, the PRIME survey enable us to study optical depth, mass function and galactic structure toward the galactic center.</a:t>
            </a:r>
          </a:p>
          <a:p>
            <a:pPr eaLnBrk="1" hangingPunct="1"/>
            <a:endParaRPr lang="en-US" altLang="ja-JP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altLang="ja-JP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ja-JP" alt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0659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756871-5C04-5641-AC2C-BFE3028FA4E2}" type="slidenum">
              <a:rPr lang="en-US" altLang="ja-JP" sz="1200"/>
              <a:pPr/>
              <a:t>10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1298780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This figure indicates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the event rate map from the MOA-II survey. 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WFIRST field will be placed around here, but we need to know the event </a:t>
            </a:r>
            <a:r>
              <a:rPr lang="en-US" altLang="ja-JP" baseline="0" smtClean="0">
                <a:latin typeface="Times New Roman" charset="0"/>
                <a:ea typeface="ＭＳ Ｐゴシック" charset="0"/>
                <a:cs typeface="ＭＳ Ｐゴシック" charset="0"/>
              </a:rPr>
              <a:t>rate closer to the galactic plane 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to maximize the expected number of WFIRST events.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So, of course, the PRIME survey field will be around here, but t</a:t>
            </a:r>
            <a:r>
              <a:rPr lang="en-US" altLang="ja-JP" dirty="0" smtClean="0">
                <a:latin typeface="Times New Roman" charset="0"/>
                <a:ea typeface="ＭＳ Ｐゴシック" charset="0"/>
                <a:cs typeface="ＭＳ Ｐゴシック" charset="0"/>
              </a:rPr>
              <a:t>he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exact survey field is not yet determined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  <a:endParaRPr lang="en-US" altLang="ja-JP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If we apply an uniform 1 hour cadence, we can survey 27 deg^2, but it is highly likely that we will apply a tier survey, 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such 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as 3 fields for 15 min cadence, and 9 fields for 1 hour cadence</a:t>
            </a: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ja-JP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UKIRT survey will also measure the event rate in this area as Yossi talked yesterday, but UKIRT and PRIME surveys are complementary each other.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UKIRT is larger mirror, better seeing, and earlier results, on the other hand, PRIME is much higher cadence, and larger statistics.</a:t>
            </a:r>
          </a:p>
          <a:p>
            <a:pPr eaLnBrk="1" hangingPunct="1">
              <a:spcBef>
                <a:spcPct val="0"/>
              </a:spcBef>
            </a:pPr>
            <a:endParaRPr lang="en-US" altLang="ja-JP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146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077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9738" y="1066800"/>
            <a:ext cx="407035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62488" y="1066800"/>
            <a:ext cx="407035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E86F8-CF04-3B48-8AA0-B393D61855E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164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5722F-9625-FF4F-8A9D-12A83260FD2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050ED-C282-5F4D-9D37-436270B52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2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IR Microlensing Survey Telescope in SAAO</a:t>
            </a:r>
            <a:br>
              <a:rPr lang="en-US" b="1" dirty="0" smtClean="0"/>
            </a:br>
            <a:r>
              <a:rPr lang="en-US" sz="4000" b="1" dirty="0" smtClean="0">
                <a:solidFill>
                  <a:srgbClr val="FF0000"/>
                </a:solidFill>
              </a:rPr>
              <a:t>(PRIME: Prime Focus Infrared Microlensing Experiment)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4748" y="3602038"/>
            <a:ext cx="9144000" cy="276118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Daisuke Suzuki (NASA/GSFC)</a:t>
            </a:r>
          </a:p>
          <a:p>
            <a:endParaRPr lang="en-US" dirty="0"/>
          </a:p>
          <a:p>
            <a:r>
              <a:rPr lang="en-US" b="1" u="sng" dirty="0" smtClean="0"/>
              <a:t>Takahiro Sumi (PI, Osaka U)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err="1" smtClean="0"/>
              <a:t>D.Bennett</a:t>
            </a:r>
            <a:r>
              <a:rPr lang="en-US" dirty="0" smtClean="0"/>
              <a:t> (NASA/GSFC), </a:t>
            </a:r>
            <a:r>
              <a:rPr lang="en-US" dirty="0" err="1" smtClean="0"/>
              <a:t>I.Bond</a:t>
            </a:r>
            <a:r>
              <a:rPr lang="en-US" dirty="0" smtClean="0"/>
              <a:t> (Massey U), </a:t>
            </a:r>
            <a:r>
              <a:rPr lang="en-US" dirty="0" err="1" smtClean="0"/>
              <a:t>N.Rattenbury</a:t>
            </a:r>
            <a:r>
              <a:rPr lang="en-US" dirty="0" smtClean="0"/>
              <a:t> (U Auckland), J-</a:t>
            </a:r>
            <a:r>
              <a:rPr lang="en-US" dirty="0" err="1" smtClean="0"/>
              <a:t>P.Beaulieu</a:t>
            </a:r>
            <a:r>
              <a:rPr lang="en-US" dirty="0" smtClean="0"/>
              <a:t> (IAP), </a:t>
            </a:r>
            <a:r>
              <a:rPr lang="en-US" dirty="0" err="1" smtClean="0"/>
              <a:t>J.Wambsganss</a:t>
            </a:r>
            <a:r>
              <a:rPr lang="en-US" dirty="0" smtClean="0"/>
              <a:t> (Heidelberg U), </a:t>
            </a:r>
            <a:r>
              <a:rPr lang="en-US" dirty="0" err="1" smtClean="0"/>
              <a:t>F.Abe</a:t>
            </a:r>
            <a:r>
              <a:rPr lang="en-US" dirty="0" smtClean="0"/>
              <a:t>, </a:t>
            </a:r>
            <a:r>
              <a:rPr lang="en-US" dirty="0" err="1" smtClean="0"/>
              <a:t>Y.Muraki</a:t>
            </a:r>
            <a:r>
              <a:rPr lang="en-US" dirty="0" smtClean="0"/>
              <a:t> (Nagoya U), </a:t>
            </a:r>
            <a:r>
              <a:rPr lang="en-US" dirty="0" err="1" smtClean="0"/>
              <a:t>A.Fukui</a:t>
            </a:r>
            <a:r>
              <a:rPr lang="en-US" dirty="0" smtClean="0"/>
              <a:t> (NAOJ), </a:t>
            </a:r>
            <a:r>
              <a:rPr lang="en-US" dirty="0" err="1" smtClean="0"/>
              <a:t>N.Koshimoto</a:t>
            </a:r>
            <a:r>
              <a:rPr lang="en-US" dirty="0" smtClean="0"/>
              <a:t> (Osaka U), </a:t>
            </a:r>
            <a:r>
              <a:rPr lang="en-US" dirty="0" err="1" smtClean="0"/>
              <a:t>M.Tamura</a:t>
            </a:r>
            <a:r>
              <a:rPr lang="en-US" dirty="0"/>
              <a:t> </a:t>
            </a:r>
            <a:r>
              <a:rPr lang="en-US" dirty="0" smtClean="0"/>
              <a:t>(U Tokyo), </a:t>
            </a:r>
          </a:p>
          <a:p>
            <a:r>
              <a:rPr lang="en-US" dirty="0" smtClean="0"/>
              <a:t>A. </a:t>
            </a:r>
            <a:r>
              <a:rPr lang="en-US" dirty="0" err="1" smtClean="0"/>
              <a:t>Kutyrev</a:t>
            </a:r>
            <a:r>
              <a:rPr lang="en-US" dirty="0" smtClean="0"/>
              <a:t>, E. Cheng, N, Matsunaga, </a:t>
            </a:r>
            <a:r>
              <a:rPr lang="en-US" dirty="0" err="1" smtClean="0"/>
              <a:t>R.Barry</a:t>
            </a:r>
            <a:r>
              <a:rPr lang="en-US" dirty="0" smtClean="0"/>
              <a:t>, E. </a:t>
            </a:r>
            <a:r>
              <a:rPr lang="en-US" dirty="0" err="1" smtClean="0"/>
              <a:t>Kerins</a:t>
            </a:r>
            <a:r>
              <a:rPr lang="en-US" dirty="0" smtClean="0"/>
              <a:t>, H. </a:t>
            </a:r>
            <a:r>
              <a:rPr lang="en-US" dirty="0" err="1" smtClean="0"/>
              <a:t>Shibai</a:t>
            </a:r>
            <a:r>
              <a:rPr lang="en-US" dirty="0" smtClean="0"/>
              <a:t>, T. Nagayama, M. Kurita, T. Matsuo, L. Mancini, N. Narita, Y. </a:t>
            </a:r>
            <a:r>
              <a:rPr lang="en-US" dirty="0" err="1" smtClean="0"/>
              <a:t>Hirao</a:t>
            </a:r>
            <a:r>
              <a:rPr lang="en-US" dirty="0" smtClean="0"/>
              <a:t>, M. </a:t>
            </a:r>
            <a:r>
              <a:rPr lang="en-US" dirty="0" err="1" smtClean="0"/>
              <a:t>Nagakane</a:t>
            </a:r>
            <a:endParaRPr lang="en-US" dirty="0" smtClean="0"/>
          </a:p>
          <a:p>
            <a:r>
              <a:rPr lang="en-US" dirty="0" smtClean="0"/>
              <a:t>on behalf of the PRIME team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97530" y="6519446"/>
            <a:ext cx="6046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21</a:t>
            </a:r>
            <a:r>
              <a:rPr lang="en-US" sz="1600" i="1" baseline="30000" dirty="0" smtClean="0">
                <a:solidFill>
                  <a:schemeClr val="bg1">
                    <a:lumMod val="50000"/>
                  </a:schemeClr>
                </a:solidFill>
              </a:rPr>
              <a:t>st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 International Microlensing Conference @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</a:rPr>
              <a:t>Nasadena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, Feb 3, 2017 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mwmw_nearIR_op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6" t="55475" r="38449" b="2884"/>
          <a:stretch/>
        </p:blipFill>
        <p:spPr bwMode="auto">
          <a:xfrm>
            <a:off x="76200" y="654400"/>
            <a:ext cx="9009723" cy="21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6"/>
          <p:cNvSpPr txBox="1">
            <a:spLocks noChangeArrowheads="1"/>
          </p:cNvSpPr>
          <p:nvPr/>
        </p:nvSpPr>
        <p:spPr bwMode="auto">
          <a:xfrm>
            <a:off x="371489" y="705435"/>
            <a:ext cx="1214297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800" dirty="0" smtClean="0">
                <a:solidFill>
                  <a:schemeClr val="bg1"/>
                </a:solidFill>
                <a:latin typeface="+mn-lt"/>
              </a:rPr>
              <a:t>Optical</a:t>
            </a:r>
            <a:endParaRPr lang="en-US" altLang="ja-JP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9637" name="TextBox 7"/>
          <p:cNvSpPr txBox="1">
            <a:spLocks noChangeArrowheads="1"/>
          </p:cNvSpPr>
          <p:nvPr/>
        </p:nvSpPr>
        <p:spPr bwMode="auto">
          <a:xfrm>
            <a:off x="4697702" y="1038129"/>
            <a:ext cx="816239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solidFill>
                  <a:schemeClr val="bg1"/>
                </a:solidFill>
              </a:rPr>
              <a:t>G.C.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4004" y="2435397"/>
            <a:ext cx="3632726" cy="333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sz="2000" dirty="0">
                <a:solidFill>
                  <a:schemeClr val="bg1"/>
                </a:solidFill>
                <a:ea typeface="ＭＳ Ｐゴシック"/>
                <a:cs typeface="ＭＳ Ｐゴシック"/>
                <a:sym typeface="Gill Sans" charset="0"/>
              </a:rPr>
              <a:t>Galactic bulge is highly </a:t>
            </a:r>
            <a:r>
              <a:rPr lang="en-US" altLang="ja-JP" sz="2000" dirty="0" smtClean="0">
                <a:solidFill>
                  <a:schemeClr val="bg1"/>
                </a:solidFill>
                <a:ea typeface="ＭＳ Ｐゴシック"/>
                <a:cs typeface="ＭＳ Ｐゴシック"/>
                <a:sym typeface="Gill Sans" charset="0"/>
              </a:rPr>
              <a:t>obscured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940300" y="1767284"/>
            <a:ext cx="331558" cy="668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271858" y="1690177"/>
            <a:ext cx="201842" cy="7452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8595" name="Group 238594"/>
          <p:cNvGrpSpPr/>
          <p:nvPr/>
        </p:nvGrpSpPr>
        <p:grpSpPr>
          <a:xfrm>
            <a:off x="-526158" y="1567306"/>
            <a:ext cx="5572296" cy="4948509"/>
            <a:chOff x="-526158" y="1616309"/>
            <a:chExt cx="5572296" cy="49485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1076" b="1968"/>
            <a:stretch/>
          </p:blipFill>
          <p:spPr>
            <a:xfrm rot="18139569">
              <a:off x="48511" y="2171488"/>
              <a:ext cx="3818661" cy="4968000"/>
            </a:xfrm>
            <a:prstGeom prst="rect">
              <a:avLst/>
            </a:prstGeom>
          </p:spPr>
        </p:pic>
        <p:sp>
          <p:nvSpPr>
            <p:cNvPr id="5" name="Frame 4"/>
            <p:cNvSpPr>
              <a:spLocks noChangeAspect="1"/>
            </p:cNvSpPr>
            <p:nvPr/>
          </p:nvSpPr>
          <p:spPr>
            <a:xfrm rot="18152086">
              <a:off x="4646030" y="1594768"/>
              <a:ext cx="136917" cy="180000"/>
            </a:xfrm>
            <a:prstGeom prst="frame">
              <a:avLst>
                <a:gd name="adj1" fmla="val 0"/>
              </a:avLst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>
              <a:stCxn id="5" idx="0"/>
            </p:cNvCxnSpPr>
            <p:nvPr/>
          </p:nvCxnSpPr>
          <p:spPr>
            <a:xfrm flipH="1">
              <a:off x="927101" y="1636365"/>
              <a:ext cx="3711512" cy="968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5" idx="2"/>
            </p:cNvCxnSpPr>
            <p:nvPr/>
          </p:nvCxnSpPr>
          <p:spPr>
            <a:xfrm>
              <a:off x="4790365" y="1733171"/>
              <a:ext cx="255773" cy="26356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5"/>
            <p:cNvSpPr txBox="1">
              <a:spLocks noChangeArrowheads="1"/>
            </p:cNvSpPr>
            <p:nvPr/>
          </p:nvSpPr>
          <p:spPr bwMode="auto">
            <a:xfrm>
              <a:off x="346089" y="2932117"/>
              <a:ext cx="702426" cy="52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5" tIns="45718" rIns="91435" bIns="4571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800" dirty="0" smtClean="0">
                  <a:solidFill>
                    <a:schemeClr val="bg1"/>
                  </a:solidFill>
                  <a:latin typeface="+mn-lt"/>
                </a:rPr>
                <a:t>NIR</a:t>
              </a:r>
              <a:endParaRPr lang="en-US" altLang="ja-JP" sz="28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077858" y="2823157"/>
            <a:ext cx="4008065" cy="3901844"/>
          </a:xfrm>
        </p:spPr>
        <p:txBody>
          <a:bodyPr lIns="91435" tIns="45718" rIns="91435" bIns="45718">
            <a:noAutofit/>
          </a:bodyPr>
          <a:lstStyle/>
          <a:p>
            <a:pPr>
              <a:spcBef>
                <a:spcPts val="1400"/>
              </a:spcBef>
              <a:buFont typeface="Wingdings" charset="2"/>
              <a:buChar char="Ø"/>
            </a:pPr>
            <a:r>
              <a:rPr lang="en-US" altLang="ja-JP" sz="1800" dirty="0" smtClean="0">
                <a:ea typeface="MS PGothic" charset="-128"/>
                <a:cs typeface="MS PGothic" charset="-128"/>
              </a:rPr>
              <a:t>More stars &amp; more events at GC.</a:t>
            </a:r>
            <a:r>
              <a:rPr lang="ja-JP" altLang="en-US" sz="1800" dirty="0" smtClean="0">
                <a:ea typeface="MS PGothic" charset="-128"/>
                <a:cs typeface="MS PGothic" charset="-128"/>
              </a:rPr>
              <a:t>（</a:t>
            </a:r>
            <a:r>
              <a:rPr lang="en-US" altLang="ja-JP" sz="1800" dirty="0" smtClean="0">
                <a:ea typeface="MS PGothic" charset="-128"/>
                <a:cs typeface="MS PGothic" charset="-128"/>
              </a:rPr>
              <a:t>~2400 events/yr,~12planets/</a:t>
            </a:r>
            <a:r>
              <a:rPr lang="en-US" altLang="ja-JP" sz="1800" dirty="0" err="1" smtClean="0">
                <a:ea typeface="MS PGothic" charset="-128"/>
                <a:cs typeface="MS PGothic" charset="-128"/>
              </a:rPr>
              <a:t>yr</a:t>
            </a:r>
            <a:r>
              <a:rPr lang="ja-JP" altLang="en-US" sz="1800" dirty="0" smtClean="0">
                <a:ea typeface="MS PGothic" charset="-128"/>
                <a:cs typeface="MS PGothic" charset="-128"/>
              </a:rPr>
              <a:t>）</a:t>
            </a:r>
            <a:endParaRPr lang="en-US" altLang="ja-JP" sz="1800" dirty="0">
              <a:ea typeface="MS PGothic" charset="-128"/>
              <a:cs typeface="MS PGothic" charset="-128"/>
              <a:sym typeface="Gill Sans" charset="0"/>
            </a:endParaRPr>
          </a:p>
          <a:p>
            <a:pPr>
              <a:lnSpc>
                <a:spcPts val="2000"/>
              </a:lnSpc>
              <a:spcBef>
                <a:spcPts val="1400"/>
              </a:spcBef>
              <a:buFont typeface="Wingdings" charset="2"/>
              <a:buChar char="Ø"/>
              <a:defRPr/>
            </a:pPr>
            <a:r>
              <a:rPr lang="en-US" altLang="ja-JP" sz="1800" dirty="0">
                <a:effectLst/>
                <a:ea typeface="ＭＳ Ｐゴシック"/>
                <a:cs typeface="ＭＳ Ｐゴシック"/>
                <a:sym typeface="Gill Sans" charset="0"/>
              </a:rPr>
              <a:t>Smaller radius source (redder) enable us to detect </a:t>
            </a:r>
            <a:r>
              <a:rPr lang="en-US" altLang="ja-JP" sz="1800" dirty="0" smtClean="0">
                <a:effectLst/>
                <a:ea typeface="ＭＳ Ｐゴシック"/>
                <a:cs typeface="ＭＳ Ｐゴシック"/>
                <a:sym typeface="Gill Sans" charset="0"/>
              </a:rPr>
              <a:t>low (Earth)-</a:t>
            </a:r>
            <a:r>
              <a:rPr lang="en-US" altLang="ja-JP" sz="1800" dirty="0">
                <a:effectLst/>
                <a:ea typeface="ＭＳ Ｐゴシック"/>
                <a:cs typeface="ＭＳ Ｐゴシック"/>
                <a:sym typeface="Gill Sans" charset="0"/>
              </a:rPr>
              <a:t>mass planets. (small finite source effect</a:t>
            </a:r>
            <a:r>
              <a:rPr lang="en-US" altLang="ja-JP" sz="1800" dirty="0" smtClean="0">
                <a:effectLst/>
                <a:ea typeface="ＭＳ Ｐゴシック"/>
                <a:cs typeface="ＭＳ Ｐゴシック"/>
                <a:sym typeface="Gill Sans" charset="0"/>
              </a:rPr>
              <a:t>)</a:t>
            </a:r>
            <a:endParaRPr lang="en-US" altLang="ja-JP" sz="1800" dirty="0">
              <a:effectLst/>
              <a:ea typeface="ＭＳ Ｐゴシック"/>
              <a:cs typeface="ＭＳ Ｐゴシック"/>
              <a:sym typeface="Gill Sans" charset="0"/>
            </a:endParaRPr>
          </a:p>
          <a:p>
            <a:pPr>
              <a:spcBef>
                <a:spcPts val="1400"/>
              </a:spcBef>
              <a:buFont typeface="Wingdings" charset="2"/>
              <a:buChar char="Ø"/>
            </a:pPr>
            <a:r>
              <a:rPr lang="en-US" altLang="ja-JP" sz="1800" dirty="0" smtClean="0">
                <a:ea typeface="MS PGothic" charset="-128"/>
                <a:cs typeface="MS PGothic" charset="-128"/>
              </a:rPr>
              <a:t>Planet frequency at GC. </a:t>
            </a:r>
          </a:p>
          <a:p>
            <a:pPr>
              <a:lnSpc>
                <a:spcPts val="2000"/>
              </a:lnSpc>
              <a:spcBef>
                <a:spcPts val="1400"/>
              </a:spcBef>
              <a:buFont typeface="Wingdings" charset="2"/>
              <a:buChar char="Ø"/>
              <a:defRPr/>
            </a:pPr>
            <a:r>
              <a:rPr lang="en-US" altLang="ja-JP" sz="1800" dirty="0">
                <a:effectLst/>
                <a:ea typeface="ＭＳ Ｐゴシック"/>
                <a:cs typeface="ＭＳ Ｐゴシック"/>
                <a:sym typeface="Gill Sans" charset="0"/>
              </a:rPr>
              <a:t>Select WFIRST fields.</a:t>
            </a:r>
          </a:p>
          <a:p>
            <a:pPr>
              <a:lnSpc>
                <a:spcPts val="2000"/>
              </a:lnSpc>
              <a:spcBef>
                <a:spcPts val="1400"/>
              </a:spcBef>
              <a:buFont typeface="Wingdings" charset="2"/>
              <a:buChar char="Ø"/>
              <a:defRPr/>
            </a:pPr>
            <a:r>
              <a:rPr lang="en-US" altLang="ja-JP" sz="1800" dirty="0">
                <a:effectLst/>
                <a:ea typeface="ＭＳ Ｐゴシック"/>
                <a:cs typeface="ＭＳ Ｐゴシック"/>
                <a:sym typeface="Gill Sans" charset="0"/>
              </a:rPr>
              <a:t>Simultaneous observation with WFIRST to measure lens mass</a:t>
            </a:r>
            <a:r>
              <a:rPr lang="en-US" altLang="ja-JP" sz="1800" dirty="0" smtClean="0">
                <a:effectLst/>
                <a:ea typeface="ＭＳ Ｐゴシック"/>
                <a:cs typeface="ＭＳ Ｐゴシック"/>
                <a:sym typeface="Gill Sans" charset="0"/>
              </a:rPr>
              <a:t>.</a:t>
            </a:r>
            <a:endParaRPr lang="en-US" altLang="ja-JP" sz="1800" dirty="0">
              <a:ea typeface="MS PGothic" charset="-128"/>
              <a:cs typeface="MS PGothic" charset="-128"/>
            </a:endParaRPr>
          </a:p>
          <a:p>
            <a:pPr>
              <a:spcBef>
                <a:spcPts val="1400"/>
              </a:spcBef>
              <a:buFont typeface="Wingdings" charset="2"/>
              <a:buChar char="Ø"/>
            </a:pPr>
            <a:r>
              <a:rPr lang="en-US" altLang="ja-JP" sz="1800" dirty="0" smtClean="0">
                <a:ea typeface="MS PGothic" charset="-128"/>
                <a:cs typeface="MS PGothic" charset="-128"/>
              </a:rPr>
              <a:t>Mass Function at GC </a:t>
            </a:r>
            <a:r>
              <a:rPr lang="ja-JP" altLang="en-US" sz="1800" dirty="0" smtClean="0">
                <a:ea typeface="MS PGothic" charset="-128"/>
                <a:cs typeface="MS PGothic" charset="-128"/>
              </a:rPr>
              <a:t>（</a:t>
            </a:r>
            <a:r>
              <a:rPr lang="en-US" altLang="ja-JP" sz="1800" dirty="0" smtClean="0">
                <a:ea typeface="MS PGothic" charset="-128"/>
                <a:cs typeface="MS PGothic" charset="-128"/>
              </a:rPr>
              <a:t>planet</a:t>
            </a:r>
            <a:r>
              <a:rPr lang="en-US" altLang="ja-JP" sz="1800" dirty="0">
                <a:ea typeface="MS PGothic" charset="-128"/>
                <a:cs typeface="MS PGothic" charset="-128"/>
              </a:rPr>
              <a:t>-</a:t>
            </a:r>
            <a:r>
              <a:rPr lang="en-US" altLang="ja-JP" sz="1800" dirty="0" smtClean="0">
                <a:ea typeface="MS PGothic" charset="-128"/>
                <a:cs typeface="MS PGothic" charset="-128"/>
              </a:rPr>
              <a:t>Black Hole</a:t>
            </a:r>
            <a:r>
              <a:rPr lang="ja-JP" altLang="en-US" sz="1800" dirty="0" smtClean="0">
                <a:ea typeface="MS PGothic" charset="-128"/>
                <a:cs typeface="MS PGothic" charset="-128"/>
              </a:rPr>
              <a:t>）</a:t>
            </a:r>
            <a:endParaRPr lang="ja-JP" altLang="en-US" sz="1800" dirty="0">
              <a:ea typeface="MS PGothic" charset="-128"/>
              <a:cs typeface="MS PGothic" charset="-128"/>
            </a:endParaRPr>
          </a:p>
        </p:txBody>
      </p:sp>
      <p:sp>
        <p:nvSpPr>
          <p:cNvPr id="238596" name="TextBox 238595"/>
          <p:cNvSpPr txBox="1"/>
          <p:nvPr/>
        </p:nvSpPr>
        <p:spPr>
          <a:xfrm>
            <a:off x="9347200" y="283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39213" y="-62570"/>
            <a:ext cx="8450826" cy="1029866"/>
          </a:xfrm>
        </p:spPr>
        <p:txBody>
          <a:bodyPr/>
          <a:lstStyle/>
          <a:p>
            <a:r>
              <a:rPr lang="en-US" b="1" dirty="0" smtClean="0"/>
              <a:t>More Events &amp; Planets in </a:t>
            </a:r>
            <a:r>
              <a:rPr lang="en-US" b="1" smtClean="0"/>
              <a:t>NIR at GC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242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9936" y="202571"/>
            <a:ext cx="3564000" cy="80776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1668" name="Rectangle 4"/>
          <p:cNvSpPr>
            <a:spLocks noGrp="1" noChangeArrowheads="1"/>
          </p:cNvSpPr>
          <p:nvPr>
            <p:ph idx="1"/>
          </p:nvPr>
        </p:nvSpPr>
        <p:spPr>
          <a:xfrm>
            <a:off x="416992" y="6039133"/>
            <a:ext cx="8638108" cy="733001"/>
          </a:xfrm>
        </p:spPr>
        <p:txBody>
          <a:bodyPr lIns="91435" tIns="45718" rIns="91435" bIns="45718">
            <a:normAutofit/>
          </a:bodyPr>
          <a:lstStyle/>
          <a:p>
            <a:pPr marL="0" indent="0">
              <a:buNone/>
              <a:defRPr/>
            </a:pPr>
            <a:r>
              <a:rPr lang="en-US" altLang="ja-JP" sz="2800" dirty="0" smtClean="0">
                <a:solidFill>
                  <a:srgbClr val="FF0000"/>
                </a:solidFill>
                <a:effectLst/>
                <a:ea typeface="ＭＳ Ｐゴシック"/>
                <a:cs typeface="ＭＳ Ｐゴシック"/>
                <a:sym typeface="Symbol" charset="0"/>
              </a:rPr>
              <a:t>Event rate vary by a factor of 2 </a:t>
            </a:r>
            <a:r>
              <a:rPr kumimoji="0" lang="ja-JP" altLang="en-US" sz="2800" dirty="0" smtClean="0">
                <a:solidFill>
                  <a:srgbClr val="FF0000"/>
                </a:solidFill>
                <a:effectLst/>
                <a:ea typeface="ＭＳ Ｐゴシック"/>
                <a:cs typeface="ＭＳ Ｐゴシック"/>
                <a:sym typeface="Symbol" charset="0"/>
              </a:rPr>
              <a:t>（</a:t>
            </a:r>
            <a:r>
              <a:rPr lang="en-US" altLang="ja-JP" sz="2800" dirty="0" smtClean="0">
                <a:solidFill>
                  <a:srgbClr val="FF0000"/>
                </a:solidFill>
                <a:effectLst/>
                <a:ea typeface="ＭＳ Ｐゴシック"/>
                <a:cs typeface="ＭＳ Ｐゴシック"/>
                <a:sym typeface="Symbol" charset="0"/>
              </a:rPr>
              <a:t>peak is at </a:t>
            </a:r>
            <a:r>
              <a:rPr lang="en-US" altLang="ja-JP" sz="2800" i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l </a:t>
            </a:r>
            <a:r>
              <a:rPr lang="en-US" altLang="ja-JP" sz="2800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= 1</a:t>
            </a:r>
            <a:r>
              <a:rPr kumimoji="0" lang="ja-JP" altLang="en-US" sz="2000" dirty="0" smtClean="0">
                <a:solidFill>
                  <a:srgbClr val="FF0000"/>
                </a:solidFill>
                <a:effectLst/>
                <a:ea typeface="ヒラギノ角ゴ Pro W3" charset="0"/>
                <a:cs typeface="ヒラギノ角ゴ Pro W3" charset="0"/>
                <a:sym typeface="Symbol" charset="0"/>
              </a:rPr>
              <a:t>）</a:t>
            </a:r>
            <a:endParaRPr kumimoji="0" lang="en-US" altLang="ja-JP" sz="2000" dirty="0" smtClean="0">
              <a:solidFill>
                <a:srgbClr val="FF0000"/>
              </a:solidFill>
              <a:effectLst/>
              <a:ea typeface="ヒラギノ角ゴ Pro W3" charset="0"/>
              <a:cs typeface="ヒラギノ角ゴ Pro W3" charset="0"/>
              <a:sym typeface="Symbo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4705" y="5728449"/>
            <a:ext cx="1748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ea typeface="ヒラギノ角ゴ Pro W3" charset="0"/>
                <a:cs typeface="ヒラギノ角ゴ Pro W3" charset="0"/>
                <a:sym typeface="Symbol" charset="0"/>
              </a:rPr>
              <a:t>(Sumi </a:t>
            </a:r>
            <a:r>
              <a:rPr lang="en-US" altLang="ja-JP" sz="1400" dirty="0" smtClean="0">
                <a:ea typeface="ヒラギノ角ゴ Pro W3" charset="0"/>
                <a:cs typeface="ヒラギノ角ゴ Pro W3" charset="0"/>
                <a:sym typeface="Symbol" charset="0"/>
              </a:rPr>
              <a:t>&amp; Penny  2016)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52884" y="4822784"/>
            <a:ext cx="2773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Event rate map in optical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1100" y="2058999"/>
            <a:ext cx="808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G.C.</a:t>
            </a:r>
            <a:endParaRPr lang="en-US" sz="2400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524390" y="2399001"/>
            <a:ext cx="216000" cy="21600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65560" y="2522107"/>
            <a:ext cx="7138375" cy="7685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97166" y="2120082"/>
            <a:ext cx="188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Galactic disk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055358" y="5655813"/>
            <a:ext cx="12024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/>
              <a:t>(degree)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87159" y="3427443"/>
            <a:ext cx="155831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degree</a:t>
            </a:r>
            <a:r>
              <a:rPr lang="ja-JP" altLang="en-US" sz="2000" dirty="0" smtClean="0"/>
              <a:t>）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365126"/>
            <a:ext cx="8603673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Study the Galactic structure &amp; Optimize WFIRST microlensing survey fields by mapping the event rate in NIR  </a:t>
            </a:r>
            <a:endParaRPr lang="en-US" b="1" dirty="0"/>
          </a:p>
        </p:txBody>
      </p:sp>
      <p:sp>
        <p:nvSpPr>
          <p:cNvPr id="3" name="Donut 2"/>
          <p:cNvSpPr/>
          <p:nvPr/>
        </p:nvSpPr>
        <p:spPr bwMode="auto">
          <a:xfrm>
            <a:off x="4585853" y="2589454"/>
            <a:ext cx="1260762" cy="672236"/>
          </a:xfrm>
          <a:prstGeom prst="donut">
            <a:avLst>
              <a:gd name="adj" fmla="val 19354"/>
            </a:avLst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9029" name="Text Box 6"/>
          <p:cNvSpPr txBox="1">
            <a:spLocks noChangeArrowheads="1"/>
          </p:cNvSpPr>
          <p:nvPr/>
        </p:nvSpPr>
        <p:spPr bwMode="auto">
          <a:xfrm>
            <a:off x="5751838" y="2633421"/>
            <a:ext cx="1312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660066"/>
                </a:solidFill>
                <a:latin typeface="Times" charset="0"/>
              </a:rPr>
              <a:t>WFIRST</a:t>
            </a:r>
          </a:p>
        </p:txBody>
      </p:sp>
    </p:spTree>
    <p:extLst>
      <p:ext uri="{BB962C8B-B14F-4D97-AF65-F5344CB8AC3E}">
        <p14:creationId xmlns:p14="http://schemas.microsoft.com/office/powerpoint/2010/main" val="1351438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9936" y="202571"/>
            <a:ext cx="3564000" cy="80776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1668" name="Rectangle 4"/>
          <p:cNvSpPr>
            <a:spLocks noGrp="1" noChangeArrowheads="1"/>
          </p:cNvSpPr>
          <p:nvPr>
            <p:ph idx="1"/>
          </p:nvPr>
        </p:nvSpPr>
        <p:spPr>
          <a:xfrm>
            <a:off x="416992" y="6039133"/>
            <a:ext cx="8638108" cy="733001"/>
          </a:xfrm>
        </p:spPr>
        <p:txBody>
          <a:bodyPr lIns="91435" tIns="45718" rIns="91435" bIns="45718">
            <a:normAutofit/>
          </a:bodyPr>
          <a:lstStyle/>
          <a:p>
            <a:pPr marL="0" indent="0">
              <a:buNone/>
              <a:defRPr/>
            </a:pPr>
            <a:r>
              <a:rPr lang="en-US" altLang="ja-JP" sz="2800" dirty="0" smtClean="0">
                <a:solidFill>
                  <a:srgbClr val="FF0000"/>
                </a:solidFill>
                <a:effectLst/>
                <a:ea typeface="ＭＳ Ｐゴシック"/>
                <a:cs typeface="ＭＳ Ｐゴシック"/>
                <a:sym typeface="Symbol" charset="0"/>
              </a:rPr>
              <a:t>Event rate vary by a factor of 2 </a:t>
            </a:r>
            <a:r>
              <a:rPr kumimoji="0" lang="ja-JP" altLang="en-US" sz="2800" dirty="0" smtClean="0">
                <a:solidFill>
                  <a:srgbClr val="FF0000"/>
                </a:solidFill>
                <a:effectLst/>
                <a:ea typeface="ＭＳ Ｐゴシック"/>
                <a:cs typeface="ＭＳ Ｐゴシック"/>
                <a:sym typeface="Symbol" charset="0"/>
              </a:rPr>
              <a:t>（</a:t>
            </a:r>
            <a:r>
              <a:rPr lang="en-US" altLang="ja-JP" sz="2800" dirty="0" smtClean="0">
                <a:solidFill>
                  <a:srgbClr val="FF0000"/>
                </a:solidFill>
                <a:effectLst/>
                <a:ea typeface="ＭＳ Ｐゴシック"/>
                <a:cs typeface="ＭＳ Ｐゴシック"/>
                <a:sym typeface="Symbol" charset="0"/>
              </a:rPr>
              <a:t>peak is at </a:t>
            </a:r>
            <a:r>
              <a:rPr lang="en-US" altLang="ja-JP" sz="2800" i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l </a:t>
            </a:r>
            <a:r>
              <a:rPr lang="en-US" altLang="ja-JP" sz="2800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= 1</a:t>
            </a:r>
            <a:r>
              <a:rPr kumimoji="0" lang="ja-JP" altLang="en-US" sz="2000" dirty="0" smtClean="0">
                <a:solidFill>
                  <a:srgbClr val="FF0000"/>
                </a:solidFill>
                <a:effectLst/>
                <a:ea typeface="ヒラギノ角ゴ Pro W3" charset="0"/>
                <a:cs typeface="ヒラギノ角ゴ Pro W3" charset="0"/>
                <a:sym typeface="Symbol" charset="0"/>
              </a:rPr>
              <a:t>）</a:t>
            </a:r>
            <a:endParaRPr kumimoji="0" lang="en-US" altLang="ja-JP" sz="2000" dirty="0" smtClean="0">
              <a:solidFill>
                <a:srgbClr val="FF0000"/>
              </a:solidFill>
              <a:effectLst/>
              <a:ea typeface="ヒラギノ角ゴ Pro W3" charset="0"/>
              <a:cs typeface="ヒラギノ角ゴ Pro W3" charset="0"/>
              <a:sym typeface="Symbo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4705" y="5728449"/>
            <a:ext cx="1748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ea typeface="ヒラギノ角ゴ Pro W3" charset="0"/>
                <a:cs typeface="ヒラギノ角ゴ Pro W3" charset="0"/>
                <a:sym typeface="Symbol" charset="0"/>
              </a:rPr>
              <a:t>(Sumi </a:t>
            </a:r>
            <a:r>
              <a:rPr lang="en-US" altLang="ja-JP" sz="1400" dirty="0" smtClean="0">
                <a:ea typeface="ヒラギノ角ゴ Pro W3" charset="0"/>
                <a:cs typeface="ヒラギノ角ゴ Pro W3" charset="0"/>
                <a:sym typeface="Symbol" charset="0"/>
              </a:rPr>
              <a:t>&amp; Penny  2016)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991100" y="2058999"/>
            <a:ext cx="808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G.C.</a:t>
            </a:r>
            <a:endParaRPr lang="en-US" sz="2400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524390" y="2399001"/>
            <a:ext cx="216000" cy="21600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903045" y="1557032"/>
            <a:ext cx="5300229" cy="1678537"/>
            <a:chOff x="3903045" y="889862"/>
            <a:chExt cx="5300229" cy="1678537"/>
          </a:xfrm>
        </p:grpSpPr>
        <p:sp>
          <p:nvSpPr>
            <p:cNvPr id="8" name="Frame 7"/>
            <p:cNvSpPr/>
            <p:nvPr/>
          </p:nvSpPr>
          <p:spPr>
            <a:xfrm>
              <a:off x="3903045" y="1097559"/>
              <a:ext cx="2891660" cy="1470840"/>
            </a:xfrm>
            <a:prstGeom prst="frame">
              <a:avLst>
                <a:gd name="adj1" fmla="val 375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14323" y="889862"/>
              <a:ext cx="248895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smtClean="0">
                  <a:solidFill>
                    <a:srgbClr val="FF0000"/>
                  </a:solidFill>
                </a:rPr>
                <a:t>PRIME Survey</a:t>
              </a:r>
            </a:p>
            <a:p>
              <a:r>
                <a:rPr lang="en-US" altLang="ja-JP" sz="3200" dirty="0" smtClean="0">
                  <a:solidFill>
                    <a:srgbClr val="FF0000"/>
                  </a:solidFill>
                </a:rPr>
                <a:t>(TBD)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265560" y="2522107"/>
            <a:ext cx="7138375" cy="7685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97166" y="2120082"/>
            <a:ext cx="188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Galactic disk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055358" y="5655813"/>
            <a:ext cx="12024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/>
              <a:t>(degree)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87159" y="3427443"/>
            <a:ext cx="155831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degree</a:t>
            </a:r>
            <a:r>
              <a:rPr lang="ja-JP" altLang="en-US" sz="2000" dirty="0" smtClean="0"/>
              <a:t>）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365126"/>
            <a:ext cx="8603673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Study the Galactic structure &amp; Optimize WFIRST microlensing survey fields by mapping the event rate in NIR  </a:t>
            </a:r>
            <a:endParaRPr lang="en-US" b="1" dirty="0"/>
          </a:p>
        </p:txBody>
      </p:sp>
      <p:sp>
        <p:nvSpPr>
          <p:cNvPr id="3" name="Donut 2"/>
          <p:cNvSpPr/>
          <p:nvPr/>
        </p:nvSpPr>
        <p:spPr bwMode="auto">
          <a:xfrm>
            <a:off x="4585853" y="2589454"/>
            <a:ext cx="1260762" cy="672236"/>
          </a:xfrm>
          <a:prstGeom prst="donut">
            <a:avLst>
              <a:gd name="adj" fmla="val 19354"/>
            </a:avLst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9029" name="Text Box 6"/>
          <p:cNvSpPr txBox="1">
            <a:spLocks noChangeArrowheads="1"/>
          </p:cNvSpPr>
          <p:nvPr/>
        </p:nvSpPr>
        <p:spPr bwMode="auto">
          <a:xfrm>
            <a:off x="5751838" y="2633421"/>
            <a:ext cx="1312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660066"/>
                </a:solidFill>
                <a:latin typeface="Times" charset="0"/>
              </a:rPr>
              <a:t>WFIRST</a:t>
            </a:r>
          </a:p>
        </p:txBody>
      </p:sp>
    </p:spTree>
    <p:extLst>
      <p:ext uri="{BB962C8B-B14F-4D97-AF65-F5344CB8AC3E}">
        <p14:creationId xmlns:p14="http://schemas.microsoft.com/office/powerpoint/2010/main" val="803813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9936" y="202571"/>
            <a:ext cx="3564000" cy="80776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1668" name="Rectangle 4"/>
          <p:cNvSpPr>
            <a:spLocks noGrp="1" noChangeArrowheads="1"/>
          </p:cNvSpPr>
          <p:nvPr>
            <p:ph idx="1"/>
          </p:nvPr>
        </p:nvSpPr>
        <p:spPr>
          <a:xfrm>
            <a:off x="416992" y="6039133"/>
            <a:ext cx="8638108" cy="733001"/>
          </a:xfrm>
        </p:spPr>
        <p:txBody>
          <a:bodyPr lIns="91435" tIns="45718" rIns="91435" bIns="45718">
            <a:normAutofit/>
          </a:bodyPr>
          <a:lstStyle/>
          <a:p>
            <a:pPr marL="0" indent="0">
              <a:buNone/>
              <a:defRPr/>
            </a:pPr>
            <a:r>
              <a:rPr lang="en-US" altLang="ja-JP" sz="2800" dirty="0" smtClean="0">
                <a:solidFill>
                  <a:srgbClr val="FF0000"/>
                </a:solidFill>
                <a:effectLst/>
                <a:ea typeface="ＭＳ Ｐゴシック"/>
                <a:cs typeface="ＭＳ Ｐゴシック"/>
                <a:sym typeface="Symbol" charset="0"/>
              </a:rPr>
              <a:t>Event rate vary by a factor of 2 </a:t>
            </a:r>
            <a:r>
              <a:rPr kumimoji="0" lang="ja-JP" altLang="en-US" sz="2800" dirty="0" smtClean="0">
                <a:solidFill>
                  <a:srgbClr val="FF0000"/>
                </a:solidFill>
                <a:effectLst/>
                <a:ea typeface="ＭＳ Ｐゴシック"/>
                <a:cs typeface="ＭＳ Ｐゴシック"/>
                <a:sym typeface="Symbol" charset="0"/>
              </a:rPr>
              <a:t>（</a:t>
            </a:r>
            <a:r>
              <a:rPr lang="en-US" altLang="ja-JP" sz="2800" dirty="0" smtClean="0">
                <a:solidFill>
                  <a:srgbClr val="FF0000"/>
                </a:solidFill>
                <a:effectLst/>
                <a:ea typeface="ＭＳ Ｐゴシック"/>
                <a:cs typeface="ＭＳ Ｐゴシック"/>
                <a:sym typeface="Symbol" charset="0"/>
              </a:rPr>
              <a:t>peak is at </a:t>
            </a:r>
            <a:r>
              <a:rPr lang="en-US" altLang="ja-JP" sz="2800" i="1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l </a:t>
            </a:r>
            <a:r>
              <a:rPr lang="en-US" altLang="ja-JP" sz="2800" dirty="0" smtClean="0">
                <a:solidFill>
                  <a:srgbClr val="FF0000"/>
                </a:solidFill>
                <a:effectLst/>
                <a:latin typeface="Times New Roman" charset="0"/>
                <a:ea typeface="Times New Roman" charset="0"/>
                <a:cs typeface="Times New Roman" charset="0"/>
                <a:sym typeface="Symbol" charset="0"/>
              </a:rPr>
              <a:t>= 1</a:t>
            </a:r>
            <a:r>
              <a:rPr kumimoji="0" lang="ja-JP" altLang="en-US" sz="2000" dirty="0" smtClean="0">
                <a:solidFill>
                  <a:srgbClr val="FF0000"/>
                </a:solidFill>
                <a:effectLst/>
                <a:ea typeface="ヒラギノ角ゴ Pro W3" charset="0"/>
                <a:cs typeface="ヒラギノ角ゴ Pro W3" charset="0"/>
                <a:sym typeface="Symbol" charset="0"/>
              </a:rPr>
              <a:t>）</a:t>
            </a:r>
            <a:endParaRPr kumimoji="0" lang="en-US" altLang="ja-JP" sz="2000" dirty="0" smtClean="0">
              <a:solidFill>
                <a:srgbClr val="FF0000"/>
              </a:solidFill>
              <a:effectLst/>
              <a:ea typeface="ヒラギノ角ゴ Pro W3" charset="0"/>
              <a:cs typeface="ヒラギノ角ゴ Pro W3" charset="0"/>
              <a:sym typeface="Symbo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4705" y="5728449"/>
            <a:ext cx="1748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ea typeface="ヒラギノ角ゴ Pro W3" charset="0"/>
                <a:cs typeface="ヒラギノ角ゴ Pro W3" charset="0"/>
                <a:sym typeface="Symbol" charset="0"/>
              </a:rPr>
              <a:t>(Sumi </a:t>
            </a:r>
            <a:r>
              <a:rPr lang="en-US" altLang="ja-JP" sz="1400" dirty="0" smtClean="0">
                <a:ea typeface="ヒラギノ角ゴ Pro W3" charset="0"/>
                <a:cs typeface="ヒラギノ角ゴ Pro W3" charset="0"/>
                <a:sym typeface="Symbol" charset="0"/>
              </a:rPr>
              <a:t>&amp; Penny  2016)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991100" y="2058999"/>
            <a:ext cx="808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G.C.</a:t>
            </a:r>
            <a:endParaRPr lang="en-US" sz="2400" dirty="0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524390" y="2399001"/>
            <a:ext cx="216000" cy="216000"/>
          </a:xfrm>
          <a:prstGeom prst="ellipse">
            <a:avLst/>
          </a:prstGeom>
          <a:solidFill>
            <a:srgbClr val="0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903045" y="1557032"/>
            <a:ext cx="5300229" cy="1678537"/>
            <a:chOff x="3903045" y="889862"/>
            <a:chExt cx="5300229" cy="1678537"/>
          </a:xfrm>
        </p:grpSpPr>
        <p:sp>
          <p:nvSpPr>
            <p:cNvPr id="8" name="Frame 7"/>
            <p:cNvSpPr/>
            <p:nvPr/>
          </p:nvSpPr>
          <p:spPr>
            <a:xfrm>
              <a:off x="3903045" y="1097559"/>
              <a:ext cx="2891660" cy="1470840"/>
            </a:xfrm>
            <a:prstGeom prst="frame">
              <a:avLst>
                <a:gd name="adj1" fmla="val 375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14323" y="889862"/>
              <a:ext cx="248895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 smtClean="0">
                  <a:solidFill>
                    <a:srgbClr val="FF0000"/>
                  </a:solidFill>
                </a:rPr>
                <a:t>PRIME Survey</a:t>
              </a:r>
            </a:p>
            <a:p>
              <a:r>
                <a:rPr lang="en-US" altLang="ja-JP" sz="3200" dirty="0" smtClean="0">
                  <a:solidFill>
                    <a:srgbClr val="FF0000"/>
                  </a:solidFill>
                </a:rPr>
                <a:t>(TBD)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1265560" y="2522107"/>
            <a:ext cx="7138375" cy="7685"/>
          </a:xfrm>
          <a:prstGeom prst="line">
            <a:avLst/>
          </a:prstGeom>
          <a:ln w="38100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97166" y="2120082"/>
            <a:ext cx="188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Galactic disk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055358" y="5655813"/>
            <a:ext cx="12024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  <a:ea typeface="Times New Roman" charset="0"/>
                <a:cs typeface="Times New Roman" charset="0"/>
              </a:rPr>
              <a:t>l</a:t>
            </a:r>
            <a:r>
              <a:rPr 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/>
              <a:t>(degree)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87159" y="3427443"/>
            <a:ext cx="155831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000" i="1" dirty="0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degree</a:t>
            </a:r>
            <a:r>
              <a:rPr lang="ja-JP" altLang="en-US" sz="2000" dirty="0" smtClean="0"/>
              <a:t>）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091" y="365126"/>
            <a:ext cx="8603673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Study the Galactic structure &amp; Optimize WFIRST microlensing survey fields by mapping the event rate in NIR  </a:t>
            </a:r>
            <a:endParaRPr lang="en-US" b="1" dirty="0"/>
          </a:p>
        </p:txBody>
      </p:sp>
      <p:sp>
        <p:nvSpPr>
          <p:cNvPr id="3" name="Donut 2"/>
          <p:cNvSpPr/>
          <p:nvPr/>
        </p:nvSpPr>
        <p:spPr bwMode="auto">
          <a:xfrm>
            <a:off x="4585853" y="2589454"/>
            <a:ext cx="1260762" cy="672236"/>
          </a:xfrm>
          <a:prstGeom prst="donut">
            <a:avLst>
              <a:gd name="adj" fmla="val 19354"/>
            </a:avLst>
          </a:prstGeom>
          <a:solidFill>
            <a:srgbClr val="66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9029" name="Text Box 6"/>
          <p:cNvSpPr txBox="1">
            <a:spLocks noChangeArrowheads="1"/>
          </p:cNvSpPr>
          <p:nvPr/>
        </p:nvSpPr>
        <p:spPr bwMode="auto">
          <a:xfrm>
            <a:off x="5751838" y="2633421"/>
            <a:ext cx="1312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660066"/>
                </a:solidFill>
                <a:latin typeface="Times" charset="0"/>
              </a:rPr>
              <a:t>WFIRST</a:t>
            </a:r>
          </a:p>
        </p:txBody>
      </p:sp>
      <p:sp>
        <p:nvSpPr>
          <p:cNvPr id="21" name="Frame 20"/>
          <p:cNvSpPr>
            <a:spLocks noChangeAspect="1"/>
          </p:cNvSpPr>
          <p:nvPr/>
        </p:nvSpPr>
        <p:spPr>
          <a:xfrm>
            <a:off x="4378559" y="2155939"/>
            <a:ext cx="1934419" cy="1168761"/>
          </a:xfrm>
          <a:prstGeom prst="frame">
            <a:avLst>
              <a:gd name="adj1" fmla="val 116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9595" y="3407876"/>
            <a:ext cx="5136847" cy="15696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21 fields (27 deg</a:t>
            </a:r>
            <a:r>
              <a:rPr lang="en-US" sz="32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) / </a:t>
            </a:r>
            <a:r>
              <a:rPr lang="en-US" sz="3200" b="1" dirty="0" err="1" smtClean="0">
                <a:solidFill>
                  <a:srgbClr val="FF0000"/>
                </a:solidFill>
              </a:rPr>
              <a:t>hr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1" dirty="0" smtClean="0">
                <a:solidFill>
                  <a:srgbClr val="FFC000"/>
                </a:solidFill>
              </a:rPr>
              <a:t>3 fields (3.9 deg</a:t>
            </a:r>
            <a:r>
              <a:rPr lang="en-US" sz="3200" b="1" baseline="30000" dirty="0" smtClean="0">
                <a:solidFill>
                  <a:srgbClr val="FFC000"/>
                </a:solidFill>
              </a:rPr>
              <a:t>2</a:t>
            </a:r>
            <a:r>
              <a:rPr lang="en-US" sz="3200" b="1" dirty="0" smtClean="0">
                <a:solidFill>
                  <a:srgbClr val="FFC000"/>
                </a:solidFill>
              </a:rPr>
              <a:t>) / 15 min + 9 fields (11.6 deg</a:t>
            </a:r>
            <a:r>
              <a:rPr lang="en-US" sz="3200" b="1" baseline="30000" dirty="0" smtClean="0">
                <a:solidFill>
                  <a:srgbClr val="FFC000"/>
                </a:solidFill>
              </a:rPr>
              <a:t>2</a:t>
            </a:r>
            <a:r>
              <a:rPr lang="en-US" sz="3200" b="1" dirty="0" smtClean="0">
                <a:solidFill>
                  <a:srgbClr val="FFC000"/>
                </a:solidFill>
              </a:rPr>
              <a:t>) / </a:t>
            </a:r>
            <a:r>
              <a:rPr lang="en-US" sz="3200" b="1" dirty="0" err="1" smtClean="0">
                <a:solidFill>
                  <a:srgbClr val="FFC000"/>
                </a:solidFill>
              </a:rPr>
              <a:t>hr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23" y="2057"/>
            <a:ext cx="8861612" cy="1325563"/>
          </a:xfrm>
        </p:spPr>
        <p:txBody>
          <a:bodyPr/>
          <a:lstStyle/>
          <a:p>
            <a:pPr algn="ctr"/>
            <a:r>
              <a:rPr lang="en-US" b="1" smtClean="0"/>
              <a:t>Concurrent observations with WFIRST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619" y="1020146"/>
            <a:ext cx="7886700" cy="5083474"/>
          </a:xfrm>
        </p:spPr>
        <p:txBody>
          <a:bodyPr/>
          <a:lstStyle/>
          <a:p>
            <a:r>
              <a:rPr lang="en-US" dirty="0" smtClean="0"/>
              <a:t>Important for </a:t>
            </a:r>
            <a:r>
              <a:rPr lang="en-US" dirty="0" smtClean="0"/>
              <a:t>short </a:t>
            </a:r>
            <a:r>
              <a:rPr lang="en-US" dirty="0" smtClean="0"/>
              <a:t>and long events</a:t>
            </a:r>
          </a:p>
          <a:p>
            <a:pPr lvl="1"/>
            <a:r>
              <a:rPr lang="en-US" dirty="0" smtClean="0"/>
              <a:t>Short events: measure parallax to determine mass</a:t>
            </a:r>
          </a:p>
          <a:p>
            <a:pPr lvl="1"/>
            <a:r>
              <a:rPr lang="en-US" dirty="0" smtClean="0"/>
              <a:t>Long events: measure </a:t>
            </a:r>
            <a:r>
              <a:rPr lang="en-US" dirty="0" err="1" smtClean="0"/>
              <a:t>tE</a:t>
            </a:r>
            <a:endParaRPr lang="en-US" dirty="0" smtClean="0"/>
          </a:p>
          <a:p>
            <a:r>
              <a:rPr lang="en-US" dirty="0" smtClean="0"/>
              <a:t>Most events will be too faint for Ground telescopes</a:t>
            </a:r>
          </a:p>
          <a:p>
            <a:pPr lvl="1"/>
            <a:r>
              <a:rPr lang="en-US" dirty="0" smtClean="0"/>
              <a:t>More faint source stars</a:t>
            </a:r>
          </a:p>
          <a:p>
            <a:pPr lvl="1"/>
            <a:r>
              <a:rPr lang="en-US" dirty="0" smtClean="0"/>
              <a:t>More low-mag events</a:t>
            </a:r>
          </a:p>
          <a:p>
            <a:pPr lvl="1"/>
            <a:r>
              <a:rPr lang="en-US" dirty="0" smtClean="0"/>
              <a:t>High-extinction for optical observations</a:t>
            </a:r>
          </a:p>
          <a:p>
            <a:pPr lvl="1"/>
            <a:endParaRPr lang="en-US" dirty="0"/>
          </a:p>
          <a:p>
            <a:r>
              <a:rPr lang="en-US" dirty="0" smtClean="0"/>
              <a:t>NIR, wide FOV: PRIME</a:t>
            </a:r>
          </a:p>
          <a:p>
            <a:r>
              <a:rPr lang="en-US" dirty="0" smtClean="0"/>
              <a:t>Optical, but Large telescopes: Subaru/HSC, LSST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1041622"/>
            <a:ext cx="8451271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2016: detail design and manufacture</a:t>
            </a:r>
          </a:p>
          <a:p>
            <a:r>
              <a:rPr lang="en-US" sz="3600" dirty="0" smtClean="0"/>
              <a:t>2017: manufacture</a:t>
            </a:r>
          </a:p>
          <a:p>
            <a:r>
              <a:rPr lang="en-US" sz="3600" dirty="0" smtClean="0"/>
              <a:t>2018: construction, install, first light</a:t>
            </a:r>
          </a:p>
          <a:p>
            <a:r>
              <a:rPr lang="en-US" sz="3600" dirty="0" smtClean="0"/>
              <a:t>2019: observation start</a:t>
            </a:r>
          </a:p>
          <a:p>
            <a:r>
              <a:rPr lang="en-US" sz="3600" dirty="0" smtClean="0"/>
              <a:t>2023: create event rate map in the bulge</a:t>
            </a:r>
          </a:p>
          <a:p>
            <a:r>
              <a:rPr lang="en-US" sz="3600" dirty="0" smtClean="0"/>
              <a:t>2024-25: concurrent observation with WFIRST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42398"/>
            <a:ext cx="7886700" cy="1325563"/>
          </a:xfrm>
        </p:spPr>
        <p:txBody>
          <a:bodyPr/>
          <a:lstStyle/>
          <a:p>
            <a:r>
              <a:rPr lang="en-US" b="1" dirty="0" smtClean="0"/>
              <a:t>Schedule for </a:t>
            </a:r>
            <a:r>
              <a:rPr lang="en-US" b="1" dirty="0" smtClean="0">
                <a:solidFill>
                  <a:srgbClr val="FF0000"/>
                </a:solidFill>
              </a:rPr>
              <a:t>PRIME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793" y="994468"/>
            <a:ext cx="882920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ea typeface="MS PGothic" charset="-128"/>
                <a:cs typeface="MS PGothic" charset="-128"/>
              </a:rPr>
              <a:t>Transit search for </a:t>
            </a:r>
            <a:r>
              <a:rPr lang="en-US" altLang="ja-JP" sz="2800" dirty="0" smtClean="0">
                <a:solidFill>
                  <a:srgbClr val="FF0000"/>
                </a:solidFill>
                <a:ea typeface="MS PGothic" charset="-128"/>
                <a:cs typeface="MS PGothic" charset="-128"/>
              </a:rPr>
              <a:t>M-dwarfs: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>
                <a:ea typeface="MS PGothic" charset="-128"/>
                <a:cs typeface="MS PGothic" charset="-128"/>
              </a:rPr>
              <a:t>Search for habitable planets around M-dwarf which is bright in IR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>
                <a:ea typeface="MS PGothic" charset="-128"/>
                <a:cs typeface="MS PGothic" charset="-128"/>
              </a:rPr>
              <a:t>Follow-up transit candidates by HAT</a:t>
            </a:r>
            <a:r>
              <a:rPr lang="en-US" altLang="ja-JP" sz="2400" dirty="0">
                <a:ea typeface="MS PGothic" charset="-128"/>
                <a:cs typeface="MS PGothic" charset="-128"/>
              </a:rPr>
              <a:t>-</a:t>
            </a:r>
            <a:r>
              <a:rPr lang="en-US" altLang="ja-JP" sz="2400" dirty="0" smtClean="0">
                <a:ea typeface="MS PGothic" charset="-128"/>
                <a:cs typeface="MS PGothic" charset="-128"/>
              </a:rPr>
              <a:t>South, </a:t>
            </a:r>
            <a:r>
              <a:rPr lang="en-US" altLang="ja-JP" sz="2400" dirty="0" err="1" smtClean="0">
                <a:ea typeface="MS PGothic" charset="-128"/>
                <a:cs typeface="MS PGothic" charset="-128"/>
              </a:rPr>
              <a:t>Mearth</a:t>
            </a:r>
            <a:r>
              <a:rPr lang="en-US" altLang="ja-JP" sz="2400" dirty="0">
                <a:ea typeface="MS PGothic" charset="-128"/>
                <a:cs typeface="MS PGothic" charset="-128"/>
              </a:rPr>
              <a:t> </a:t>
            </a:r>
            <a:r>
              <a:rPr lang="en-US" altLang="ja-JP" sz="2400" dirty="0" smtClean="0">
                <a:ea typeface="MS PGothic" charset="-128"/>
                <a:cs typeface="MS PGothic" charset="-128"/>
              </a:rPr>
              <a:t>projects for select real planets and measure the atmosphere.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>
                <a:ea typeface="MS PGothic" charset="-128"/>
                <a:cs typeface="MS PGothic" charset="-128"/>
              </a:rPr>
              <a:t>Systematics due to Sunspot and limb darkening </a:t>
            </a:r>
            <a:r>
              <a:rPr lang="en-US" altLang="ja-JP" sz="2400" dirty="0">
                <a:ea typeface="MS PGothic" charset="-128"/>
                <a:cs typeface="MS PGothic" charset="-128"/>
              </a:rPr>
              <a:t> </a:t>
            </a:r>
            <a:r>
              <a:rPr lang="en-US" altLang="ja-JP" sz="2400" dirty="0" smtClean="0">
                <a:ea typeface="MS PGothic" charset="-128"/>
                <a:cs typeface="MS PGothic" charset="-128"/>
              </a:rPr>
              <a:t>is </a:t>
            </a:r>
            <a:r>
              <a:rPr lang="en-US" altLang="ja-JP" sz="2400" dirty="0">
                <a:ea typeface="MS PGothic" charset="-128"/>
                <a:cs typeface="MS PGothic" charset="-128"/>
              </a:rPr>
              <a:t> </a:t>
            </a:r>
            <a:r>
              <a:rPr lang="en-US" altLang="ja-JP" sz="2400" dirty="0" smtClean="0">
                <a:ea typeface="MS PGothic" charset="-128"/>
                <a:cs typeface="MS PGothic" charset="-128"/>
              </a:rPr>
              <a:t>smaller in IR.</a:t>
            </a:r>
            <a:endParaRPr lang="en-US" altLang="ja-JP" sz="2400" dirty="0" smtClean="0">
              <a:solidFill>
                <a:srgbClr val="FFFF00"/>
              </a:solidFill>
              <a:ea typeface="MS PGothic" charset="-128"/>
              <a:cs typeface="MS PGothic" charset="-128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>
                <a:ea typeface="MS PGothic" charset="-128"/>
                <a:cs typeface="MS PGothic" charset="-128"/>
              </a:rPr>
              <a:t>Wide FOV enable us to observe many reference stars for high precision photometry. 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400" dirty="0" smtClean="0">
                <a:ea typeface="MS PGothic" charset="-128"/>
                <a:cs typeface="MS PGothic" charset="-128"/>
              </a:rPr>
              <a:t>Follow-up TESS</a:t>
            </a:r>
            <a:r>
              <a:rPr lang="en-US" altLang="ja-JP" sz="2400" dirty="0">
                <a:ea typeface="MS PGothic" charset="-128"/>
                <a:cs typeface="MS PGothic" charset="-128"/>
              </a:rPr>
              <a:t> </a:t>
            </a:r>
            <a:r>
              <a:rPr lang="en-US" altLang="ja-JP" sz="2400" dirty="0" smtClean="0">
                <a:ea typeface="MS PGothic" charset="-128"/>
                <a:cs typeface="MS PGothic" charset="-128"/>
              </a:rPr>
              <a:t>candidates. TESS</a:t>
            </a:r>
            <a:r>
              <a:rPr lang="en-US" altLang="ja-JP" sz="2400" dirty="0">
                <a:ea typeface="MS PGothic" charset="-128"/>
                <a:cs typeface="MS PGothic" charset="-128"/>
              </a:rPr>
              <a:t> </a:t>
            </a:r>
            <a:r>
              <a:rPr lang="en-US" altLang="ja-JP" sz="2400" dirty="0" smtClean="0">
                <a:ea typeface="MS PGothic" charset="-128"/>
                <a:cs typeface="MS PGothic" charset="-128"/>
              </a:rPr>
              <a:t>is optical. Need IR for M-dwarfs.  Collaborators:</a:t>
            </a:r>
            <a:endParaRPr lang="en-US" altLang="ja-JP" sz="2400" b="1" dirty="0" smtClean="0">
              <a:ea typeface="MS PGothic" charset="-128"/>
              <a:cs typeface="MS PGothic" charset="-128"/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ja-JP" sz="1600" dirty="0" smtClean="0">
                <a:ea typeface="MS PGothic" charset="-128"/>
                <a:cs typeface="MS PGothic" charset="-128"/>
              </a:rPr>
              <a:t>David Charbonneau</a:t>
            </a:r>
            <a:r>
              <a:rPr lang="ja-JP" altLang="ja-JP" sz="1600" dirty="0" smtClean="0">
                <a:ea typeface="MS PGothic" charset="-128"/>
                <a:cs typeface="MS PGothic" charset="-128"/>
              </a:rPr>
              <a:t>（</a:t>
            </a:r>
            <a:r>
              <a:rPr lang="en-US" altLang="ja-JP" sz="1600" dirty="0" smtClean="0">
                <a:ea typeface="MS PGothic" charset="-128"/>
                <a:cs typeface="MS PGothic" charset="-128"/>
              </a:rPr>
              <a:t>Harvard, </a:t>
            </a:r>
            <a:r>
              <a:rPr lang="en-US" altLang="ja-JP" sz="1600" dirty="0" err="1" smtClean="0">
                <a:ea typeface="MS PGothic" charset="-128"/>
                <a:cs typeface="MS PGothic" charset="-128"/>
              </a:rPr>
              <a:t>Mearth</a:t>
            </a:r>
            <a:r>
              <a:rPr lang="en-US" altLang="ja-JP" sz="1600" dirty="0" smtClean="0">
                <a:ea typeface="MS PGothic" charset="-128"/>
                <a:cs typeface="MS PGothic" charset="-128"/>
              </a:rPr>
              <a:t> PI, TESS </a:t>
            </a:r>
            <a:r>
              <a:rPr lang="en-US" altLang="ja-JP" sz="1600" dirty="0" err="1" smtClean="0">
                <a:ea typeface="MS PGothic" charset="-128"/>
                <a:cs typeface="MS PGothic" charset="-128"/>
              </a:rPr>
              <a:t>CoI</a:t>
            </a:r>
            <a:r>
              <a:rPr lang="ja-JP" altLang="ja-JP" sz="1600" dirty="0" smtClean="0">
                <a:ea typeface="MS PGothic" charset="-128"/>
                <a:cs typeface="MS PGothic" charset="-128"/>
              </a:rPr>
              <a:t>）</a:t>
            </a:r>
            <a:endParaRPr lang="en-US" altLang="ja-JP" sz="1600" dirty="0">
              <a:ea typeface="MS PGothic" charset="-128"/>
              <a:cs typeface="MS PGothic" charset="-128"/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ja-JP" sz="1600" dirty="0" smtClean="0">
                <a:ea typeface="MS PGothic" charset="-128"/>
                <a:cs typeface="MS PGothic" charset="-128"/>
              </a:rPr>
              <a:t>Cullen Blake (Pennsylvania</a:t>
            </a:r>
            <a:r>
              <a:rPr lang="ja-JP" altLang="ja-JP" sz="1600" dirty="0" smtClean="0">
                <a:ea typeface="MS PGothic" charset="-128"/>
                <a:cs typeface="MS PGothic" charset="-128"/>
              </a:rPr>
              <a:t>、</a:t>
            </a:r>
            <a:r>
              <a:rPr lang="en-US" altLang="ja-JP" sz="1600" dirty="0" smtClean="0">
                <a:ea typeface="MS PGothic" charset="-128"/>
                <a:cs typeface="MS PGothic" charset="-128"/>
              </a:rPr>
              <a:t>TESS</a:t>
            </a:r>
            <a:r>
              <a:rPr lang="en-US" altLang="ja-JP" sz="1600" dirty="0">
                <a:ea typeface="MS PGothic" charset="-128"/>
                <a:cs typeface="MS PGothic" charset="-128"/>
              </a:rPr>
              <a:t> </a:t>
            </a:r>
            <a:r>
              <a:rPr lang="en-US" altLang="ja-JP" sz="1600" dirty="0" err="1" smtClean="0">
                <a:ea typeface="MS PGothic" charset="-128"/>
                <a:cs typeface="MS PGothic" charset="-128"/>
              </a:rPr>
              <a:t>CoI</a:t>
            </a:r>
            <a:r>
              <a:rPr lang="en-US" altLang="ja-JP" sz="1600" dirty="0" smtClean="0">
                <a:ea typeface="MS PGothic" charset="-128"/>
                <a:cs typeface="MS PGothic" charset="-128"/>
              </a:rPr>
              <a:t>)</a:t>
            </a:r>
            <a:endParaRPr lang="en-US" altLang="ja-JP" sz="1600" dirty="0">
              <a:ea typeface="MS PGothic" charset="-128"/>
              <a:cs typeface="MS PGothic" charset="-128"/>
            </a:endParaRPr>
          </a:p>
          <a:p>
            <a:pPr marL="742950" lvl="1" indent="-285750">
              <a:buFont typeface="Arial"/>
              <a:buChar char="•"/>
            </a:pPr>
            <a:r>
              <a:rPr lang="en-US" altLang="ja-JP" sz="1600" dirty="0" smtClean="0">
                <a:ea typeface="MS PGothic" charset="-128"/>
                <a:cs typeface="MS PGothic" charset="-128"/>
              </a:rPr>
              <a:t>Narita</a:t>
            </a:r>
            <a:r>
              <a:rPr lang="ja-JP" altLang="ja-JP" sz="1600" dirty="0" smtClean="0">
                <a:ea typeface="MS PGothic" charset="-128"/>
                <a:cs typeface="MS PGothic" charset="-128"/>
              </a:rPr>
              <a:t>（</a:t>
            </a:r>
            <a:r>
              <a:rPr lang="en-US" altLang="ja-JP" sz="1600" dirty="0" smtClean="0">
                <a:ea typeface="MS PGothic" charset="-128"/>
                <a:cs typeface="MS PGothic" charset="-128"/>
              </a:rPr>
              <a:t>NAOJ, TESS</a:t>
            </a:r>
            <a:r>
              <a:rPr lang="en-US" altLang="ja-JP" sz="1600" dirty="0">
                <a:ea typeface="MS PGothic" charset="-128"/>
                <a:cs typeface="MS PGothic" charset="-128"/>
              </a:rPr>
              <a:t> </a:t>
            </a:r>
            <a:r>
              <a:rPr lang="en-US" altLang="ja-JP" sz="1600" dirty="0" err="1" smtClean="0">
                <a:ea typeface="MS PGothic" charset="-128"/>
                <a:cs typeface="MS PGothic" charset="-128"/>
              </a:rPr>
              <a:t>CoI</a:t>
            </a:r>
            <a:r>
              <a:rPr lang="ja-JP" altLang="ja-JP" sz="1600" dirty="0" smtClean="0">
                <a:ea typeface="MS PGothic" charset="-128"/>
                <a:cs typeface="MS PGothic" charset="-128"/>
              </a:rPr>
              <a:t>）</a:t>
            </a:r>
            <a:r>
              <a:rPr lang="en-US" altLang="ja-JP" sz="1600" dirty="0" smtClean="0">
                <a:ea typeface="MS PGothic" charset="-128"/>
                <a:cs typeface="MS PGothic" charset="-128"/>
              </a:rPr>
              <a:t>, Fukui</a:t>
            </a:r>
            <a:r>
              <a:rPr lang="ja-JP" altLang="en-US" sz="1600" dirty="0" smtClean="0">
                <a:ea typeface="MS PGothic" charset="-128"/>
                <a:cs typeface="MS PGothic" charset="-128"/>
              </a:rPr>
              <a:t>（</a:t>
            </a:r>
            <a:r>
              <a:rPr lang="en-US" altLang="ja-JP" sz="1600" dirty="0" smtClean="0">
                <a:ea typeface="MS PGothic" charset="-128"/>
                <a:cs typeface="MS PGothic" charset="-128"/>
              </a:rPr>
              <a:t>Okayama</a:t>
            </a:r>
            <a:r>
              <a:rPr lang="ja-JP" altLang="en-US" sz="1600" dirty="0" smtClean="0">
                <a:ea typeface="MS PGothic" charset="-128"/>
                <a:cs typeface="MS PGothic" charset="-128"/>
              </a:rPr>
              <a:t>）</a:t>
            </a:r>
            <a:endParaRPr lang="en-US" altLang="ja-JP" sz="1600" dirty="0" smtClean="0">
              <a:ea typeface="MS PGothic" charset="-128"/>
              <a:cs typeface="MS PGothic" charset="-128"/>
            </a:endParaRPr>
          </a:p>
          <a:p>
            <a:endParaRPr lang="en-US" altLang="ja-JP" sz="2400" dirty="0" smtClean="0">
              <a:ea typeface="MS PGothic" charset="-128"/>
              <a:cs typeface="MS PGothic" charset="-128"/>
            </a:endParaRPr>
          </a:p>
          <a:p>
            <a:r>
              <a:rPr lang="en-US" altLang="ja-JP" sz="2400" dirty="0" smtClean="0">
                <a:solidFill>
                  <a:srgbClr val="FF0000"/>
                </a:solidFill>
                <a:ea typeface="MS PGothic" charset="-128"/>
                <a:cs typeface="MS PGothic" charset="-128"/>
              </a:rPr>
              <a:t>Search </a:t>
            </a:r>
            <a:r>
              <a:rPr lang="en-US" altLang="ja-JP" sz="2400" dirty="0">
                <a:solidFill>
                  <a:srgbClr val="FF0000"/>
                </a:solidFill>
                <a:ea typeface="MS PGothic" charset="-128"/>
                <a:cs typeface="MS PGothic" charset="-128"/>
              </a:rPr>
              <a:t>for counterparts of high-z GRB, GW </a:t>
            </a:r>
          </a:p>
          <a:p>
            <a:r>
              <a:rPr lang="en-US" altLang="ja-JP" sz="2400" dirty="0" smtClean="0">
                <a:solidFill>
                  <a:srgbClr val="FF0000"/>
                </a:solidFill>
                <a:ea typeface="MS PGothic" charset="-128"/>
                <a:cs typeface="MS PGothic" charset="-128"/>
              </a:rPr>
              <a:t>etc</a:t>
            </a:r>
            <a:r>
              <a:rPr lang="en-US" altLang="ja-JP" sz="2400" dirty="0">
                <a:solidFill>
                  <a:srgbClr val="FF0000"/>
                </a:solidFill>
                <a:ea typeface="MS PGothic" charset="-128"/>
                <a:cs typeface="MS PGothic" charset="-128"/>
              </a:rPr>
              <a:t>. </a:t>
            </a:r>
            <a:r>
              <a:rPr lang="is-IS" altLang="ja-JP" sz="2400" dirty="0" smtClean="0">
                <a:solidFill>
                  <a:srgbClr val="FF0000"/>
                </a:solidFill>
                <a:ea typeface="MS PGothic" charset="-128"/>
                <a:cs typeface="MS PGothic" charset="-128"/>
              </a:rPr>
              <a:t>….  </a:t>
            </a:r>
            <a:endParaRPr lang="en-US" altLang="ja-JP" sz="2400" dirty="0">
              <a:solidFill>
                <a:srgbClr val="FF0000"/>
              </a:solidFill>
              <a:ea typeface="MS PGothic" charset="-128"/>
              <a:cs typeface="MS PGothic" charset="-128"/>
            </a:endParaRPr>
          </a:p>
          <a:p>
            <a:endParaRPr lang="en-US" altLang="ja-JP" sz="2400" dirty="0" smtClean="0">
              <a:ea typeface="ＭＳ Ｐゴシック"/>
              <a:cs typeface="ＭＳ Ｐゴシック"/>
            </a:endParaRPr>
          </a:p>
          <a:p>
            <a:endParaRPr lang="en-US" altLang="ja-JP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8165"/>
            <a:ext cx="7886700" cy="1325563"/>
          </a:xfrm>
        </p:spPr>
        <p:txBody>
          <a:bodyPr/>
          <a:lstStyle/>
          <a:p>
            <a:r>
              <a:rPr lang="en-US" b="1" dirty="0" smtClean="0"/>
              <a:t>Off-bulge </a:t>
            </a:r>
            <a:r>
              <a:rPr lang="en-US" b="1" dirty="0"/>
              <a:t>S</a:t>
            </a:r>
            <a:r>
              <a:rPr lang="en-US" b="1" dirty="0" smtClean="0"/>
              <a:t>eason Sciences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79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50960" y="944988"/>
            <a:ext cx="8362299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Wingdings" charset="2"/>
              <a:buChar char="Ø"/>
            </a:pPr>
            <a:r>
              <a:rPr lang="en-US" altLang="ja-JP" sz="2800" b="1" dirty="0">
                <a:ea typeface="MS PGothic" charset="-128"/>
                <a:cs typeface="MS PGothic" charset="-128"/>
              </a:rPr>
              <a:t>The first NIR microlensing </a:t>
            </a:r>
            <a:r>
              <a:rPr lang="en-US" altLang="ja-JP" sz="2800" b="1" dirty="0">
                <a:solidFill>
                  <a:srgbClr val="FF0000"/>
                </a:solidFill>
                <a:ea typeface="MS PGothic" charset="-128"/>
                <a:cs typeface="MS PGothic" charset="-128"/>
              </a:rPr>
              <a:t>exoplanet</a:t>
            </a:r>
            <a:r>
              <a:rPr lang="en-US" altLang="ja-JP" sz="2800" b="1" dirty="0">
                <a:ea typeface="MS PGothic" charset="-128"/>
                <a:cs typeface="MS PGothic" charset="-128"/>
              </a:rPr>
              <a:t> survey</a:t>
            </a:r>
          </a:p>
          <a:p>
            <a:pPr marL="457200" indent="-457200">
              <a:spcBef>
                <a:spcPts val="600"/>
              </a:spcBef>
              <a:buFont typeface="Wingdings" charset="2"/>
              <a:buChar char="Ø"/>
            </a:pPr>
            <a:r>
              <a:rPr lang="en-US" altLang="ja-JP" sz="2800" dirty="0">
                <a:ea typeface="MS PGothic" charset="-128"/>
                <a:cs typeface="MS PGothic" charset="-128"/>
              </a:rPr>
              <a:t>Detect 〜2400 events/</a:t>
            </a:r>
            <a:r>
              <a:rPr lang="en-US" altLang="ja-JP" sz="2800" dirty="0" err="1">
                <a:ea typeface="MS PGothic" charset="-128"/>
                <a:cs typeface="MS PGothic" charset="-128"/>
              </a:rPr>
              <a:t>yr</a:t>
            </a:r>
            <a:r>
              <a:rPr lang="en-US" altLang="ja-JP" sz="2800" dirty="0">
                <a:ea typeface="MS PGothic" charset="-128"/>
                <a:cs typeface="MS PGothic" charset="-128"/>
              </a:rPr>
              <a:t> &amp; 〜</a:t>
            </a:r>
            <a:r>
              <a:rPr lang="en-US" altLang="ja-JP" sz="2800" dirty="0">
                <a:solidFill>
                  <a:srgbClr val="FF0000"/>
                </a:solidFill>
                <a:ea typeface="MS PGothic" charset="-128"/>
                <a:cs typeface="MS PGothic" charset="-128"/>
              </a:rPr>
              <a:t>12</a:t>
            </a:r>
            <a:r>
              <a:rPr lang="en-US" altLang="ja-JP" sz="2800" dirty="0">
                <a:solidFill>
                  <a:srgbClr val="FFFF00"/>
                </a:solidFill>
                <a:ea typeface="MS PGothic" charset="-128"/>
                <a:cs typeface="MS PGothic" charset="-128"/>
              </a:rPr>
              <a:t> </a:t>
            </a:r>
            <a:r>
              <a:rPr lang="en-US" altLang="ja-JP" sz="2800" dirty="0">
                <a:ea typeface="MS PGothic" charset="-128"/>
                <a:cs typeface="MS PGothic" charset="-128"/>
              </a:rPr>
              <a:t>planets/</a:t>
            </a:r>
            <a:r>
              <a:rPr lang="en-US" altLang="ja-JP" sz="2800" dirty="0" err="1">
                <a:ea typeface="MS PGothic" charset="-128"/>
                <a:cs typeface="MS PGothic" charset="-128"/>
              </a:rPr>
              <a:t>yr</a:t>
            </a:r>
            <a:endParaRPr lang="en-US" altLang="ja-JP" sz="2800" dirty="0">
              <a:ea typeface="MS PGothic" charset="-128"/>
              <a:cs typeface="MS PGothic" charset="-128"/>
            </a:endParaRPr>
          </a:p>
          <a:p>
            <a:pPr marL="457200" indent="-457200">
              <a:spcBef>
                <a:spcPts val="600"/>
              </a:spcBef>
              <a:buFont typeface="Wingdings" charset="2"/>
              <a:buChar char="Ø"/>
            </a:pPr>
            <a:r>
              <a:rPr lang="en-US" altLang="ja-JP" sz="2800" dirty="0" smtClean="0">
                <a:ea typeface="MS PGothic" charset="-128"/>
                <a:cs typeface="MS PGothic" charset="-128"/>
              </a:rPr>
              <a:t>Search </a:t>
            </a:r>
            <a:r>
              <a:rPr lang="en-US" altLang="ja-JP" sz="2800" dirty="0">
                <a:ea typeface="MS PGothic" charset="-128"/>
                <a:cs typeface="MS PGothic" charset="-128"/>
              </a:rPr>
              <a:t>for the </a:t>
            </a:r>
            <a:r>
              <a:rPr lang="en-US" altLang="ja-JP" sz="2800" dirty="0" smtClean="0">
                <a:ea typeface="MS PGothic" charset="-128"/>
                <a:cs typeface="MS PGothic" charset="-128"/>
              </a:rPr>
              <a:t>first </a:t>
            </a:r>
            <a:r>
              <a:rPr lang="en-US" altLang="ja-JP" sz="2800" dirty="0">
                <a:solidFill>
                  <a:srgbClr val="FF0000"/>
                </a:solidFill>
                <a:ea typeface="MS PGothic" charset="-128"/>
                <a:cs typeface="MS PGothic" charset="-128"/>
              </a:rPr>
              <a:t>Earth-mass planet </a:t>
            </a:r>
            <a:r>
              <a:rPr lang="en-US" altLang="ja-JP" sz="2800" dirty="0" smtClean="0">
                <a:ea typeface="MS PGothic" charset="-128"/>
                <a:cs typeface="MS PGothic" charset="-128"/>
              </a:rPr>
              <a:t>outside of the snowline</a:t>
            </a:r>
            <a:endParaRPr lang="en-US" altLang="ja-JP" sz="2800" dirty="0">
              <a:ea typeface="MS PGothic" charset="-128"/>
              <a:cs typeface="MS PGothic" charset="-128"/>
            </a:endParaRPr>
          </a:p>
          <a:p>
            <a:pPr marL="457200" indent="-457200">
              <a:spcBef>
                <a:spcPts val="600"/>
              </a:spcBef>
              <a:buFont typeface="Wingdings" charset="2"/>
              <a:buChar char="Ø"/>
            </a:pPr>
            <a:r>
              <a:rPr lang="en-US" altLang="ja-JP" sz="2800" b="1" dirty="0" smtClean="0">
                <a:solidFill>
                  <a:srgbClr val="FF0000"/>
                </a:solidFill>
                <a:ea typeface="MS PGothic" charset="-128"/>
                <a:cs typeface="MS PGothic" charset="-128"/>
                <a:sym typeface="Gill Sans" charset="0"/>
              </a:rPr>
              <a:t>Optimize </a:t>
            </a:r>
            <a:r>
              <a:rPr lang="en-US" altLang="ja-JP" sz="2800" b="1" dirty="0">
                <a:solidFill>
                  <a:srgbClr val="FF0000"/>
                </a:solidFill>
                <a:ea typeface="MS PGothic" charset="-128"/>
                <a:cs typeface="MS PGothic" charset="-128"/>
                <a:sym typeface="Gill Sans" charset="0"/>
              </a:rPr>
              <a:t>WFIRST </a:t>
            </a:r>
            <a:r>
              <a:rPr lang="en-US" altLang="ja-JP" sz="2800" b="1" dirty="0" smtClean="0">
                <a:solidFill>
                  <a:srgbClr val="FF0000"/>
                </a:solidFill>
                <a:ea typeface="MS PGothic" charset="-128"/>
                <a:cs typeface="MS PGothic" charset="-128"/>
                <a:sym typeface="Gill Sans" charset="0"/>
              </a:rPr>
              <a:t>fields by event rate measurement</a:t>
            </a:r>
          </a:p>
          <a:p>
            <a:pPr marL="457200" indent="-457200">
              <a:spcBef>
                <a:spcPts val="600"/>
              </a:spcBef>
              <a:buFont typeface="Wingdings" charset="2"/>
              <a:buChar char="Ø"/>
            </a:pPr>
            <a:r>
              <a:rPr lang="en-US" altLang="ja-JP" sz="2800" b="1" dirty="0" smtClean="0">
                <a:solidFill>
                  <a:srgbClr val="FF0000"/>
                </a:solidFill>
                <a:ea typeface="MS PGothic" charset="-128"/>
                <a:cs typeface="MS PGothic" charset="-128"/>
                <a:sym typeface="Gill Sans" charset="0"/>
              </a:rPr>
              <a:t>Concurrent </a:t>
            </a:r>
            <a:r>
              <a:rPr lang="en-US" altLang="ja-JP" sz="2800" b="1" dirty="0">
                <a:solidFill>
                  <a:srgbClr val="FF0000"/>
                </a:solidFill>
                <a:ea typeface="MS PGothic" charset="-128"/>
                <a:cs typeface="MS PGothic" charset="-128"/>
                <a:sym typeface="Gill Sans" charset="0"/>
              </a:rPr>
              <a:t>observation with WFIRST to measure lens </a:t>
            </a:r>
            <a:r>
              <a:rPr lang="en-US" altLang="ja-JP" sz="2800" b="1" dirty="0" smtClean="0">
                <a:solidFill>
                  <a:srgbClr val="FF0000"/>
                </a:solidFill>
                <a:ea typeface="MS PGothic" charset="-128"/>
                <a:cs typeface="MS PGothic" charset="-128"/>
                <a:sym typeface="Gill Sans" charset="0"/>
              </a:rPr>
              <a:t>mass</a:t>
            </a:r>
          </a:p>
          <a:p>
            <a:pPr marL="457200" indent="-457200">
              <a:spcBef>
                <a:spcPts val="600"/>
              </a:spcBef>
              <a:buFont typeface="Wingdings" charset="2"/>
              <a:buChar char="Ø"/>
            </a:pPr>
            <a:r>
              <a:rPr lang="en-US" altLang="ja-JP" sz="2800" dirty="0" smtClean="0">
                <a:ea typeface="MS PGothic" charset="-128"/>
                <a:cs typeface="MS PGothic" charset="-128"/>
              </a:rPr>
              <a:t>Mass </a:t>
            </a:r>
            <a:r>
              <a:rPr lang="en-US" altLang="ja-JP" sz="2800" dirty="0">
                <a:ea typeface="MS PGothic" charset="-128"/>
                <a:cs typeface="MS PGothic" charset="-128"/>
              </a:rPr>
              <a:t>Function at GC </a:t>
            </a:r>
            <a:r>
              <a:rPr lang="ja-JP" altLang="en-US" sz="2800" dirty="0">
                <a:ea typeface="MS PGothic" charset="-128"/>
                <a:cs typeface="MS PGothic" charset="-128"/>
              </a:rPr>
              <a:t>（</a:t>
            </a:r>
            <a:r>
              <a:rPr lang="en-US" altLang="ja-JP" sz="2800" dirty="0">
                <a:ea typeface="MS PGothic" charset="-128"/>
                <a:cs typeface="MS PGothic" charset="-128"/>
              </a:rPr>
              <a:t>planet-Black </a:t>
            </a:r>
            <a:r>
              <a:rPr lang="en-US" altLang="ja-JP" sz="2800" dirty="0" smtClean="0">
                <a:ea typeface="MS PGothic" charset="-128"/>
                <a:cs typeface="MS PGothic" charset="-128"/>
              </a:rPr>
              <a:t>Hole mass</a:t>
            </a:r>
            <a:r>
              <a:rPr lang="ja-JP" altLang="en-US" sz="2800" dirty="0" smtClean="0">
                <a:ea typeface="MS PGothic" charset="-128"/>
                <a:cs typeface="MS PGothic" charset="-128"/>
              </a:rPr>
              <a:t>）</a:t>
            </a:r>
            <a:endParaRPr lang="ja-JP" altLang="en-US" sz="2800" dirty="0">
              <a:ea typeface="MS PGothic" charset="-128"/>
              <a:cs typeface="MS PGothic" charset="-128"/>
            </a:endParaRPr>
          </a:p>
          <a:p>
            <a:pPr marL="457200" indent="-457200">
              <a:buFont typeface="Wingdings" charset="2"/>
              <a:buChar char="Ø"/>
            </a:pPr>
            <a:endParaRPr lang="en-US" altLang="ja-JP" sz="2800" dirty="0" smtClean="0">
              <a:ea typeface="MS PGothic" charset="-128"/>
              <a:cs typeface="MS PGothic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8165"/>
            <a:ext cx="7886700" cy="1325563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647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03684" y="6179875"/>
            <a:ext cx="1748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ea typeface="ヒラギノ角ゴ Pro W3" charset="0"/>
                <a:cs typeface="ヒラギノ角ゴ Pro W3" charset="0"/>
                <a:sym typeface="Symbol" charset="0"/>
              </a:rPr>
              <a:t>(Sumi </a:t>
            </a:r>
            <a:r>
              <a:rPr lang="en-US" altLang="ja-JP" sz="1400" dirty="0" smtClean="0">
                <a:ea typeface="ヒラギノ角ゴ Pro W3" charset="0"/>
                <a:cs typeface="ヒラギノ角ゴ Pro W3" charset="0"/>
                <a:sym typeface="Symbol" charset="0"/>
              </a:rPr>
              <a:t>&amp; Penny  2016)</a:t>
            </a:r>
            <a:endParaRPr lang="en-US" sz="1400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35756" y="2461699"/>
            <a:ext cx="5272705" cy="2733978"/>
            <a:chOff x="384838" y="1764729"/>
            <a:chExt cx="8275925" cy="429119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39936" y="202571"/>
              <a:ext cx="3564000" cy="80776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Frame 7"/>
            <p:cNvSpPr/>
            <p:nvPr/>
          </p:nvSpPr>
          <p:spPr>
            <a:xfrm>
              <a:off x="3903045" y="1764729"/>
              <a:ext cx="2891661" cy="1764021"/>
            </a:xfrm>
            <a:prstGeom prst="frame">
              <a:avLst>
                <a:gd name="adj1" fmla="val 375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55358" y="5655813"/>
              <a:ext cx="120244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charset="0"/>
                  <a:ea typeface="Times New Roman" charset="0"/>
                  <a:cs typeface="Times New Roman" charset="0"/>
                </a:rPr>
                <a:t>l</a:t>
              </a:r>
              <a:r>
                <a:rPr lang="en-US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dirty="0" smtClean="0"/>
                <a:t>(degree)</a:t>
              </a:r>
              <a:endParaRPr lang="en-US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194263" y="3705924"/>
              <a:ext cx="1558312" cy="40010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i="1" dirty="0" smtClean="0">
                  <a:latin typeface="Times New Roman" charset="0"/>
                  <a:ea typeface="Times New Roman" charset="0"/>
                  <a:cs typeface="Times New Roman" charset="0"/>
                </a:rPr>
                <a:t>b</a:t>
              </a:r>
              <a:r>
                <a:rPr lang="ja-JP" altLang="en-US" sz="2000" dirty="0" smtClean="0"/>
                <a:t>（</a:t>
              </a:r>
              <a:r>
                <a:rPr lang="en-US" altLang="ja-JP" sz="2000" dirty="0" smtClean="0"/>
                <a:t>degree</a:t>
              </a:r>
              <a:r>
                <a:rPr lang="ja-JP" altLang="en-US" sz="2000" dirty="0" smtClean="0"/>
                <a:t>）</a:t>
              </a:r>
              <a:endParaRPr lang="en-US" sz="2000" dirty="0"/>
            </a:p>
          </p:txBody>
        </p:sp>
        <p:sp>
          <p:nvSpPr>
            <p:cNvPr id="3" name="Donut 2"/>
            <p:cNvSpPr/>
            <p:nvPr/>
          </p:nvSpPr>
          <p:spPr bwMode="auto">
            <a:xfrm>
              <a:off x="4585853" y="2589454"/>
              <a:ext cx="1260762" cy="672236"/>
            </a:xfrm>
            <a:prstGeom prst="donut">
              <a:avLst>
                <a:gd name="adj" fmla="val 19354"/>
              </a:avLst>
            </a:prstGeom>
            <a:solidFill>
              <a:srgbClr val="66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9029" name="Text Box 6"/>
            <p:cNvSpPr txBox="1">
              <a:spLocks noChangeArrowheads="1"/>
            </p:cNvSpPr>
            <p:nvPr/>
          </p:nvSpPr>
          <p:spPr bwMode="auto">
            <a:xfrm>
              <a:off x="5751838" y="2633421"/>
              <a:ext cx="131286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5" tIns="45718" rIns="91435" bIns="4571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dirty="0">
                  <a:solidFill>
                    <a:srgbClr val="660066"/>
                  </a:solidFill>
                  <a:latin typeface="Times" charset="0"/>
                </a:rPr>
                <a:t>WFIRST</a:t>
              </a:r>
            </a:p>
          </p:txBody>
        </p:sp>
      </p:grpSp>
      <p:sp>
        <p:nvSpPr>
          <p:cNvPr id="24" name="Frame 23"/>
          <p:cNvSpPr>
            <a:spLocks noChangeAspect="1"/>
          </p:cNvSpPr>
          <p:nvPr/>
        </p:nvSpPr>
        <p:spPr>
          <a:xfrm>
            <a:off x="2570517" y="2795843"/>
            <a:ext cx="1332000" cy="792000"/>
          </a:xfrm>
          <a:prstGeom prst="frame">
            <a:avLst>
              <a:gd name="adj1" fmla="val 128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561" y="1995710"/>
            <a:ext cx="4369962" cy="2415098"/>
          </a:xfrm>
          <a:prstGeom prst="rect">
            <a:avLst/>
          </a:prstGeom>
        </p:spPr>
      </p:pic>
      <p:sp>
        <p:nvSpPr>
          <p:cNvPr id="22" name="Frame 21"/>
          <p:cNvSpPr/>
          <p:nvPr/>
        </p:nvSpPr>
        <p:spPr>
          <a:xfrm>
            <a:off x="6016524" y="2461699"/>
            <a:ext cx="1842316" cy="1123882"/>
          </a:xfrm>
          <a:prstGeom prst="frame">
            <a:avLst>
              <a:gd name="adj1" fmla="val 3753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3684" y="6487652"/>
            <a:ext cx="5688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by M. Penny based on </a:t>
            </a:r>
            <a:r>
              <a:rPr lang="en-US" sz="1400" dirty="0" err="1"/>
              <a:t>MaBµlS</a:t>
            </a:r>
            <a:r>
              <a:rPr lang="en-US" sz="1400" dirty="0"/>
              <a:t> (</a:t>
            </a:r>
            <a:r>
              <a:rPr lang="en-US" sz="1400" dirty="0" err="1"/>
              <a:t>Awiphan</a:t>
            </a:r>
            <a:r>
              <a:rPr lang="en-US" sz="1400" dirty="0"/>
              <a:t>, </a:t>
            </a:r>
            <a:r>
              <a:rPr lang="en-US" sz="1400" dirty="0" err="1"/>
              <a:t>Kerins</a:t>
            </a:r>
            <a:r>
              <a:rPr lang="en-US" sz="1400" dirty="0"/>
              <a:t> &amp; Robin 2016)</a:t>
            </a:r>
          </a:p>
          <a:p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983905" y="1161667"/>
            <a:ext cx="304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MOA-II Event Rate</a:t>
            </a:r>
            <a:endParaRPr lang="en-US" sz="2800"/>
          </a:p>
        </p:txBody>
      </p:sp>
      <p:sp>
        <p:nvSpPr>
          <p:cNvPr id="25" name="TextBox 24"/>
          <p:cNvSpPr txBox="1"/>
          <p:nvPr/>
        </p:nvSpPr>
        <p:spPr>
          <a:xfrm>
            <a:off x="5307223" y="1161667"/>
            <a:ext cx="345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# of Events for WFIRST</a:t>
            </a:r>
            <a:endParaRPr lang="en-US" sz="2800"/>
          </a:p>
        </p:txBody>
      </p:sp>
      <p:sp>
        <p:nvSpPr>
          <p:cNvPr id="26" name="Frame 25"/>
          <p:cNvSpPr>
            <a:spLocks noChangeAspect="1"/>
          </p:cNvSpPr>
          <p:nvPr/>
        </p:nvSpPr>
        <p:spPr>
          <a:xfrm>
            <a:off x="6249384" y="2793581"/>
            <a:ext cx="1332000" cy="792000"/>
          </a:xfrm>
          <a:prstGeom prst="frame">
            <a:avLst>
              <a:gd name="adj1" fmla="val 1288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7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NIR, Ground-based µlens planet survey?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3200" dirty="0" smtClean="0"/>
              <a:t>Less extinction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/>
              <a:t>Study Earth-mass planets outside snowline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/>
              <a:t>Planet frequency toward the Galactic Center</a:t>
            </a:r>
          </a:p>
          <a:p>
            <a:pPr lvl="1">
              <a:buFont typeface="Arial" charset="0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263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5640" y="121023"/>
            <a:ext cx="5715289" cy="1429871"/>
          </a:xfrm>
        </p:spPr>
        <p:txBody>
          <a:bodyPr>
            <a:normAutofit/>
          </a:bodyPr>
          <a:lstStyle/>
          <a:p>
            <a:r>
              <a:rPr lang="en-US" altLang="ja-JP" sz="3200" b="1" dirty="0" smtClean="0">
                <a:solidFill>
                  <a:srgbClr val="FF0000"/>
                </a:solidFill>
                <a:effectLst/>
              </a:rPr>
              <a:t>Simultaneous </a:t>
            </a:r>
            <a:r>
              <a:rPr lang="en-US" altLang="ja-JP" sz="3200" b="1" dirty="0">
                <a:solidFill>
                  <a:srgbClr val="FF0000"/>
                </a:solidFill>
                <a:effectLst/>
              </a:rPr>
              <a:t>Ground-Space monitoring with </a:t>
            </a:r>
            <a:r>
              <a:rPr lang="en-US" altLang="ja-JP" sz="3200" b="1" dirty="0" smtClean="0">
                <a:solidFill>
                  <a:srgbClr val="FF0000"/>
                </a:solidFill>
                <a:effectLst/>
              </a:rPr>
              <a:t>Spitzer / WFIRST</a:t>
            </a:r>
            <a:endParaRPr kumimoji="1" lang="ja-JP" altLang="en-US" sz="32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8972"/>
            <a:ext cx="9144000" cy="5145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7874" y="2398556"/>
            <a:ext cx="2306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>
                <a:solidFill>
                  <a:schemeClr val="bg1"/>
                </a:solidFill>
              </a:rPr>
              <a:t>M </a:t>
            </a:r>
            <a:r>
              <a:rPr lang="en-US" altLang="ja-JP" i="1" dirty="0" smtClean="0">
                <a:solidFill>
                  <a:schemeClr val="bg1"/>
                </a:solidFill>
              </a:rPr>
              <a:t>=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0.23 </a:t>
            </a:r>
            <a:r>
              <a:rPr lang="en-US" altLang="en-US" dirty="0" smtClean="0">
                <a:solidFill>
                  <a:schemeClr val="bg1"/>
                </a:solidFill>
              </a:rPr>
              <a:t>±</a:t>
            </a:r>
            <a:r>
              <a:rPr lang="en-US" altLang="ja-JP" dirty="0" smtClean="0">
                <a:solidFill>
                  <a:schemeClr val="bg1"/>
                </a:solidFill>
              </a:rPr>
              <a:t>0.07 </a:t>
            </a:r>
            <a:r>
              <a:rPr lang="en-US" altLang="ja-JP" i="1" dirty="0" err="1" smtClean="0">
                <a:solidFill>
                  <a:schemeClr val="bg1"/>
                </a:solidFill>
              </a:rPr>
              <a:t>Msun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endParaRPr lang="ja-JP" altLang="en-US" dirty="0">
              <a:solidFill>
                <a:schemeClr val="bg1"/>
              </a:solidFill>
            </a:endParaRPr>
          </a:p>
          <a:p>
            <a:r>
              <a:rPr lang="en-US" altLang="ja-JP" i="1" dirty="0">
                <a:solidFill>
                  <a:schemeClr val="bg1"/>
                </a:solidFill>
              </a:rPr>
              <a:t>D</a:t>
            </a:r>
            <a:r>
              <a:rPr lang="en-US" altLang="ja-JP" baseline="-25000" dirty="0">
                <a:solidFill>
                  <a:schemeClr val="bg1"/>
                </a:solidFill>
              </a:rPr>
              <a:t>L</a:t>
            </a:r>
            <a:r>
              <a:rPr lang="en-US" altLang="ja-JP" i="1" dirty="0">
                <a:solidFill>
                  <a:schemeClr val="bg1"/>
                </a:solidFill>
              </a:rPr>
              <a:t> </a:t>
            </a:r>
            <a:r>
              <a:rPr lang="en-US" altLang="ja-JP" i="1" dirty="0" smtClean="0">
                <a:solidFill>
                  <a:schemeClr val="bg1"/>
                </a:solidFill>
              </a:rPr>
              <a:t>=</a:t>
            </a:r>
            <a:r>
              <a:rPr lang="ja-JP" altLang="en-US" dirty="0" smtClean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3.1 </a:t>
            </a:r>
            <a:r>
              <a:rPr lang="en-US" altLang="en-US" dirty="0">
                <a:solidFill>
                  <a:schemeClr val="bg1"/>
                </a:solidFill>
              </a:rPr>
              <a:t>±</a:t>
            </a:r>
            <a:r>
              <a:rPr lang="en-US" altLang="ja-JP" dirty="0" smtClean="0">
                <a:solidFill>
                  <a:schemeClr val="bg1"/>
                </a:solidFill>
              </a:rPr>
              <a:t>0.4 </a:t>
            </a:r>
            <a:r>
              <a:rPr lang="en-US" altLang="ja-JP" dirty="0" err="1">
                <a:solidFill>
                  <a:schemeClr val="bg1"/>
                </a:solidFill>
              </a:rPr>
              <a:t>kpc</a:t>
            </a:r>
            <a:r>
              <a:rPr lang="en-US" altLang="ja-JP" dirty="0">
                <a:solidFill>
                  <a:schemeClr val="bg1"/>
                </a:solidFill>
              </a:rPr>
              <a:t>. </a:t>
            </a:r>
            <a:endParaRPr lang="ja-JP" altLang="en-US" dirty="0">
              <a:solidFill>
                <a:schemeClr val="bg1"/>
              </a:solidFill>
            </a:endParaRPr>
          </a:p>
          <a:p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Yee et al.205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0983"/>
            <a:ext cx="3065639" cy="172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902" y="2055172"/>
            <a:ext cx="30257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We can do same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observations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with WFIRST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4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4"/>
            <a:ext cx="7770813" cy="1064675"/>
          </a:xfrm>
        </p:spPr>
        <p:txBody>
          <a:bodyPr>
            <a:normAutofit fontScale="90000"/>
          </a:bodyPr>
          <a:lstStyle/>
          <a:p>
            <a:r>
              <a:rPr lang="en-US" altLang="ja-JP" dirty="0">
                <a:solidFill>
                  <a:srgbClr val="FF0000"/>
                </a:solidFill>
                <a:effectLst/>
              </a:rPr>
              <a:t>OGLE-2015-BLG-0966/MOA-2015-BLG-281</a:t>
            </a:r>
            <a:r>
              <a:rPr lang="ja-JP" altLang="ja-JP" dirty="0">
                <a:solidFill>
                  <a:srgbClr val="FF0000"/>
                </a:solidFill>
                <a:effectLst/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85699"/>
            <a:ext cx="8003265" cy="54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6375" y="685174"/>
            <a:ext cx="1997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>
                <a:solidFill>
                  <a:srgbClr val="FF0000"/>
                </a:solidFill>
              </a:rPr>
              <a:t>（</a:t>
            </a:r>
            <a:r>
              <a:rPr lang="en-US" altLang="ja-JP" dirty="0">
                <a:solidFill>
                  <a:srgbClr val="FF0000"/>
                </a:solidFill>
              </a:rPr>
              <a:t>Street et al. 2015)</a:t>
            </a:r>
            <a:endParaRPr lang="ja-JP" altLang="ja-JP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9267" y="469510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>
                <a:solidFill>
                  <a:srgbClr val="FF0000"/>
                </a:solidFill>
              </a:rPr>
              <a:t>海王星質量系外惑星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0478" y="2411874"/>
            <a:ext cx="86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Spitzer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6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NIR, Ground-based µlens planet survey?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3200" dirty="0" smtClean="0"/>
              <a:t>Less extinction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/>
              <a:t>Study Earth-mass planets outside snowline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/>
              <a:t>Planet frequency toward the Galactic Center</a:t>
            </a:r>
          </a:p>
          <a:p>
            <a:pPr lvl="1">
              <a:buFont typeface="Arial" charset="0"/>
              <a:buChar char="•"/>
            </a:pP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41" y="3162132"/>
            <a:ext cx="4420801" cy="3695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4303" y="6326659"/>
            <a:ext cx="1408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Suzuki+16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Why NIR, Ground-based µlens planet survey?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3200" dirty="0" smtClean="0"/>
              <a:t>Less extinction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/>
              <a:t>Study Earth-mass planets outside snowline</a:t>
            </a:r>
          </a:p>
          <a:p>
            <a:pPr lvl="1">
              <a:buFont typeface="Arial" charset="0"/>
              <a:buChar char="•"/>
            </a:pPr>
            <a:r>
              <a:rPr lang="en-US" sz="2800" dirty="0" smtClean="0"/>
              <a:t>Planet frequency toward the Galactic Center</a:t>
            </a:r>
          </a:p>
          <a:p>
            <a:pPr lvl="1">
              <a:buFont typeface="Arial" charset="0"/>
              <a:buChar char="•"/>
            </a:pPr>
            <a:endParaRPr lang="en-US" sz="3200" dirty="0" smtClean="0"/>
          </a:p>
          <a:p>
            <a:pPr>
              <a:buFont typeface="Wingdings" charset="2"/>
              <a:buChar char="Ø"/>
            </a:pPr>
            <a:r>
              <a:rPr lang="en-US" sz="3200" dirty="0" smtClean="0">
                <a:solidFill>
                  <a:srgbClr val="FF0000"/>
                </a:solidFill>
              </a:rPr>
              <a:t>Optimize the WFIRST microlensing field</a:t>
            </a:r>
          </a:p>
          <a:p>
            <a:pPr>
              <a:buFont typeface="Wingdings" charset="2"/>
              <a:buChar char="Ø"/>
            </a:pPr>
            <a:r>
              <a:rPr lang="en-US" sz="3200" dirty="0" smtClean="0">
                <a:solidFill>
                  <a:srgbClr val="FF0000"/>
                </a:solidFill>
              </a:rPr>
              <a:t>Concurrent observations with WFIRST</a:t>
            </a:r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576" y="4144296"/>
            <a:ext cx="8601378" cy="2647399"/>
          </a:xfrm>
          <a:prstGeom prst="rect">
            <a:avLst/>
          </a:prstGeom>
        </p:spPr>
      </p:pic>
      <p:pic>
        <p:nvPicPr>
          <p:cNvPr id="9" name="Picture 4" descr="tel_photo"/>
          <p:cNvPicPr>
            <a:picLocks noChangeAspect="1" noChangeArrowheads="1"/>
          </p:cNvPicPr>
          <p:nvPr/>
        </p:nvPicPr>
        <p:blipFill>
          <a:blip r:embed="rId4"/>
          <a:srcRect b="5329"/>
          <a:stretch>
            <a:fillRect/>
          </a:stretch>
        </p:blipFill>
        <p:spPr bwMode="auto">
          <a:xfrm>
            <a:off x="6414248" y="3615729"/>
            <a:ext cx="2517194" cy="317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722" y="6012983"/>
            <a:ext cx="22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FF00"/>
                </a:solidFill>
              </a:rPr>
              <a:t>Alt. 1761m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3" name="Text Box 271"/>
          <p:cNvSpPr txBox="1">
            <a:spLocks noChangeArrowheads="1"/>
          </p:cNvSpPr>
          <p:nvPr/>
        </p:nvSpPr>
        <p:spPr bwMode="auto">
          <a:xfrm>
            <a:off x="3316287" y="893536"/>
            <a:ext cx="5785768" cy="325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440" tIns="19440" rIns="19440" bIns="19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lvl="0" indent="-342900" defTabSz="914400">
              <a:lnSpc>
                <a:spcPct val="112000"/>
              </a:lnSpc>
              <a:buFont typeface="Arial" charset="0"/>
              <a:buChar char="•"/>
            </a:pPr>
            <a:r>
              <a:rPr lang="en-US" altLang="ja-JP" sz="3200" dirty="0" smtClean="0">
                <a:latin typeface="+mn-lt"/>
                <a:ea typeface="ＭＳ Ｐゴシック"/>
                <a:cs typeface="ＭＳ Ｐゴシック"/>
              </a:rPr>
              <a:t>Diameter: 1.8m, (</a:t>
            </a:r>
            <a:r>
              <a:rPr kumimoji="1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f/2.29</a:t>
            </a:r>
            <a:r>
              <a:rPr lang="en-US" altLang="ja-JP" sz="3200" dirty="0" smtClean="0">
                <a:latin typeface="+mn-lt"/>
                <a:ea typeface="ＭＳ Ｐゴシック"/>
                <a:cs typeface="ＭＳ Ｐゴシック"/>
              </a:rPr>
              <a:t>)</a:t>
            </a:r>
          </a:p>
          <a:p>
            <a:pPr marL="342900" lvl="0" indent="-342900" defTabSz="914400">
              <a:lnSpc>
                <a:spcPct val="112000"/>
              </a:lnSpc>
              <a:buFont typeface="Arial" charset="0"/>
              <a:buChar char="•"/>
            </a:pPr>
            <a:r>
              <a:rPr lang="en-US" altLang="ja-JP" sz="3200" dirty="0" smtClean="0">
                <a:latin typeface="+mn-lt"/>
                <a:ea typeface="ＭＳ Ｐゴシック"/>
                <a:cs typeface="ＭＳ Ｐゴシック"/>
              </a:rPr>
              <a:t>FOV: </a:t>
            </a:r>
            <a:r>
              <a:rPr kumimoji="1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1.13</a:t>
            </a:r>
            <a:r>
              <a:rPr lang="en-US" altLang="ja-JP" sz="3200" dirty="0" smtClean="0"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altLang="ja-JP" sz="3200" dirty="0" err="1" smtClean="0">
                <a:latin typeface="+mn-lt"/>
                <a:ea typeface="ＭＳ Ｐゴシック"/>
                <a:cs typeface="ＭＳ Ｐゴシック"/>
              </a:rPr>
              <a:t>deg</a:t>
            </a:r>
            <a:r>
              <a:rPr lang="en-US" altLang="ja-JP" sz="3200" dirty="0" smtClean="0">
                <a:latin typeface="+mn-lt"/>
                <a:ea typeface="ＭＳ Ｐゴシック"/>
                <a:cs typeface="ＭＳ Ｐゴシック"/>
              </a:rPr>
              <a:t> </a:t>
            </a:r>
            <a:r>
              <a:rPr kumimoji="1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x 1.13</a:t>
            </a:r>
            <a:r>
              <a:rPr lang="en-US" altLang="ja-JP" sz="3200" dirty="0" smtClean="0"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altLang="ja-JP" sz="3200" dirty="0" err="1" smtClean="0">
                <a:latin typeface="+mn-lt"/>
                <a:ea typeface="ＭＳ Ｐゴシック"/>
                <a:cs typeface="ＭＳ Ｐゴシック"/>
              </a:rPr>
              <a:t>deg</a:t>
            </a:r>
            <a:r>
              <a:rPr lang="en-US" altLang="ja-JP" sz="3200" dirty="0" smtClean="0">
                <a:latin typeface="+mn-lt"/>
                <a:ea typeface="ＭＳ Ｐゴシック"/>
                <a:cs typeface="ＭＳ Ｐゴシック"/>
              </a:rPr>
              <a:t>             </a:t>
            </a:r>
            <a:r>
              <a:rPr kumimoji="1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=&gt; 1.3 deg</a:t>
            </a:r>
            <a:r>
              <a:rPr kumimoji="1" lang="en-US" altLang="ja-JP" sz="3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2</a:t>
            </a:r>
            <a:r>
              <a:rPr lang="en-US" altLang="ja-JP" sz="3200" dirty="0">
                <a:latin typeface="+mn-lt"/>
                <a:ea typeface="ＭＳ Ｐゴシック"/>
                <a:cs typeface="ＭＳ Ｐゴシック"/>
              </a:rPr>
              <a:t> </a:t>
            </a:r>
            <a:r>
              <a:rPr lang="en-US" altLang="ja-JP" sz="3200" dirty="0" smtClean="0">
                <a:latin typeface="+mn-lt"/>
                <a:ea typeface="ＭＳ Ｐゴシック"/>
                <a:cs typeface="ＭＳ Ｐゴシック"/>
              </a:rPr>
              <a:t>(6 x full moon) </a:t>
            </a:r>
          </a:p>
          <a:p>
            <a:pPr marL="342900" lvl="0" indent="-342900" defTabSz="914400">
              <a:lnSpc>
                <a:spcPct val="112000"/>
              </a:lnSpc>
              <a:buFont typeface="Arial" charset="0"/>
              <a:buChar char="•"/>
            </a:pPr>
            <a:r>
              <a:rPr kumimoji="1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Pixel Scale:</a:t>
            </a:r>
            <a:r>
              <a:rPr kumimoji="1" lang="en-US" altLang="ja-JP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 </a:t>
            </a:r>
            <a:r>
              <a:rPr kumimoji="1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0.5”/</a:t>
            </a:r>
            <a:r>
              <a:rPr kumimoji="1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  <a:ea typeface="ＭＳ Ｐゴシック"/>
                <a:cs typeface="ＭＳ Ｐゴシック"/>
              </a:rPr>
              <a:t>pix</a:t>
            </a:r>
          </a:p>
          <a:p>
            <a:pPr marL="342900" lvl="0" indent="-342900" defTabSz="914400">
              <a:lnSpc>
                <a:spcPct val="112000"/>
              </a:lnSpc>
              <a:buFont typeface="Arial" charset="0"/>
              <a:buChar char="•"/>
            </a:pPr>
            <a:r>
              <a:rPr lang="en-US" altLang="ja-JP" sz="3200" dirty="0" smtClean="0">
                <a:latin typeface="+mn-lt"/>
                <a:ea typeface="ＭＳ Ｐゴシック"/>
                <a:cs typeface="ＭＳ Ｐゴシック"/>
              </a:rPr>
              <a:t>H-band survey (Y, J-band TBD)</a:t>
            </a:r>
            <a:endParaRPr kumimoji="1" lang="en-US" altLang="ja-JP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3656" y="11166"/>
            <a:ext cx="8738288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PRIME</a:t>
            </a:r>
            <a:r>
              <a:rPr lang="en-US" sz="4000" b="1" dirty="0" smtClean="0"/>
              <a:t>: NIR Wide FOV Telescope at SAAO </a:t>
            </a:r>
            <a:endParaRPr lang="en-US" sz="4000" b="1" dirty="0"/>
          </a:p>
        </p:txBody>
      </p:sp>
      <p:sp>
        <p:nvSpPr>
          <p:cNvPr id="7" name="Text Box 271"/>
          <p:cNvSpPr txBox="1">
            <a:spLocks noChangeArrowheads="1"/>
          </p:cNvSpPr>
          <p:nvPr/>
        </p:nvSpPr>
        <p:spPr bwMode="auto">
          <a:xfrm>
            <a:off x="6531541" y="5744788"/>
            <a:ext cx="2440242" cy="49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9440" tIns="19440" rIns="19440" bIns="19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b="1" dirty="0" smtClean="0">
                <a:solidFill>
                  <a:srgbClr val="FFFF00"/>
                </a:solidFill>
                <a:latin typeface="+mn-lt"/>
                <a:ea typeface="ＭＳ 明朝" charset="0"/>
              </a:rPr>
              <a:t>Expected picture</a:t>
            </a:r>
            <a:endParaRPr kumimoji="1" lang="en-US" altLang="ja-JP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ea typeface="ＭＳ 明朝" charset="0"/>
            </a:endParaRPr>
          </a:p>
        </p:txBody>
      </p:sp>
      <p:pic>
        <p:nvPicPr>
          <p:cNvPr id="15" name="Picture 14" descr="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" y="1541815"/>
            <a:ext cx="3262564" cy="1865151"/>
          </a:xfrm>
          <a:prstGeom prst="rect">
            <a:avLst/>
          </a:prstGeom>
        </p:spPr>
      </p:pic>
      <p:sp>
        <p:nvSpPr>
          <p:cNvPr id="16" name="5-Point Star 15"/>
          <p:cNvSpPr>
            <a:spLocks noChangeAspect="1"/>
          </p:cNvSpPr>
          <p:nvPr/>
        </p:nvSpPr>
        <p:spPr>
          <a:xfrm>
            <a:off x="363767" y="2950062"/>
            <a:ext cx="156308" cy="154961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45449" y="2345049"/>
            <a:ext cx="8034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We are here 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460709" y="2334266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5420" y="3731950"/>
            <a:ext cx="6358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dirty="0" smtClean="0"/>
              <a:t>South African Astronomical </a:t>
            </a:r>
            <a:r>
              <a:rPr lang="en-US" sz="2400" b="1" dirty="0" smtClean="0"/>
              <a:t>Observatory</a:t>
            </a:r>
          </a:p>
          <a:p>
            <a:pPr marL="342900" lvl="0" indent="-342900">
              <a:buFont typeface="Wingdings" charset="2"/>
              <a:buChar char="Ø"/>
            </a:pPr>
            <a:r>
              <a:rPr lang="en-US" altLang="ja-JP" sz="3200" dirty="0">
                <a:ea typeface="ＭＳ Ｐゴシック"/>
                <a:cs typeface="ＭＳ Ｐゴシック"/>
              </a:rPr>
              <a:t>Seeing:0.7”(best), 1.2”(50%), 1.4”(median</a:t>
            </a:r>
            <a:r>
              <a:rPr lang="en-US" altLang="ja-JP" sz="3200" dirty="0" smtClean="0">
                <a:ea typeface="ＭＳ Ｐゴシック"/>
                <a:cs typeface="ＭＳ Ｐゴシック"/>
              </a:rPr>
              <a:t>)</a:t>
            </a:r>
            <a:endParaRPr kumimoji="1" lang="en-US" altLang="ja-JP" sz="3200" dirty="0">
              <a:ea typeface="ＭＳ Ｐゴシック"/>
              <a:cs typeface="ＭＳ Ｐゴシック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321" y="3021896"/>
            <a:ext cx="88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SAAO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29815" y="6509982"/>
            <a:ext cx="4012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taken in 2012: </a:t>
            </a:r>
            <a:r>
              <a:rPr lang="en-US" sz="14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KMTNet</a:t>
            </a:r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not </a:t>
            </a:r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built </a:t>
            </a:r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yet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9" descr="wfirst_ban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/>
          <a:stretch>
            <a:fillRect/>
          </a:stretch>
        </p:blipFill>
        <p:spPr bwMode="auto">
          <a:xfrm>
            <a:off x="235693" y="2352224"/>
            <a:ext cx="377348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65" y="2352224"/>
            <a:ext cx="432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/>
          <p:nvPr/>
        </p:nvSpPr>
        <p:spPr>
          <a:xfrm>
            <a:off x="604654" y="1392403"/>
            <a:ext cx="7818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ea typeface="ＭＳ Ｐゴシック" charset="0"/>
                <a:cs typeface="ＭＳ Ｐゴシック" charset="0"/>
              </a:rPr>
              <a:t>Loan Four Teledyne HgCdTe 4kx4k 10μm pitch (H4RG-10) from the WFIRST team (NASA)</a:t>
            </a:r>
            <a:endParaRPr lang="en-US" altLang="ja-JP" sz="2400" dirty="0" smtClean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4593559" y="4559184"/>
            <a:ext cx="4012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ea typeface="ＭＳ Ｐゴシック" charset="0"/>
                <a:cs typeface="ＭＳ Ｐゴシック" charset="0"/>
              </a:rPr>
              <a:t>Four H4RG-10 which WFIRST </a:t>
            </a:r>
          </a:p>
          <a:p>
            <a:r>
              <a:rPr lang="en-US" altLang="ja-JP" sz="2400" dirty="0" smtClean="0">
                <a:ea typeface="ＭＳ Ｐゴシック" charset="0"/>
                <a:cs typeface="ＭＳ Ｐゴシック" charset="0"/>
              </a:rPr>
              <a:t>Team  owns. (1 chip is dummy)</a:t>
            </a:r>
            <a:endParaRPr lang="en-US" altLang="ja-JP" sz="2400" dirty="0" smtClean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40662"/>
            <a:ext cx="7886700" cy="1325563"/>
          </a:xfrm>
        </p:spPr>
        <p:txBody>
          <a:bodyPr/>
          <a:lstStyle/>
          <a:p>
            <a:r>
              <a:rPr lang="en-US" b="1" dirty="0" smtClean="0"/>
              <a:t>The World Widest FOV in NIR with World Largest class NIR Camera   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2" y="3187249"/>
            <a:ext cx="3773487" cy="250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図 30" descr="MOA-planet-ilu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255713"/>
            <a:ext cx="5926138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テキスト ボックス 10"/>
          <p:cNvSpPr txBox="1">
            <a:spLocks noChangeArrowheads="1"/>
          </p:cNvSpPr>
          <p:nvPr/>
        </p:nvSpPr>
        <p:spPr bwMode="auto">
          <a:xfrm>
            <a:off x="228600" y="4724400"/>
            <a:ext cx="4322017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dirty="0"/>
              <a:t>Time scale: t</a:t>
            </a:r>
            <a:r>
              <a:rPr kumimoji="1" lang="en-US" altLang="ja-JP" baseline="-25000" dirty="0"/>
              <a:t>p</a:t>
            </a:r>
            <a:r>
              <a:rPr kumimoji="1" lang="en-US" altLang="ja-JP" dirty="0"/>
              <a:t>~M</a:t>
            </a:r>
            <a:r>
              <a:rPr kumimoji="1" lang="en-US" altLang="ja-JP" baseline="30000" dirty="0"/>
              <a:t>1/2 </a:t>
            </a:r>
            <a:r>
              <a:rPr kumimoji="1" lang="en-US" altLang="ja-JP" dirty="0"/>
              <a:t>~1day(M</a:t>
            </a:r>
            <a:r>
              <a:rPr kumimoji="1" lang="en-US" altLang="ja-JP" baseline="-25000" dirty="0"/>
              <a:t>J</a:t>
            </a:r>
            <a:r>
              <a:rPr kumimoji="1" lang="en-US" altLang="ja-JP" dirty="0" smtClean="0"/>
              <a:t>)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              ~a few hours (M</a:t>
            </a:r>
            <a:r>
              <a:rPr kumimoji="1" lang="en-US" altLang="ja-JP" baseline="-25000" dirty="0" smtClean="0"/>
              <a:t>E</a:t>
            </a:r>
            <a:r>
              <a:rPr kumimoji="1" lang="en-US" altLang="ja-JP" dirty="0" smtClean="0"/>
              <a:t>)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Sensitive to Cold planets</a:t>
            </a:r>
          </a:p>
          <a:p>
            <a:r>
              <a:rPr kumimoji="1" lang="en-US" altLang="ja-JP" dirty="0"/>
              <a:t>outside of snowline (~</a:t>
            </a:r>
            <a:r>
              <a:rPr kumimoji="1" lang="en-US" altLang="ja-JP" dirty="0" smtClean="0"/>
              <a:t>3a</a:t>
            </a:r>
            <a:r>
              <a:rPr kumimoji="1" lang="en-US" altLang="ja-JP" baseline="-25000" dirty="0" smtClean="0"/>
              <a:t>snow</a:t>
            </a:r>
            <a:r>
              <a:rPr kumimoji="1" lang="en-US" altLang="ja-JP" dirty="0" smtClean="0"/>
              <a:t>)</a:t>
            </a:r>
            <a:endParaRPr kumimoji="1" lang="en-US" altLang="ja-JP" dirty="0"/>
          </a:p>
          <a:p>
            <a:endParaRPr kumimoji="1" lang="en-US" altLang="ja-JP" baseline="30000" dirty="0"/>
          </a:p>
          <a:p>
            <a:endParaRPr kumimoji="1" lang="ja-JP" altLang="en-US" baseline="30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650" y="11170"/>
            <a:ext cx="7886700" cy="10064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Planetary Microlensing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858868" y="4946787"/>
            <a:ext cx="1" cy="1454014"/>
          </a:xfrm>
          <a:prstGeom prst="straightConnector1">
            <a:avLst/>
          </a:prstGeom>
          <a:ln w="381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921624" y="6382872"/>
            <a:ext cx="3349540" cy="8964"/>
          </a:xfrm>
          <a:prstGeom prst="straightConnector1">
            <a:avLst/>
          </a:prstGeom>
          <a:ln w="381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C_single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7464" y="1972235"/>
            <a:ext cx="5299364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4031501" y="5467578"/>
            <a:ext cx="141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Brightness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95276" y="6357701"/>
            <a:ext cx="141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Time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7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図 30" descr="MOA-planet-ilu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255713"/>
            <a:ext cx="5926138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テキスト ボックス 10"/>
          <p:cNvSpPr txBox="1">
            <a:spLocks noChangeArrowheads="1"/>
          </p:cNvSpPr>
          <p:nvPr/>
        </p:nvSpPr>
        <p:spPr bwMode="auto">
          <a:xfrm>
            <a:off x="228600" y="4724400"/>
            <a:ext cx="4322017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1" lang="en-US" altLang="ja-JP" dirty="0"/>
              <a:t>Time scale: t</a:t>
            </a:r>
            <a:r>
              <a:rPr kumimoji="1" lang="en-US" altLang="ja-JP" baseline="-25000" dirty="0"/>
              <a:t>p</a:t>
            </a:r>
            <a:r>
              <a:rPr kumimoji="1" lang="en-US" altLang="ja-JP" dirty="0"/>
              <a:t>~M</a:t>
            </a:r>
            <a:r>
              <a:rPr kumimoji="1" lang="en-US" altLang="ja-JP" baseline="30000" dirty="0"/>
              <a:t>1/2 </a:t>
            </a:r>
            <a:r>
              <a:rPr kumimoji="1" lang="en-US" altLang="ja-JP" dirty="0"/>
              <a:t>~1day(M</a:t>
            </a:r>
            <a:r>
              <a:rPr kumimoji="1" lang="en-US" altLang="ja-JP" baseline="-25000" dirty="0"/>
              <a:t>J</a:t>
            </a:r>
            <a:r>
              <a:rPr kumimoji="1" lang="en-US" altLang="ja-JP" dirty="0" smtClean="0"/>
              <a:t>)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              ~a few hours (M</a:t>
            </a:r>
            <a:r>
              <a:rPr kumimoji="1" lang="en-US" altLang="ja-JP" baseline="-25000" dirty="0" smtClean="0"/>
              <a:t>E</a:t>
            </a:r>
            <a:r>
              <a:rPr kumimoji="1" lang="en-US" altLang="ja-JP" dirty="0" smtClean="0"/>
              <a:t>)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Sensitive to Cold planets</a:t>
            </a:r>
          </a:p>
          <a:p>
            <a:r>
              <a:rPr kumimoji="1" lang="en-US" altLang="ja-JP" dirty="0"/>
              <a:t>outside of snowline (~</a:t>
            </a:r>
            <a:r>
              <a:rPr kumimoji="1" lang="en-US" altLang="ja-JP" dirty="0" smtClean="0"/>
              <a:t>3a</a:t>
            </a:r>
            <a:r>
              <a:rPr kumimoji="1" lang="en-US" altLang="ja-JP" baseline="-25000" dirty="0" smtClean="0"/>
              <a:t>snow</a:t>
            </a:r>
            <a:r>
              <a:rPr kumimoji="1" lang="en-US" altLang="ja-JP" dirty="0" smtClean="0"/>
              <a:t>)</a:t>
            </a:r>
            <a:endParaRPr kumimoji="1" lang="en-US" altLang="ja-JP" dirty="0"/>
          </a:p>
          <a:p>
            <a:endParaRPr kumimoji="1" lang="en-US" altLang="ja-JP" baseline="30000" dirty="0"/>
          </a:p>
          <a:p>
            <a:endParaRPr kumimoji="1" lang="ja-JP" altLang="en-US" baseline="300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8650" y="11170"/>
            <a:ext cx="7886700" cy="10064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Planetary Microlensing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858868" y="4946787"/>
            <a:ext cx="1" cy="1454014"/>
          </a:xfrm>
          <a:prstGeom prst="straightConnector1">
            <a:avLst/>
          </a:prstGeom>
          <a:ln w="381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921624" y="6382872"/>
            <a:ext cx="3349540" cy="8964"/>
          </a:xfrm>
          <a:prstGeom prst="straightConnector1">
            <a:avLst/>
          </a:prstGeom>
          <a:ln w="381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C_planet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8000" y="1972800"/>
            <a:ext cx="5299364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4031501" y="5467578"/>
            <a:ext cx="141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Brightness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5276" y="6357701"/>
            <a:ext cx="141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Time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1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10"/>
          <p:cNvSpPr txBox="1">
            <a:spLocks noChangeArrowheads="1"/>
          </p:cNvSpPr>
          <p:nvPr/>
        </p:nvSpPr>
        <p:spPr bwMode="auto">
          <a:xfrm>
            <a:off x="5773729" y="1111250"/>
            <a:ext cx="2836871" cy="24929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US" altLang="ja-JP" dirty="0" smtClean="0"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RV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Transit</a:t>
            </a:r>
            <a:r>
              <a:rPr lang="en-US" altLang="ja-JP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tx1">
                      <a:alpha val="43000"/>
                    </a:scheme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03FDFF"/>
                </a:solidFill>
                <a:effectLst>
                  <a:outerShdw blurRad="50800" dist="50800" dir="5400000" algn="t" rotWithShape="0">
                    <a:prstClr val="black">
                      <a:alpha val="75000"/>
                    </a:prstClr>
                  </a:outerShdw>
                </a:effectLst>
              </a:rPr>
              <a:t>(</a:t>
            </a:r>
            <a:r>
              <a:rPr lang="en-US" altLang="ja-JP" dirty="0" err="1" smtClean="0">
                <a:solidFill>
                  <a:srgbClr val="03FDFF"/>
                </a:solidFill>
                <a:effectLst>
                  <a:outerShdw blurRad="50800" dist="50800" dir="5400000" algn="t" rotWithShape="0">
                    <a:prstClr val="black">
                      <a:alpha val="75000"/>
                    </a:prstClr>
                  </a:outerShdw>
                </a:effectLst>
              </a:rPr>
              <a:t>Kepler</a:t>
            </a:r>
            <a:r>
              <a:rPr lang="en-US" altLang="ja-JP" dirty="0" smtClean="0">
                <a:solidFill>
                  <a:srgbClr val="03FDFF"/>
                </a:solidFill>
                <a:effectLst>
                  <a:outerShdw blurRad="50800" dist="50800" dir="5400000" algn="t" rotWithShape="0">
                    <a:prstClr val="black">
                      <a:alpha val="75000"/>
                    </a:prstClr>
                  </a:outerShdw>
                </a:effectLst>
              </a:rPr>
              <a:t>)    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 smtClean="0">
                <a:solidFill>
                  <a:srgbClr val="FF00FF"/>
                </a:solidFill>
              </a:rPr>
              <a:t>Direct image</a:t>
            </a:r>
          </a:p>
          <a:p>
            <a:pPr>
              <a:buFont typeface="Arial" charset="0"/>
              <a:buChar char="•"/>
              <a:defRPr/>
            </a:pPr>
            <a:r>
              <a:rPr lang="en-US" altLang="ja-JP" dirty="0" err="1" smtClean="0">
                <a:solidFill>
                  <a:srgbClr val="FF0000"/>
                </a:solidFill>
              </a:rPr>
              <a:t>Microlensing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ja-JP" sz="1800" dirty="0" smtClean="0">
                <a:solidFill>
                  <a:srgbClr val="FF0000"/>
                </a:solidFill>
              </a:rPr>
              <a:t>     Mass </a:t>
            </a:r>
            <a:r>
              <a:rPr lang="en-US" altLang="ja-JP" sz="1800" dirty="0">
                <a:solidFill>
                  <a:srgbClr val="FF0000"/>
                </a:solidFill>
              </a:rPr>
              <a:t>measurements</a:t>
            </a:r>
          </a:p>
          <a:p>
            <a:pPr>
              <a:defRPr/>
            </a:pPr>
            <a:r>
              <a:rPr lang="en-US" altLang="ja-JP" sz="1800" dirty="0">
                <a:solidFill>
                  <a:srgbClr val="FF0000"/>
                </a:solidFill>
              </a:rPr>
              <a:t>　　Mass by </a:t>
            </a:r>
            <a:r>
              <a:rPr lang="ja-JP" altLang="en-US" sz="1800" dirty="0">
                <a:solidFill>
                  <a:srgbClr val="FF0000"/>
                </a:solidFill>
              </a:rPr>
              <a:t> </a:t>
            </a:r>
            <a:r>
              <a:rPr lang="en-US" altLang="ja-JP" sz="1800" dirty="0">
                <a:solidFill>
                  <a:srgbClr val="FF0000"/>
                </a:solidFill>
              </a:rPr>
              <a:t>Bayesian</a:t>
            </a:r>
          </a:p>
          <a:p>
            <a:pPr>
              <a:buFont typeface="Arial" charset="0"/>
              <a:buChar char="•"/>
              <a:defRPr/>
            </a:pP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3" name="Picture 2" descr="plotMa_Mp-a_No60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4" t="37600" r="3637" b="5084"/>
          <a:stretch/>
        </p:blipFill>
        <p:spPr>
          <a:xfrm rot="5400000">
            <a:off x="2999" y="1084625"/>
            <a:ext cx="5781394" cy="5472000"/>
          </a:xfrm>
          <a:prstGeom prst="rect">
            <a:avLst/>
          </a:prstGeom>
          <a:solidFill>
            <a:schemeClr val="bg1">
              <a:lumMod val="95000"/>
              <a:alpha val="46000"/>
            </a:schemeClr>
          </a:solidFill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5957429" y="2684277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952713" y="2941429"/>
            <a:ext cx="180000" cy="180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01956" y="4360313"/>
            <a:ext cx="2697210" cy="1335628"/>
            <a:chOff x="2801956" y="4360313"/>
            <a:chExt cx="2697210" cy="1335628"/>
          </a:xfrm>
        </p:grpSpPr>
        <p:sp>
          <p:nvSpPr>
            <p:cNvPr id="21" name="Freeform 20"/>
            <p:cNvSpPr/>
            <p:nvPr/>
          </p:nvSpPr>
          <p:spPr>
            <a:xfrm>
              <a:off x="2801956" y="4360313"/>
              <a:ext cx="2697210" cy="1335628"/>
            </a:xfrm>
            <a:custGeom>
              <a:avLst/>
              <a:gdLst>
                <a:gd name="connsiteX0" fmla="*/ 0 w 2697210"/>
                <a:gd name="connsiteY0" fmla="*/ 0 h 1291073"/>
                <a:gd name="connsiteX1" fmla="*/ 693942 w 2697210"/>
                <a:gd name="connsiteY1" fmla="*/ 1178463 h 1291073"/>
                <a:gd name="connsiteX2" fmla="*/ 1754496 w 2697210"/>
                <a:gd name="connsiteY2" fmla="*/ 1191557 h 1291073"/>
                <a:gd name="connsiteX3" fmla="*/ 2265133 w 2697210"/>
                <a:gd name="connsiteY3" fmla="*/ 720172 h 1291073"/>
                <a:gd name="connsiteX4" fmla="*/ 2697210 w 2697210"/>
                <a:gd name="connsiteY4" fmla="*/ 458291 h 1291073"/>
                <a:gd name="connsiteX0" fmla="*/ 0 w 2697210"/>
                <a:gd name="connsiteY0" fmla="*/ 0 h 1343611"/>
                <a:gd name="connsiteX1" fmla="*/ 693942 w 2697210"/>
                <a:gd name="connsiteY1" fmla="*/ 1178463 h 1343611"/>
                <a:gd name="connsiteX2" fmla="*/ 1034367 w 2697210"/>
                <a:gd name="connsiteY2" fmla="*/ 1335592 h 1343611"/>
                <a:gd name="connsiteX3" fmla="*/ 1754496 w 2697210"/>
                <a:gd name="connsiteY3" fmla="*/ 1191557 h 1343611"/>
                <a:gd name="connsiteX4" fmla="*/ 2265133 w 2697210"/>
                <a:gd name="connsiteY4" fmla="*/ 720172 h 1343611"/>
                <a:gd name="connsiteX5" fmla="*/ 2697210 w 2697210"/>
                <a:gd name="connsiteY5" fmla="*/ 458291 h 1343611"/>
                <a:gd name="connsiteX0" fmla="*/ 0 w 2697210"/>
                <a:gd name="connsiteY0" fmla="*/ 0 h 1335669"/>
                <a:gd name="connsiteX1" fmla="*/ 693942 w 2697210"/>
                <a:gd name="connsiteY1" fmla="*/ 1178463 h 1335669"/>
                <a:gd name="connsiteX2" fmla="*/ 1034367 w 2697210"/>
                <a:gd name="connsiteY2" fmla="*/ 1335592 h 1335669"/>
                <a:gd name="connsiteX3" fmla="*/ 1754496 w 2697210"/>
                <a:gd name="connsiteY3" fmla="*/ 1191557 h 1335669"/>
                <a:gd name="connsiteX4" fmla="*/ 2265133 w 2697210"/>
                <a:gd name="connsiteY4" fmla="*/ 720172 h 1335669"/>
                <a:gd name="connsiteX5" fmla="*/ 2697210 w 2697210"/>
                <a:gd name="connsiteY5" fmla="*/ 458291 h 1335669"/>
                <a:gd name="connsiteX0" fmla="*/ 0 w 2697210"/>
                <a:gd name="connsiteY0" fmla="*/ 0 h 1335669"/>
                <a:gd name="connsiteX1" fmla="*/ 693942 w 2697210"/>
                <a:gd name="connsiteY1" fmla="*/ 1178463 h 1335669"/>
                <a:gd name="connsiteX2" fmla="*/ 1034367 w 2697210"/>
                <a:gd name="connsiteY2" fmla="*/ 1335592 h 1335669"/>
                <a:gd name="connsiteX3" fmla="*/ 1754496 w 2697210"/>
                <a:gd name="connsiteY3" fmla="*/ 1191557 h 1335669"/>
                <a:gd name="connsiteX4" fmla="*/ 2265133 w 2697210"/>
                <a:gd name="connsiteY4" fmla="*/ 720172 h 1335669"/>
                <a:gd name="connsiteX5" fmla="*/ 2697210 w 2697210"/>
                <a:gd name="connsiteY5" fmla="*/ 458291 h 1335669"/>
                <a:gd name="connsiteX0" fmla="*/ 0 w 2697210"/>
                <a:gd name="connsiteY0" fmla="*/ 0 h 1335669"/>
                <a:gd name="connsiteX1" fmla="*/ 693942 w 2697210"/>
                <a:gd name="connsiteY1" fmla="*/ 1178463 h 1335669"/>
                <a:gd name="connsiteX2" fmla="*/ 1034367 w 2697210"/>
                <a:gd name="connsiteY2" fmla="*/ 1335592 h 1335669"/>
                <a:gd name="connsiteX3" fmla="*/ 1754496 w 2697210"/>
                <a:gd name="connsiteY3" fmla="*/ 1191557 h 1335669"/>
                <a:gd name="connsiteX4" fmla="*/ 2265133 w 2697210"/>
                <a:gd name="connsiteY4" fmla="*/ 720172 h 1335669"/>
                <a:gd name="connsiteX5" fmla="*/ 2697210 w 2697210"/>
                <a:gd name="connsiteY5" fmla="*/ 458291 h 1335669"/>
                <a:gd name="connsiteX0" fmla="*/ 0 w 2697210"/>
                <a:gd name="connsiteY0" fmla="*/ 0 h 1335628"/>
                <a:gd name="connsiteX1" fmla="*/ 693942 w 2697210"/>
                <a:gd name="connsiteY1" fmla="*/ 1178463 h 1335628"/>
                <a:gd name="connsiteX2" fmla="*/ 1034367 w 2697210"/>
                <a:gd name="connsiteY2" fmla="*/ 1335592 h 1335628"/>
                <a:gd name="connsiteX3" fmla="*/ 1754496 w 2697210"/>
                <a:gd name="connsiteY3" fmla="*/ 1139181 h 1335628"/>
                <a:gd name="connsiteX4" fmla="*/ 2265133 w 2697210"/>
                <a:gd name="connsiteY4" fmla="*/ 720172 h 1335628"/>
                <a:gd name="connsiteX5" fmla="*/ 2697210 w 2697210"/>
                <a:gd name="connsiteY5" fmla="*/ 458291 h 1335628"/>
                <a:gd name="connsiteX0" fmla="*/ 0 w 2697210"/>
                <a:gd name="connsiteY0" fmla="*/ 0 h 1335628"/>
                <a:gd name="connsiteX1" fmla="*/ 693942 w 2697210"/>
                <a:gd name="connsiteY1" fmla="*/ 1178463 h 1335628"/>
                <a:gd name="connsiteX2" fmla="*/ 1034367 w 2697210"/>
                <a:gd name="connsiteY2" fmla="*/ 1335592 h 1335628"/>
                <a:gd name="connsiteX3" fmla="*/ 1754496 w 2697210"/>
                <a:gd name="connsiteY3" fmla="*/ 1139181 h 1335628"/>
                <a:gd name="connsiteX4" fmla="*/ 2265133 w 2697210"/>
                <a:gd name="connsiteY4" fmla="*/ 720172 h 1335628"/>
                <a:gd name="connsiteX5" fmla="*/ 2697210 w 2697210"/>
                <a:gd name="connsiteY5" fmla="*/ 458291 h 133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7210" h="1335628">
                  <a:moveTo>
                    <a:pt x="0" y="0"/>
                  </a:moveTo>
                  <a:cubicBezTo>
                    <a:pt x="200763" y="489935"/>
                    <a:pt x="573921" y="1060617"/>
                    <a:pt x="693942" y="1178463"/>
                  </a:cubicBezTo>
                  <a:cubicBezTo>
                    <a:pt x="813963" y="1296309"/>
                    <a:pt x="883794" y="1307222"/>
                    <a:pt x="1034367" y="1335592"/>
                  </a:cubicBezTo>
                  <a:cubicBezTo>
                    <a:pt x="1211126" y="1337774"/>
                    <a:pt x="1549368" y="1241751"/>
                    <a:pt x="1754496" y="1139181"/>
                  </a:cubicBezTo>
                  <a:cubicBezTo>
                    <a:pt x="1959624" y="1036611"/>
                    <a:pt x="2108014" y="833654"/>
                    <a:pt x="2265133" y="720172"/>
                  </a:cubicBezTo>
                  <a:cubicBezTo>
                    <a:pt x="2422252" y="606690"/>
                    <a:pt x="2609922" y="501938"/>
                    <a:pt x="2697210" y="458291"/>
                  </a:cubicBezTo>
                </a:path>
              </a:pathLst>
            </a:custGeom>
            <a:ln w="5715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10445" y="4674570"/>
              <a:ext cx="1453042" cy="584776"/>
            </a:xfrm>
            <a:prstGeom prst="rect">
              <a:avLst/>
            </a:prstGeom>
            <a:noFill/>
            <a:ln>
              <a:solidFill>
                <a:srgbClr val="66006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solidFill>
                    <a:srgbClr val="660066"/>
                  </a:solidFill>
                </a:rPr>
                <a:t>WFIRST</a:t>
              </a:r>
              <a:endParaRPr kumimoji="1" lang="ja-JP" altLang="en-US" sz="3200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38807" y="984961"/>
            <a:ext cx="2253205" cy="3195701"/>
            <a:chOff x="2489039" y="2436061"/>
            <a:chExt cx="2253205" cy="3195701"/>
          </a:xfrm>
        </p:grpSpPr>
        <p:sp>
          <p:nvSpPr>
            <p:cNvPr id="15" name="Freeform 14"/>
            <p:cNvSpPr/>
            <p:nvPr/>
          </p:nvSpPr>
          <p:spPr>
            <a:xfrm>
              <a:off x="3186832" y="2885125"/>
              <a:ext cx="1555412" cy="2746637"/>
            </a:xfrm>
            <a:custGeom>
              <a:avLst/>
              <a:gdLst>
                <a:gd name="connsiteX0" fmla="*/ 0 w 2697210"/>
                <a:gd name="connsiteY0" fmla="*/ 0 h 1291073"/>
                <a:gd name="connsiteX1" fmla="*/ 693942 w 2697210"/>
                <a:gd name="connsiteY1" fmla="*/ 1178463 h 1291073"/>
                <a:gd name="connsiteX2" fmla="*/ 1754496 w 2697210"/>
                <a:gd name="connsiteY2" fmla="*/ 1191557 h 1291073"/>
                <a:gd name="connsiteX3" fmla="*/ 2265133 w 2697210"/>
                <a:gd name="connsiteY3" fmla="*/ 720172 h 1291073"/>
                <a:gd name="connsiteX4" fmla="*/ 2697210 w 2697210"/>
                <a:gd name="connsiteY4" fmla="*/ 458291 h 1291073"/>
                <a:gd name="connsiteX0" fmla="*/ 0 w 2697210"/>
                <a:gd name="connsiteY0" fmla="*/ 0 h 1343611"/>
                <a:gd name="connsiteX1" fmla="*/ 693942 w 2697210"/>
                <a:gd name="connsiteY1" fmla="*/ 1178463 h 1343611"/>
                <a:gd name="connsiteX2" fmla="*/ 1034367 w 2697210"/>
                <a:gd name="connsiteY2" fmla="*/ 1335592 h 1343611"/>
                <a:gd name="connsiteX3" fmla="*/ 1754496 w 2697210"/>
                <a:gd name="connsiteY3" fmla="*/ 1191557 h 1343611"/>
                <a:gd name="connsiteX4" fmla="*/ 2265133 w 2697210"/>
                <a:gd name="connsiteY4" fmla="*/ 720172 h 1343611"/>
                <a:gd name="connsiteX5" fmla="*/ 2697210 w 2697210"/>
                <a:gd name="connsiteY5" fmla="*/ 458291 h 1343611"/>
                <a:gd name="connsiteX0" fmla="*/ 0 w 2697210"/>
                <a:gd name="connsiteY0" fmla="*/ 0 h 1335669"/>
                <a:gd name="connsiteX1" fmla="*/ 693942 w 2697210"/>
                <a:gd name="connsiteY1" fmla="*/ 1178463 h 1335669"/>
                <a:gd name="connsiteX2" fmla="*/ 1034367 w 2697210"/>
                <a:gd name="connsiteY2" fmla="*/ 1335592 h 1335669"/>
                <a:gd name="connsiteX3" fmla="*/ 1754496 w 2697210"/>
                <a:gd name="connsiteY3" fmla="*/ 1191557 h 1335669"/>
                <a:gd name="connsiteX4" fmla="*/ 2265133 w 2697210"/>
                <a:gd name="connsiteY4" fmla="*/ 720172 h 1335669"/>
                <a:gd name="connsiteX5" fmla="*/ 2697210 w 2697210"/>
                <a:gd name="connsiteY5" fmla="*/ 458291 h 1335669"/>
                <a:gd name="connsiteX0" fmla="*/ 0 w 2697210"/>
                <a:gd name="connsiteY0" fmla="*/ 0 h 1335669"/>
                <a:gd name="connsiteX1" fmla="*/ 693942 w 2697210"/>
                <a:gd name="connsiteY1" fmla="*/ 1178463 h 1335669"/>
                <a:gd name="connsiteX2" fmla="*/ 1034367 w 2697210"/>
                <a:gd name="connsiteY2" fmla="*/ 1335592 h 1335669"/>
                <a:gd name="connsiteX3" fmla="*/ 1754496 w 2697210"/>
                <a:gd name="connsiteY3" fmla="*/ 1191557 h 1335669"/>
                <a:gd name="connsiteX4" fmla="*/ 2265133 w 2697210"/>
                <a:gd name="connsiteY4" fmla="*/ 720172 h 1335669"/>
                <a:gd name="connsiteX5" fmla="*/ 2697210 w 2697210"/>
                <a:gd name="connsiteY5" fmla="*/ 458291 h 1335669"/>
                <a:gd name="connsiteX0" fmla="*/ 0 w 2697210"/>
                <a:gd name="connsiteY0" fmla="*/ 0 h 1335669"/>
                <a:gd name="connsiteX1" fmla="*/ 693942 w 2697210"/>
                <a:gd name="connsiteY1" fmla="*/ 1178463 h 1335669"/>
                <a:gd name="connsiteX2" fmla="*/ 1034367 w 2697210"/>
                <a:gd name="connsiteY2" fmla="*/ 1335592 h 1335669"/>
                <a:gd name="connsiteX3" fmla="*/ 1754496 w 2697210"/>
                <a:gd name="connsiteY3" fmla="*/ 1191557 h 1335669"/>
                <a:gd name="connsiteX4" fmla="*/ 2265133 w 2697210"/>
                <a:gd name="connsiteY4" fmla="*/ 720172 h 1335669"/>
                <a:gd name="connsiteX5" fmla="*/ 2697210 w 2697210"/>
                <a:gd name="connsiteY5" fmla="*/ 458291 h 1335669"/>
                <a:gd name="connsiteX0" fmla="*/ 0 w 2697210"/>
                <a:gd name="connsiteY0" fmla="*/ 0 h 1335628"/>
                <a:gd name="connsiteX1" fmla="*/ 693942 w 2697210"/>
                <a:gd name="connsiteY1" fmla="*/ 1178463 h 1335628"/>
                <a:gd name="connsiteX2" fmla="*/ 1034367 w 2697210"/>
                <a:gd name="connsiteY2" fmla="*/ 1335592 h 1335628"/>
                <a:gd name="connsiteX3" fmla="*/ 1754496 w 2697210"/>
                <a:gd name="connsiteY3" fmla="*/ 1139181 h 1335628"/>
                <a:gd name="connsiteX4" fmla="*/ 2265133 w 2697210"/>
                <a:gd name="connsiteY4" fmla="*/ 720172 h 1335628"/>
                <a:gd name="connsiteX5" fmla="*/ 2697210 w 2697210"/>
                <a:gd name="connsiteY5" fmla="*/ 458291 h 1335628"/>
                <a:gd name="connsiteX0" fmla="*/ 0 w 2697210"/>
                <a:gd name="connsiteY0" fmla="*/ 0 h 1335628"/>
                <a:gd name="connsiteX1" fmla="*/ 693942 w 2697210"/>
                <a:gd name="connsiteY1" fmla="*/ 1178463 h 1335628"/>
                <a:gd name="connsiteX2" fmla="*/ 1034367 w 2697210"/>
                <a:gd name="connsiteY2" fmla="*/ 1335592 h 1335628"/>
                <a:gd name="connsiteX3" fmla="*/ 1754496 w 2697210"/>
                <a:gd name="connsiteY3" fmla="*/ 1139181 h 1335628"/>
                <a:gd name="connsiteX4" fmla="*/ 2265133 w 2697210"/>
                <a:gd name="connsiteY4" fmla="*/ 720172 h 1335628"/>
                <a:gd name="connsiteX5" fmla="*/ 2697210 w 2697210"/>
                <a:gd name="connsiteY5" fmla="*/ 458291 h 1335628"/>
                <a:gd name="connsiteX0" fmla="*/ 0 w 2504772"/>
                <a:gd name="connsiteY0" fmla="*/ 0 h 1335628"/>
                <a:gd name="connsiteX1" fmla="*/ 693942 w 2504772"/>
                <a:gd name="connsiteY1" fmla="*/ 1178463 h 1335628"/>
                <a:gd name="connsiteX2" fmla="*/ 1034367 w 2504772"/>
                <a:gd name="connsiteY2" fmla="*/ 1335592 h 1335628"/>
                <a:gd name="connsiteX3" fmla="*/ 1754496 w 2504772"/>
                <a:gd name="connsiteY3" fmla="*/ 1139181 h 1335628"/>
                <a:gd name="connsiteX4" fmla="*/ 2265133 w 2504772"/>
                <a:gd name="connsiteY4" fmla="*/ 720172 h 1335628"/>
                <a:gd name="connsiteX5" fmla="*/ 2504772 w 2504772"/>
                <a:gd name="connsiteY5" fmla="*/ 214565 h 1335628"/>
                <a:gd name="connsiteX0" fmla="*/ 0 w 2504772"/>
                <a:gd name="connsiteY0" fmla="*/ 0 h 1335635"/>
                <a:gd name="connsiteX1" fmla="*/ 693942 w 2504772"/>
                <a:gd name="connsiteY1" fmla="*/ 1178463 h 1335635"/>
                <a:gd name="connsiteX2" fmla="*/ 1034367 w 2504772"/>
                <a:gd name="connsiteY2" fmla="*/ 1335592 h 1335635"/>
                <a:gd name="connsiteX3" fmla="*/ 1754496 w 2504772"/>
                <a:gd name="connsiteY3" fmla="*/ 1139181 h 1335635"/>
                <a:gd name="connsiteX4" fmla="*/ 1931574 w 2504772"/>
                <a:gd name="connsiteY4" fmla="*/ 630378 h 1335635"/>
                <a:gd name="connsiteX5" fmla="*/ 2504772 w 2504772"/>
                <a:gd name="connsiteY5" fmla="*/ 214565 h 1335635"/>
                <a:gd name="connsiteX0" fmla="*/ 0 w 2363651"/>
                <a:gd name="connsiteY0" fmla="*/ 106127 h 1441762"/>
                <a:gd name="connsiteX1" fmla="*/ 693942 w 2363651"/>
                <a:gd name="connsiteY1" fmla="*/ 1284590 h 1441762"/>
                <a:gd name="connsiteX2" fmla="*/ 1034367 w 2363651"/>
                <a:gd name="connsiteY2" fmla="*/ 1441719 h 1441762"/>
                <a:gd name="connsiteX3" fmla="*/ 1754496 w 2363651"/>
                <a:gd name="connsiteY3" fmla="*/ 1245308 h 1441762"/>
                <a:gd name="connsiteX4" fmla="*/ 1931574 w 2363651"/>
                <a:gd name="connsiteY4" fmla="*/ 736505 h 1441762"/>
                <a:gd name="connsiteX5" fmla="*/ 2363651 w 2363651"/>
                <a:gd name="connsiteY5" fmla="*/ 0 h 1441762"/>
                <a:gd name="connsiteX0" fmla="*/ 0 w 2363651"/>
                <a:gd name="connsiteY0" fmla="*/ 106127 h 1441730"/>
                <a:gd name="connsiteX1" fmla="*/ 693942 w 2363651"/>
                <a:gd name="connsiteY1" fmla="*/ 1284590 h 1441730"/>
                <a:gd name="connsiteX2" fmla="*/ 1034367 w 2363651"/>
                <a:gd name="connsiteY2" fmla="*/ 1441719 h 1441730"/>
                <a:gd name="connsiteX3" fmla="*/ 1574888 w 2363651"/>
                <a:gd name="connsiteY3" fmla="*/ 1027238 h 1441730"/>
                <a:gd name="connsiteX4" fmla="*/ 1931574 w 2363651"/>
                <a:gd name="connsiteY4" fmla="*/ 736505 h 1441730"/>
                <a:gd name="connsiteX5" fmla="*/ 2363651 w 2363651"/>
                <a:gd name="connsiteY5" fmla="*/ 0 h 1441730"/>
                <a:gd name="connsiteX0" fmla="*/ 0 w 2363651"/>
                <a:gd name="connsiteY0" fmla="*/ 106127 h 1441730"/>
                <a:gd name="connsiteX1" fmla="*/ 719600 w 2363651"/>
                <a:gd name="connsiteY1" fmla="*/ 1220451 h 1441730"/>
                <a:gd name="connsiteX2" fmla="*/ 1034367 w 2363651"/>
                <a:gd name="connsiteY2" fmla="*/ 1441719 h 1441730"/>
                <a:gd name="connsiteX3" fmla="*/ 1574888 w 2363651"/>
                <a:gd name="connsiteY3" fmla="*/ 1027238 h 1441730"/>
                <a:gd name="connsiteX4" fmla="*/ 1931574 w 2363651"/>
                <a:gd name="connsiteY4" fmla="*/ 736505 h 1441730"/>
                <a:gd name="connsiteX5" fmla="*/ 2363651 w 2363651"/>
                <a:gd name="connsiteY5" fmla="*/ 0 h 1441730"/>
                <a:gd name="connsiteX0" fmla="*/ 0 w 2158384"/>
                <a:gd name="connsiteY0" fmla="*/ 0 h 2211652"/>
                <a:gd name="connsiteX1" fmla="*/ 514333 w 2158384"/>
                <a:gd name="connsiteY1" fmla="*/ 1973779 h 2211652"/>
                <a:gd name="connsiteX2" fmla="*/ 829100 w 2158384"/>
                <a:gd name="connsiteY2" fmla="*/ 2195047 h 2211652"/>
                <a:gd name="connsiteX3" fmla="*/ 1369621 w 2158384"/>
                <a:gd name="connsiteY3" fmla="*/ 1780566 h 2211652"/>
                <a:gd name="connsiteX4" fmla="*/ 1726307 w 2158384"/>
                <a:gd name="connsiteY4" fmla="*/ 1489833 h 2211652"/>
                <a:gd name="connsiteX5" fmla="*/ 2158384 w 2158384"/>
                <a:gd name="connsiteY5" fmla="*/ 753328 h 2211652"/>
                <a:gd name="connsiteX0" fmla="*/ 0 w 2158384"/>
                <a:gd name="connsiteY0" fmla="*/ 0 h 2211652"/>
                <a:gd name="connsiteX1" fmla="*/ 514333 w 2158384"/>
                <a:gd name="connsiteY1" fmla="*/ 1973779 h 2211652"/>
                <a:gd name="connsiteX2" fmla="*/ 829100 w 2158384"/>
                <a:gd name="connsiteY2" fmla="*/ 2195047 h 2211652"/>
                <a:gd name="connsiteX3" fmla="*/ 1369621 w 2158384"/>
                <a:gd name="connsiteY3" fmla="*/ 1780566 h 2211652"/>
                <a:gd name="connsiteX4" fmla="*/ 1726307 w 2158384"/>
                <a:gd name="connsiteY4" fmla="*/ 1489833 h 2211652"/>
                <a:gd name="connsiteX5" fmla="*/ 2158384 w 2158384"/>
                <a:gd name="connsiteY5" fmla="*/ 753328 h 2211652"/>
                <a:gd name="connsiteX0" fmla="*/ 0 w 2158384"/>
                <a:gd name="connsiteY0" fmla="*/ 0 h 2195058"/>
                <a:gd name="connsiteX1" fmla="*/ 514333 w 2158384"/>
                <a:gd name="connsiteY1" fmla="*/ 1973779 h 2195058"/>
                <a:gd name="connsiteX2" fmla="*/ 829100 w 2158384"/>
                <a:gd name="connsiteY2" fmla="*/ 2195047 h 2195058"/>
                <a:gd name="connsiteX3" fmla="*/ 1369621 w 2158384"/>
                <a:gd name="connsiteY3" fmla="*/ 1780566 h 2195058"/>
                <a:gd name="connsiteX4" fmla="*/ 1726307 w 2158384"/>
                <a:gd name="connsiteY4" fmla="*/ 1489833 h 2195058"/>
                <a:gd name="connsiteX5" fmla="*/ 2158384 w 2158384"/>
                <a:gd name="connsiteY5" fmla="*/ 753328 h 2195058"/>
                <a:gd name="connsiteX0" fmla="*/ 0 w 2158384"/>
                <a:gd name="connsiteY0" fmla="*/ 0 h 2195060"/>
                <a:gd name="connsiteX1" fmla="*/ 514333 w 2158384"/>
                <a:gd name="connsiteY1" fmla="*/ 1973779 h 2195060"/>
                <a:gd name="connsiteX2" fmla="*/ 829100 w 2158384"/>
                <a:gd name="connsiteY2" fmla="*/ 2195047 h 2195060"/>
                <a:gd name="connsiteX3" fmla="*/ 1369621 w 2158384"/>
                <a:gd name="connsiteY3" fmla="*/ 1780566 h 2195060"/>
                <a:gd name="connsiteX4" fmla="*/ 1726307 w 2158384"/>
                <a:gd name="connsiteY4" fmla="*/ 1489833 h 2195060"/>
                <a:gd name="connsiteX5" fmla="*/ 2158384 w 2158384"/>
                <a:gd name="connsiteY5" fmla="*/ 753328 h 2195060"/>
                <a:gd name="connsiteX0" fmla="*/ 0 w 2158384"/>
                <a:gd name="connsiteY0" fmla="*/ 0 h 2195060"/>
                <a:gd name="connsiteX1" fmla="*/ 514333 w 2158384"/>
                <a:gd name="connsiteY1" fmla="*/ 1973779 h 2195060"/>
                <a:gd name="connsiteX2" fmla="*/ 829100 w 2158384"/>
                <a:gd name="connsiteY2" fmla="*/ 2195047 h 2195060"/>
                <a:gd name="connsiteX3" fmla="*/ 1369621 w 2158384"/>
                <a:gd name="connsiteY3" fmla="*/ 1780566 h 2195060"/>
                <a:gd name="connsiteX4" fmla="*/ 1623674 w 2158384"/>
                <a:gd name="connsiteY4" fmla="*/ 1258934 h 2195060"/>
                <a:gd name="connsiteX5" fmla="*/ 2158384 w 2158384"/>
                <a:gd name="connsiteY5" fmla="*/ 753328 h 2195060"/>
                <a:gd name="connsiteX0" fmla="*/ 0 w 1863312"/>
                <a:gd name="connsiteY0" fmla="*/ 490957 h 2686017"/>
                <a:gd name="connsiteX1" fmla="*/ 514333 w 1863312"/>
                <a:gd name="connsiteY1" fmla="*/ 2464736 h 2686017"/>
                <a:gd name="connsiteX2" fmla="*/ 829100 w 1863312"/>
                <a:gd name="connsiteY2" fmla="*/ 2686004 h 2686017"/>
                <a:gd name="connsiteX3" fmla="*/ 1369621 w 1863312"/>
                <a:gd name="connsiteY3" fmla="*/ 2271523 h 2686017"/>
                <a:gd name="connsiteX4" fmla="*/ 1623674 w 1863312"/>
                <a:gd name="connsiteY4" fmla="*/ 1749891 h 2686017"/>
                <a:gd name="connsiteX5" fmla="*/ 1863312 w 1863312"/>
                <a:gd name="connsiteY5" fmla="*/ 0 h 2686017"/>
                <a:gd name="connsiteX0" fmla="*/ 0 w 1863312"/>
                <a:gd name="connsiteY0" fmla="*/ 490957 h 2686017"/>
                <a:gd name="connsiteX1" fmla="*/ 514333 w 1863312"/>
                <a:gd name="connsiteY1" fmla="*/ 2464736 h 2686017"/>
                <a:gd name="connsiteX2" fmla="*/ 829100 w 1863312"/>
                <a:gd name="connsiteY2" fmla="*/ 2686004 h 2686017"/>
                <a:gd name="connsiteX3" fmla="*/ 1369621 w 1863312"/>
                <a:gd name="connsiteY3" fmla="*/ 2271523 h 2686017"/>
                <a:gd name="connsiteX4" fmla="*/ 1623674 w 1863312"/>
                <a:gd name="connsiteY4" fmla="*/ 1749891 h 2686017"/>
                <a:gd name="connsiteX5" fmla="*/ 1863312 w 1863312"/>
                <a:gd name="connsiteY5" fmla="*/ 0 h 2686017"/>
                <a:gd name="connsiteX0" fmla="*/ 0 w 1799166"/>
                <a:gd name="connsiteY0" fmla="*/ 0 h 2770100"/>
                <a:gd name="connsiteX1" fmla="*/ 450187 w 1799166"/>
                <a:gd name="connsiteY1" fmla="*/ 2499714 h 2770100"/>
                <a:gd name="connsiteX2" fmla="*/ 764954 w 1799166"/>
                <a:gd name="connsiteY2" fmla="*/ 2720982 h 2770100"/>
                <a:gd name="connsiteX3" fmla="*/ 1305475 w 1799166"/>
                <a:gd name="connsiteY3" fmla="*/ 2306501 h 2770100"/>
                <a:gd name="connsiteX4" fmla="*/ 1559528 w 1799166"/>
                <a:gd name="connsiteY4" fmla="*/ 1784869 h 2770100"/>
                <a:gd name="connsiteX5" fmla="*/ 1799166 w 1799166"/>
                <a:gd name="connsiteY5" fmla="*/ 34978 h 2770100"/>
                <a:gd name="connsiteX0" fmla="*/ 0 w 1799166"/>
                <a:gd name="connsiteY0" fmla="*/ 0 h 2770100"/>
                <a:gd name="connsiteX1" fmla="*/ 450187 w 1799166"/>
                <a:gd name="connsiteY1" fmla="*/ 2499714 h 2770100"/>
                <a:gd name="connsiteX2" fmla="*/ 764954 w 1799166"/>
                <a:gd name="connsiteY2" fmla="*/ 2720982 h 2770100"/>
                <a:gd name="connsiteX3" fmla="*/ 1305475 w 1799166"/>
                <a:gd name="connsiteY3" fmla="*/ 2306501 h 2770100"/>
                <a:gd name="connsiteX4" fmla="*/ 1559528 w 1799166"/>
                <a:gd name="connsiteY4" fmla="*/ 1784869 h 2770100"/>
                <a:gd name="connsiteX5" fmla="*/ 1799166 w 1799166"/>
                <a:gd name="connsiteY5" fmla="*/ 34978 h 2770100"/>
                <a:gd name="connsiteX0" fmla="*/ 0 w 1799166"/>
                <a:gd name="connsiteY0" fmla="*/ 0 h 2720995"/>
                <a:gd name="connsiteX1" fmla="*/ 450187 w 1799166"/>
                <a:gd name="connsiteY1" fmla="*/ 249971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254158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254158 w 1799166"/>
                <a:gd name="connsiteY3" fmla="*/ 2306501 h 2720995"/>
                <a:gd name="connsiteX4" fmla="*/ 1444065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4"/>
                <a:gd name="connsiteX1" fmla="*/ 398870 w 1799166"/>
                <a:gd name="connsiteY1" fmla="*/ 2332954 h 2720994"/>
                <a:gd name="connsiteX2" fmla="*/ 764954 w 1799166"/>
                <a:gd name="connsiteY2" fmla="*/ 2720982 h 2720994"/>
                <a:gd name="connsiteX3" fmla="*/ 1202842 w 1799166"/>
                <a:gd name="connsiteY3" fmla="*/ 2280845 h 2720994"/>
                <a:gd name="connsiteX4" fmla="*/ 1444065 w 1799166"/>
                <a:gd name="connsiteY4" fmla="*/ 1784869 h 2720994"/>
                <a:gd name="connsiteX5" fmla="*/ 1799166 w 1799166"/>
                <a:gd name="connsiteY5" fmla="*/ 34978 h 2720994"/>
                <a:gd name="connsiteX0" fmla="*/ 0 w 1799166"/>
                <a:gd name="connsiteY0" fmla="*/ 0 h 2720996"/>
                <a:gd name="connsiteX1" fmla="*/ 398870 w 1799166"/>
                <a:gd name="connsiteY1" fmla="*/ 2332954 h 2720996"/>
                <a:gd name="connsiteX2" fmla="*/ 764954 w 1799166"/>
                <a:gd name="connsiteY2" fmla="*/ 2720982 h 2720996"/>
                <a:gd name="connsiteX3" fmla="*/ 1202842 w 1799166"/>
                <a:gd name="connsiteY3" fmla="*/ 2280845 h 2720996"/>
                <a:gd name="connsiteX4" fmla="*/ 1418407 w 1799166"/>
                <a:gd name="connsiteY4" fmla="*/ 1579626 h 2720996"/>
                <a:gd name="connsiteX5" fmla="*/ 1799166 w 1799166"/>
                <a:gd name="connsiteY5" fmla="*/ 34978 h 2720996"/>
                <a:gd name="connsiteX0" fmla="*/ 0 w 1799166"/>
                <a:gd name="connsiteY0" fmla="*/ 0 h 2720996"/>
                <a:gd name="connsiteX1" fmla="*/ 398870 w 1799166"/>
                <a:gd name="connsiteY1" fmla="*/ 2332954 h 2720996"/>
                <a:gd name="connsiteX2" fmla="*/ 764954 w 1799166"/>
                <a:gd name="connsiteY2" fmla="*/ 2720982 h 2720996"/>
                <a:gd name="connsiteX3" fmla="*/ 1202842 w 1799166"/>
                <a:gd name="connsiteY3" fmla="*/ 2280845 h 2720996"/>
                <a:gd name="connsiteX4" fmla="*/ 1418407 w 1799166"/>
                <a:gd name="connsiteY4" fmla="*/ 1579626 h 2720996"/>
                <a:gd name="connsiteX5" fmla="*/ 1799166 w 1799166"/>
                <a:gd name="connsiteY5" fmla="*/ 34978 h 2720996"/>
                <a:gd name="connsiteX0" fmla="*/ 0 w 1799166"/>
                <a:gd name="connsiteY0" fmla="*/ 0 h 2720996"/>
                <a:gd name="connsiteX1" fmla="*/ 398870 w 1799166"/>
                <a:gd name="connsiteY1" fmla="*/ 2332954 h 2720996"/>
                <a:gd name="connsiteX2" fmla="*/ 764954 w 1799166"/>
                <a:gd name="connsiteY2" fmla="*/ 2720982 h 2720996"/>
                <a:gd name="connsiteX3" fmla="*/ 1202842 w 1799166"/>
                <a:gd name="connsiteY3" fmla="*/ 2280845 h 2720996"/>
                <a:gd name="connsiteX4" fmla="*/ 1418407 w 1799166"/>
                <a:gd name="connsiteY4" fmla="*/ 1579626 h 2720996"/>
                <a:gd name="connsiteX5" fmla="*/ 1799166 w 1799166"/>
                <a:gd name="connsiteY5" fmla="*/ 34978 h 2720996"/>
                <a:gd name="connsiteX0" fmla="*/ 0 w 1799166"/>
                <a:gd name="connsiteY0" fmla="*/ 0 h 2720998"/>
                <a:gd name="connsiteX1" fmla="*/ 398870 w 1799166"/>
                <a:gd name="connsiteY1" fmla="*/ 2332954 h 2720998"/>
                <a:gd name="connsiteX2" fmla="*/ 764954 w 1799166"/>
                <a:gd name="connsiteY2" fmla="*/ 2720982 h 2720998"/>
                <a:gd name="connsiteX3" fmla="*/ 1202842 w 1799166"/>
                <a:gd name="connsiteY3" fmla="*/ 2280845 h 2720998"/>
                <a:gd name="connsiteX4" fmla="*/ 1456895 w 1799166"/>
                <a:gd name="connsiteY4" fmla="*/ 1374383 h 2720998"/>
                <a:gd name="connsiteX5" fmla="*/ 1799166 w 1799166"/>
                <a:gd name="connsiteY5" fmla="*/ 34978 h 2720998"/>
                <a:gd name="connsiteX0" fmla="*/ 0 w 1799166"/>
                <a:gd name="connsiteY0" fmla="*/ 0 h 2720998"/>
                <a:gd name="connsiteX1" fmla="*/ 398870 w 1799166"/>
                <a:gd name="connsiteY1" fmla="*/ 2332954 h 2720998"/>
                <a:gd name="connsiteX2" fmla="*/ 764954 w 1799166"/>
                <a:gd name="connsiteY2" fmla="*/ 2720982 h 2720998"/>
                <a:gd name="connsiteX3" fmla="*/ 1202842 w 1799166"/>
                <a:gd name="connsiteY3" fmla="*/ 2280845 h 2720998"/>
                <a:gd name="connsiteX4" fmla="*/ 1456895 w 1799166"/>
                <a:gd name="connsiteY4" fmla="*/ 1374383 h 2720998"/>
                <a:gd name="connsiteX5" fmla="*/ 1799166 w 1799166"/>
                <a:gd name="connsiteY5" fmla="*/ 34978 h 2720998"/>
                <a:gd name="connsiteX0" fmla="*/ 0 w 1799166"/>
                <a:gd name="connsiteY0" fmla="*/ 0 h 2720998"/>
                <a:gd name="connsiteX1" fmla="*/ 398870 w 1799166"/>
                <a:gd name="connsiteY1" fmla="*/ 2332954 h 2720998"/>
                <a:gd name="connsiteX2" fmla="*/ 764954 w 1799166"/>
                <a:gd name="connsiteY2" fmla="*/ 2720982 h 2720998"/>
                <a:gd name="connsiteX3" fmla="*/ 1202842 w 1799166"/>
                <a:gd name="connsiteY3" fmla="*/ 2280845 h 2720998"/>
                <a:gd name="connsiteX4" fmla="*/ 1456895 w 1799166"/>
                <a:gd name="connsiteY4" fmla="*/ 1374383 h 2720998"/>
                <a:gd name="connsiteX5" fmla="*/ 1799166 w 1799166"/>
                <a:gd name="connsiteY5" fmla="*/ 34978 h 2720998"/>
                <a:gd name="connsiteX0" fmla="*/ 0 w 1799166"/>
                <a:gd name="connsiteY0" fmla="*/ 0 h 2721000"/>
                <a:gd name="connsiteX1" fmla="*/ 398870 w 1799166"/>
                <a:gd name="connsiteY1" fmla="*/ 2332954 h 2721000"/>
                <a:gd name="connsiteX2" fmla="*/ 764954 w 1799166"/>
                <a:gd name="connsiteY2" fmla="*/ 2720982 h 2721000"/>
                <a:gd name="connsiteX3" fmla="*/ 1202842 w 1799166"/>
                <a:gd name="connsiteY3" fmla="*/ 2280845 h 2721000"/>
                <a:gd name="connsiteX4" fmla="*/ 1456895 w 1799166"/>
                <a:gd name="connsiteY4" fmla="*/ 1374383 h 2721000"/>
                <a:gd name="connsiteX5" fmla="*/ 1799166 w 1799166"/>
                <a:gd name="connsiteY5" fmla="*/ 34978 h 2721000"/>
                <a:gd name="connsiteX0" fmla="*/ 0 w 1799166"/>
                <a:gd name="connsiteY0" fmla="*/ 0 h 2720997"/>
                <a:gd name="connsiteX1" fmla="*/ 398870 w 1799166"/>
                <a:gd name="connsiteY1" fmla="*/ 2332954 h 2720997"/>
                <a:gd name="connsiteX2" fmla="*/ 764954 w 1799166"/>
                <a:gd name="connsiteY2" fmla="*/ 2720982 h 2720997"/>
                <a:gd name="connsiteX3" fmla="*/ 1202842 w 1799166"/>
                <a:gd name="connsiteY3" fmla="*/ 2280845 h 2720997"/>
                <a:gd name="connsiteX4" fmla="*/ 1456895 w 1799166"/>
                <a:gd name="connsiteY4" fmla="*/ 1374383 h 2720997"/>
                <a:gd name="connsiteX5" fmla="*/ 1799166 w 1799166"/>
                <a:gd name="connsiteY5" fmla="*/ 34978 h 2720997"/>
                <a:gd name="connsiteX0" fmla="*/ 0 w 1735020"/>
                <a:gd name="connsiteY0" fmla="*/ 0 h 2720997"/>
                <a:gd name="connsiteX1" fmla="*/ 398870 w 1735020"/>
                <a:gd name="connsiteY1" fmla="*/ 2332954 h 2720997"/>
                <a:gd name="connsiteX2" fmla="*/ 764954 w 1735020"/>
                <a:gd name="connsiteY2" fmla="*/ 2720982 h 2720997"/>
                <a:gd name="connsiteX3" fmla="*/ 1202842 w 1735020"/>
                <a:gd name="connsiteY3" fmla="*/ 2280845 h 2720997"/>
                <a:gd name="connsiteX4" fmla="*/ 1456895 w 1735020"/>
                <a:gd name="connsiteY4" fmla="*/ 1374383 h 2720997"/>
                <a:gd name="connsiteX5" fmla="*/ 1735020 w 1735020"/>
                <a:gd name="connsiteY5" fmla="*/ 9323 h 2720997"/>
                <a:gd name="connsiteX0" fmla="*/ 0 w 1735020"/>
                <a:gd name="connsiteY0" fmla="*/ 0 h 2720997"/>
                <a:gd name="connsiteX1" fmla="*/ 398870 w 1735020"/>
                <a:gd name="connsiteY1" fmla="*/ 2332954 h 2720997"/>
                <a:gd name="connsiteX2" fmla="*/ 764954 w 1735020"/>
                <a:gd name="connsiteY2" fmla="*/ 2720982 h 2720997"/>
                <a:gd name="connsiteX3" fmla="*/ 1202842 w 1735020"/>
                <a:gd name="connsiteY3" fmla="*/ 2280845 h 2720997"/>
                <a:gd name="connsiteX4" fmla="*/ 1456895 w 1735020"/>
                <a:gd name="connsiteY4" fmla="*/ 1374383 h 2720997"/>
                <a:gd name="connsiteX5" fmla="*/ 1735020 w 1735020"/>
                <a:gd name="connsiteY5" fmla="*/ 9323 h 2720997"/>
                <a:gd name="connsiteX0" fmla="*/ 0 w 1735020"/>
                <a:gd name="connsiteY0" fmla="*/ 0 h 2720982"/>
                <a:gd name="connsiteX1" fmla="*/ 398870 w 1735020"/>
                <a:gd name="connsiteY1" fmla="*/ 2332954 h 2720982"/>
                <a:gd name="connsiteX2" fmla="*/ 764954 w 1735020"/>
                <a:gd name="connsiteY2" fmla="*/ 2720982 h 2720982"/>
                <a:gd name="connsiteX3" fmla="*/ 1202842 w 1735020"/>
                <a:gd name="connsiteY3" fmla="*/ 2280845 h 2720982"/>
                <a:gd name="connsiteX4" fmla="*/ 1456895 w 1735020"/>
                <a:gd name="connsiteY4" fmla="*/ 1374383 h 2720982"/>
                <a:gd name="connsiteX5" fmla="*/ 1735020 w 1735020"/>
                <a:gd name="connsiteY5" fmla="*/ 9323 h 2720982"/>
                <a:gd name="connsiteX0" fmla="*/ 0 w 1735020"/>
                <a:gd name="connsiteY0" fmla="*/ 0 h 2720982"/>
                <a:gd name="connsiteX1" fmla="*/ 398870 w 1735020"/>
                <a:gd name="connsiteY1" fmla="*/ 2332954 h 2720982"/>
                <a:gd name="connsiteX2" fmla="*/ 764954 w 1735020"/>
                <a:gd name="connsiteY2" fmla="*/ 2720982 h 2720982"/>
                <a:gd name="connsiteX3" fmla="*/ 1202842 w 1735020"/>
                <a:gd name="connsiteY3" fmla="*/ 2280845 h 2720982"/>
                <a:gd name="connsiteX4" fmla="*/ 1456895 w 1735020"/>
                <a:gd name="connsiteY4" fmla="*/ 1374383 h 2720982"/>
                <a:gd name="connsiteX5" fmla="*/ 1735020 w 1735020"/>
                <a:gd name="connsiteY5" fmla="*/ 9323 h 2720982"/>
                <a:gd name="connsiteX0" fmla="*/ 0 w 1735020"/>
                <a:gd name="connsiteY0" fmla="*/ 0 h 2720982"/>
                <a:gd name="connsiteX1" fmla="*/ 398870 w 1735020"/>
                <a:gd name="connsiteY1" fmla="*/ 2332954 h 2720982"/>
                <a:gd name="connsiteX2" fmla="*/ 764954 w 1735020"/>
                <a:gd name="connsiteY2" fmla="*/ 2720982 h 2720982"/>
                <a:gd name="connsiteX3" fmla="*/ 1202842 w 1735020"/>
                <a:gd name="connsiteY3" fmla="*/ 2280845 h 2720982"/>
                <a:gd name="connsiteX4" fmla="*/ 1456895 w 1735020"/>
                <a:gd name="connsiteY4" fmla="*/ 1374383 h 2720982"/>
                <a:gd name="connsiteX5" fmla="*/ 1735020 w 1735020"/>
                <a:gd name="connsiteY5" fmla="*/ 9323 h 2720982"/>
                <a:gd name="connsiteX0" fmla="*/ 0 w 1735020"/>
                <a:gd name="connsiteY0" fmla="*/ 0 h 2720982"/>
                <a:gd name="connsiteX1" fmla="*/ 411699 w 1735020"/>
                <a:gd name="connsiteY1" fmla="*/ 2294471 h 2720982"/>
                <a:gd name="connsiteX2" fmla="*/ 764954 w 1735020"/>
                <a:gd name="connsiteY2" fmla="*/ 2720982 h 2720982"/>
                <a:gd name="connsiteX3" fmla="*/ 1202842 w 1735020"/>
                <a:gd name="connsiteY3" fmla="*/ 2280845 h 2720982"/>
                <a:gd name="connsiteX4" fmla="*/ 1456895 w 1735020"/>
                <a:gd name="connsiteY4" fmla="*/ 1374383 h 2720982"/>
                <a:gd name="connsiteX5" fmla="*/ 1735020 w 1735020"/>
                <a:gd name="connsiteY5" fmla="*/ 9323 h 2720982"/>
                <a:gd name="connsiteX0" fmla="*/ 0 w 1735020"/>
                <a:gd name="connsiteY0" fmla="*/ 0 h 2720982"/>
                <a:gd name="connsiteX1" fmla="*/ 411699 w 1735020"/>
                <a:gd name="connsiteY1" fmla="*/ 2294471 h 2720982"/>
                <a:gd name="connsiteX2" fmla="*/ 764954 w 1735020"/>
                <a:gd name="connsiteY2" fmla="*/ 2720982 h 2720982"/>
                <a:gd name="connsiteX3" fmla="*/ 1164354 w 1735020"/>
                <a:gd name="connsiteY3" fmla="*/ 2229534 h 2720982"/>
                <a:gd name="connsiteX4" fmla="*/ 1456895 w 1735020"/>
                <a:gd name="connsiteY4" fmla="*/ 1374383 h 2720982"/>
                <a:gd name="connsiteX5" fmla="*/ 1735020 w 1735020"/>
                <a:gd name="connsiteY5" fmla="*/ 9323 h 2720982"/>
                <a:gd name="connsiteX0" fmla="*/ 0 w 1619557"/>
                <a:gd name="connsiteY0" fmla="*/ 0 h 2746637"/>
                <a:gd name="connsiteX1" fmla="*/ 296236 w 1619557"/>
                <a:gd name="connsiteY1" fmla="*/ 2320126 h 2746637"/>
                <a:gd name="connsiteX2" fmla="*/ 649491 w 1619557"/>
                <a:gd name="connsiteY2" fmla="*/ 2746637 h 2746637"/>
                <a:gd name="connsiteX3" fmla="*/ 1048891 w 1619557"/>
                <a:gd name="connsiteY3" fmla="*/ 2255189 h 2746637"/>
                <a:gd name="connsiteX4" fmla="*/ 1341432 w 1619557"/>
                <a:gd name="connsiteY4" fmla="*/ 1400038 h 2746637"/>
                <a:gd name="connsiteX5" fmla="*/ 1619557 w 1619557"/>
                <a:gd name="connsiteY5" fmla="*/ 34978 h 2746637"/>
                <a:gd name="connsiteX0" fmla="*/ 0 w 1555412"/>
                <a:gd name="connsiteY0" fmla="*/ 0 h 2746637"/>
                <a:gd name="connsiteX1" fmla="*/ 296236 w 1555412"/>
                <a:gd name="connsiteY1" fmla="*/ 2320126 h 2746637"/>
                <a:gd name="connsiteX2" fmla="*/ 649491 w 1555412"/>
                <a:gd name="connsiteY2" fmla="*/ 2746637 h 2746637"/>
                <a:gd name="connsiteX3" fmla="*/ 1048891 w 1555412"/>
                <a:gd name="connsiteY3" fmla="*/ 2255189 h 2746637"/>
                <a:gd name="connsiteX4" fmla="*/ 1341432 w 1555412"/>
                <a:gd name="connsiteY4" fmla="*/ 1400038 h 2746637"/>
                <a:gd name="connsiteX5" fmla="*/ 1555412 w 1555412"/>
                <a:gd name="connsiteY5" fmla="*/ 34978 h 2746637"/>
                <a:gd name="connsiteX0" fmla="*/ 0 w 1555412"/>
                <a:gd name="connsiteY0" fmla="*/ 0 h 2746637"/>
                <a:gd name="connsiteX1" fmla="*/ 296236 w 1555412"/>
                <a:gd name="connsiteY1" fmla="*/ 2320126 h 2746637"/>
                <a:gd name="connsiteX2" fmla="*/ 649491 w 1555412"/>
                <a:gd name="connsiteY2" fmla="*/ 2746637 h 2746637"/>
                <a:gd name="connsiteX3" fmla="*/ 1048891 w 1555412"/>
                <a:gd name="connsiteY3" fmla="*/ 2255189 h 2746637"/>
                <a:gd name="connsiteX4" fmla="*/ 1341432 w 1555412"/>
                <a:gd name="connsiteY4" fmla="*/ 1400038 h 2746637"/>
                <a:gd name="connsiteX5" fmla="*/ 1555412 w 1555412"/>
                <a:gd name="connsiteY5" fmla="*/ 34978 h 2746637"/>
                <a:gd name="connsiteX0" fmla="*/ 0 w 1555412"/>
                <a:gd name="connsiteY0" fmla="*/ 0 h 2746637"/>
                <a:gd name="connsiteX1" fmla="*/ 296236 w 1555412"/>
                <a:gd name="connsiteY1" fmla="*/ 2320126 h 2746637"/>
                <a:gd name="connsiteX2" fmla="*/ 649491 w 1555412"/>
                <a:gd name="connsiteY2" fmla="*/ 2746637 h 2746637"/>
                <a:gd name="connsiteX3" fmla="*/ 1048891 w 1555412"/>
                <a:gd name="connsiteY3" fmla="*/ 2255189 h 2746637"/>
                <a:gd name="connsiteX4" fmla="*/ 1341432 w 1555412"/>
                <a:gd name="connsiteY4" fmla="*/ 1400038 h 2746637"/>
                <a:gd name="connsiteX5" fmla="*/ 1555412 w 1555412"/>
                <a:gd name="connsiteY5" fmla="*/ 34978 h 2746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5412" h="2746637">
                  <a:moveTo>
                    <a:pt x="0" y="0"/>
                  </a:moveTo>
                  <a:cubicBezTo>
                    <a:pt x="85301" y="502762"/>
                    <a:pt x="226475" y="2131735"/>
                    <a:pt x="296236" y="2320126"/>
                  </a:cubicBezTo>
                  <a:cubicBezTo>
                    <a:pt x="365997" y="2508517"/>
                    <a:pt x="498918" y="2654128"/>
                    <a:pt x="649491" y="2746637"/>
                  </a:cubicBezTo>
                  <a:cubicBezTo>
                    <a:pt x="826250" y="2684681"/>
                    <a:pt x="972054" y="2466795"/>
                    <a:pt x="1048891" y="2255189"/>
                  </a:cubicBezTo>
                  <a:cubicBezTo>
                    <a:pt x="1125728" y="2043583"/>
                    <a:pt x="1312605" y="1552003"/>
                    <a:pt x="1341432" y="1400038"/>
                  </a:cubicBezTo>
                  <a:cubicBezTo>
                    <a:pt x="1383089" y="1222416"/>
                    <a:pt x="1532270" y="309523"/>
                    <a:pt x="1555412" y="34978"/>
                  </a:cubicBezTo>
                </a:path>
              </a:pathLst>
            </a:custGeom>
            <a:ln w="57150" cmpd="sng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89039" y="2436061"/>
              <a:ext cx="1417175" cy="5847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solidFill>
                    <a:srgbClr val="FF0000"/>
                  </a:solidFill>
                </a:rPr>
                <a:t>current</a:t>
              </a:r>
              <a:endParaRPr kumimoji="1" lang="ja-JP" alt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22953" y="1476320"/>
            <a:ext cx="4930086" cy="3041691"/>
            <a:chOff x="3071369" y="2602916"/>
            <a:chExt cx="4930086" cy="3041691"/>
          </a:xfrm>
        </p:grpSpPr>
        <p:sp>
          <p:nvSpPr>
            <p:cNvPr id="18" name="Freeform 17"/>
            <p:cNvSpPr/>
            <p:nvPr/>
          </p:nvSpPr>
          <p:spPr>
            <a:xfrm>
              <a:off x="3071369" y="2602916"/>
              <a:ext cx="1824824" cy="3041691"/>
            </a:xfrm>
            <a:custGeom>
              <a:avLst/>
              <a:gdLst>
                <a:gd name="connsiteX0" fmla="*/ 0 w 2697210"/>
                <a:gd name="connsiteY0" fmla="*/ 0 h 1291073"/>
                <a:gd name="connsiteX1" fmla="*/ 693942 w 2697210"/>
                <a:gd name="connsiteY1" fmla="*/ 1178463 h 1291073"/>
                <a:gd name="connsiteX2" fmla="*/ 1754496 w 2697210"/>
                <a:gd name="connsiteY2" fmla="*/ 1191557 h 1291073"/>
                <a:gd name="connsiteX3" fmla="*/ 2265133 w 2697210"/>
                <a:gd name="connsiteY3" fmla="*/ 720172 h 1291073"/>
                <a:gd name="connsiteX4" fmla="*/ 2697210 w 2697210"/>
                <a:gd name="connsiteY4" fmla="*/ 458291 h 1291073"/>
                <a:gd name="connsiteX0" fmla="*/ 0 w 2697210"/>
                <a:gd name="connsiteY0" fmla="*/ 0 h 1343611"/>
                <a:gd name="connsiteX1" fmla="*/ 693942 w 2697210"/>
                <a:gd name="connsiteY1" fmla="*/ 1178463 h 1343611"/>
                <a:gd name="connsiteX2" fmla="*/ 1034367 w 2697210"/>
                <a:gd name="connsiteY2" fmla="*/ 1335592 h 1343611"/>
                <a:gd name="connsiteX3" fmla="*/ 1754496 w 2697210"/>
                <a:gd name="connsiteY3" fmla="*/ 1191557 h 1343611"/>
                <a:gd name="connsiteX4" fmla="*/ 2265133 w 2697210"/>
                <a:gd name="connsiteY4" fmla="*/ 720172 h 1343611"/>
                <a:gd name="connsiteX5" fmla="*/ 2697210 w 2697210"/>
                <a:gd name="connsiteY5" fmla="*/ 458291 h 1343611"/>
                <a:gd name="connsiteX0" fmla="*/ 0 w 2697210"/>
                <a:gd name="connsiteY0" fmla="*/ 0 h 1335669"/>
                <a:gd name="connsiteX1" fmla="*/ 693942 w 2697210"/>
                <a:gd name="connsiteY1" fmla="*/ 1178463 h 1335669"/>
                <a:gd name="connsiteX2" fmla="*/ 1034367 w 2697210"/>
                <a:gd name="connsiteY2" fmla="*/ 1335592 h 1335669"/>
                <a:gd name="connsiteX3" fmla="*/ 1754496 w 2697210"/>
                <a:gd name="connsiteY3" fmla="*/ 1191557 h 1335669"/>
                <a:gd name="connsiteX4" fmla="*/ 2265133 w 2697210"/>
                <a:gd name="connsiteY4" fmla="*/ 720172 h 1335669"/>
                <a:gd name="connsiteX5" fmla="*/ 2697210 w 2697210"/>
                <a:gd name="connsiteY5" fmla="*/ 458291 h 1335669"/>
                <a:gd name="connsiteX0" fmla="*/ 0 w 2697210"/>
                <a:gd name="connsiteY0" fmla="*/ 0 h 1335669"/>
                <a:gd name="connsiteX1" fmla="*/ 693942 w 2697210"/>
                <a:gd name="connsiteY1" fmla="*/ 1178463 h 1335669"/>
                <a:gd name="connsiteX2" fmla="*/ 1034367 w 2697210"/>
                <a:gd name="connsiteY2" fmla="*/ 1335592 h 1335669"/>
                <a:gd name="connsiteX3" fmla="*/ 1754496 w 2697210"/>
                <a:gd name="connsiteY3" fmla="*/ 1191557 h 1335669"/>
                <a:gd name="connsiteX4" fmla="*/ 2265133 w 2697210"/>
                <a:gd name="connsiteY4" fmla="*/ 720172 h 1335669"/>
                <a:gd name="connsiteX5" fmla="*/ 2697210 w 2697210"/>
                <a:gd name="connsiteY5" fmla="*/ 458291 h 1335669"/>
                <a:gd name="connsiteX0" fmla="*/ 0 w 2697210"/>
                <a:gd name="connsiteY0" fmla="*/ 0 h 1335669"/>
                <a:gd name="connsiteX1" fmla="*/ 693942 w 2697210"/>
                <a:gd name="connsiteY1" fmla="*/ 1178463 h 1335669"/>
                <a:gd name="connsiteX2" fmla="*/ 1034367 w 2697210"/>
                <a:gd name="connsiteY2" fmla="*/ 1335592 h 1335669"/>
                <a:gd name="connsiteX3" fmla="*/ 1754496 w 2697210"/>
                <a:gd name="connsiteY3" fmla="*/ 1191557 h 1335669"/>
                <a:gd name="connsiteX4" fmla="*/ 2265133 w 2697210"/>
                <a:gd name="connsiteY4" fmla="*/ 720172 h 1335669"/>
                <a:gd name="connsiteX5" fmla="*/ 2697210 w 2697210"/>
                <a:gd name="connsiteY5" fmla="*/ 458291 h 1335669"/>
                <a:gd name="connsiteX0" fmla="*/ 0 w 2697210"/>
                <a:gd name="connsiteY0" fmla="*/ 0 h 1335628"/>
                <a:gd name="connsiteX1" fmla="*/ 693942 w 2697210"/>
                <a:gd name="connsiteY1" fmla="*/ 1178463 h 1335628"/>
                <a:gd name="connsiteX2" fmla="*/ 1034367 w 2697210"/>
                <a:gd name="connsiteY2" fmla="*/ 1335592 h 1335628"/>
                <a:gd name="connsiteX3" fmla="*/ 1754496 w 2697210"/>
                <a:gd name="connsiteY3" fmla="*/ 1139181 h 1335628"/>
                <a:gd name="connsiteX4" fmla="*/ 2265133 w 2697210"/>
                <a:gd name="connsiteY4" fmla="*/ 720172 h 1335628"/>
                <a:gd name="connsiteX5" fmla="*/ 2697210 w 2697210"/>
                <a:gd name="connsiteY5" fmla="*/ 458291 h 1335628"/>
                <a:gd name="connsiteX0" fmla="*/ 0 w 2697210"/>
                <a:gd name="connsiteY0" fmla="*/ 0 h 1335628"/>
                <a:gd name="connsiteX1" fmla="*/ 693942 w 2697210"/>
                <a:gd name="connsiteY1" fmla="*/ 1178463 h 1335628"/>
                <a:gd name="connsiteX2" fmla="*/ 1034367 w 2697210"/>
                <a:gd name="connsiteY2" fmla="*/ 1335592 h 1335628"/>
                <a:gd name="connsiteX3" fmla="*/ 1754496 w 2697210"/>
                <a:gd name="connsiteY3" fmla="*/ 1139181 h 1335628"/>
                <a:gd name="connsiteX4" fmla="*/ 2265133 w 2697210"/>
                <a:gd name="connsiteY4" fmla="*/ 720172 h 1335628"/>
                <a:gd name="connsiteX5" fmla="*/ 2697210 w 2697210"/>
                <a:gd name="connsiteY5" fmla="*/ 458291 h 1335628"/>
                <a:gd name="connsiteX0" fmla="*/ 0 w 2504772"/>
                <a:gd name="connsiteY0" fmla="*/ 0 h 1335628"/>
                <a:gd name="connsiteX1" fmla="*/ 693942 w 2504772"/>
                <a:gd name="connsiteY1" fmla="*/ 1178463 h 1335628"/>
                <a:gd name="connsiteX2" fmla="*/ 1034367 w 2504772"/>
                <a:gd name="connsiteY2" fmla="*/ 1335592 h 1335628"/>
                <a:gd name="connsiteX3" fmla="*/ 1754496 w 2504772"/>
                <a:gd name="connsiteY3" fmla="*/ 1139181 h 1335628"/>
                <a:gd name="connsiteX4" fmla="*/ 2265133 w 2504772"/>
                <a:gd name="connsiteY4" fmla="*/ 720172 h 1335628"/>
                <a:gd name="connsiteX5" fmla="*/ 2504772 w 2504772"/>
                <a:gd name="connsiteY5" fmla="*/ 214565 h 1335628"/>
                <a:gd name="connsiteX0" fmla="*/ 0 w 2504772"/>
                <a:gd name="connsiteY0" fmla="*/ 0 h 1335635"/>
                <a:gd name="connsiteX1" fmla="*/ 693942 w 2504772"/>
                <a:gd name="connsiteY1" fmla="*/ 1178463 h 1335635"/>
                <a:gd name="connsiteX2" fmla="*/ 1034367 w 2504772"/>
                <a:gd name="connsiteY2" fmla="*/ 1335592 h 1335635"/>
                <a:gd name="connsiteX3" fmla="*/ 1754496 w 2504772"/>
                <a:gd name="connsiteY3" fmla="*/ 1139181 h 1335635"/>
                <a:gd name="connsiteX4" fmla="*/ 1931574 w 2504772"/>
                <a:gd name="connsiteY4" fmla="*/ 630378 h 1335635"/>
                <a:gd name="connsiteX5" fmla="*/ 2504772 w 2504772"/>
                <a:gd name="connsiteY5" fmla="*/ 214565 h 1335635"/>
                <a:gd name="connsiteX0" fmla="*/ 0 w 2363651"/>
                <a:gd name="connsiteY0" fmla="*/ 106127 h 1441762"/>
                <a:gd name="connsiteX1" fmla="*/ 693942 w 2363651"/>
                <a:gd name="connsiteY1" fmla="*/ 1284590 h 1441762"/>
                <a:gd name="connsiteX2" fmla="*/ 1034367 w 2363651"/>
                <a:gd name="connsiteY2" fmla="*/ 1441719 h 1441762"/>
                <a:gd name="connsiteX3" fmla="*/ 1754496 w 2363651"/>
                <a:gd name="connsiteY3" fmla="*/ 1245308 h 1441762"/>
                <a:gd name="connsiteX4" fmla="*/ 1931574 w 2363651"/>
                <a:gd name="connsiteY4" fmla="*/ 736505 h 1441762"/>
                <a:gd name="connsiteX5" fmla="*/ 2363651 w 2363651"/>
                <a:gd name="connsiteY5" fmla="*/ 0 h 1441762"/>
                <a:gd name="connsiteX0" fmla="*/ 0 w 2363651"/>
                <a:gd name="connsiteY0" fmla="*/ 106127 h 1441730"/>
                <a:gd name="connsiteX1" fmla="*/ 693942 w 2363651"/>
                <a:gd name="connsiteY1" fmla="*/ 1284590 h 1441730"/>
                <a:gd name="connsiteX2" fmla="*/ 1034367 w 2363651"/>
                <a:gd name="connsiteY2" fmla="*/ 1441719 h 1441730"/>
                <a:gd name="connsiteX3" fmla="*/ 1574888 w 2363651"/>
                <a:gd name="connsiteY3" fmla="*/ 1027238 h 1441730"/>
                <a:gd name="connsiteX4" fmla="*/ 1931574 w 2363651"/>
                <a:gd name="connsiteY4" fmla="*/ 736505 h 1441730"/>
                <a:gd name="connsiteX5" fmla="*/ 2363651 w 2363651"/>
                <a:gd name="connsiteY5" fmla="*/ 0 h 1441730"/>
                <a:gd name="connsiteX0" fmla="*/ 0 w 2363651"/>
                <a:gd name="connsiteY0" fmla="*/ 106127 h 1441730"/>
                <a:gd name="connsiteX1" fmla="*/ 719600 w 2363651"/>
                <a:gd name="connsiteY1" fmla="*/ 1220451 h 1441730"/>
                <a:gd name="connsiteX2" fmla="*/ 1034367 w 2363651"/>
                <a:gd name="connsiteY2" fmla="*/ 1441719 h 1441730"/>
                <a:gd name="connsiteX3" fmla="*/ 1574888 w 2363651"/>
                <a:gd name="connsiteY3" fmla="*/ 1027238 h 1441730"/>
                <a:gd name="connsiteX4" fmla="*/ 1931574 w 2363651"/>
                <a:gd name="connsiteY4" fmla="*/ 736505 h 1441730"/>
                <a:gd name="connsiteX5" fmla="*/ 2363651 w 2363651"/>
                <a:gd name="connsiteY5" fmla="*/ 0 h 1441730"/>
                <a:gd name="connsiteX0" fmla="*/ 0 w 2158384"/>
                <a:gd name="connsiteY0" fmla="*/ 0 h 2211652"/>
                <a:gd name="connsiteX1" fmla="*/ 514333 w 2158384"/>
                <a:gd name="connsiteY1" fmla="*/ 1973779 h 2211652"/>
                <a:gd name="connsiteX2" fmla="*/ 829100 w 2158384"/>
                <a:gd name="connsiteY2" fmla="*/ 2195047 h 2211652"/>
                <a:gd name="connsiteX3" fmla="*/ 1369621 w 2158384"/>
                <a:gd name="connsiteY3" fmla="*/ 1780566 h 2211652"/>
                <a:gd name="connsiteX4" fmla="*/ 1726307 w 2158384"/>
                <a:gd name="connsiteY4" fmla="*/ 1489833 h 2211652"/>
                <a:gd name="connsiteX5" fmla="*/ 2158384 w 2158384"/>
                <a:gd name="connsiteY5" fmla="*/ 753328 h 2211652"/>
                <a:gd name="connsiteX0" fmla="*/ 0 w 2158384"/>
                <a:gd name="connsiteY0" fmla="*/ 0 h 2211652"/>
                <a:gd name="connsiteX1" fmla="*/ 514333 w 2158384"/>
                <a:gd name="connsiteY1" fmla="*/ 1973779 h 2211652"/>
                <a:gd name="connsiteX2" fmla="*/ 829100 w 2158384"/>
                <a:gd name="connsiteY2" fmla="*/ 2195047 h 2211652"/>
                <a:gd name="connsiteX3" fmla="*/ 1369621 w 2158384"/>
                <a:gd name="connsiteY3" fmla="*/ 1780566 h 2211652"/>
                <a:gd name="connsiteX4" fmla="*/ 1726307 w 2158384"/>
                <a:gd name="connsiteY4" fmla="*/ 1489833 h 2211652"/>
                <a:gd name="connsiteX5" fmla="*/ 2158384 w 2158384"/>
                <a:gd name="connsiteY5" fmla="*/ 753328 h 2211652"/>
                <a:gd name="connsiteX0" fmla="*/ 0 w 2158384"/>
                <a:gd name="connsiteY0" fmla="*/ 0 h 2195058"/>
                <a:gd name="connsiteX1" fmla="*/ 514333 w 2158384"/>
                <a:gd name="connsiteY1" fmla="*/ 1973779 h 2195058"/>
                <a:gd name="connsiteX2" fmla="*/ 829100 w 2158384"/>
                <a:gd name="connsiteY2" fmla="*/ 2195047 h 2195058"/>
                <a:gd name="connsiteX3" fmla="*/ 1369621 w 2158384"/>
                <a:gd name="connsiteY3" fmla="*/ 1780566 h 2195058"/>
                <a:gd name="connsiteX4" fmla="*/ 1726307 w 2158384"/>
                <a:gd name="connsiteY4" fmla="*/ 1489833 h 2195058"/>
                <a:gd name="connsiteX5" fmla="*/ 2158384 w 2158384"/>
                <a:gd name="connsiteY5" fmla="*/ 753328 h 2195058"/>
                <a:gd name="connsiteX0" fmla="*/ 0 w 2158384"/>
                <a:gd name="connsiteY0" fmla="*/ 0 h 2195060"/>
                <a:gd name="connsiteX1" fmla="*/ 514333 w 2158384"/>
                <a:gd name="connsiteY1" fmla="*/ 1973779 h 2195060"/>
                <a:gd name="connsiteX2" fmla="*/ 829100 w 2158384"/>
                <a:gd name="connsiteY2" fmla="*/ 2195047 h 2195060"/>
                <a:gd name="connsiteX3" fmla="*/ 1369621 w 2158384"/>
                <a:gd name="connsiteY3" fmla="*/ 1780566 h 2195060"/>
                <a:gd name="connsiteX4" fmla="*/ 1726307 w 2158384"/>
                <a:gd name="connsiteY4" fmla="*/ 1489833 h 2195060"/>
                <a:gd name="connsiteX5" fmla="*/ 2158384 w 2158384"/>
                <a:gd name="connsiteY5" fmla="*/ 753328 h 2195060"/>
                <a:gd name="connsiteX0" fmla="*/ 0 w 2158384"/>
                <a:gd name="connsiteY0" fmla="*/ 0 h 2195060"/>
                <a:gd name="connsiteX1" fmla="*/ 514333 w 2158384"/>
                <a:gd name="connsiteY1" fmla="*/ 1973779 h 2195060"/>
                <a:gd name="connsiteX2" fmla="*/ 829100 w 2158384"/>
                <a:gd name="connsiteY2" fmla="*/ 2195047 h 2195060"/>
                <a:gd name="connsiteX3" fmla="*/ 1369621 w 2158384"/>
                <a:gd name="connsiteY3" fmla="*/ 1780566 h 2195060"/>
                <a:gd name="connsiteX4" fmla="*/ 1623674 w 2158384"/>
                <a:gd name="connsiteY4" fmla="*/ 1258934 h 2195060"/>
                <a:gd name="connsiteX5" fmla="*/ 2158384 w 2158384"/>
                <a:gd name="connsiteY5" fmla="*/ 753328 h 2195060"/>
                <a:gd name="connsiteX0" fmla="*/ 0 w 1863312"/>
                <a:gd name="connsiteY0" fmla="*/ 490957 h 2686017"/>
                <a:gd name="connsiteX1" fmla="*/ 514333 w 1863312"/>
                <a:gd name="connsiteY1" fmla="*/ 2464736 h 2686017"/>
                <a:gd name="connsiteX2" fmla="*/ 829100 w 1863312"/>
                <a:gd name="connsiteY2" fmla="*/ 2686004 h 2686017"/>
                <a:gd name="connsiteX3" fmla="*/ 1369621 w 1863312"/>
                <a:gd name="connsiteY3" fmla="*/ 2271523 h 2686017"/>
                <a:gd name="connsiteX4" fmla="*/ 1623674 w 1863312"/>
                <a:gd name="connsiteY4" fmla="*/ 1749891 h 2686017"/>
                <a:gd name="connsiteX5" fmla="*/ 1863312 w 1863312"/>
                <a:gd name="connsiteY5" fmla="*/ 0 h 2686017"/>
                <a:gd name="connsiteX0" fmla="*/ 0 w 1863312"/>
                <a:gd name="connsiteY0" fmla="*/ 490957 h 2686017"/>
                <a:gd name="connsiteX1" fmla="*/ 514333 w 1863312"/>
                <a:gd name="connsiteY1" fmla="*/ 2464736 h 2686017"/>
                <a:gd name="connsiteX2" fmla="*/ 829100 w 1863312"/>
                <a:gd name="connsiteY2" fmla="*/ 2686004 h 2686017"/>
                <a:gd name="connsiteX3" fmla="*/ 1369621 w 1863312"/>
                <a:gd name="connsiteY3" fmla="*/ 2271523 h 2686017"/>
                <a:gd name="connsiteX4" fmla="*/ 1623674 w 1863312"/>
                <a:gd name="connsiteY4" fmla="*/ 1749891 h 2686017"/>
                <a:gd name="connsiteX5" fmla="*/ 1863312 w 1863312"/>
                <a:gd name="connsiteY5" fmla="*/ 0 h 2686017"/>
                <a:gd name="connsiteX0" fmla="*/ 0 w 1799166"/>
                <a:gd name="connsiteY0" fmla="*/ 0 h 2770100"/>
                <a:gd name="connsiteX1" fmla="*/ 450187 w 1799166"/>
                <a:gd name="connsiteY1" fmla="*/ 2499714 h 2770100"/>
                <a:gd name="connsiteX2" fmla="*/ 764954 w 1799166"/>
                <a:gd name="connsiteY2" fmla="*/ 2720982 h 2770100"/>
                <a:gd name="connsiteX3" fmla="*/ 1305475 w 1799166"/>
                <a:gd name="connsiteY3" fmla="*/ 2306501 h 2770100"/>
                <a:gd name="connsiteX4" fmla="*/ 1559528 w 1799166"/>
                <a:gd name="connsiteY4" fmla="*/ 1784869 h 2770100"/>
                <a:gd name="connsiteX5" fmla="*/ 1799166 w 1799166"/>
                <a:gd name="connsiteY5" fmla="*/ 34978 h 2770100"/>
                <a:gd name="connsiteX0" fmla="*/ 0 w 1799166"/>
                <a:gd name="connsiteY0" fmla="*/ 0 h 2770100"/>
                <a:gd name="connsiteX1" fmla="*/ 450187 w 1799166"/>
                <a:gd name="connsiteY1" fmla="*/ 2499714 h 2770100"/>
                <a:gd name="connsiteX2" fmla="*/ 764954 w 1799166"/>
                <a:gd name="connsiteY2" fmla="*/ 2720982 h 2770100"/>
                <a:gd name="connsiteX3" fmla="*/ 1305475 w 1799166"/>
                <a:gd name="connsiteY3" fmla="*/ 2306501 h 2770100"/>
                <a:gd name="connsiteX4" fmla="*/ 1559528 w 1799166"/>
                <a:gd name="connsiteY4" fmla="*/ 1784869 h 2770100"/>
                <a:gd name="connsiteX5" fmla="*/ 1799166 w 1799166"/>
                <a:gd name="connsiteY5" fmla="*/ 34978 h 2770100"/>
                <a:gd name="connsiteX0" fmla="*/ 0 w 1799166"/>
                <a:gd name="connsiteY0" fmla="*/ 0 h 2720995"/>
                <a:gd name="connsiteX1" fmla="*/ 450187 w 1799166"/>
                <a:gd name="connsiteY1" fmla="*/ 249971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305475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254158 w 1799166"/>
                <a:gd name="connsiteY3" fmla="*/ 2306501 h 2720995"/>
                <a:gd name="connsiteX4" fmla="*/ 1559528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5"/>
                <a:gd name="connsiteX1" fmla="*/ 398870 w 1799166"/>
                <a:gd name="connsiteY1" fmla="*/ 2332954 h 2720995"/>
                <a:gd name="connsiteX2" fmla="*/ 764954 w 1799166"/>
                <a:gd name="connsiteY2" fmla="*/ 2720982 h 2720995"/>
                <a:gd name="connsiteX3" fmla="*/ 1254158 w 1799166"/>
                <a:gd name="connsiteY3" fmla="*/ 2306501 h 2720995"/>
                <a:gd name="connsiteX4" fmla="*/ 1444065 w 1799166"/>
                <a:gd name="connsiteY4" fmla="*/ 1784869 h 2720995"/>
                <a:gd name="connsiteX5" fmla="*/ 1799166 w 1799166"/>
                <a:gd name="connsiteY5" fmla="*/ 34978 h 2720995"/>
                <a:gd name="connsiteX0" fmla="*/ 0 w 1799166"/>
                <a:gd name="connsiteY0" fmla="*/ 0 h 2720994"/>
                <a:gd name="connsiteX1" fmla="*/ 398870 w 1799166"/>
                <a:gd name="connsiteY1" fmla="*/ 2332954 h 2720994"/>
                <a:gd name="connsiteX2" fmla="*/ 764954 w 1799166"/>
                <a:gd name="connsiteY2" fmla="*/ 2720982 h 2720994"/>
                <a:gd name="connsiteX3" fmla="*/ 1202842 w 1799166"/>
                <a:gd name="connsiteY3" fmla="*/ 2280845 h 2720994"/>
                <a:gd name="connsiteX4" fmla="*/ 1444065 w 1799166"/>
                <a:gd name="connsiteY4" fmla="*/ 1784869 h 2720994"/>
                <a:gd name="connsiteX5" fmla="*/ 1799166 w 1799166"/>
                <a:gd name="connsiteY5" fmla="*/ 34978 h 2720994"/>
                <a:gd name="connsiteX0" fmla="*/ 0 w 1799166"/>
                <a:gd name="connsiteY0" fmla="*/ 0 h 2720996"/>
                <a:gd name="connsiteX1" fmla="*/ 398870 w 1799166"/>
                <a:gd name="connsiteY1" fmla="*/ 2332954 h 2720996"/>
                <a:gd name="connsiteX2" fmla="*/ 764954 w 1799166"/>
                <a:gd name="connsiteY2" fmla="*/ 2720982 h 2720996"/>
                <a:gd name="connsiteX3" fmla="*/ 1202842 w 1799166"/>
                <a:gd name="connsiteY3" fmla="*/ 2280845 h 2720996"/>
                <a:gd name="connsiteX4" fmla="*/ 1418407 w 1799166"/>
                <a:gd name="connsiteY4" fmla="*/ 1579626 h 2720996"/>
                <a:gd name="connsiteX5" fmla="*/ 1799166 w 1799166"/>
                <a:gd name="connsiteY5" fmla="*/ 34978 h 2720996"/>
                <a:gd name="connsiteX0" fmla="*/ 0 w 1799166"/>
                <a:gd name="connsiteY0" fmla="*/ 0 h 2720996"/>
                <a:gd name="connsiteX1" fmla="*/ 398870 w 1799166"/>
                <a:gd name="connsiteY1" fmla="*/ 2332954 h 2720996"/>
                <a:gd name="connsiteX2" fmla="*/ 764954 w 1799166"/>
                <a:gd name="connsiteY2" fmla="*/ 2720982 h 2720996"/>
                <a:gd name="connsiteX3" fmla="*/ 1202842 w 1799166"/>
                <a:gd name="connsiteY3" fmla="*/ 2280845 h 2720996"/>
                <a:gd name="connsiteX4" fmla="*/ 1418407 w 1799166"/>
                <a:gd name="connsiteY4" fmla="*/ 1579626 h 2720996"/>
                <a:gd name="connsiteX5" fmla="*/ 1799166 w 1799166"/>
                <a:gd name="connsiteY5" fmla="*/ 34978 h 2720996"/>
                <a:gd name="connsiteX0" fmla="*/ 0 w 1799166"/>
                <a:gd name="connsiteY0" fmla="*/ 0 h 2720996"/>
                <a:gd name="connsiteX1" fmla="*/ 398870 w 1799166"/>
                <a:gd name="connsiteY1" fmla="*/ 2332954 h 2720996"/>
                <a:gd name="connsiteX2" fmla="*/ 764954 w 1799166"/>
                <a:gd name="connsiteY2" fmla="*/ 2720982 h 2720996"/>
                <a:gd name="connsiteX3" fmla="*/ 1202842 w 1799166"/>
                <a:gd name="connsiteY3" fmla="*/ 2280845 h 2720996"/>
                <a:gd name="connsiteX4" fmla="*/ 1418407 w 1799166"/>
                <a:gd name="connsiteY4" fmla="*/ 1579626 h 2720996"/>
                <a:gd name="connsiteX5" fmla="*/ 1799166 w 1799166"/>
                <a:gd name="connsiteY5" fmla="*/ 34978 h 2720996"/>
                <a:gd name="connsiteX0" fmla="*/ 0 w 1799166"/>
                <a:gd name="connsiteY0" fmla="*/ 0 h 2720998"/>
                <a:gd name="connsiteX1" fmla="*/ 398870 w 1799166"/>
                <a:gd name="connsiteY1" fmla="*/ 2332954 h 2720998"/>
                <a:gd name="connsiteX2" fmla="*/ 764954 w 1799166"/>
                <a:gd name="connsiteY2" fmla="*/ 2720982 h 2720998"/>
                <a:gd name="connsiteX3" fmla="*/ 1202842 w 1799166"/>
                <a:gd name="connsiteY3" fmla="*/ 2280845 h 2720998"/>
                <a:gd name="connsiteX4" fmla="*/ 1456895 w 1799166"/>
                <a:gd name="connsiteY4" fmla="*/ 1374383 h 2720998"/>
                <a:gd name="connsiteX5" fmla="*/ 1799166 w 1799166"/>
                <a:gd name="connsiteY5" fmla="*/ 34978 h 2720998"/>
                <a:gd name="connsiteX0" fmla="*/ 0 w 1799166"/>
                <a:gd name="connsiteY0" fmla="*/ 0 h 2720998"/>
                <a:gd name="connsiteX1" fmla="*/ 398870 w 1799166"/>
                <a:gd name="connsiteY1" fmla="*/ 2332954 h 2720998"/>
                <a:gd name="connsiteX2" fmla="*/ 764954 w 1799166"/>
                <a:gd name="connsiteY2" fmla="*/ 2720982 h 2720998"/>
                <a:gd name="connsiteX3" fmla="*/ 1202842 w 1799166"/>
                <a:gd name="connsiteY3" fmla="*/ 2280845 h 2720998"/>
                <a:gd name="connsiteX4" fmla="*/ 1456895 w 1799166"/>
                <a:gd name="connsiteY4" fmla="*/ 1374383 h 2720998"/>
                <a:gd name="connsiteX5" fmla="*/ 1799166 w 1799166"/>
                <a:gd name="connsiteY5" fmla="*/ 34978 h 2720998"/>
                <a:gd name="connsiteX0" fmla="*/ 0 w 1799166"/>
                <a:gd name="connsiteY0" fmla="*/ 0 h 2720998"/>
                <a:gd name="connsiteX1" fmla="*/ 398870 w 1799166"/>
                <a:gd name="connsiteY1" fmla="*/ 2332954 h 2720998"/>
                <a:gd name="connsiteX2" fmla="*/ 764954 w 1799166"/>
                <a:gd name="connsiteY2" fmla="*/ 2720982 h 2720998"/>
                <a:gd name="connsiteX3" fmla="*/ 1202842 w 1799166"/>
                <a:gd name="connsiteY3" fmla="*/ 2280845 h 2720998"/>
                <a:gd name="connsiteX4" fmla="*/ 1456895 w 1799166"/>
                <a:gd name="connsiteY4" fmla="*/ 1374383 h 2720998"/>
                <a:gd name="connsiteX5" fmla="*/ 1799166 w 1799166"/>
                <a:gd name="connsiteY5" fmla="*/ 34978 h 2720998"/>
                <a:gd name="connsiteX0" fmla="*/ 0 w 1799166"/>
                <a:gd name="connsiteY0" fmla="*/ 0 h 2721000"/>
                <a:gd name="connsiteX1" fmla="*/ 398870 w 1799166"/>
                <a:gd name="connsiteY1" fmla="*/ 2332954 h 2721000"/>
                <a:gd name="connsiteX2" fmla="*/ 764954 w 1799166"/>
                <a:gd name="connsiteY2" fmla="*/ 2720982 h 2721000"/>
                <a:gd name="connsiteX3" fmla="*/ 1202842 w 1799166"/>
                <a:gd name="connsiteY3" fmla="*/ 2280845 h 2721000"/>
                <a:gd name="connsiteX4" fmla="*/ 1456895 w 1799166"/>
                <a:gd name="connsiteY4" fmla="*/ 1374383 h 2721000"/>
                <a:gd name="connsiteX5" fmla="*/ 1799166 w 1799166"/>
                <a:gd name="connsiteY5" fmla="*/ 34978 h 2721000"/>
                <a:gd name="connsiteX0" fmla="*/ 0 w 1799166"/>
                <a:gd name="connsiteY0" fmla="*/ 0 h 2720997"/>
                <a:gd name="connsiteX1" fmla="*/ 398870 w 1799166"/>
                <a:gd name="connsiteY1" fmla="*/ 2332954 h 2720997"/>
                <a:gd name="connsiteX2" fmla="*/ 764954 w 1799166"/>
                <a:gd name="connsiteY2" fmla="*/ 2720982 h 2720997"/>
                <a:gd name="connsiteX3" fmla="*/ 1202842 w 1799166"/>
                <a:gd name="connsiteY3" fmla="*/ 2280845 h 2720997"/>
                <a:gd name="connsiteX4" fmla="*/ 1456895 w 1799166"/>
                <a:gd name="connsiteY4" fmla="*/ 1374383 h 2720997"/>
                <a:gd name="connsiteX5" fmla="*/ 1799166 w 1799166"/>
                <a:gd name="connsiteY5" fmla="*/ 34978 h 2720997"/>
                <a:gd name="connsiteX0" fmla="*/ 0 w 1735020"/>
                <a:gd name="connsiteY0" fmla="*/ 0 h 2720997"/>
                <a:gd name="connsiteX1" fmla="*/ 398870 w 1735020"/>
                <a:gd name="connsiteY1" fmla="*/ 2332954 h 2720997"/>
                <a:gd name="connsiteX2" fmla="*/ 764954 w 1735020"/>
                <a:gd name="connsiteY2" fmla="*/ 2720982 h 2720997"/>
                <a:gd name="connsiteX3" fmla="*/ 1202842 w 1735020"/>
                <a:gd name="connsiteY3" fmla="*/ 2280845 h 2720997"/>
                <a:gd name="connsiteX4" fmla="*/ 1456895 w 1735020"/>
                <a:gd name="connsiteY4" fmla="*/ 1374383 h 2720997"/>
                <a:gd name="connsiteX5" fmla="*/ 1735020 w 1735020"/>
                <a:gd name="connsiteY5" fmla="*/ 9323 h 2720997"/>
                <a:gd name="connsiteX0" fmla="*/ 0 w 1876141"/>
                <a:gd name="connsiteY0" fmla="*/ 260058 h 2981055"/>
                <a:gd name="connsiteX1" fmla="*/ 398870 w 1876141"/>
                <a:gd name="connsiteY1" fmla="*/ 2593012 h 2981055"/>
                <a:gd name="connsiteX2" fmla="*/ 764954 w 1876141"/>
                <a:gd name="connsiteY2" fmla="*/ 2981040 h 2981055"/>
                <a:gd name="connsiteX3" fmla="*/ 1202842 w 1876141"/>
                <a:gd name="connsiteY3" fmla="*/ 2540903 h 2981055"/>
                <a:gd name="connsiteX4" fmla="*/ 1456895 w 1876141"/>
                <a:gd name="connsiteY4" fmla="*/ 1634441 h 2981055"/>
                <a:gd name="connsiteX5" fmla="*/ 1876141 w 1876141"/>
                <a:gd name="connsiteY5" fmla="*/ 0 h 2981055"/>
                <a:gd name="connsiteX0" fmla="*/ 0 w 1876141"/>
                <a:gd name="connsiteY0" fmla="*/ 260058 h 2981056"/>
                <a:gd name="connsiteX1" fmla="*/ 398870 w 1876141"/>
                <a:gd name="connsiteY1" fmla="*/ 2593012 h 2981056"/>
                <a:gd name="connsiteX2" fmla="*/ 764954 w 1876141"/>
                <a:gd name="connsiteY2" fmla="*/ 2981040 h 2981056"/>
                <a:gd name="connsiteX3" fmla="*/ 1202842 w 1876141"/>
                <a:gd name="connsiteY3" fmla="*/ 2540903 h 2981056"/>
                <a:gd name="connsiteX4" fmla="*/ 1533870 w 1876141"/>
                <a:gd name="connsiteY4" fmla="*/ 1621613 h 2981056"/>
                <a:gd name="connsiteX5" fmla="*/ 1876141 w 1876141"/>
                <a:gd name="connsiteY5" fmla="*/ 0 h 2981056"/>
                <a:gd name="connsiteX0" fmla="*/ 0 w 1914629"/>
                <a:gd name="connsiteY0" fmla="*/ 0 h 3016035"/>
                <a:gd name="connsiteX1" fmla="*/ 437358 w 1914629"/>
                <a:gd name="connsiteY1" fmla="*/ 2627991 h 3016035"/>
                <a:gd name="connsiteX2" fmla="*/ 803442 w 1914629"/>
                <a:gd name="connsiteY2" fmla="*/ 3016019 h 3016035"/>
                <a:gd name="connsiteX3" fmla="*/ 1241330 w 1914629"/>
                <a:gd name="connsiteY3" fmla="*/ 2575882 h 3016035"/>
                <a:gd name="connsiteX4" fmla="*/ 1572358 w 1914629"/>
                <a:gd name="connsiteY4" fmla="*/ 1656592 h 3016035"/>
                <a:gd name="connsiteX5" fmla="*/ 1914629 w 1914629"/>
                <a:gd name="connsiteY5" fmla="*/ 34979 h 3016035"/>
                <a:gd name="connsiteX0" fmla="*/ 0 w 1914629"/>
                <a:gd name="connsiteY0" fmla="*/ 0 h 3017845"/>
                <a:gd name="connsiteX1" fmla="*/ 373212 w 1914629"/>
                <a:gd name="connsiteY1" fmla="*/ 2640818 h 3017845"/>
                <a:gd name="connsiteX2" fmla="*/ 803442 w 1914629"/>
                <a:gd name="connsiteY2" fmla="*/ 3016019 h 3017845"/>
                <a:gd name="connsiteX3" fmla="*/ 1241330 w 1914629"/>
                <a:gd name="connsiteY3" fmla="*/ 2575882 h 3017845"/>
                <a:gd name="connsiteX4" fmla="*/ 1572358 w 1914629"/>
                <a:gd name="connsiteY4" fmla="*/ 1656592 h 3017845"/>
                <a:gd name="connsiteX5" fmla="*/ 1914629 w 1914629"/>
                <a:gd name="connsiteY5" fmla="*/ 34979 h 3017845"/>
                <a:gd name="connsiteX0" fmla="*/ 0 w 1914629"/>
                <a:gd name="connsiteY0" fmla="*/ 0 h 3016035"/>
                <a:gd name="connsiteX1" fmla="*/ 373212 w 1914629"/>
                <a:gd name="connsiteY1" fmla="*/ 2640818 h 3016035"/>
                <a:gd name="connsiteX2" fmla="*/ 803442 w 1914629"/>
                <a:gd name="connsiteY2" fmla="*/ 3016019 h 3016035"/>
                <a:gd name="connsiteX3" fmla="*/ 1241330 w 1914629"/>
                <a:gd name="connsiteY3" fmla="*/ 2575882 h 3016035"/>
                <a:gd name="connsiteX4" fmla="*/ 1572358 w 1914629"/>
                <a:gd name="connsiteY4" fmla="*/ 1656592 h 3016035"/>
                <a:gd name="connsiteX5" fmla="*/ 1914629 w 1914629"/>
                <a:gd name="connsiteY5" fmla="*/ 34979 h 3016035"/>
                <a:gd name="connsiteX0" fmla="*/ 0 w 1914629"/>
                <a:gd name="connsiteY0" fmla="*/ 0 h 3016035"/>
                <a:gd name="connsiteX1" fmla="*/ 437358 w 1914629"/>
                <a:gd name="connsiteY1" fmla="*/ 2576680 h 3016035"/>
                <a:gd name="connsiteX2" fmla="*/ 803442 w 1914629"/>
                <a:gd name="connsiteY2" fmla="*/ 3016019 h 3016035"/>
                <a:gd name="connsiteX3" fmla="*/ 1241330 w 1914629"/>
                <a:gd name="connsiteY3" fmla="*/ 2575882 h 3016035"/>
                <a:gd name="connsiteX4" fmla="*/ 1572358 w 1914629"/>
                <a:gd name="connsiteY4" fmla="*/ 1656592 h 3016035"/>
                <a:gd name="connsiteX5" fmla="*/ 1914629 w 1914629"/>
                <a:gd name="connsiteY5" fmla="*/ 34979 h 3016035"/>
                <a:gd name="connsiteX0" fmla="*/ 0 w 1914629"/>
                <a:gd name="connsiteY0" fmla="*/ 0 h 3016035"/>
                <a:gd name="connsiteX1" fmla="*/ 386041 w 1914629"/>
                <a:gd name="connsiteY1" fmla="*/ 2589508 h 3016035"/>
                <a:gd name="connsiteX2" fmla="*/ 803442 w 1914629"/>
                <a:gd name="connsiteY2" fmla="*/ 3016019 h 3016035"/>
                <a:gd name="connsiteX3" fmla="*/ 1241330 w 1914629"/>
                <a:gd name="connsiteY3" fmla="*/ 2575882 h 3016035"/>
                <a:gd name="connsiteX4" fmla="*/ 1572358 w 1914629"/>
                <a:gd name="connsiteY4" fmla="*/ 1656592 h 3016035"/>
                <a:gd name="connsiteX5" fmla="*/ 1914629 w 1914629"/>
                <a:gd name="connsiteY5" fmla="*/ 34979 h 3016035"/>
                <a:gd name="connsiteX0" fmla="*/ 0 w 1914629"/>
                <a:gd name="connsiteY0" fmla="*/ 0 h 3016035"/>
                <a:gd name="connsiteX1" fmla="*/ 386041 w 1914629"/>
                <a:gd name="connsiteY1" fmla="*/ 2589508 h 3016035"/>
                <a:gd name="connsiteX2" fmla="*/ 803442 w 1914629"/>
                <a:gd name="connsiteY2" fmla="*/ 3016019 h 3016035"/>
                <a:gd name="connsiteX3" fmla="*/ 1241330 w 1914629"/>
                <a:gd name="connsiteY3" fmla="*/ 2575882 h 3016035"/>
                <a:gd name="connsiteX4" fmla="*/ 1572358 w 1914629"/>
                <a:gd name="connsiteY4" fmla="*/ 1656592 h 3016035"/>
                <a:gd name="connsiteX5" fmla="*/ 1914629 w 1914629"/>
                <a:gd name="connsiteY5" fmla="*/ 34979 h 3016035"/>
                <a:gd name="connsiteX0" fmla="*/ 0 w 1914629"/>
                <a:gd name="connsiteY0" fmla="*/ 0 h 3016035"/>
                <a:gd name="connsiteX1" fmla="*/ 386041 w 1914629"/>
                <a:gd name="connsiteY1" fmla="*/ 2589508 h 3016035"/>
                <a:gd name="connsiteX2" fmla="*/ 803442 w 1914629"/>
                <a:gd name="connsiteY2" fmla="*/ 3016019 h 3016035"/>
                <a:gd name="connsiteX3" fmla="*/ 1241330 w 1914629"/>
                <a:gd name="connsiteY3" fmla="*/ 2575882 h 3016035"/>
                <a:gd name="connsiteX4" fmla="*/ 1572358 w 1914629"/>
                <a:gd name="connsiteY4" fmla="*/ 1656592 h 3016035"/>
                <a:gd name="connsiteX5" fmla="*/ 1914629 w 1914629"/>
                <a:gd name="connsiteY5" fmla="*/ 34979 h 3016035"/>
                <a:gd name="connsiteX0" fmla="*/ 0 w 1863312"/>
                <a:gd name="connsiteY0" fmla="*/ 16332 h 3032367"/>
                <a:gd name="connsiteX1" fmla="*/ 386041 w 1863312"/>
                <a:gd name="connsiteY1" fmla="*/ 2605840 h 3032367"/>
                <a:gd name="connsiteX2" fmla="*/ 803442 w 1863312"/>
                <a:gd name="connsiteY2" fmla="*/ 3032351 h 3032367"/>
                <a:gd name="connsiteX3" fmla="*/ 1241330 w 1863312"/>
                <a:gd name="connsiteY3" fmla="*/ 2592214 h 3032367"/>
                <a:gd name="connsiteX4" fmla="*/ 1572358 w 1863312"/>
                <a:gd name="connsiteY4" fmla="*/ 1672924 h 3032367"/>
                <a:gd name="connsiteX5" fmla="*/ 1863312 w 1863312"/>
                <a:gd name="connsiteY5" fmla="*/ 0 h 3032367"/>
                <a:gd name="connsiteX0" fmla="*/ 0 w 1824824"/>
                <a:gd name="connsiteY0" fmla="*/ 0 h 3041691"/>
                <a:gd name="connsiteX1" fmla="*/ 347553 w 1824824"/>
                <a:gd name="connsiteY1" fmla="*/ 2615164 h 3041691"/>
                <a:gd name="connsiteX2" fmla="*/ 764954 w 1824824"/>
                <a:gd name="connsiteY2" fmla="*/ 3041675 h 3041691"/>
                <a:gd name="connsiteX3" fmla="*/ 1202842 w 1824824"/>
                <a:gd name="connsiteY3" fmla="*/ 2601538 h 3041691"/>
                <a:gd name="connsiteX4" fmla="*/ 1533870 w 1824824"/>
                <a:gd name="connsiteY4" fmla="*/ 1682248 h 3041691"/>
                <a:gd name="connsiteX5" fmla="*/ 1824824 w 1824824"/>
                <a:gd name="connsiteY5" fmla="*/ 9324 h 3041691"/>
                <a:gd name="connsiteX0" fmla="*/ 0 w 1824824"/>
                <a:gd name="connsiteY0" fmla="*/ 0 h 3041691"/>
                <a:gd name="connsiteX1" fmla="*/ 347553 w 1824824"/>
                <a:gd name="connsiteY1" fmla="*/ 2615164 h 3041691"/>
                <a:gd name="connsiteX2" fmla="*/ 764954 w 1824824"/>
                <a:gd name="connsiteY2" fmla="*/ 3041675 h 3041691"/>
                <a:gd name="connsiteX3" fmla="*/ 1202842 w 1824824"/>
                <a:gd name="connsiteY3" fmla="*/ 2601538 h 3041691"/>
                <a:gd name="connsiteX4" fmla="*/ 1533870 w 1824824"/>
                <a:gd name="connsiteY4" fmla="*/ 1682248 h 3041691"/>
                <a:gd name="connsiteX5" fmla="*/ 1824824 w 1824824"/>
                <a:gd name="connsiteY5" fmla="*/ 9324 h 3041691"/>
                <a:gd name="connsiteX0" fmla="*/ 0 w 1824824"/>
                <a:gd name="connsiteY0" fmla="*/ 0 h 3041691"/>
                <a:gd name="connsiteX1" fmla="*/ 347553 w 1824824"/>
                <a:gd name="connsiteY1" fmla="*/ 2615164 h 3041691"/>
                <a:gd name="connsiteX2" fmla="*/ 764954 w 1824824"/>
                <a:gd name="connsiteY2" fmla="*/ 3041675 h 3041691"/>
                <a:gd name="connsiteX3" fmla="*/ 1202842 w 1824824"/>
                <a:gd name="connsiteY3" fmla="*/ 2601538 h 3041691"/>
                <a:gd name="connsiteX4" fmla="*/ 1533870 w 1824824"/>
                <a:gd name="connsiteY4" fmla="*/ 1682248 h 3041691"/>
                <a:gd name="connsiteX5" fmla="*/ 1824824 w 1824824"/>
                <a:gd name="connsiteY5" fmla="*/ 9324 h 3041691"/>
                <a:gd name="connsiteX0" fmla="*/ 0 w 1824824"/>
                <a:gd name="connsiteY0" fmla="*/ 0 h 3041691"/>
                <a:gd name="connsiteX1" fmla="*/ 309066 w 1824824"/>
                <a:gd name="connsiteY1" fmla="*/ 2499715 h 3041691"/>
                <a:gd name="connsiteX2" fmla="*/ 764954 w 1824824"/>
                <a:gd name="connsiteY2" fmla="*/ 3041675 h 3041691"/>
                <a:gd name="connsiteX3" fmla="*/ 1202842 w 1824824"/>
                <a:gd name="connsiteY3" fmla="*/ 2601538 h 3041691"/>
                <a:gd name="connsiteX4" fmla="*/ 1533870 w 1824824"/>
                <a:gd name="connsiteY4" fmla="*/ 1682248 h 3041691"/>
                <a:gd name="connsiteX5" fmla="*/ 1824824 w 1824824"/>
                <a:gd name="connsiteY5" fmla="*/ 9324 h 3041691"/>
                <a:gd name="connsiteX0" fmla="*/ 0 w 1824824"/>
                <a:gd name="connsiteY0" fmla="*/ 0 h 3041691"/>
                <a:gd name="connsiteX1" fmla="*/ 309066 w 1824824"/>
                <a:gd name="connsiteY1" fmla="*/ 2499715 h 3041691"/>
                <a:gd name="connsiteX2" fmla="*/ 764954 w 1824824"/>
                <a:gd name="connsiteY2" fmla="*/ 3041675 h 3041691"/>
                <a:gd name="connsiteX3" fmla="*/ 1202842 w 1824824"/>
                <a:gd name="connsiteY3" fmla="*/ 2601538 h 3041691"/>
                <a:gd name="connsiteX4" fmla="*/ 1533870 w 1824824"/>
                <a:gd name="connsiteY4" fmla="*/ 1682248 h 3041691"/>
                <a:gd name="connsiteX5" fmla="*/ 1824824 w 1824824"/>
                <a:gd name="connsiteY5" fmla="*/ 9324 h 3041691"/>
                <a:gd name="connsiteX0" fmla="*/ 0 w 1824824"/>
                <a:gd name="connsiteY0" fmla="*/ 0 h 3041691"/>
                <a:gd name="connsiteX1" fmla="*/ 309066 w 1824824"/>
                <a:gd name="connsiteY1" fmla="*/ 2499715 h 3041691"/>
                <a:gd name="connsiteX2" fmla="*/ 764954 w 1824824"/>
                <a:gd name="connsiteY2" fmla="*/ 3041675 h 3041691"/>
                <a:gd name="connsiteX3" fmla="*/ 1202842 w 1824824"/>
                <a:gd name="connsiteY3" fmla="*/ 2601538 h 3041691"/>
                <a:gd name="connsiteX4" fmla="*/ 1533870 w 1824824"/>
                <a:gd name="connsiteY4" fmla="*/ 1682248 h 3041691"/>
                <a:gd name="connsiteX5" fmla="*/ 1824824 w 1824824"/>
                <a:gd name="connsiteY5" fmla="*/ 9324 h 304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4824" h="3041691">
                  <a:moveTo>
                    <a:pt x="0" y="0"/>
                  </a:moveTo>
                  <a:cubicBezTo>
                    <a:pt x="85301" y="502762"/>
                    <a:pt x="245720" y="2300634"/>
                    <a:pt x="309066" y="2499715"/>
                  </a:cubicBezTo>
                  <a:cubicBezTo>
                    <a:pt x="372412" y="2698796"/>
                    <a:pt x="601552" y="2961995"/>
                    <a:pt x="764954" y="3041675"/>
                  </a:cubicBezTo>
                  <a:cubicBezTo>
                    <a:pt x="941713" y="3043857"/>
                    <a:pt x="1074689" y="2828109"/>
                    <a:pt x="1202842" y="2601538"/>
                  </a:cubicBezTo>
                  <a:cubicBezTo>
                    <a:pt x="1330995" y="2374967"/>
                    <a:pt x="1505043" y="1834213"/>
                    <a:pt x="1533870" y="1682248"/>
                  </a:cubicBezTo>
                  <a:cubicBezTo>
                    <a:pt x="1575527" y="1504626"/>
                    <a:pt x="1801682" y="283869"/>
                    <a:pt x="1824824" y="9324"/>
                  </a:cubicBezTo>
                </a:path>
              </a:pathLst>
            </a:custGeom>
            <a:ln w="57150" cmpd="sng">
              <a:solidFill>
                <a:srgbClr val="FF6600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>
                  <a:solidFill>
                    <a:srgbClr val="FF6600"/>
                  </a:solidFill>
                </a:ln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14227" y="4920832"/>
              <a:ext cx="3687228" cy="584775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n>
                    <a:solidFill>
                      <a:srgbClr val="FF6600"/>
                    </a:solidFill>
                  </a:ln>
                  <a:solidFill>
                    <a:srgbClr val="FF6600"/>
                  </a:solidFill>
                </a:rPr>
                <a:t>Ground NIR survey</a:t>
              </a:r>
              <a:endParaRPr kumimoji="1" lang="ja-JP" altLang="en-US" sz="3200" dirty="0">
                <a:ln>
                  <a:solidFill>
                    <a:srgbClr val="FF6600"/>
                  </a:solidFill>
                </a:ln>
                <a:solidFill>
                  <a:srgbClr val="FF6600"/>
                </a:solidFill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-180554"/>
            <a:ext cx="9144000" cy="1325563"/>
          </a:xfrm>
        </p:spPr>
        <p:txBody>
          <a:bodyPr>
            <a:normAutofit/>
          </a:bodyPr>
          <a:lstStyle/>
          <a:p>
            <a:r>
              <a:rPr lang="en-US" sz="4000" b="1" smtClean="0"/>
              <a:t>Discovered Planets and µlensing </a:t>
            </a:r>
            <a:r>
              <a:rPr lang="en-US" sz="4000" b="1" dirty="0" smtClean="0"/>
              <a:t>Sensitivity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4782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8344</TotalTime>
  <Words>2064</Words>
  <Application>Microsoft Macintosh PowerPoint</Application>
  <PresentationFormat>On-screen Show (4:3)</PresentationFormat>
  <Paragraphs>242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Calibri</vt:lpstr>
      <vt:lpstr>Calibri Light</vt:lpstr>
      <vt:lpstr>Gill Sans</vt:lpstr>
      <vt:lpstr>MS PGothic</vt:lpstr>
      <vt:lpstr>ＭＳ Ｐゴシック</vt:lpstr>
      <vt:lpstr>ＭＳ 明朝</vt:lpstr>
      <vt:lpstr>Symbol</vt:lpstr>
      <vt:lpstr>Times</vt:lpstr>
      <vt:lpstr>Times New Roman</vt:lpstr>
      <vt:lpstr>Wingdings</vt:lpstr>
      <vt:lpstr>ヒラギノ角ゴ Pro W3</vt:lpstr>
      <vt:lpstr>游ゴシック</vt:lpstr>
      <vt:lpstr>游ゴシック Light</vt:lpstr>
      <vt:lpstr>Arial</vt:lpstr>
      <vt:lpstr>Office Theme</vt:lpstr>
      <vt:lpstr>The IR Microlensing Survey Telescope in SAAO (PRIME: Prime Focus Infrared Microlensing Experiment)</vt:lpstr>
      <vt:lpstr>Why NIR, Ground-based µlens planet survey?</vt:lpstr>
      <vt:lpstr>Why NIR, Ground-based µlens planet survey?</vt:lpstr>
      <vt:lpstr>Why NIR, Ground-based µlens planet survey?</vt:lpstr>
      <vt:lpstr>PRIME: NIR Wide FOV Telescope at SAAO </vt:lpstr>
      <vt:lpstr>The World Widest FOV in NIR with World Largest class NIR Camera   </vt:lpstr>
      <vt:lpstr>PowerPoint Presentation</vt:lpstr>
      <vt:lpstr>PowerPoint Presentation</vt:lpstr>
      <vt:lpstr>Discovered Planets and µlensing Sensitivity </vt:lpstr>
      <vt:lpstr>More Events &amp; Planets in NIR at GC</vt:lpstr>
      <vt:lpstr>Study the Galactic structure &amp; Optimize WFIRST microlensing survey fields by mapping the event rate in NIR  </vt:lpstr>
      <vt:lpstr>Study the Galactic structure &amp; Optimize WFIRST microlensing survey fields by mapping the event rate in NIR  </vt:lpstr>
      <vt:lpstr>Study the Galactic structure &amp; Optimize WFIRST microlensing survey fields by mapping the event rate in NIR  </vt:lpstr>
      <vt:lpstr>Concurrent observations with WFIRST</vt:lpstr>
      <vt:lpstr>Schedule for PRIME</vt:lpstr>
      <vt:lpstr>Off-bulge Season Sciences</vt:lpstr>
      <vt:lpstr>Summary</vt:lpstr>
      <vt:lpstr>PowerPoint Presentation</vt:lpstr>
      <vt:lpstr>PowerPoint Presentation</vt:lpstr>
      <vt:lpstr>Simultaneous Ground-Space monitoring with Spitzer / WFIRST</vt:lpstr>
      <vt:lpstr>OGLE-2015-BLG-0966/MOA-2015-BLG-281 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IR Microlensing Survey Telescope in SAAO</dc:title>
  <dc:creator>Daisuke Suzuki</dc:creator>
  <cp:lastModifiedBy>Daisuke Suzuki</cp:lastModifiedBy>
  <cp:revision>168</cp:revision>
  <cp:lastPrinted>2017-01-28T01:19:37Z</cp:lastPrinted>
  <dcterms:created xsi:type="dcterms:W3CDTF">2017-01-28T00:35:16Z</dcterms:created>
  <dcterms:modified xsi:type="dcterms:W3CDTF">2017-02-03T19:01:57Z</dcterms:modified>
</cp:coreProperties>
</file>