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7"/>
  </p:notesMasterIdLst>
  <p:sldIdLst>
    <p:sldId id="257" r:id="rId2"/>
    <p:sldId id="258" r:id="rId3"/>
    <p:sldId id="3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359" r:id="rId31"/>
    <p:sldId id="371" r:id="rId32"/>
    <p:sldId id="288" r:id="rId33"/>
    <p:sldId id="338" r:id="rId34"/>
    <p:sldId id="293" r:id="rId35"/>
    <p:sldId id="339" r:id="rId36"/>
    <p:sldId id="398" r:id="rId37"/>
    <p:sldId id="397" r:id="rId38"/>
    <p:sldId id="342" r:id="rId39"/>
    <p:sldId id="340" r:id="rId40"/>
    <p:sldId id="341" r:id="rId41"/>
    <p:sldId id="289" r:id="rId42"/>
    <p:sldId id="290" r:id="rId43"/>
    <p:sldId id="372" r:id="rId44"/>
    <p:sldId id="373" r:id="rId45"/>
    <p:sldId id="374" r:id="rId46"/>
    <p:sldId id="291" r:id="rId47"/>
    <p:sldId id="369" r:id="rId48"/>
    <p:sldId id="368" r:id="rId49"/>
    <p:sldId id="367" r:id="rId50"/>
    <p:sldId id="366" r:id="rId51"/>
    <p:sldId id="365" r:id="rId52"/>
    <p:sldId id="364" r:id="rId53"/>
    <p:sldId id="363" r:id="rId54"/>
    <p:sldId id="375" r:id="rId55"/>
    <p:sldId id="292" r:id="rId56"/>
    <p:sldId id="377" r:id="rId57"/>
    <p:sldId id="378" r:id="rId58"/>
    <p:sldId id="376" r:id="rId59"/>
    <p:sldId id="379" r:id="rId60"/>
    <p:sldId id="384" r:id="rId61"/>
    <p:sldId id="382" r:id="rId62"/>
    <p:sldId id="387" r:id="rId63"/>
    <p:sldId id="383" r:id="rId64"/>
    <p:sldId id="386" r:id="rId65"/>
    <p:sldId id="385" r:id="rId66"/>
    <p:sldId id="335" r:id="rId67"/>
    <p:sldId id="354" r:id="rId68"/>
    <p:sldId id="353" r:id="rId69"/>
    <p:sldId id="276" r:id="rId70"/>
    <p:sldId id="277" r:id="rId71"/>
    <p:sldId id="278" r:id="rId72"/>
    <p:sldId id="279" r:id="rId73"/>
    <p:sldId id="280" r:id="rId74"/>
    <p:sldId id="281" r:id="rId75"/>
    <p:sldId id="282" r:id="rId76"/>
    <p:sldId id="283" r:id="rId77"/>
    <p:sldId id="284" r:id="rId78"/>
    <p:sldId id="285" r:id="rId79"/>
    <p:sldId id="286" r:id="rId80"/>
    <p:sldId id="399" r:id="rId81"/>
    <p:sldId id="355" r:id="rId82"/>
    <p:sldId id="318" r:id="rId83"/>
    <p:sldId id="319" r:id="rId84"/>
    <p:sldId id="320" r:id="rId85"/>
    <p:sldId id="321" r:id="rId86"/>
    <p:sldId id="322" r:id="rId87"/>
    <p:sldId id="323" r:id="rId88"/>
    <p:sldId id="325" r:id="rId89"/>
    <p:sldId id="326" r:id="rId90"/>
    <p:sldId id="327" r:id="rId91"/>
    <p:sldId id="328" r:id="rId92"/>
    <p:sldId id="329" r:id="rId93"/>
    <p:sldId id="330" r:id="rId94"/>
    <p:sldId id="331" r:id="rId95"/>
    <p:sldId id="332" r:id="rId96"/>
    <p:sldId id="333" r:id="rId97"/>
    <p:sldId id="317" r:id="rId98"/>
    <p:sldId id="388" r:id="rId99"/>
    <p:sldId id="392" r:id="rId100"/>
    <p:sldId id="391" r:id="rId101"/>
    <p:sldId id="393" r:id="rId102"/>
    <p:sldId id="389" r:id="rId103"/>
    <p:sldId id="356" r:id="rId104"/>
    <p:sldId id="381" r:id="rId105"/>
    <p:sldId id="380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99" d="100"/>
          <a:sy n="99" d="100"/>
        </p:scale>
        <p:origin x="-192" y="-104"/>
      </p:cViewPr>
      <p:guideLst>
        <p:guide orient="horz" pos="3713"/>
        <p:guide pos="43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58188-D895-3749-883E-67D5D7106F29}" type="datetimeFigureOut">
              <a:rPr lang="en-US" smtClean="0"/>
              <a:t>1/31/17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AA9F8-7794-F140-A60E-6CDBC9B8D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4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587E8-B281-2C4C-8C76-0D4E2E2E45F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DF9476-6DCF-AB46-8A19-2415EE9F08F2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3EAB1A-5102-3641-828D-09FD271BFD48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9F8F1B-876D-4B4A-8066-CFB1D8269CC9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What is impact parameter?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5F1609-5DAC-044C-A68E-5A72E03AEB76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0569D2-961B-E24A-B4BF-7E085AE907E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92F5BB-674C-D74D-A972-1482992E883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86D151-F73B-434B-B9C9-74E3905DE758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87ABFC-1256-B74F-8241-2514E5C435D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DC62E7-24DC-DF41-8BAE-F57837488702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711619-0CBA-D04C-A7F0-17AE89169A3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440C5-F384-D64C-9D21-DD396FED8EC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1656D-72CC-9B4C-9D66-D4BDB129A29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67542-0323-7A42-8972-F45F65A4B9DE}" type="slidenum">
              <a:rPr lang="en-US"/>
              <a:pPr/>
              <a:t>32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theta_E= ~3 AU</a:t>
            </a:r>
          </a:p>
          <a:p>
            <a:r>
              <a:rPr lang="en-US"/>
              <a:t>rsnow=1.1 AU</a:t>
            </a:r>
          </a:p>
          <a:p>
            <a:r>
              <a:rPr lang="en-US"/>
              <a:t>Mstar=0.64 M_sun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bmap = 5.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q0 = 0.001</a:t>
            </a:r>
          </a:p>
          <a:p>
            <a:r>
              <a:rPr lang="mr-I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a0 = 0.52359878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AA9F8-7794-F140-A60E-6CDBC9B8D8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53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7EBB2-62BE-7345-965C-D3508F0330EC}" type="slidenum">
              <a:rPr lang="en-US"/>
              <a:pPr/>
              <a:t>41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54261-F420-384E-9DA4-98AEA90BB89E}" type="slidenum">
              <a:rPr lang="en-US"/>
              <a:pPr/>
              <a:t>42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54261-F420-384E-9DA4-98AEA90BB89E}" type="slidenum">
              <a:rPr lang="en-US"/>
              <a:pPr/>
              <a:t>43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54261-F420-384E-9DA4-98AEA90BB89E}" type="slidenum">
              <a:rPr lang="en-US"/>
              <a:pPr/>
              <a:t>44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54261-F420-384E-9DA4-98AEA90BB89E}" type="slidenum">
              <a:rPr lang="en-US"/>
              <a:pPr/>
              <a:t>45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46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47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(Figure 2)</a:t>
            </a:r>
          </a:p>
          <a:p>
            <a:endParaRPr lang="en-US" dirty="0" smtClean="0"/>
          </a:p>
          <a:p>
            <a:r>
              <a:rPr lang="en-US" dirty="0" smtClean="0"/>
              <a:t>2*</a:t>
            </a:r>
            <a:r>
              <a:rPr lang="en-US" dirty="0" err="1" smtClean="0"/>
              <a:t>tE</a:t>
            </a:r>
            <a:r>
              <a:rPr lang="en-US" dirty="0" smtClean="0"/>
              <a:t> = 33.9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EAD8D-0B91-3D49-97E8-4E19A6DDE0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5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48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49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50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51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52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53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CFDEE1-0A90-8349-A21C-17338E4369BA}" type="slidenum">
              <a:rPr lang="en-US"/>
              <a:pPr/>
              <a:t>54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9D2D4-F62D-9641-8211-4C3A5DD8DB6D}" type="slidenum">
              <a:rPr lang="en-US"/>
              <a:pPr/>
              <a:t>55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9D2D4-F62D-9641-8211-4C3A5DD8DB6D}" type="slidenum">
              <a:rPr lang="en-US"/>
              <a:pPr/>
              <a:t>56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9D2D4-F62D-9641-8211-4C3A5DD8DB6D}" type="slidenum">
              <a:rPr lang="en-US"/>
              <a:pPr/>
              <a:t>57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(Figure 2)</a:t>
            </a:r>
          </a:p>
          <a:p>
            <a:endParaRPr lang="en-US" dirty="0" smtClean="0"/>
          </a:p>
          <a:p>
            <a:r>
              <a:rPr lang="en-US" dirty="0" err="1" smtClean="0"/>
              <a:t>tE</a:t>
            </a:r>
            <a:r>
              <a:rPr lang="en-US" dirty="0" smtClean="0"/>
              <a:t> = 33.9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EAD8D-0B91-3D49-97E8-4E19A6DDE0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57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D811-4C4C-2E44-AF00-56239233A4E5}" type="slidenum">
              <a:rPr lang="en-US"/>
              <a:pPr/>
              <a:t>60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r>
              <a:rPr lang="en-US" baseline="0" dirty="0" smtClean="0"/>
              <a:t> for more accurate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EAD8D-0B91-3D49-97E8-4E19A6DDE0E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37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block out unnecessary</a:t>
            </a:r>
            <a:r>
              <a:rPr lang="en-US" baseline="0" dirty="0" smtClean="0"/>
              <a:t>  figures</a:t>
            </a:r>
          </a:p>
          <a:p>
            <a:r>
              <a:rPr lang="en-US" baseline="0" dirty="0" smtClean="0"/>
              <a:t>arrows to indicate zooming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4CB73-420F-0948-8E6C-18047A2034F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38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magnification map movie</a:t>
            </a:r>
            <a:r>
              <a:rPr lang="en-US" baseline="0" dirty="0" smtClean="0"/>
              <a:t> after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4CB73-420F-0948-8E6C-18047A2034F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446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magnification map movie</a:t>
            </a:r>
            <a:r>
              <a:rPr lang="en-US" baseline="0" dirty="0" smtClean="0"/>
              <a:t> after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4CB73-420F-0948-8E6C-18047A2034F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446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2D043-A405-1F44-A74D-846EBFB2687B}" type="slidenum">
              <a:rPr lang="en-US"/>
              <a:pPr/>
              <a:t>87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 = power law, blue= log normal</a:t>
            </a:r>
          </a:p>
          <a:p>
            <a:r>
              <a:rPr lang="en-US"/>
              <a:t>Dashed = stellar</a:t>
            </a:r>
          </a:p>
          <a:p>
            <a:r>
              <a:rPr lang="en-US"/>
              <a:t>Dotted=planet delta function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88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89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90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91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1: Jupiter mass planet (q ~ 10^(-3))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EAD8D-0B91-3D49-97E8-4E19A6DDE0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56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92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93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B3C70-9935-8242-9696-4CD0530C2A1C}" type="slidenum">
              <a:rPr lang="en-US"/>
              <a:pPr/>
              <a:t>94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2D043-A405-1F44-A74D-846EBFB2687B}" type="slidenum">
              <a:rPr lang="en-US"/>
              <a:pPr/>
              <a:t>95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 = power law, blue= log normal</a:t>
            </a:r>
          </a:p>
          <a:p>
            <a:r>
              <a:rPr lang="en-US"/>
              <a:t>Dashed = stellar</a:t>
            </a:r>
          </a:p>
          <a:p>
            <a:r>
              <a:rPr lang="en-US"/>
              <a:t>Dotted=planet delta function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2D043-A405-1F44-A74D-846EBFB2687B}" type="slidenum">
              <a:rPr lang="en-US"/>
              <a:pPr/>
              <a:t>96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 = power law, blue= log normal</a:t>
            </a:r>
          </a:p>
          <a:p>
            <a:r>
              <a:rPr lang="en-US"/>
              <a:t>Dashed = stellar</a:t>
            </a:r>
          </a:p>
          <a:p>
            <a:r>
              <a:rPr lang="en-US"/>
              <a:t>Dotted=planet delta function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1: Jupiter mass planet (q ~ 10^(-3))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EAD8D-0B91-3D49-97E8-4E19A6DDE0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5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1: Jupiter mass planet (q ~ 10^(-3))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EAD8D-0B91-3D49-97E8-4E19A6DDE0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6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01521-07F4-2146-85EB-38C5668C22C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801521-07F4-2146-85EB-38C5668C22C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9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4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5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9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0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3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9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0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5777C-BBA6-E848-BC6A-431A967761F1}" type="datetimeFigureOut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9E83-BB41-8241-96A2-7097478A7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3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9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3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microsoft.com/office/2007/relationships/hdphoto" Target="../media/hdphoto1.wdp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2.png"/><Relationship Id="rId8" Type="http://schemas.microsoft.com/office/2007/relationships/hdphoto" Target="../media/hdphoto2.wdp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2.png"/><Relationship Id="rId8" Type="http://schemas.microsoft.com/office/2007/relationships/hdphoto" Target="../media/hdphoto3.wdp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2.png"/><Relationship Id="rId8" Type="http://schemas.microsoft.com/office/2007/relationships/hdphoto" Target="../media/hdphoto2.wdp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w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w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w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566" y="1524000"/>
            <a:ext cx="8223738" cy="24574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latin typeface="Calibri" charset="0"/>
              </a:rPr>
              <a:t>Practical </a:t>
            </a:r>
            <a:r>
              <a:rPr lang="en-US" sz="5400" dirty="0" err="1" smtClean="0">
                <a:latin typeface="Calibri" charset="0"/>
              </a:rPr>
              <a:t>Microlensing</a:t>
            </a:r>
            <a:endParaRPr lang="en-US" sz="5400" dirty="0">
              <a:latin typeface="Calibri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6363" y="3701455"/>
            <a:ext cx="6400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solidFill>
                  <a:schemeClr val="tx1"/>
                </a:solidFill>
                <a:ea typeface="+mn-ea"/>
                <a:cs typeface="+mn-cs"/>
              </a:rPr>
              <a:t>Jennifer C. Yee</a:t>
            </a: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2286000" y="304800"/>
            <a:ext cx="571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Copperplate" charset="0"/>
                <a:cs typeface="Copperplate" charset="0"/>
              </a:rPr>
              <a:t>Harvard-Smithsonian </a:t>
            </a:r>
          </a:p>
          <a:p>
            <a:r>
              <a:rPr lang="en-US" sz="3200">
                <a:latin typeface="Copperplate" charset="0"/>
                <a:cs typeface="Copperplate" charset="0"/>
              </a:rPr>
              <a:t>Center for Astrophysics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724526" y="30747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dirty="0" smtClean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48" y="5092856"/>
            <a:ext cx="2183675" cy="100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0" y="5180076"/>
            <a:ext cx="2350328" cy="71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65" y="6085162"/>
            <a:ext cx="2272145" cy="77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65" y="6084746"/>
            <a:ext cx="1723430" cy="61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715920" y="6042488"/>
            <a:ext cx="2251507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 err="1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MicroFUN</a:t>
            </a:r>
            <a:endParaRPr lang="en-US" sz="3600" b="1" i="1" dirty="0">
              <a:solidFill>
                <a:schemeClr val="tx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defRPr/>
            </a:pPr>
            <a:r>
              <a:rPr lang="en-US" sz="1200" i="1" dirty="0" err="1">
                <a:solidFill>
                  <a:srgbClr val="C0504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</a:t>
            </a:r>
            <a:r>
              <a:rPr lang="en-US" sz="1200" i="1" dirty="0" err="1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lensing</a:t>
            </a:r>
            <a:r>
              <a:rPr lang="en-US" sz="1200" i="1" dirty="0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200" i="1" dirty="0">
                <a:solidFill>
                  <a:srgbClr val="C0504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r>
              <a:rPr lang="en-US" sz="1200" i="1" dirty="0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ollow-</a:t>
            </a:r>
            <a:r>
              <a:rPr lang="en-US" sz="1200" i="1" dirty="0">
                <a:solidFill>
                  <a:srgbClr val="C0504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  <a:r>
              <a:rPr lang="en-US" sz="1200" i="1" dirty="0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 </a:t>
            </a:r>
            <a:r>
              <a:rPr lang="en-US" sz="1200" i="1" dirty="0"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en-US" sz="1200" i="1" dirty="0">
                <a:solidFill>
                  <a:schemeClr val="tx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etwork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0395" y="6017906"/>
            <a:ext cx="2454470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PLANET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2"/>
                </a:solidFill>
              </a:rPr>
              <a:t>P</a:t>
            </a:r>
            <a:r>
              <a:rPr lang="en-US" sz="1200" dirty="0"/>
              <a:t>robing </a:t>
            </a:r>
            <a:r>
              <a:rPr lang="en-US" sz="1200" b="1" dirty="0">
                <a:solidFill>
                  <a:srgbClr val="1F497D"/>
                </a:solidFill>
              </a:rPr>
              <a:t>L</a:t>
            </a:r>
            <a:r>
              <a:rPr lang="en-US" sz="1200" dirty="0"/>
              <a:t>ensing </a:t>
            </a:r>
            <a:r>
              <a:rPr lang="en-US" sz="1200" b="1" dirty="0">
                <a:solidFill>
                  <a:srgbClr val="1F497D"/>
                </a:solidFill>
              </a:rPr>
              <a:t>A</a:t>
            </a:r>
            <a:r>
              <a:rPr lang="en-US" sz="1200" dirty="0"/>
              <a:t>nomalies </a:t>
            </a:r>
            <a:r>
              <a:rPr lang="en-US" sz="1200" b="1" dirty="0" err="1">
                <a:solidFill>
                  <a:srgbClr val="1F497D"/>
                </a:solidFill>
              </a:rPr>
              <a:t>NET</a:t>
            </a:r>
            <a:r>
              <a:rPr lang="en-US" sz="1200" dirty="0" err="1"/>
              <a:t>work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7366" y="4932439"/>
            <a:ext cx="2705100" cy="101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0208" y="4844455"/>
            <a:ext cx="1184665" cy="11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971675"/>
            <a:ext cx="8458200" cy="4241800"/>
            <a:chOff x="381000" y="1219200"/>
            <a:chExt cx="8458200" cy="4241800"/>
          </a:xfrm>
        </p:grpSpPr>
        <p:pic>
          <p:nvPicPr>
            <p:cNvPr id="47105" name="Picture 2" descr="World_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219200"/>
              <a:ext cx="8458200" cy="424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7086600" y="416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2" name="Oval 8"/>
            <p:cNvSpPr>
              <a:spLocks noChangeArrowheads="1"/>
            </p:cNvSpPr>
            <p:nvPr/>
          </p:nvSpPr>
          <p:spPr bwMode="auto">
            <a:xfrm>
              <a:off x="4384965" y="4657435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Groups Discover Events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6061364" y="4237181"/>
            <a:ext cx="1101436" cy="542637"/>
          </a:xfrm>
          <a:prstGeom prst="wedgeRectCallout">
            <a:avLst>
              <a:gd name="adj1" fmla="val 39785"/>
              <a:gd name="adj2" fmla="val 72172"/>
            </a:avLst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61364" y="4187251"/>
            <a:ext cx="11014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OGLE</a:t>
            </a:r>
            <a:endParaRPr lang="en-US" sz="3200" dirty="0"/>
          </a:p>
        </p:txBody>
      </p:sp>
      <p:sp>
        <p:nvSpPr>
          <p:cNvPr id="17" name="Rectangular Callout 16"/>
          <p:cNvSpPr/>
          <p:nvPr/>
        </p:nvSpPr>
        <p:spPr>
          <a:xfrm>
            <a:off x="3359729" y="4689760"/>
            <a:ext cx="1101436" cy="542637"/>
          </a:xfrm>
          <a:prstGeom prst="wedgeRectCallout">
            <a:avLst>
              <a:gd name="adj1" fmla="val 39785"/>
              <a:gd name="adj2" fmla="val 72172"/>
            </a:avLst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59729" y="4639830"/>
            <a:ext cx="11014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4244497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320"/>
            <a:ext cx="6674485" cy="64992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9552" y="1572381"/>
            <a:ext cx="2964543" cy="1676400"/>
            <a:chOff x="349552" y="1572381"/>
            <a:chExt cx="2964543" cy="16764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753810" y="2649599"/>
              <a:ext cx="1560285" cy="59918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49552" y="1572381"/>
              <a:ext cx="204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Planetary Caustic</a:t>
              </a:r>
              <a:endParaRPr lang="en-US" sz="3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9352" y="3615735"/>
            <a:ext cx="3333447" cy="1427979"/>
            <a:chOff x="-19352" y="3615735"/>
            <a:chExt cx="3333447" cy="1427979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560286" y="4656667"/>
              <a:ext cx="1753809" cy="38704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-19352" y="3615735"/>
              <a:ext cx="204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Central</a:t>
              </a:r>
            </a:p>
            <a:p>
              <a:pPr algn="ctr"/>
              <a:r>
                <a:rPr lang="en-US" sz="3200" dirty="0" smtClean="0"/>
                <a:t>Caustic</a:t>
              </a:r>
              <a:endParaRPr lang="en-US" sz="3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Suzuki et al 2016 </a:t>
            </a:r>
            <a:r>
              <a:rPr lang="en-US" dirty="0" err="1" smtClean="0"/>
              <a:t>ApJ</a:t>
            </a:r>
            <a:r>
              <a:rPr lang="en-US" dirty="0" smtClean="0"/>
              <a:t> 833, 145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1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320"/>
            <a:ext cx="6674485" cy="64992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9552" y="1572381"/>
            <a:ext cx="2964543" cy="1676400"/>
            <a:chOff x="349552" y="1572381"/>
            <a:chExt cx="2964543" cy="16764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753810" y="2649599"/>
              <a:ext cx="1560285" cy="59918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49552" y="1572381"/>
              <a:ext cx="204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Planetary Caustic</a:t>
              </a:r>
              <a:endParaRPr lang="en-US" sz="3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9352" y="3615735"/>
            <a:ext cx="3333447" cy="1427979"/>
            <a:chOff x="-19352" y="3615735"/>
            <a:chExt cx="3333447" cy="1427979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560286" y="4656667"/>
              <a:ext cx="1753809" cy="38704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-19352" y="3615735"/>
              <a:ext cx="204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Central</a:t>
              </a:r>
            </a:p>
            <a:p>
              <a:pPr algn="ctr"/>
              <a:r>
                <a:rPr lang="en-US" sz="3200" dirty="0" smtClean="0"/>
                <a:t>Caustic</a:t>
              </a:r>
              <a:endParaRPr lang="en-US" sz="3200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3471333" y="3749522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95" y="1708292"/>
            <a:ext cx="6966585" cy="4790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Suzuki et al 2016 </a:t>
            </a:r>
            <a:r>
              <a:rPr lang="en-US" dirty="0" err="1" smtClean="0"/>
              <a:t>ApJ</a:t>
            </a:r>
            <a:r>
              <a:rPr lang="en-US" dirty="0" smtClean="0"/>
              <a:t> 833, 145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Dave Bennett: Wednesday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7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33215" y="52381"/>
            <a:ext cx="8765642" cy="3449981"/>
            <a:chOff x="233215" y="149141"/>
            <a:chExt cx="8765642" cy="3449981"/>
          </a:xfrm>
        </p:grpSpPr>
        <p:grpSp>
          <p:nvGrpSpPr>
            <p:cNvPr id="10" name="Group 9"/>
            <p:cNvGrpSpPr/>
            <p:nvPr/>
          </p:nvGrpSpPr>
          <p:grpSpPr>
            <a:xfrm>
              <a:off x="586612" y="489855"/>
              <a:ext cx="7976810" cy="3109267"/>
              <a:chOff x="247952" y="550330"/>
              <a:chExt cx="7976810" cy="3109267"/>
            </a:xfrm>
          </p:grpSpPr>
          <p:pic>
            <p:nvPicPr>
              <p:cNvPr id="5" name="Picture 4" descr="chi2map-demos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52" y="634995"/>
                <a:ext cx="4856238" cy="2809681"/>
              </a:xfrm>
              <a:prstGeom prst="rect">
                <a:avLst/>
              </a:prstGeom>
            </p:spPr>
          </p:pic>
          <p:pic>
            <p:nvPicPr>
              <p:cNvPr id="7" name="Picture 6" descr="yield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4" r="50607"/>
              <a:stretch/>
            </p:blipFill>
            <p:spPr>
              <a:xfrm>
                <a:off x="5273526" y="550330"/>
                <a:ext cx="2951236" cy="3109267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524000" y="149141"/>
              <a:ext cx="6422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Wei Zhu: Friday Afternoon</a:t>
              </a:r>
              <a:endParaRPr lang="en-US" sz="2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3215" y="149141"/>
              <a:ext cx="8765642" cy="335209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78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33215" y="52381"/>
            <a:ext cx="8765642" cy="3449981"/>
            <a:chOff x="233215" y="149141"/>
            <a:chExt cx="8765642" cy="3449981"/>
          </a:xfrm>
        </p:grpSpPr>
        <p:grpSp>
          <p:nvGrpSpPr>
            <p:cNvPr id="10" name="Group 9"/>
            <p:cNvGrpSpPr/>
            <p:nvPr/>
          </p:nvGrpSpPr>
          <p:grpSpPr>
            <a:xfrm>
              <a:off x="586612" y="489855"/>
              <a:ext cx="7976810" cy="3109267"/>
              <a:chOff x="247952" y="550330"/>
              <a:chExt cx="7976810" cy="3109267"/>
            </a:xfrm>
          </p:grpSpPr>
          <p:pic>
            <p:nvPicPr>
              <p:cNvPr id="5" name="Picture 4" descr="chi2map-demos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52" y="634995"/>
                <a:ext cx="4856238" cy="2809681"/>
              </a:xfrm>
              <a:prstGeom prst="rect">
                <a:avLst/>
              </a:prstGeom>
            </p:spPr>
          </p:pic>
          <p:pic>
            <p:nvPicPr>
              <p:cNvPr id="7" name="Picture 6" descr="yield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4" r="50607"/>
              <a:stretch/>
            </p:blipFill>
            <p:spPr>
              <a:xfrm>
                <a:off x="5273526" y="550330"/>
                <a:ext cx="2951236" cy="3109267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524000" y="149141"/>
              <a:ext cx="6422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Wei Zhu: Friday Afternoon</a:t>
              </a:r>
              <a:endParaRPr lang="en-US" sz="2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3215" y="149141"/>
              <a:ext cx="8765642" cy="335209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65" y="3502362"/>
            <a:ext cx="6106991" cy="3254347"/>
            <a:chOff x="2815650" y="3505904"/>
            <a:chExt cx="6328350" cy="3352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2968" y="3878237"/>
              <a:ext cx="3079508" cy="267341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0259" y="3916873"/>
              <a:ext cx="3453741" cy="294112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99888" y="3505904"/>
              <a:ext cx="4755577" cy="47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Youn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Kil</a:t>
              </a:r>
              <a:r>
                <a:rPr lang="en-US" sz="2400" dirty="0"/>
                <a:t> </a:t>
              </a:r>
              <a:r>
                <a:rPr lang="en-US" sz="2400" dirty="0" smtClean="0"/>
                <a:t>Jung: Thursday Afternoon</a:t>
              </a:r>
              <a:endParaRPr lang="en-US" sz="2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15650" y="3505904"/>
              <a:ext cx="6328350" cy="335209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763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33215" y="52381"/>
            <a:ext cx="8765642" cy="3449981"/>
            <a:chOff x="233215" y="149141"/>
            <a:chExt cx="8765642" cy="3449981"/>
          </a:xfrm>
        </p:grpSpPr>
        <p:grpSp>
          <p:nvGrpSpPr>
            <p:cNvPr id="10" name="Group 9"/>
            <p:cNvGrpSpPr/>
            <p:nvPr/>
          </p:nvGrpSpPr>
          <p:grpSpPr>
            <a:xfrm>
              <a:off x="586612" y="489855"/>
              <a:ext cx="7976810" cy="3109267"/>
              <a:chOff x="247952" y="550330"/>
              <a:chExt cx="7976810" cy="3109267"/>
            </a:xfrm>
          </p:grpSpPr>
          <p:pic>
            <p:nvPicPr>
              <p:cNvPr id="5" name="Picture 4" descr="chi2map-demos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952" y="634995"/>
                <a:ext cx="4856238" cy="2809681"/>
              </a:xfrm>
              <a:prstGeom prst="rect">
                <a:avLst/>
              </a:prstGeom>
            </p:spPr>
          </p:pic>
          <p:pic>
            <p:nvPicPr>
              <p:cNvPr id="7" name="Picture 6" descr="yields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4" r="50607"/>
              <a:stretch/>
            </p:blipFill>
            <p:spPr>
              <a:xfrm>
                <a:off x="5273526" y="550330"/>
                <a:ext cx="2951236" cy="3109267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524000" y="149141"/>
              <a:ext cx="6422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Wei Zhu: Friday Afternoon</a:t>
              </a:r>
              <a:endParaRPr lang="en-US" sz="2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3215" y="149141"/>
              <a:ext cx="8765642" cy="335209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55371" y="3440467"/>
            <a:ext cx="3037009" cy="3371324"/>
            <a:chOff x="0" y="3486676"/>
            <a:chExt cx="3037009" cy="33713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14522"/>
              <a:ext cx="3037009" cy="29434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3215" y="3486676"/>
              <a:ext cx="2803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In-</a:t>
              </a:r>
              <a:r>
                <a:rPr lang="en-US" sz="2400" dirty="0" err="1" smtClean="0"/>
                <a:t>Gu</a:t>
              </a:r>
              <a:r>
                <a:rPr lang="en-US" sz="2400" dirty="0" smtClean="0"/>
                <a:t> Shin: </a:t>
              </a:r>
              <a:r>
                <a:rPr lang="en-US" sz="2400" dirty="0" err="1" smtClean="0"/>
                <a:t>Thur</a:t>
              </a:r>
              <a:endParaRPr lang="en-US" sz="2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3505904"/>
              <a:ext cx="2927048" cy="335209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65" y="3502362"/>
            <a:ext cx="6106991" cy="3254347"/>
            <a:chOff x="2815650" y="3505904"/>
            <a:chExt cx="6328350" cy="3352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2968" y="3878237"/>
              <a:ext cx="3079508" cy="267341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0259" y="3916873"/>
              <a:ext cx="3453741" cy="294112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99888" y="3505904"/>
              <a:ext cx="4755577" cy="47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Youn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Kil</a:t>
              </a:r>
              <a:r>
                <a:rPr lang="en-US" sz="2400" dirty="0"/>
                <a:t> </a:t>
              </a:r>
              <a:r>
                <a:rPr lang="en-US" sz="2400" dirty="0" smtClean="0"/>
                <a:t>Jung: Thursday Afternoon</a:t>
              </a:r>
              <a:endParaRPr lang="en-US" sz="24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15650" y="3505904"/>
              <a:ext cx="6328350" cy="3352096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059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971675"/>
            <a:ext cx="8458200" cy="4241800"/>
            <a:chOff x="381000" y="1219200"/>
            <a:chExt cx="8458200" cy="4241800"/>
          </a:xfrm>
        </p:grpSpPr>
        <p:pic>
          <p:nvPicPr>
            <p:cNvPr id="47105" name="Picture 2" descr="World_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219200"/>
              <a:ext cx="8458200" cy="424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7" name="Oval 3"/>
            <p:cNvSpPr>
              <a:spLocks noChangeArrowheads="1"/>
            </p:cNvSpPr>
            <p:nvPr/>
          </p:nvSpPr>
          <p:spPr bwMode="auto">
            <a:xfrm>
              <a:off x="4495800" y="4546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7086600" y="416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1" name="Oval 7"/>
            <p:cNvSpPr>
              <a:spLocks noChangeArrowheads="1"/>
            </p:cNvSpPr>
            <p:nvPr/>
          </p:nvSpPr>
          <p:spPr bwMode="auto">
            <a:xfrm>
              <a:off x="4478338" y="4470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2" name="Oval 8"/>
            <p:cNvSpPr>
              <a:spLocks noChangeArrowheads="1"/>
            </p:cNvSpPr>
            <p:nvPr/>
          </p:nvSpPr>
          <p:spPr bwMode="auto">
            <a:xfrm>
              <a:off x="4419600" y="4622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5" name="Oval 11"/>
            <p:cNvSpPr>
              <a:spLocks noChangeArrowheads="1"/>
            </p:cNvSpPr>
            <p:nvPr/>
          </p:nvSpPr>
          <p:spPr bwMode="auto">
            <a:xfrm>
              <a:off x="8229600" y="2336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auto">
            <a:xfrm>
              <a:off x="3200400" y="4318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7" name="Oval 13"/>
            <p:cNvSpPr>
              <a:spLocks noChangeArrowheads="1"/>
            </p:cNvSpPr>
            <p:nvPr/>
          </p:nvSpPr>
          <p:spPr bwMode="auto">
            <a:xfrm>
              <a:off x="1066800" y="4318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19" name="Oval 15"/>
            <p:cNvSpPr>
              <a:spLocks noChangeArrowheads="1"/>
            </p:cNvSpPr>
            <p:nvPr/>
          </p:nvSpPr>
          <p:spPr bwMode="auto">
            <a:xfrm>
              <a:off x="1447800" y="2336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521" name="Oval 17"/>
            <p:cNvSpPr>
              <a:spLocks noChangeArrowheads="1"/>
            </p:cNvSpPr>
            <p:nvPr/>
          </p:nvSpPr>
          <p:spPr bwMode="auto">
            <a:xfrm>
              <a:off x="7696200" y="401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6" name="Picture 25" descr="Screen Shot 2016-01-17 at 3.3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6858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87377"/>
      </p:ext>
    </p:extLst>
  </p:cSld>
  <p:clrMapOvr>
    <a:masterClrMapping/>
  </p:clrMapOvr>
  <p:transition xmlns:p14="http://schemas.microsoft.com/office/powerpoint/2010/main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2"/>
          <p:cNvGrpSpPr>
            <a:grpSpLocks/>
          </p:cNvGrpSpPr>
          <p:nvPr/>
        </p:nvGrpSpPr>
        <p:grpSpPr bwMode="auto">
          <a:xfrm>
            <a:off x="381000" y="1968500"/>
            <a:ext cx="8458200" cy="4241800"/>
            <a:chOff x="240" y="832"/>
            <a:chExt cx="5328" cy="2672"/>
          </a:xfrm>
        </p:grpSpPr>
        <p:pic>
          <p:nvPicPr>
            <p:cNvPr id="49154" name="Picture 3" descr="World_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832"/>
              <a:ext cx="5328" cy="2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4"/>
            <p:cNvSpPr>
              <a:spLocks noChangeArrowheads="1"/>
            </p:cNvSpPr>
            <p:nvPr/>
          </p:nvSpPr>
          <p:spPr bwMode="auto">
            <a:xfrm>
              <a:off x="2832" y="29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58" name="Oval 6"/>
            <p:cNvSpPr>
              <a:spLocks noChangeArrowheads="1"/>
            </p:cNvSpPr>
            <p:nvPr/>
          </p:nvSpPr>
          <p:spPr bwMode="auto">
            <a:xfrm>
              <a:off x="4464" y="268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60" name="AutoShape 8"/>
            <p:cNvSpPr>
              <a:spLocks noChangeArrowheads="1"/>
            </p:cNvSpPr>
            <p:nvPr/>
          </p:nvSpPr>
          <p:spPr bwMode="auto">
            <a:xfrm>
              <a:off x="4608" y="2784"/>
              <a:ext cx="528" cy="240"/>
            </a:xfrm>
            <a:prstGeom prst="wedgeRectCallout">
              <a:avLst>
                <a:gd name="adj1" fmla="val -72347"/>
                <a:gd name="adj2" fmla="val -81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CTIO</a:t>
              </a:r>
            </a:p>
          </p:txBody>
        </p:sp>
        <p:sp>
          <p:nvSpPr>
            <p:cNvPr id="23561" name="Oval 9"/>
            <p:cNvSpPr>
              <a:spLocks noChangeArrowheads="1"/>
            </p:cNvSpPr>
            <p:nvPr/>
          </p:nvSpPr>
          <p:spPr bwMode="auto">
            <a:xfrm>
              <a:off x="2821" y="288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62" name="Oval 10"/>
            <p:cNvSpPr>
              <a:spLocks noChangeArrowheads="1"/>
            </p:cNvSpPr>
            <p:nvPr/>
          </p:nvSpPr>
          <p:spPr bwMode="auto">
            <a:xfrm>
              <a:off x="2784" y="29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64" name="AutoShape 12"/>
            <p:cNvSpPr>
              <a:spLocks noChangeArrowheads="1"/>
            </p:cNvSpPr>
            <p:nvPr/>
          </p:nvSpPr>
          <p:spPr bwMode="auto">
            <a:xfrm>
              <a:off x="2688" y="1920"/>
              <a:ext cx="624" cy="768"/>
            </a:xfrm>
            <a:prstGeom prst="wedgeRectCallout">
              <a:avLst>
                <a:gd name="adj1" fmla="val -23556"/>
                <a:gd name="adj2" fmla="val 7786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en-US">
                  <a:cs typeface="+mn-cs"/>
                </a:rPr>
                <a:t>FCO</a:t>
              </a:r>
            </a:p>
            <a:p>
              <a:pPr>
                <a:defRPr/>
              </a:pPr>
              <a:r>
                <a:rPr lang="en-US">
                  <a:cs typeface="+mn-cs"/>
                </a:rPr>
                <a:t>AO</a:t>
              </a:r>
            </a:p>
            <a:p>
              <a:pPr>
                <a:defRPr/>
              </a:pPr>
              <a:r>
                <a:rPr lang="en-US">
                  <a:cs typeface="+mn-cs"/>
                </a:rPr>
                <a:t>MAO</a:t>
              </a:r>
            </a:p>
            <a:p>
              <a:pPr>
                <a:defRPr/>
              </a:pPr>
              <a:r>
                <a:rPr lang="en-US">
                  <a:cs typeface="+mn-cs"/>
                </a:rPr>
                <a:t>Kumeu</a:t>
              </a:r>
            </a:p>
          </p:txBody>
        </p:sp>
        <p:sp>
          <p:nvSpPr>
            <p:cNvPr id="23565" name="AutoShape 13"/>
            <p:cNvSpPr>
              <a:spLocks noChangeArrowheads="1"/>
            </p:cNvSpPr>
            <p:nvPr/>
          </p:nvSpPr>
          <p:spPr bwMode="auto">
            <a:xfrm>
              <a:off x="3120" y="2880"/>
              <a:ext cx="432" cy="240"/>
            </a:xfrm>
            <a:prstGeom prst="wedgeRectCallout">
              <a:avLst>
                <a:gd name="adj1" fmla="val -119676"/>
                <a:gd name="adj2" fmla="val -41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VLO</a:t>
              </a:r>
            </a:p>
          </p:txBody>
        </p:sp>
        <p:sp>
          <p:nvSpPr>
            <p:cNvPr id="23567" name="AutoShape 15"/>
            <p:cNvSpPr>
              <a:spLocks noChangeArrowheads="1"/>
            </p:cNvSpPr>
            <p:nvPr/>
          </p:nvSpPr>
          <p:spPr bwMode="auto">
            <a:xfrm>
              <a:off x="3456" y="2400"/>
              <a:ext cx="672" cy="384"/>
            </a:xfrm>
            <a:prstGeom prst="wedgeRectCallout">
              <a:avLst>
                <a:gd name="adj1" fmla="val -138394"/>
                <a:gd name="adj2" fmla="val 9400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en-US">
                  <a:cs typeface="+mn-cs"/>
                </a:rPr>
                <a:t>Possum</a:t>
              </a:r>
            </a:p>
            <a:p>
              <a:pPr>
                <a:defRPr/>
              </a:pPr>
              <a:r>
                <a:rPr lang="en-US">
                  <a:cs typeface="+mn-cs"/>
                </a:rPr>
                <a:t>Turitea</a:t>
              </a:r>
            </a:p>
          </p:txBody>
        </p:sp>
        <p:sp>
          <p:nvSpPr>
            <p:cNvPr id="23568" name="Oval 16"/>
            <p:cNvSpPr>
              <a:spLocks noChangeArrowheads="1"/>
            </p:cNvSpPr>
            <p:nvPr/>
          </p:nvSpPr>
          <p:spPr bwMode="auto">
            <a:xfrm>
              <a:off x="5184" y="153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69" name="Oval 17"/>
            <p:cNvSpPr>
              <a:spLocks noChangeArrowheads="1"/>
            </p:cNvSpPr>
            <p:nvPr/>
          </p:nvSpPr>
          <p:spPr bwMode="auto">
            <a:xfrm>
              <a:off x="2016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70" name="AutoShape 18"/>
            <p:cNvSpPr>
              <a:spLocks noChangeArrowheads="1"/>
            </p:cNvSpPr>
            <p:nvPr/>
          </p:nvSpPr>
          <p:spPr bwMode="auto">
            <a:xfrm>
              <a:off x="1536" y="2976"/>
              <a:ext cx="624" cy="384"/>
            </a:xfrm>
            <a:prstGeom prst="wedgeRectCallout">
              <a:avLst>
                <a:gd name="adj1" fmla="val 29968"/>
                <a:gd name="adj2" fmla="val -9114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en-US">
                  <a:cs typeface="+mn-cs"/>
                </a:rPr>
                <a:t>PEST</a:t>
              </a:r>
            </a:p>
            <a:p>
              <a:pPr>
                <a:defRPr/>
              </a:pPr>
              <a:r>
                <a:rPr lang="en-US">
                  <a:cs typeface="+mn-cs"/>
                </a:rPr>
                <a:t>Craigie</a:t>
              </a:r>
            </a:p>
          </p:txBody>
        </p:sp>
        <p:sp>
          <p:nvSpPr>
            <p:cNvPr id="23571" name="Oval 19"/>
            <p:cNvSpPr>
              <a:spLocks noChangeArrowheads="1"/>
            </p:cNvSpPr>
            <p:nvPr/>
          </p:nvSpPr>
          <p:spPr bwMode="auto">
            <a:xfrm>
              <a:off x="672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72" name="AutoShape 20"/>
            <p:cNvSpPr>
              <a:spLocks noChangeArrowheads="1"/>
            </p:cNvSpPr>
            <p:nvPr/>
          </p:nvSpPr>
          <p:spPr bwMode="auto">
            <a:xfrm>
              <a:off x="912" y="2496"/>
              <a:ext cx="432" cy="240"/>
            </a:xfrm>
            <a:prstGeom prst="wedgeRectCallout">
              <a:avLst>
                <a:gd name="adj1" fmla="val -95139"/>
                <a:gd name="adj2" fmla="val 81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KKO</a:t>
              </a:r>
            </a:p>
          </p:txBody>
        </p:sp>
        <p:sp>
          <p:nvSpPr>
            <p:cNvPr id="23574" name="Oval 22"/>
            <p:cNvSpPr>
              <a:spLocks noChangeArrowheads="1"/>
            </p:cNvSpPr>
            <p:nvPr/>
          </p:nvSpPr>
          <p:spPr bwMode="auto">
            <a:xfrm>
              <a:off x="912" y="153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76" name="AutoShape 24"/>
            <p:cNvSpPr>
              <a:spLocks noChangeArrowheads="1"/>
            </p:cNvSpPr>
            <p:nvPr/>
          </p:nvSpPr>
          <p:spPr bwMode="auto">
            <a:xfrm>
              <a:off x="816" y="1152"/>
              <a:ext cx="816" cy="240"/>
            </a:xfrm>
            <a:prstGeom prst="wedgeRectCallout">
              <a:avLst>
                <a:gd name="adj1" fmla="val -34190"/>
                <a:gd name="adj2" fmla="val 11708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Weizmann</a:t>
              </a:r>
            </a:p>
          </p:txBody>
        </p:sp>
        <p:sp>
          <p:nvSpPr>
            <p:cNvPr id="23577" name="AutoShape 25"/>
            <p:cNvSpPr>
              <a:spLocks noChangeArrowheads="1"/>
            </p:cNvSpPr>
            <p:nvPr/>
          </p:nvSpPr>
          <p:spPr bwMode="auto">
            <a:xfrm>
              <a:off x="4560" y="1248"/>
              <a:ext cx="528" cy="240"/>
            </a:xfrm>
            <a:prstGeom prst="wedgeRectCallout">
              <a:avLst>
                <a:gd name="adj1" fmla="val 73486"/>
                <a:gd name="adj2" fmla="val 7791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IAC80</a:t>
              </a:r>
            </a:p>
          </p:txBody>
        </p:sp>
        <p:sp>
          <p:nvSpPr>
            <p:cNvPr id="23578" name="Oval 26"/>
            <p:cNvSpPr>
              <a:spLocks noChangeArrowheads="1"/>
            </p:cNvSpPr>
            <p:nvPr/>
          </p:nvSpPr>
          <p:spPr bwMode="auto">
            <a:xfrm>
              <a:off x="4848" y="259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79" name="AutoShape 27"/>
            <p:cNvSpPr>
              <a:spLocks noChangeArrowheads="1"/>
            </p:cNvSpPr>
            <p:nvPr/>
          </p:nvSpPr>
          <p:spPr bwMode="auto">
            <a:xfrm>
              <a:off x="4896" y="2304"/>
              <a:ext cx="480" cy="240"/>
            </a:xfrm>
            <a:prstGeom prst="wedgeRectCallout">
              <a:avLst>
                <a:gd name="adj1" fmla="val -54583"/>
                <a:gd name="adj2" fmla="val 7708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OPD</a:t>
              </a:r>
            </a:p>
          </p:txBody>
        </p:sp>
        <p:sp>
          <p:nvSpPr>
            <p:cNvPr id="23580" name="Oval 28"/>
            <p:cNvSpPr>
              <a:spLocks noChangeArrowheads="1"/>
            </p:cNvSpPr>
            <p:nvPr/>
          </p:nvSpPr>
          <p:spPr bwMode="auto">
            <a:xfrm>
              <a:off x="4134" y="1358"/>
              <a:ext cx="48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581" name="AutoShape 29"/>
            <p:cNvSpPr>
              <a:spLocks noChangeArrowheads="1"/>
            </p:cNvSpPr>
            <p:nvPr/>
          </p:nvSpPr>
          <p:spPr bwMode="auto">
            <a:xfrm>
              <a:off x="3648" y="1056"/>
              <a:ext cx="480" cy="240"/>
            </a:xfrm>
            <a:prstGeom prst="wedgeRectCallout">
              <a:avLst>
                <a:gd name="adj1" fmla="val 57917"/>
                <a:gd name="adj2" fmla="val 79167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>
                  <a:cs typeface="+mn-cs"/>
                </a:rPr>
                <a:t>OSU</a:t>
              </a:r>
            </a:p>
          </p:txBody>
        </p:sp>
      </p:grpSp>
      <p:pic>
        <p:nvPicPr>
          <p:cNvPr id="30" name="Picture 29" descr="Screen Shot 2016-01-17 at 3.31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6858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60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MOAEv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" y="507999"/>
            <a:ext cx="8251152" cy="61883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Events Should be Followed Up?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5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val 2"/>
          <p:cNvSpPr>
            <a:spLocks noChangeArrowheads="1"/>
          </p:cNvSpPr>
          <p:nvPr/>
        </p:nvSpPr>
        <p:spPr bwMode="auto">
          <a:xfrm>
            <a:off x="2332038" y="1189038"/>
            <a:ext cx="4495800" cy="44910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cs typeface="+mn-cs"/>
              </a:rPr>
              <a:t>Magnification Map</a:t>
            </a:r>
          </a:p>
        </p:txBody>
      </p:sp>
    </p:spTree>
    <p:extLst>
      <p:ext uri="{BB962C8B-B14F-4D97-AF65-F5344CB8AC3E}">
        <p14:creationId xmlns:p14="http://schemas.microsoft.com/office/powerpoint/2010/main" val="42244132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Oval 2"/>
          <p:cNvSpPr>
            <a:spLocks noChangeArrowheads="1"/>
          </p:cNvSpPr>
          <p:nvPr/>
        </p:nvSpPr>
        <p:spPr bwMode="auto">
          <a:xfrm>
            <a:off x="2332038" y="1189038"/>
            <a:ext cx="4495800" cy="44910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cs typeface="+mn-cs"/>
              </a:rPr>
              <a:t>Magnification Map</a:t>
            </a:r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2209800" y="2819400"/>
            <a:ext cx="228600" cy="228600"/>
          </a:xfrm>
          <a:prstGeom prst="ellipse">
            <a:avLst/>
          </a:prstGeom>
          <a:solidFill>
            <a:srgbClr val="333333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4495800" y="2819400"/>
            <a:ext cx="228600" cy="2286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2209800" y="3124200"/>
            <a:ext cx="228600" cy="228600"/>
          </a:xfrm>
          <a:prstGeom prst="ellipse">
            <a:avLst/>
          </a:prstGeom>
          <a:solidFill>
            <a:srgbClr val="4D4D4D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4495800" y="3124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4" name="Freeform 8"/>
          <p:cNvSpPr>
            <a:spLocks/>
          </p:cNvSpPr>
          <p:nvPr/>
        </p:nvSpPr>
        <p:spPr bwMode="auto">
          <a:xfrm>
            <a:off x="1306513" y="4084638"/>
            <a:ext cx="6310312" cy="2387600"/>
          </a:xfrm>
          <a:custGeom>
            <a:avLst/>
            <a:gdLst>
              <a:gd name="T0" fmla="*/ 0 w 5760"/>
              <a:gd name="T1" fmla="*/ 1504 h 1504"/>
              <a:gd name="T2" fmla="*/ 1145 w 5760"/>
              <a:gd name="T3" fmla="*/ 1224 h 1504"/>
              <a:gd name="T4" fmla="*/ 1735 w 5760"/>
              <a:gd name="T5" fmla="*/ 928 h 1504"/>
              <a:gd name="T6" fmla="*/ 2220 w 5760"/>
              <a:gd name="T7" fmla="*/ 584 h 1504"/>
              <a:gd name="T8" fmla="*/ 2613 w 5760"/>
              <a:gd name="T9" fmla="*/ 240 h 1504"/>
              <a:gd name="T10" fmla="*/ 2880 w 5760"/>
              <a:gd name="T11" fmla="*/ 57 h 1504"/>
              <a:gd name="T12" fmla="*/ 3133 w 5760"/>
              <a:gd name="T13" fmla="*/ 57 h 1504"/>
              <a:gd name="T14" fmla="*/ 3554 w 5760"/>
              <a:gd name="T15" fmla="*/ 402 h 1504"/>
              <a:gd name="T16" fmla="*/ 4039 w 5760"/>
              <a:gd name="T17" fmla="*/ 914 h 1504"/>
              <a:gd name="T18" fmla="*/ 4608 w 5760"/>
              <a:gd name="T19" fmla="*/ 1224 h 1504"/>
              <a:gd name="T20" fmla="*/ 5760 w 5760"/>
              <a:gd name="T21" fmla="*/ 1504 h 1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60" h="1504">
                <a:moveTo>
                  <a:pt x="0" y="1504"/>
                </a:moveTo>
                <a:cubicBezTo>
                  <a:pt x="428" y="1412"/>
                  <a:pt x="856" y="1320"/>
                  <a:pt x="1145" y="1224"/>
                </a:cubicBezTo>
                <a:cubicBezTo>
                  <a:pt x="1434" y="1128"/>
                  <a:pt x="1556" y="1035"/>
                  <a:pt x="1735" y="928"/>
                </a:cubicBezTo>
                <a:cubicBezTo>
                  <a:pt x="1914" y="821"/>
                  <a:pt x="2074" y="699"/>
                  <a:pt x="2220" y="584"/>
                </a:cubicBezTo>
                <a:cubicBezTo>
                  <a:pt x="2366" y="469"/>
                  <a:pt x="2503" y="328"/>
                  <a:pt x="2613" y="240"/>
                </a:cubicBezTo>
                <a:cubicBezTo>
                  <a:pt x="2723" y="152"/>
                  <a:pt x="2793" y="88"/>
                  <a:pt x="2880" y="57"/>
                </a:cubicBezTo>
                <a:cubicBezTo>
                  <a:pt x="2967" y="26"/>
                  <a:pt x="3021" y="0"/>
                  <a:pt x="3133" y="57"/>
                </a:cubicBezTo>
                <a:cubicBezTo>
                  <a:pt x="3245" y="114"/>
                  <a:pt x="3403" y="259"/>
                  <a:pt x="3554" y="402"/>
                </a:cubicBezTo>
                <a:cubicBezTo>
                  <a:pt x="3705" y="545"/>
                  <a:pt x="3863" y="777"/>
                  <a:pt x="4039" y="914"/>
                </a:cubicBezTo>
                <a:cubicBezTo>
                  <a:pt x="4215" y="1051"/>
                  <a:pt x="4321" y="1126"/>
                  <a:pt x="4608" y="1224"/>
                </a:cubicBezTo>
                <a:cubicBezTo>
                  <a:pt x="4895" y="1322"/>
                  <a:pt x="5566" y="1456"/>
                  <a:pt x="5760" y="1504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0665" name="Freeform 9"/>
          <p:cNvSpPr>
            <a:spLocks/>
          </p:cNvSpPr>
          <p:nvPr/>
        </p:nvSpPr>
        <p:spPr bwMode="auto">
          <a:xfrm>
            <a:off x="1336675" y="5154613"/>
            <a:ext cx="6107113" cy="1325562"/>
          </a:xfrm>
          <a:custGeom>
            <a:avLst/>
            <a:gdLst>
              <a:gd name="T0" fmla="*/ 0 w 5760"/>
              <a:gd name="T1" fmla="*/ 1504 h 1504"/>
              <a:gd name="T2" fmla="*/ 1145 w 5760"/>
              <a:gd name="T3" fmla="*/ 1224 h 1504"/>
              <a:gd name="T4" fmla="*/ 1735 w 5760"/>
              <a:gd name="T5" fmla="*/ 928 h 1504"/>
              <a:gd name="T6" fmla="*/ 2220 w 5760"/>
              <a:gd name="T7" fmla="*/ 584 h 1504"/>
              <a:gd name="T8" fmla="*/ 2613 w 5760"/>
              <a:gd name="T9" fmla="*/ 240 h 1504"/>
              <a:gd name="T10" fmla="*/ 2880 w 5760"/>
              <a:gd name="T11" fmla="*/ 57 h 1504"/>
              <a:gd name="T12" fmla="*/ 3133 w 5760"/>
              <a:gd name="T13" fmla="*/ 57 h 1504"/>
              <a:gd name="T14" fmla="*/ 3554 w 5760"/>
              <a:gd name="T15" fmla="*/ 402 h 1504"/>
              <a:gd name="T16" fmla="*/ 4039 w 5760"/>
              <a:gd name="T17" fmla="*/ 914 h 1504"/>
              <a:gd name="T18" fmla="*/ 4608 w 5760"/>
              <a:gd name="T19" fmla="*/ 1224 h 1504"/>
              <a:gd name="T20" fmla="*/ 5760 w 5760"/>
              <a:gd name="T21" fmla="*/ 1504 h 1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60" h="1504">
                <a:moveTo>
                  <a:pt x="0" y="1504"/>
                </a:moveTo>
                <a:cubicBezTo>
                  <a:pt x="428" y="1412"/>
                  <a:pt x="856" y="1320"/>
                  <a:pt x="1145" y="1224"/>
                </a:cubicBezTo>
                <a:cubicBezTo>
                  <a:pt x="1434" y="1128"/>
                  <a:pt x="1556" y="1035"/>
                  <a:pt x="1735" y="928"/>
                </a:cubicBezTo>
                <a:cubicBezTo>
                  <a:pt x="1914" y="821"/>
                  <a:pt x="2074" y="699"/>
                  <a:pt x="2220" y="584"/>
                </a:cubicBezTo>
                <a:cubicBezTo>
                  <a:pt x="2366" y="469"/>
                  <a:pt x="2503" y="328"/>
                  <a:pt x="2613" y="240"/>
                </a:cubicBezTo>
                <a:cubicBezTo>
                  <a:pt x="2723" y="152"/>
                  <a:pt x="2793" y="88"/>
                  <a:pt x="2880" y="57"/>
                </a:cubicBezTo>
                <a:cubicBezTo>
                  <a:pt x="2967" y="26"/>
                  <a:pt x="3021" y="0"/>
                  <a:pt x="3133" y="57"/>
                </a:cubicBezTo>
                <a:cubicBezTo>
                  <a:pt x="3245" y="114"/>
                  <a:pt x="3403" y="259"/>
                  <a:pt x="3554" y="402"/>
                </a:cubicBezTo>
                <a:cubicBezTo>
                  <a:pt x="3705" y="545"/>
                  <a:pt x="3863" y="777"/>
                  <a:pt x="4039" y="914"/>
                </a:cubicBezTo>
                <a:cubicBezTo>
                  <a:pt x="4215" y="1051"/>
                  <a:pt x="4321" y="1126"/>
                  <a:pt x="4608" y="1224"/>
                </a:cubicBezTo>
                <a:cubicBezTo>
                  <a:pt x="4895" y="1322"/>
                  <a:pt x="5566" y="1456"/>
                  <a:pt x="5760" y="1504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96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2.22222E-6 L 0.25 -2.22222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2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4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-2.22222E-6 L 0.25 -2.22222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D4D4D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animBg="1"/>
      <p:bldP spid="70660" grpId="1" animBg="1"/>
      <p:bldP spid="70661" grpId="0" animBg="1"/>
      <p:bldP spid="70661" grpId="1" animBg="1"/>
      <p:bldP spid="70662" grpId="0" animBg="1"/>
      <p:bldP spid="70662" grpId="1" animBg="1"/>
      <p:bldP spid="70662" grpId="2" animBg="1"/>
      <p:bldP spid="70663" grpId="0" animBg="1"/>
      <p:bldP spid="7066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33900" y="1447800"/>
            <a:ext cx="2209800" cy="1905000"/>
            <a:chOff x="3888" y="912"/>
            <a:chExt cx="1392" cy="120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608" y="1152"/>
              <a:ext cx="0" cy="9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88" y="91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cs typeface="+mn-cs"/>
                </a:rPr>
                <a:t>Planet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832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33900" y="1447800"/>
            <a:ext cx="2209800" cy="1905000"/>
            <a:chOff x="3888" y="912"/>
            <a:chExt cx="1392" cy="120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608" y="1152"/>
              <a:ext cx="0" cy="9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88" y="91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cs typeface="+mn-cs"/>
                </a:rPr>
                <a:t>Planet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802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33900" y="1447800"/>
            <a:ext cx="2209800" cy="1905000"/>
            <a:chOff x="3888" y="912"/>
            <a:chExt cx="1392" cy="120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608" y="1152"/>
              <a:ext cx="0" cy="9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88" y="91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cs typeface="+mn-cs"/>
                </a:rPr>
                <a:t>Planet</a:t>
              </a:r>
            </a:p>
          </p:txBody>
        </p:sp>
      </p:grp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721894" y="2819400"/>
            <a:ext cx="228600" cy="228600"/>
          </a:xfrm>
          <a:prstGeom prst="ellipse">
            <a:avLst/>
          </a:prstGeom>
          <a:solidFill>
            <a:srgbClr val="333333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4495800" y="2819400"/>
            <a:ext cx="228600" cy="228600"/>
          </a:xfrm>
          <a:prstGeom prst="ellipse">
            <a:avLst/>
          </a:prstGeom>
          <a:solidFill>
            <a:srgbClr val="DDDDDD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21894" y="5168900"/>
            <a:ext cx="7673473" cy="1308100"/>
          </a:xfrm>
          <a:custGeom>
            <a:avLst/>
            <a:gdLst>
              <a:gd name="connsiteX0" fmla="*/ 0 w 6043706"/>
              <a:gd name="connsiteY0" fmla="*/ 1293236 h 1308177"/>
              <a:gd name="connsiteX1" fmla="*/ 687294 w 6043706"/>
              <a:gd name="connsiteY1" fmla="*/ 1136354 h 1308177"/>
              <a:gd name="connsiteX2" fmla="*/ 889000 w 6043706"/>
              <a:gd name="connsiteY2" fmla="*/ 725471 h 1308177"/>
              <a:gd name="connsiteX3" fmla="*/ 1038412 w 6043706"/>
              <a:gd name="connsiteY3" fmla="*/ 1076589 h 1308177"/>
              <a:gd name="connsiteX4" fmla="*/ 1359647 w 6043706"/>
              <a:gd name="connsiteY4" fmla="*/ 1009354 h 1308177"/>
              <a:gd name="connsiteX5" fmla="*/ 2151529 w 6043706"/>
              <a:gd name="connsiteY5" fmla="*/ 591001 h 1308177"/>
              <a:gd name="connsiteX6" fmla="*/ 2659529 w 6043706"/>
              <a:gd name="connsiteY6" fmla="*/ 239883 h 1308177"/>
              <a:gd name="connsiteX7" fmla="*/ 3062941 w 6043706"/>
              <a:gd name="connsiteY7" fmla="*/ 8295 h 1308177"/>
              <a:gd name="connsiteX8" fmla="*/ 3339353 w 6043706"/>
              <a:gd name="connsiteY8" fmla="*/ 83001 h 1308177"/>
              <a:gd name="connsiteX9" fmla="*/ 3735294 w 6043706"/>
              <a:gd name="connsiteY9" fmla="*/ 381824 h 1308177"/>
              <a:gd name="connsiteX10" fmla="*/ 4191000 w 6043706"/>
              <a:gd name="connsiteY10" fmla="*/ 807648 h 1308177"/>
              <a:gd name="connsiteX11" fmla="*/ 4684059 w 6043706"/>
              <a:gd name="connsiteY11" fmla="*/ 1113942 h 1308177"/>
              <a:gd name="connsiteX12" fmla="*/ 6043706 w 6043706"/>
              <a:gd name="connsiteY12" fmla="*/ 1308177 h 13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3706" h="1308177">
                <a:moveTo>
                  <a:pt x="0" y="1293236"/>
                </a:moveTo>
                <a:cubicBezTo>
                  <a:pt x="269563" y="1262108"/>
                  <a:pt x="539127" y="1230981"/>
                  <a:pt x="687294" y="1136354"/>
                </a:cubicBezTo>
                <a:cubicBezTo>
                  <a:pt x="835461" y="1041727"/>
                  <a:pt x="830480" y="735432"/>
                  <a:pt x="889000" y="725471"/>
                </a:cubicBezTo>
                <a:cubicBezTo>
                  <a:pt x="947520" y="715510"/>
                  <a:pt x="959971" y="1029275"/>
                  <a:pt x="1038412" y="1076589"/>
                </a:cubicBezTo>
                <a:cubicBezTo>
                  <a:pt x="1116853" y="1123903"/>
                  <a:pt x="1174128" y="1090285"/>
                  <a:pt x="1359647" y="1009354"/>
                </a:cubicBezTo>
                <a:cubicBezTo>
                  <a:pt x="1545167" y="928423"/>
                  <a:pt x="1934882" y="719246"/>
                  <a:pt x="2151529" y="591001"/>
                </a:cubicBezTo>
                <a:cubicBezTo>
                  <a:pt x="2368176" y="462756"/>
                  <a:pt x="2507627" y="337001"/>
                  <a:pt x="2659529" y="239883"/>
                </a:cubicBezTo>
                <a:cubicBezTo>
                  <a:pt x="2811431" y="142765"/>
                  <a:pt x="2949637" y="34442"/>
                  <a:pt x="3062941" y="8295"/>
                </a:cubicBezTo>
                <a:cubicBezTo>
                  <a:pt x="3176245" y="-17852"/>
                  <a:pt x="3227294" y="20746"/>
                  <a:pt x="3339353" y="83001"/>
                </a:cubicBezTo>
                <a:cubicBezTo>
                  <a:pt x="3451412" y="145256"/>
                  <a:pt x="3593353" y="261049"/>
                  <a:pt x="3735294" y="381824"/>
                </a:cubicBezTo>
                <a:cubicBezTo>
                  <a:pt x="3877235" y="502599"/>
                  <a:pt x="4032873" y="685628"/>
                  <a:pt x="4191000" y="807648"/>
                </a:cubicBezTo>
                <a:cubicBezTo>
                  <a:pt x="4349127" y="929668"/>
                  <a:pt x="4375275" y="1030521"/>
                  <a:pt x="4684059" y="1113942"/>
                </a:cubicBezTo>
                <a:cubicBezTo>
                  <a:pt x="4992843" y="1197363"/>
                  <a:pt x="6043706" y="1308177"/>
                  <a:pt x="6043706" y="1308177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9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0.4126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2.22222E-6 L 0.41666 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33900" y="1447800"/>
            <a:ext cx="2209800" cy="1905000"/>
            <a:chOff x="3888" y="912"/>
            <a:chExt cx="1392" cy="120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608" y="1152"/>
              <a:ext cx="0" cy="9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88" y="91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cs typeface="+mn-cs"/>
                </a:rPr>
                <a:t>Planet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68166" y="2674329"/>
            <a:ext cx="561474" cy="150957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7276" y="1447799"/>
            <a:ext cx="190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Planetary Caustics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1263" y="3114842"/>
            <a:ext cx="561474" cy="57484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47326" y="3703830"/>
            <a:ext cx="190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Central Caustic</a:t>
            </a:r>
          </a:p>
        </p:txBody>
      </p:sp>
    </p:spTree>
    <p:extLst>
      <p:ext uri="{BB962C8B-B14F-4D97-AF65-F5344CB8AC3E}">
        <p14:creationId xmlns:p14="http://schemas.microsoft.com/office/powerpoint/2010/main" val="294015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292" y="783593"/>
            <a:ext cx="82843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Even in the most favorable cases … there is no great chance of observing this phenomenon. </a:t>
            </a:r>
          </a:p>
          <a:p>
            <a:r>
              <a:rPr lang="en-US" sz="6000" dirty="0" smtClean="0"/>
              <a:t>– Albert Einstein 1936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3786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33900" y="1447800"/>
            <a:ext cx="2209800" cy="1905000"/>
            <a:chOff x="3888" y="912"/>
            <a:chExt cx="1392" cy="120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608" y="1152"/>
              <a:ext cx="0" cy="9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88" y="91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cs typeface="+mn-cs"/>
                </a:rPr>
                <a:t>Planet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08347" y="1096815"/>
            <a:ext cx="5888182" cy="2632372"/>
            <a:chOff x="692727" y="1119905"/>
            <a:chExt cx="5888182" cy="2632372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92727" y="2436091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636818" y="1119905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1130300" y="1560941"/>
            <a:ext cx="5888182" cy="2632372"/>
            <a:chOff x="692727" y="1119905"/>
            <a:chExt cx="5888182" cy="2632372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92727" y="2436091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636818" y="1119905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rot="3712413">
            <a:off x="2195929" y="1096814"/>
            <a:ext cx="5888182" cy="2632372"/>
            <a:chOff x="692727" y="1119905"/>
            <a:chExt cx="5888182" cy="263237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692727" y="2436091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636818" y="1119905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8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828800"/>
            <a:ext cx="0" cy="1524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0" y="1219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00"/>
                </a:solidFill>
                <a:cs typeface="+mn-cs"/>
              </a:rPr>
              <a:t>Lens Star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33900" y="1447800"/>
            <a:ext cx="2209800" cy="1905000"/>
            <a:chOff x="3888" y="912"/>
            <a:chExt cx="1392" cy="120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4608" y="1152"/>
              <a:ext cx="0" cy="96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888" y="912"/>
              <a:ext cx="139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FF00"/>
                  </a:solidFill>
                  <a:cs typeface="+mn-cs"/>
                </a:rPr>
                <a:t>Planet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3712413">
            <a:off x="3984279" y="2431282"/>
            <a:ext cx="973989" cy="1843035"/>
            <a:chOff x="692727" y="1119905"/>
            <a:chExt cx="5888182" cy="2632372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692727" y="2436091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636818" y="1119905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rot="11600632">
            <a:off x="4136679" y="2514412"/>
            <a:ext cx="973989" cy="1843035"/>
            <a:chOff x="692727" y="1119905"/>
            <a:chExt cx="5888182" cy="2632372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692727" y="2436091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636818" y="1119905"/>
              <a:ext cx="2944091" cy="131618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174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667" r="8888" b="3778"/>
          <a:stretch>
            <a:fillRect/>
          </a:stretch>
        </p:blipFill>
        <p:spPr bwMode="auto">
          <a:xfrm>
            <a:off x="0" y="1247775"/>
            <a:ext cx="91440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001000" y="5872163"/>
            <a:ext cx="7620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MOA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 flipV="1">
            <a:off x="8534400" y="55626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4419600" y="4267200"/>
            <a:ext cx="3733800" cy="1447800"/>
          </a:xfrm>
          <a:prstGeom prst="wedgeRoundRectCallout">
            <a:avLst>
              <a:gd name="adj1" fmla="val 45069"/>
              <a:gd name="adj2" fmla="val 74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572000" y="4495800"/>
            <a:ext cx="3429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cs typeface="+mn-cs"/>
              </a:rPr>
              <a:t>New Microlensing Event!</a:t>
            </a:r>
          </a:p>
          <a:p>
            <a:pPr algn="ctr">
              <a:defRPr/>
            </a:pPr>
            <a:r>
              <a:rPr lang="en-US" sz="2400">
                <a:cs typeface="+mn-cs"/>
              </a:rPr>
              <a:t>MOA-2011-BLG-293</a:t>
            </a:r>
          </a:p>
        </p:txBody>
      </p:sp>
      <p:sp>
        <p:nvSpPr>
          <p:cNvPr id="5120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1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667" r="8888" b="3778"/>
          <a:stretch>
            <a:fillRect/>
          </a:stretch>
        </p:blipFill>
        <p:spPr bwMode="auto">
          <a:xfrm>
            <a:off x="0" y="1247775"/>
            <a:ext cx="91440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819400" y="4252913"/>
            <a:ext cx="9144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OGLE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001000" y="5872163"/>
            <a:ext cx="7620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MOA</a:t>
            </a: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2667000" y="46482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8534400" y="55626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410200" y="2895600"/>
            <a:ext cx="9144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Wise</a:t>
            </a:r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5257800" y="3290888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>
            <a:off x="2971800" y="990600"/>
            <a:ext cx="5105400" cy="4038600"/>
          </a:xfrm>
          <a:prstGeom prst="wedgeRoundRectCallout">
            <a:avLst>
              <a:gd name="adj1" fmla="val -62625"/>
              <a:gd name="adj2" fmla="val 860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524000" y="2743200"/>
            <a:ext cx="7620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OSU</a:t>
            </a: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2133600" y="3124200"/>
            <a:ext cx="152400" cy="223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3259" name="Picture 12" descr="prepe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b="16327"/>
          <a:stretch>
            <a:fillRect/>
          </a:stretch>
        </p:blipFill>
        <p:spPr bwMode="auto">
          <a:xfrm>
            <a:off x="3352800" y="1066800"/>
            <a:ext cx="4267200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>
            <a:off x="6248400" y="3810000"/>
            <a:ext cx="593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64" name="Line 16"/>
          <p:cNvSpPr>
            <a:spLocks noChangeShapeType="1"/>
          </p:cNvSpPr>
          <p:nvPr/>
        </p:nvSpPr>
        <p:spPr bwMode="auto">
          <a:xfrm>
            <a:off x="6248400" y="3429000"/>
            <a:ext cx="0" cy="1065213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6019800" y="38100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cs typeface="+mn-cs"/>
              </a:rPr>
              <a:t>12hr</a:t>
            </a:r>
          </a:p>
        </p:txBody>
      </p:sp>
      <p:sp>
        <p:nvSpPr>
          <p:cNvPr id="7" name="Freeform 6"/>
          <p:cNvSpPr/>
          <p:nvPr/>
        </p:nvSpPr>
        <p:spPr>
          <a:xfrm>
            <a:off x="6513513" y="1473200"/>
            <a:ext cx="889000" cy="1973263"/>
          </a:xfrm>
          <a:custGeom>
            <a:avLst/>
            <a:gdLst>
              <a:gd name="connsiteX0" fmla="*/ 0 w 889000"/>
              <a:gd name="connsiteY0" fmla="*/ 1665144 h 1973573"/>
              <a:gd name="connsiteX1" fmla="*/ 199571 w 889000"/>
              <a:gd name="connsiteY1" fmla="*/ 1108763 h 1973573"/>
              <a:gd name="connsiteX2" fmla="*/ 266095 w 889000"/>
              <a:gd name="connsiteY2" fmla="*/ 594716 h 1973573"/>
              <a:gd name="connsiteX3" fmla="*/ 296333 w 889000"/>
              <a:gd name="connsiteY3" fmla="*/ 104859 h 1973573"/>
              <a:gd name="connsiteX4" fmla="*/ 314476 w 889000"/>
              <a:gd name="connsiteY4" fmla="*/ 2049 h 1973573"/>
              <a:gd name="connsiteX5" fmla="*/ 344714 w 889000"/>
              <a:gd name="connsiteY5" fmla="*/ 153240 h 1973573"/>
              <a:gd name="connsiteX6" fmla="*/ 381000 w 889000"/>
              <a:gd name="connsiteY6" fmla="*/ 770097 h 1973573"/>
              <a:gd name="connsiteX7" fmla="*/ 489857 w 889000"/>
              <a:gd name="connsiteY7" fmla="*/ 1302287 h 1973573"/>
              <a:gd name="connsiteX8" fmla="*/ 719666 w 889000"/>
              <a:gd name="connsiteY8" fmla="*/ 1804240 h 1973573"/>
              <a:gd name="connsiteX9" fmla="*/ 889000 w 889000"/>
              <a:gd name="connsiteY9" fmla="*/ 1973573 h 197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000" h="1973573">
                <a:moveTo>
                  <a:pt x="0" y="1665144"/>
                </a:moveTo>
                <a:cubicBezTo>
                  <a:pt x="77611" y="1476156"/>
                  <a:pt x="155222" y="1287168"/>
                  <a:pt x="199571" y="1108763"/>
                </a:cubicBezTo>
                <a:cubicBezTo>
                  <a:pt x="243920" y="930358"/>
                  <a:pt x="249968" y="762033"/>
                  <a:pt x="266095" y="594716"/>
                </a:cubicBezTo>
                <a:cubicBezTo>
                  <a:pt x="282222" y="427399"/>
                  <a:pt x="288270" y="203637"/>
                  <a:pt x="296333" y="104859"/>
                </a:cubicBezTo>
                <a:cubicBezTo>
                  <a:pt x="304397" y="6081"/>
                  <a:pt x="306413" y="-6014"/>
                  <a:pt x="314476" y="2049"/>
                </a:cubicBezTo>
                <a:cubicBezTo>
                  <a:pt x="322539" y="10112"/>
                  <a:pt x="333627" y="25232"/>
                  <a:pt x="344714" y="153240"/>
                </a:cubicBezTo>
                <a:cubicBezTo>
                  <a:pt x="355801" y="281248"/>
                  <a:pt x="356810" y="578589"/>
                  <a:pt x="381000" y="770097"/>
                </a:cubicBezTo>
                <a:cubicBezTo>
                  <a:pt x="405190" y="961605"/>
                  <a:pt x="433413" y="1129930"/>
                  <a:pt x="489857" y="1302287"/>
                </a:cubicBezTo>
                <a:cubicBezTo>
                  <a:pt x="546301" y="1474644"/>
                  <a:pt x="653142" y="1692359"/>
                  <a:pt x="719666" y="1804240"/>
                </a:cubicBezTo>
                <a:cubicBezTo>
                  <a:pt x="786190" y="1916121"/>
                  <a:pt x="889000" y="1973573"/>
                  <a:pt x="889000" y="1973573"/>
                </a:cubicBezTo>
              </a:path>
            </a:pathLst>
          </a:cu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494463" y="2414588"/>
            <a:ext cx="889000" cy="1044575"/>
          </a:xfrm>
          <a:custGeom>
            <a:avLst/>
            <a:gdLst>
              <a:gd name="connsiteX0" fmla="*/ 0 w 889000"/>
              <a:gd name="connsiteY0" fmla="*/ 718520 h 1045091"/>
              <a:gd name="connsiteX1" fmla="*/ 169333 w 889000"/>
              <a:gd name="connsiteY1" fmla="*/ 391948 h 1045091"/>
              <a:gd name="connsiteX2" fmla="*/ 278190 w 889000"/>
              <a:gd name="connsiteY2" fmla="*/ 59329 h 1045091"/>
              <a:gd name="connsiteX3" fmla="*/ 326571 w 889000"/>
              <a:gd name="connsiteY3" fmla="*/ 4901 h 1045091"/>
              <a:gd name="connsiteX4" fmla="*/ 387047 w 889000"/>
              <a:gd name="connsiteY4" fmla="*/ 119805 h 1045091"/>
              <a:gd name="connsiteX5" fmla="*/ 489857 w 889000"/>
              <a:gd name="connsiteY5" fmla="*/ 428234 h 1045091"/>
              <a:gd name="connsiteX6" fmla="*/ 659190 w 889000"/>
              <a:gd name="connsiteY6" fmla="*/ 772948 h 1045091"/>
              <a:gd name="connsiteX7" fmla="*/ 889000 w 889000"/>
              <a:gd name="connsiteY7" fmla="*/ 1045091 h 1045091"/>
              <a:gd name="connsiteX8" fmla="*/ 889000 w 889000"/>
              <a:gd name="connsiteY8" fmla="*/ 1045091 h 1045091"/>
              <a:gd name="connsiteX9" fmla="*/ 889000 w 889000"/>
              <a:gd name="connsiteY9" fmla="*/ 1045091 h 104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000" h="1045091">
                <a:moveTo>
                  <a:pt x="0" y="718520"/>
                </a:moveTo>
                <a:cubicBezTo>
                  <a:pt x="61484" y="610166"/>
                  <a:pt x="122968" y="501813"/>
                  <a:pt x="169333" y="391948"/>
                </a:cubicBezTo>
                <a:cubicBezTo>
                  <a:pt x="215698" y="282083"/>
                  <a:pt x="251984" y="123837"/>
                  <a:pt x="278190" y="59329"/>
                </a:cubicBezTo>
                <a:cubicBezTo>
                  <a:pt x="304396" y="-5179"/>
                  <a:pt x="308428" y="-5178"/>
                  <a:pt x="326571" y="4901"/>
                </a:cubicBezTo>
                <a:cubicBezTo>
                  <a:pt x="344714" y="14980"/>
                  <a:pt x="359833" y="49250"/>
                  <a:pt x="387047" y="119805"/>
                </a:cubicBezTo>
                <a:cubicBezTo>
                  <a:pt x="414261" y="190360"/>
                  <a:pt x="444500" y="319377"/>
                  <a:pt x="489857" y="428234"/>
                </a:cubicBezTo>
                <a:cubicBezTo>
                  <a:pt x="535214" y="537091"/>
                  <a:pt x="592666" y="670138"/>
                  <a:pt x="659190" y="772948"/>
                </a:cubicBezTo>
                <a:cubicBezTo>
                  <a:pt x="725714" y="875758"/>
                  <a:pt x="889000" y="1045091"/>
                  <a:pt x="889000" y="1045091"/>
                </a:cubicBezTo>
                <a:lnTo>
                  <a:pt x="889000" y="1045091"/>
                </a:lnTo>
                <a:lnTo>
                  <a:pt x="889000" y="1045091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6827838" y="1295400"/>
            <a:ext cx="0" cy="3198813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57650" y="4167188"/>
            <a:ext cx="628650" cy="127000"/>
          </a:xfrm>
          <a:custGeom>
            <a:avLst/>
            <a:gdLst>
              <a:gd name="connsiteX0" fmla="*/ 0 w 628953"/>
              <a:gd name="connsiteY0" fmla="*/ 127000 h 127000"/>
              <a:gd name="connsiteX1" fmla="*/ 411238 w 628953"/>
              <a:gd name="connsiteY1" fmla="*/ 54428 h 127000"/>
              <a:gd name="connsiteX2" fmla="*/ 628953 w 628953"/>
              <a:gd name="connsiteY2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8953" h="127000">
                <a:moveTo>
                  <a:pt x="0" y="127000"/>
                </a:moveTo>
                <a:lnTo>
                  <a:pt x="411238" y="54428"/>
                </a:lnTo>
                <a:cubicBezTo>
                  <a:pt x="516064" y="33261"/>
                  <a:pt x="572508" y="16630"/>
                  <a:pt x="628953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310188" y="3719513"/>
            <a:ext cx="598487" cy="265112"/>
          </a:xfrm>
          <a:custGeom>
            <a:avLst/>
            <a:gdLst>
              <a:gd name="connsiteX0" fmla="*/ 0 w 598714"/>
              <a:gd name="connsiteY0" fmla="*/ 266095 h 266095"/>
              <a:gd name="connsiteX1" fmla="*/ 344714 w 598714"/>
              <a:gd name="connsiteY1" fmla="*/ 133047 h 266095"/>
              <a:gd name="connsiteX2" fmla="*/ 598714 w 598714"/>
              <a:gd name="connsiteY2" fmla="*/ 0 h 26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8714" h="266095">
                <a:moveTo>
                  <a:pt x="0" y="266095"/>
                </a:moveTo>
                <a:cubicBezTo>
                  <a:pt x="122464" y="221745"/>
                  <a:pt x="244928" y="177396"/>
                  <a:pt x="344714" y="133047"/>
                </a:cubicBezTo>
                <a:cubicBezTo>
                  <a:pt x="444500" y="88698"/>
                  <a:pt x="598714" y="0"/>
                  <a:pt x="598714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5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667" r="8888" b="3778"/>
          <a:stretch>
            <a:fillRect/>
          </a:stretch>
        </p:blipFill>
        <p:spPr bwMode="auto">
          <a:xfrm>
            <a:off x="0" y="1247775"/>
            <a:ext cx="91440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19400" y="4252913"/>
            <a:ext cx="9144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OGLE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8001000" y="5872163"/>
            <a:ext cx="7620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MOA</a:t>
            </a: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>
            <a:off x="2667000" y="46482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V="1">
            <a:off x="8534400" y="55626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410200" y="2895600"/>
            <a:ext cx="9144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Wise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5257800" y="3290888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2286000" y="1828800"/>
            <a:ext cx="3352800" cy="1447800"/>
          </a:xfrm>
          <a:prstGeom prst="curvedDownArrow">
            <a:avLst>
              <a:gd name="adj1" fmla="val 22429"/>
              <a:gd name="adj2" fmla="val 91774"/>
              <a:gd name="adj3" fmla="val 27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 rot="1218109">
            <a:off x="2667000" y="1524000"/>
            <a:ext cx="7010400" cy="2971800"/>
          </a:xfrm>
          <a:prstGeom prst="curvedDownArrow">
            <a:avLst>
              <a:gd name="adj1" fmla="val 17255"/>
              <a:gd name="adj2" fmla="val 72036"/>
              <a:gd name="adj3" fmla="val 27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 rot="8474896" flipV="1">
            <a:off x="-476250" y="2605088"/>
            <a:ext cx="2819400" cy="1447800"/>
          </a:xfrm>
          <a:prstGeom prst="curvedDownArrow">
            <a:avLst>
              <a:gd name="adj1" fmla="val 18861"/>
              <a:gd name="adj2" fmla="val 77173"/>
              <a:gd name="adj3" fmla="val 27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 rot="1914728">
            <a:off x="2379663" y="2790825"/>
            <a:ext cx="4114800" cy="1447800"/>
          </a:xfrm>
          <a:prstGeom prst="curvedDownArrow">
            <a:avLst>
              <a:gd name="adj1" fmla="val 27526"/>
              <a:gd name="adj2" fmla="val 112632"/>
              <a:gd name="adj3" fmla="val 274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1295400" y="2819400"/>
            <a:ext cx="1295400" cy="2590800"/>
          </a:xfrm>
          <a:prstGeom prst="curvedRightArrow">
            <a:avLst>
              <a:gd name="adj1" fmla="val 20907"/>
              <a:gd name="adj2" fmla="val 6090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5309" name="Picture 14" descr="MC900431587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0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9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/>
      <p:bldP spid="29706" grpId="0" animBg="1"/>
      <p:bldP spid="29707" grpId="0" animBg="1"/>
      <p:bldP spid="29708" grpId="0" animBg="1"/>
      <p:bldP spid="297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667" r="8888" b="3778"/>
          <a:stretch>
            <a:fillRect/>
          </a:stretch>
        </p:blipFill>
        <p:spPr bwMode="auto">
          <a:xfrm>
            <a:off x="0" y="1247775"/>
            <a:ext cx="91440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819400" y="4252913"/>
            <a:ext cx="9144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OGLE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001000" y="5872163"/>
            <a:ext cx="7620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MOA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2667000" y="46482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V="1">
            <a:off x="8534400" y="55626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410200" y="2895600"/>
            <a:ext cx="9144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Wise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5257800" y="3290888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2286000" y="1828800"/>
            <a:ext cx="3352800" cy="1447800"/>
          </a:xfrm>
          <a:prstGeom prst="curvedDownArrow">
            <a:avLst>
              <a:gd name="adj1" fmla="val 22429"/>
              <a:gd name="adj2" fmla="val 91774"/>
              <a:gd name="adj3" fmla="val 27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 rot="1218109">
            <a:off x="2667000" y="1524000"/>
            <a:ext cx="7010400" cy="2971800"/>
          </a:xfrm>
          <a:prstGeom prst="curvedDownArrow">
            <a:avLst>
              <a:gd name="adj1" fmla="val 17255"/>
              <a:gd name="adj2" fmla="val 72036"/>
              <a:gd name="adj3" fmla="val 27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 rot="8474896" flipV="1">
            <a:off x="-476250" y="2605088"/>
            <a:ext cx="2819400" cy="1447800"/>
          </a:xfrm>
          <a:prstGeom prst="curvedDownArrow">
            <a:avLst>
              <a:gd name="adj1" fmla="val 18861"/>
              <a:gd name="adj2" fmla="val 77173"/>
              <a:gd name="adj3" fmla="val 273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 rot="1914728">
            <a:off x="2379663" y="2790825"/>
            <a:ext cx="4114800" cy="1447800"/>
          </a:xfrm>
          <a:prstGeom prst="curvedDownArrow">
            <a:avLst>
              <a:gd name="adj1" fmla="val 27526"/>
              <a:gd name="adj2" fmla="val 112632"/>
              <a:gd name="adj3" fmla="val 2745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1295400" y="2819400"/>
            <a:ext cx="1295400" cy="2590800"/>
          </a:xfrm>
          <a:prstGeom prst="curvedRightArrow">
            <a:avLst>
              <a:gd name="adj1" fmla="val 20907"/>
              <a:gd name="adj2" fmla="val 6090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1758" name="Group 14"/>
          <p:cNvGrpSpPr>
            <a:grpSpLocks/>
          </p:cNvGrpSpPr>
          <p:nvPr/>
        </p:nvGrpSpPr>
        <p:grpSpPr bwMode="auto">
          <a:xfrm>
            <a:off x="-400050" y="1447800"/>
            <a:ext cx="10153650" cy="3886200"/>
            <a:chOff x="-204" y="1056"/>
            <a:chExt cx="6396" cy="2448"/>
          </a:xfrm>
        </p:grpSpPr>
        <p:sp>
          <p:nvSpPr>
            <p:cNvPr id="2" name="AutoShape 15"/>
            <p:cNvSpPr>
              <a:spLocks noChangeArrowheads="1"/>
            </p:cNvSpPr>
            <p:nvPr/>
          </p:nvSpPr>
          <p:spPr bwMode="auto">
            <a:xfrm>
              <a:off x="1536" y="1248"/>
              <a:ext cx="2112" cy="912"/>
            </a:xfrm>
            <a:prstGeom prst="curvedDownArrow">
              <a:avLst>
                <a:gd name="adj1" fmla="val 22429"/>
                <a:gd name="adj2" fmla="val 91774"/>
                <a:gd name="adj3" fmla="val 27301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60" name="AutoShape 16"/>
            <p:cNvSpPr>
              <a:spLocks noChangeArrowheads="1"/>
            </p:cNvSpPr>
            <p:nvPr/>
          </p:nvSpPr>
          <p:spPr bwMode="auto">
            <a:xfrm rot="1218109">
              <a:off x="1776" y="1056"/>
              <a:ext cx="4416" cy="1872"/>
            </a:xfrm>
            <a:prstGeom prst="curvedDownArrow">
              <a:avLst>
                <a:gd name="adj1" fmla="val 17255"/>
                <a:gd name="adj2" fmla="val 72036"/>
                <a:gd name="adj3" fmla="val 27301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61" name="AutoShape 17"/>
            <p:cNvSpPr>
              <a:spLocks noChangeArrowheads="1"/>
            </p:cNvSpPr>
            <p:nvPr/>
          </p:nvSpPr>
          <p:spPr bwMode="auto">
            <a:xfrm rot="8474896" flipV="1">
              <a:off x="-204" y="1737"/>
              <a:ext cx="1776" cy="912"/>
            </a:xfrm>
            <a:prstGeom prst="curvedDownArrow">
              <a:avLst>
                <a:gd name="adj1" fmla="val 18861"/>
                <a:gd name="adj2" fmla="val 77173"/>
                <a:gd name="adj3" fmla="val 27301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62" name="AutoShape 18"/>
            <p:cNvSpPr>
              <a:spLocks noChangeArrowheads="1"/>
            </p:cNvSpPr>
            <p:nvPr/>
          </p:nvSpPr>
          <p:spPr bwMode="auto">
            <a:xfrm rot="1914728">
              <a:off x="1595" y="1854"/>
              <a:ext cx="2592" cy="912"/>
            </a:xfrm>
            <a:prstGeom prst="curvedDownArrow">
              <a:avLst>
                <a:gd name="adj1" fmla="val 27526"/>
                <a:gd name="adj2" fmla="val 112632"/>
                <a:gd name="adj3" fmla="val 27458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63" name="AutoShape 19"/>
            <p:cNvSpPr>
              <a:spLocks noChangeArrowheads="1"/>
            </p:cNvSpPr>
            <p:nvPr/>
          </p:nvSpPr>
          <p:spPr bwMode="auto">
            <a:xfrm>
              <a:off x="912" y="1872"/>
              <a:ext cx="816" cy="1632"/>
            </a:xfrm>
            <a:prstGeom prst="curvedRightArrow">
              <a:avLst>
                <a:gd name="adj1" fmla="val 20907"/>
                <a:gd name="adj2" fmla="val 60907"/>
                <a:gd name="adj3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57358" name="Picture 20" descr="twitter_newbird_boxed_whiteon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2819400" y="0"/>
            <a:ext cx="6155266" cy="2209800"/>
          </a:xfrm>
          <a:prstGeom prst="wedgeRoundRectCallout">
            <a:avLst>
              <a:gd name="adj1" fmla="val -48352"/>
              <a:gd name="adj2" fmla="val 82917"/>
              <a:gd name="adj3" fmla="val 16667"/>
            </a:avLst>
          </a:prstGeom>
          <a:solidFill>
            <a:schemeClr val="bg1"/>
          </a:solidFill>
          <a:ln w="2857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7360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3" name="Picture 2" descr="Screen Shot 2017-01-23 at 10.33.47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8"/>
          <a:stretch/>
        </p:blipFill>
        <p:spPr>
          <a:xfrm>
            <a:off x="3062513" y="323923"/>
            <a:ext cx="5912153" cy="1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bg1"/>
                </a:solidFill>
                <a:cs typeface="+mn-cs"/>
              </a:rPr>
              <a:t>MOA-2011-BLG-293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-288925" y="229712"/>
            <a:ext cx="8641080" cy="7467600"/>
            <a:chOff x="1219200" y="1447800"/>
            <a:chExt cx="6172200" cy="5334000"/>
          </a:xfrm>
        </p:grpSpPr>
        <p:grpSp>
          <p:nvGrpSpPr>
            <p:cNvPr id="59393" name="Group 2"/>
            <p:cNvGrpSpPr>
              <a:grpSpLocks/>
            </p:cNvGrpSpPr>
            <p:nvPr/>
          </p:nvGrpSpPr>
          <p:grpSpPr bwMode="auto">
            <a:xfrm>
              <a:off x="1752600" y="1447800"/>
              <a:ext cx="5638800" cy="4810125"/>
              <a:chOff x="1248" y="816"/>
              <a:chExt cx="3264" cy="2784"/>
            </a:xfrm>
          </p:grpSpPr>
          <p:pic>
            <p:nvPicPr>
              <p:cNvPr id="59406" name="Picture 3" descr="peak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705"/>
              <a:stretch>
                <a:fillRect/>
              </a:stretch>
            </p:blipFill>
            <p:spPr bwMode="auto">
              <a:xfrm>
                <a:off x="1248" y="816"/>
                <a:ext cx="3264" cy="2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2958" y="971"/>
                <a:ext cx="622" cy="229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59395" name="Group 6"/>
            <p:cNvGrpSpPr>
              <a:grpSpLocks/>
            </p:cNvGrpSpPr>
            <p:nvPr/>
          </p:nvGrpSpPr>
          <p:grpSpPr bwMode="auto">
            <a:xfrm>
              <a:off x="1219200" y="2224088"/>
              <a:ext cx="4267200" cy="4557712"/>
              <a:chOff x="2688" y="1056"/>
              <a:chExt cx="2688" cy="2871"/>
            </a:xfrm>
          </p:grpSpPr>
          <p:sp>
            <p:nvSpPr>
              <p:cNvPr id="33799" name="Line 7"/>
              <p:cNvSpPr>
                <a:spLocks noChangeShapeType="1"/>
              </p:cNvSpPr>
              <p:nvPr/>
            </p:nvSpPr>
            <p:spPr bwMode="auto">
              <a:xfrm flipV="1">
                <a:off x="2928" y="1056"/>
                <a:ext cx="0" cy="240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800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2324" y="2092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chemeClr val="bg1"/>
                    </a:solidFill>
                    <a:cs typeface="+mn-cs"/>
                  </a:rPr>
                  <a:t>Brightness</a:t>
                </a:r>
              </a:p>
            </p:txBody>
          </p:sp>
          <p:sp>
            <p:nvSpPr>
              <p:cNvPr id="33801" name="Line 9"/>
              <p:cNvSpPr>
                <a:spLocks noChangeShapeType="1"/>
              </p:cNvSpPr>
              <p:nvPr/>
            </p:nvSpPr>
            <p:spPr bwMode="auto">
              <a:xfrm rot="5400000" flipV="1">
                <a:off x="4175" y="2496"/>
                <a:ext cx="1" cy="240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802" name="Text Box 10"/>
              <p:cNvSpPr txBox="1">
                <a:spLocks noChangeArrowheads="1"/>
              </p:cNvSpPr>
              <p:nvPr/>
            </p:nvSpPr>
            <p:spPr bwMode="auto">
              <a:xfrm>
                <a:off x="3696" y="3696"/>
                <a:ext cx="9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chemeClr val="bg1"/>
                    </a:solidFill>
                    <a:cs typeface="+mn-cs"/>
                  </a:rPr>
                  <a:t>Time</a:t>
                </a:r>
              </a:p>
            </p:txBody>
          </p:sp>
        </p:grpSp>
        <p:sp>
          <p:nvSpPr>
            <p:cNvPr id="33803" name="Line 11"/>
            <p:cNvSpPr>
              <a:spLocks noChangeShapeType="1"/>
            </p:cNvSpPr>
            <p:nvPr/>
          </p:nvSpPr>
          <p:spPr bwMode="auto">
            <a:xfrm>
              <a:off x="4706938" y="3352800"/>
              <a:ext cx="10969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4724400" y="3352800"/>
              <a:ext cx="990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>
                  <a:cs typeface="+mn-cs"/>
                </a:rPr>
                <a:t>10hr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4191000" y="1735138"/>
              <a:ext cx="622300" cy="2154237"/>
            </a:xfrm>
            <a:custGeom>
              <a:avLst/>
              <a:gdLst>
                <a:gd name="connsiteX0" fmla="*/ 0 w 622905"/>
                <a:gd name="connsiteY0" fmla="*/ 2152952 h 2152952"/>
                <a:gd name="connsiteX1" fmla="*/ 308429 w 622905"/>
                <a:gd name="connsiteY1" fmla="*/ 1457476 h 2152952"/>
                <a:gd name="connsiteX2" fmla="*/ 483810 w 622905"/>
                <a:gd name="connsiteY2" fmla="*/ 858762 h 2152952"/>
                <a:gd name="connsiteX3" fmla="*/ 622905 w 622905"/>
                <a:gd name="connsiteY3" fmla="*/ 0 h 215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905" h="2152952">
                  <a:moveTo>
                    <a:pt x="0" y="2152952"/>
                  </a:moveTo>
                  <a:cubicBezTo>
                    <a:pt x="113897" y="1913063"/>
                    <a:pt x="227794" y="1673174"/>
                    <a:pt x="308429" y="1457476"/>
                  </a:cubicBezTo>
                  <a:cubicBezTo>
                    <a:pt x="389064" y="1241778"/>
                    <a:pt x="431397" y="1101675"/>
                    <a:pt x="483810" y="858762"/>
                  </a:cubicBezTo>
                  <a:cubicBezTo>
                    <a:pt x="536223" y="615849"/>
                    <a:pt x="622905" y="0"/>
                    <a:pt x="622905" y="0"/>
                  </a:cubicBezTo>
                </a:path>
              </a:pathLst>
            </a:custGeom>
            <a:ln>
              <a:solidFill>
                <a:srgbClr val="00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5116513" y="1730375"/>
              <a:ext cx="1995487" cy="3433763"/>
            </a:xfrm>
            <a:custGeom>
              <a:avLst/>
              <a:gdLst>
                <a:gd name="connsiteX0" fmla="*/ 0 w 1995714"/>
                <a:gd name="connsiteY0" fmla="*/ 0 h 3435048"/>
                <a:gd name="connsiteX1" fmla="*/ 108857 w 1995714"/>
                <a:gd name="connsiteY1" fmla="*/ 768048 h 3435048"/>
                <a:gd name="connsiteX2" fmla="*/ 302381 w 1995714"/>
                <a:gd name="connsiteY2" fmla="*/ 1439333 h 3435048"/>
                <a:gd name="connsiteX3" fmla="*/ 550333 w 1995714"/>
                <a:gd name="connsiteY3" fmla="*/ 2044095 h 3435048"/>
                <a:gd name="connsiteX4" fmla="*/ 1034143 w 1995714"/>
                <a:gd name="connsiteY4" fmla="*/ 2703286 h 3435048"/>
                <a:gd name="connsiteX5" fmla="*/ 1741714 w 1995714"/>
                <a:gd name="connsiteY5" fmla="*/ 3289905 h 3435048"/>
                <a:gd name="connsiteX6" fmla="*/ 1995714 w 1995714"/>
                <a:gd name="connsiteY6" fmla="*/ 3435048 h 343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714" h="3435048">
                  <a:moveTo>
                    <a:pt x="0" y="0"/>
                  </a:moveTo>
                  <a:cubicBezTo>
                    <a:pt x="29230" y="264079"/>
                    <a:pt x="58460" y="528159"/>
                    <a:pt x="108857" y="768048"/>
                  </a:cubicBezTo>
                  <a:cubicBezTo>
                    <a:pt x="159254" y="1007937"/>
                    <a:pt x="228802" y="1226659"/>
                    <a:pt x="302381" y="1439333"/>
                  </a:cubicBezTo>
                  <a:cubicBezTo>
                    <a:pt x="375960" y="1652007"/>
                    <a:pt x="428373" y="1833436"/>
                    <a:pt x="550333" y="2044095"/>
                  </a:cubicBezTo>
                  <a:cubicBezTo>
                    <a:pt x="672293" y="2254754"/>
                    <a:pt x="835580" y="2495651"/>
                    <a:pt x="1034143" y="2703286"/>
                  </a:cubicBezTo>
                  <a:cubicBezTo>
                    <a:pt x="1232707" y="2910921"/>
                    <a:pt x="1581452" y="3167945"/>
                    <a:pt x="1741714" y="3289905"/>
                  </a:cubicBezTo>
                  <a:cubicBezTo>
                    <a:pt x="1901976" y="3411865"/>
                    <a:pt x="1995714" y="3435048"/>
                    <a:pt x="1995714" y="3435048"/>
                  </a:cubicBezTo>
                </a:path>
              </a:pathLst>
            </a:custGeom>
            <a:ln>
              <a:solidFill>
                <a:srgbClr val="00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173538" y="2236788"/>
              <a:ext cx="2944812" cy="2957512"/>
            </a:xfrm>
            <a:custGeom>
              <a:avLst/>
              <a:gdLst>
                <a:gd name="connsiteX0" fmla="*/ 0 w 2945191"/>
                <a:gd name="connsiteY0" fmla="*/ 1640483 h 2958864"/>
                <a:gd name="connsiteX1" fmla="*/ 308429 w 2945191"/>
                <a:gd name="connsiteY1" fmla="*/ 1072007 h 2958864"/>
                <a:gd name="connsiteX2" fmla="*/ 550333 w 2945191"/>
                <a:gd name="connsiteY2" fmla="*/ 443054 h 2958864"/>
                <a:gd name="connsiteX3" fmla="*/ 641048 w 2945191"/>
                <a:gd name="connsiteY3" fmla="*/ 158816 h 2958864"/>
                <a:gd name="connsiteX4" fmla="*/ 737810 w 2945191"/>
                <a:gd name="connsiteY4" fmla="*/ 7626 h 2958864"/>
                <a:gd name="connsiteX5" fmla="*/ 798286 w 2945191"/>
                <a:gd name="connsiteY5" fmla="*/ 37864 h 2958864"/>
                <a:gd name="connsiteX6" fmla="*/ 870857 w 2945191"/>
                <a:gd name="connsiteY6" fmla="*/ 170911 h 2958864"/>
                <a:gd name="connsiteX7" fmla="*/ 1034143 w 2945191"/>
                <a:gd name="connsiteY7" fmla="*/ 636578 h 2958864"/>
                <a:gd name="connsiteX8" fmla="*/ 1245810 w 2945191"/>
                <a:gd name="connsiteY8" fmla="*/ 1180864 h 2958864"/>
                <a:gd name="connsiteX9" fmla="*/ 1457476 w 2945191"/>
                <a:gd name="connsiteY9" fmla="*/ 1573959 h 2958864"/>
                <a:gd name="connsiteX10" fmla="*/ 1771953 w 2945191"/>
                <a:gd name="connsiteY10" fmla="*/ 2027530 h 2958864"/>
                <a:gd name="connsiteX11" fmla="*/ 2243667 w 2945191"/>
                <a:gd name="connsiteY11" fmla="*/ 2487149 h 2958864"/>
                <a:gd name="connsiteX12" fmla="*/ 2945191 w 2945191"/>
                <a:gd name="connsiteY12" fmla="*/ 2958864 h 295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5191" h="2958864">
                  <a:moveTo>
                    <a:pt x="0" y="1640483"/>
                  </a:moveTo>
                  <a:cubicBezTo>
                    <a:pt x="108353" y="1456030"/>
                    <a:pt x="216707" y="1271578"/>
                    <a:pt x="308429" y="1072007"/>
                  </a:cubicBezTo>
                  <a:cubicBezTo>
                    <a:pt x="400151" y="872436"/>
                    <a:pt x="494897" y="595252"/>
                    <a:pt x="550333" y="443054"/>
                  </a:cubicBezTo>
                  <a:cubicBezTo>
                    <a:pt x="605770" y="290855"/>
                    <a:pt x="609802" y="231387"/>
                    <a:pt x="641048" y="158816"/>
                  </a:cubicBezTo>
                  <a:cubicBezTo>
                    <a:pt x="672294" y="86245"/>
                    <a:pt x="711604" y="27785"/>
                    <a:pt x="737810" y="7626"/>
                  </a:cubicBezTo>
                  <a:cubicBezTo>
                    <a:pt x="764016" y="-12533"/>
                    <a:pt x="776112" y="10650"/>
                    <a:pt x="798286" y="37864"/>
                  </a:cubicBezTo>
                  <a:cubicBezTo>
                    <a:pt x="820460" y="65078"/>
                    <a:pt x="831548" y="71125"/>
                    <a:pt x="870857" y="170911"/>
                  </a:cubicBezTo>
                  <a:cubicBezTo>
                    <a:pt x="910166" y="270697"/>
                    <a:pt x="971651" y="468253"/>
                    <a:pt x="1034143" y="636578"/>
                  </a:cubicBezTo>
                  <a:cubicBezTo>
                    <a:pt x="1096635" y="804903"/>
                    <a:pt x="1175255" y="1024634"/>
                    <a:pt x="1245810" y="1180864"/>
                  </a:cubicBezTo>
                  <a:cubicBezTo>
                    <a:pt x="1316365" y="1337094"/>
                    <a:pt x="1369786" y="1432848"/>
                    <a:pt x="1457476" y="1573959"/>
                  </a:cubicBezTo>
                  <a:cubicBezTo>
                    <a:pt x="1545166" y="1715070"/>
                    <a:pt x="1640921" y="1875332"/>
                    <a:pt x="1771953" y="2027530"/>
                  </a:cubicBezTo>
                  <a:cubicBezTo>
                    <a:pt x="1902985" y="2179728"/>
                    <a:pt x="2048127" y="2331927"/>
                    <a:pt x="2243667" y="2487149"/>
                  </a:cubicBezTo>
                  <a:cubicBezTo>
                    <a:pt x="2439207" y="2642371"/>
                    <a:pt x="2945191" y="2958864"/>
                    <a:pt x="2945191" y="2958864"/>
                  </a:cubicBezTo>
                </a:path>
              </a:pathLst>
            </a:custGeom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401" name="TextBox 1"/>
            <p:cNvSpPr txBox="1">
              <a:spLocks noChangeArrowheads="1"/>
            </p:cNvSpPr>
            <p:nvPr/>
          </p:nvSpPr>
          <p:spPr bwMode="auto">
            <a:xfrm>
              <a:off x="4724400" y="4495800"/>
              <a:ext cx="1066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/>
                <a:t>Chile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34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bg1"/>
                </a:solidFill>
                <a:cs typeface="+mn-cs"/>
              </a:rPr>
              <a:t>MOA-2011-BLG-293</a:t>
            </a:r>
          </a:p>
        </p:txBody>
      </p:sp>
      <p:grpSp>
        <p:nvGrpSpPr>
          <p:cNvPr id="63491" name="Group 4"/>
          <p:cNvGrpSpPr>
            <a:grpSpLocks/>
          </p:cNvGrpSpPr>
          <p:nvPr/>
        </p:nvGrpSpPr>
        <p:grpSpPr bwMode="auto">
          <a:xfrm>
            <a:off x="1219200" y="2224088"/>
            <a:ext cx="4267200" cy="4557712"/>
            <a:chOff x="2688" y="1056"/>
            <a:chExt cx="2688" cy="2871"/>
          </a:xfrm>
        </p:grpSpPr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 flipV="1">
              <a:off x="2928" y="1056"/>
              <a:ext cx="0" cy="2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6" name="Text Box 6"/>
            <p:cNvSpPr txBox="1">
              <a:spLocks noChangeArrowheads="1"/>
            </p:cNvSpPr>
            <p:nvPr/>
          </p:nvSpPr>
          <p:spPr bwMode="auto">
            <a:xfrm rot="16200000">
              <a:off x="2324" y="2092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Brightness</a:t>
              </a:r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rot="5400000" flipV="1">
              <a:off x="4175" y="2496"/>
              <a:ext cx="1" cy="2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8" name="Text Box 8"/>
            <p:cNvSpPr txBox="1">
              <a:spLocks noChangeArrowheads="1"/>
            </p:cNvSpPr>
            <p:nvPr/>
          </p:nvSpPr>
          <p:spPr bwMode="auto">
            <a:xfrm>
              <a:off x="3696" y="3696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Time</a:t>
              </a:r>
            </a:p>
          </p:txBody>
        </p:sp>
      </p:grpSp>
      <p:grpSp>
        <p:nvGrpSpPr>
          <p:cNvPr id="63492" name="Group 1"/>
          <p:cNvGrpSpPr>
            <a:grpSpLocks/>
          </p:cNvGrpSpPr>
          <p:nvPr/>
        </p:nvGrpSpPr>
        <p:grpSpPr bwMode="auto">
          <a:xfrm>
            <a:off x="4173538" y="1730375"/>
            <a:ext cx="2944812" cy="3463925"/>
            <a:chOff x="4172857" y="1729619"/>
            <a:chExt cx="2945191" cy="3465286"/>
          </a:xfrm>
        </p:grpSpPr>
        <p:sp>
          <p:nvSpPr>
            <p:cNvPr id="13" name="Freeform 12"/>
            <p:cNvSpPr/>
            <p:nvPr/>
          </p:nvSpPr>
          <p:spPr>
            <a:xfrm>
              <a:off x="4190321" y="1735971"/>
              <a:ext cx="623968" cy="2151908"/>
            </a:xfrm>
            <a:custGeom>
              <a:avLst/>
              <a:gdLst>
                <a:gd name="connsiteX0" fmla="*/ 0 w 622905"/>
                <a:gd name="connsiteY0" fmla="*/ 2152952 h 2152952"/>
                <a:gd name="connsiteX1" fmla="*/ 308429 w 622905"/>
                <a:gd name="connsiteY1" fmla="*/ 1457476 h 2152952"/>
                <a:gd name="connsiteX2" fmla="*/ 483810 w 622905"/>
                <a:gd name="connsiteY2" fmla="*/ 858762 h 2152952"/>
                <a:gd name="connsiteX3" fmla="*/ 622905 w 622905"/>
                <a:gd name="connsiteY3" fmla="*/ 0 h 215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905" h="2152952">
                  <a:moveTo>
                    <a:pt x="0" y="2152952"/>
                  </a:moveTo>
                  <a:cubicBezTo>
                    <a:pt x="113897" y="1913063"/>
                    <a:pt x="227794" y="1673174"/>
                    <a:pt x="308429" y="1457476"/>
                  </a:cubicBezTo>
                  <a:cubicBezTo>
                    <a:pt x="389064" y="1241778"/>
                    <a:pt x="431397" y="1101675"/>
                    <a:pt x="483810" y="858762"/>
                  </a:cubicBezTo>
                  <a:cubicBezTo>
                    <a:pt x="536223" y="615849"/>
                    <a:pt x="622905" y="0"/>
                    <a:pt x="622905" y="0"/>
                  </a:cubicBezTo>
                </a:path>
              </a:pathLst>
            </a:custGeom>
            <a:ln>
              <a:solidFill>
                <a:srgbClr val="00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115953" y="1729619"/>
              <a:ext cx="1995744" cy="3435112"/>
            </a:xfrm>
            <a:custGeom>
              <a:avLst/>
              <a:gdLst>
                <a:gd name="connsiteX0" fmla="*/ 0 w 1995714"/>
                <a:gd name="connsiteY0" fmla="*/ 0 h 3435048"/>
                <a:gd name="connsiteX1" fmla="*/ 108857 w 1995714"/>
                <a:gd name="connsiteY1" fmla="*/ 768048 h 3435048"/>
                <a:gd name="connsiteX2" fmla="*/ 302381 w 1995714"/>
                <a:gd name="connsiteY2" fmla="*/ 1439333 h 3435048"/>
                <a:gd name="connsiteX3" fmla="*/ 550333 w 1995714"/>
                <a:gd name="connsiteY3" fmla="*/ 2044095 h 3435048"/>
                <a:gd name="connsiteX4" fmla="*/ 1034143 w 1995714"/>
                <a:gd name="connsiteY4" fmla="*/ 2703286 h 3435048"/>
                <a:gd name="connsiteX5" fmla="*/ 1741714 w 1995714"/>
                <a:gd name="connsiteY5" fmla="*/ 3289905 h 3435048"/>
                <a:gd name="connsiteX6" fmla="*/ 1995714 w 1995714"/>
                <a:gd name="connsiteY6" fmla="*/ 3435048 h 343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714" h="3435048">
                  <a:moveTo>
                    <a:pt x="0" y="0"/>
                  </a:moveTo>
                  <a:cubicBezTo>
                    <a:pt x="29230" y="264079"/>
                    <a:pt x="58460" y="528159"/>
                    <a:pt x="108857" y="768048"/>
                  </a:cubicBezTo>
                  <a:cubicBezTo>
                    <a:pt x="159254" y="1007937"/>
                    <a:pt x="228802" y="1226659"/>
                    <a:pt x="302381" y="1439333"/>
                  </a:cubicBezTo>
                  <a:cubicBezTo>
                    <a:pt x="375960" y="1652007"/>
                    <a:pt x="428373" y="1833436"/>
                    <a:pt x="550333" y="2044095"/>
                  </a:cubicBezTo>
                  <a:cubicBezTo>
                    <a:pt x="672293" y="2254754"/>
                    <a:pt x="835580" y="2495651"/>
                    <a:pt x="1034143" y="2703286"/>
                  </a:cubicBezTo>
                  <a:cubicBezTo>
                    <a:pt x="1232707" y="2910921"/>
                    <a:pt x="1581452" y="3167945"/>
                    <a:pt x="1741714" y="3289905"/>
                  </a:cubicBezTo>
                  <a:cubicBezTo>
                    <a:pt x="1901976" y="3411865"/>
                    <a:pt x="1995714" y="3435048"/>
                    <a:pt x="1995714" y="3435048"/>
                  </a:cubicBezTo>
                </a:path>
              </a:pathLst>
            </a:custGeom>
            <a:ln>
              <a:solidFill>
                <a:srgbClr val="00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172857" y="2236231"/>
              <a:ext cx="2945191" cy="2958674"/>
            </a:xfrm>
            <a:custGeom>
              <a:avLst/>
              <a:gdLst>
                <a:gd name="connsiteX0" fmla="*/ 0 w 2945191"/>
                <a:gd name="connsiteY0" fmla="*/ 1640483 h 2958864"/>
                <a:gd name="connsiteX1" fmla="*/ 308429 w 2945191"/>
                <a:gd name="connsiteY1" fmla="*/ 1072007 h 2958864"/>
                <a:gd name="connsiteX2" fmla="*/ 550333 w 2945191"/>
                <a:gd name="connsiteY2" fmla="*/ 443054 h 2958864"/>
                <a:gd name="connsiteX3" fmla="*/ 641048 w 2945191"/>
                <a:gd name="connsiteY3" fmla="*/ 158816 h 2958864"/>
                <a:gd name="connsiteX4" fmla="*/ 737810 w 2945191"/>
                <a:gd name="connsiteY4" fmla="*/ 7626 h 2958864"/>
                <a:gd name="connsiteX5" fmla="*/ 798286 w 2945191"/>
                <a:gd name="connsiteY5" fmla="*/ 37864 h 2958864"/>
                <a:gd name="connsiteX6" fmla="*/ 870857 w 2945191"/>
                <a:gd name="connsiteY6" fmla="*/ 170911 h 2958864"/>
                <a:gd name="connsiteX7" fmla="*/ 1034143 w 2945191"/>
                <a:gd name="connsiteY7" fmla="*/ 636578 h 2958864"/>
                <a:gd name="connsiteX8" fmla="*/ 1245810 w 2945191"/>
                <a:gd name="connsiteY8" fmla="*/ 1180864 h 2958864"/>
                <a:gd name="connsiteX9" fmla="*/ 1457476 w 2945191"/>
                <a:gd name="connsiteY9" fmla="*/ 1573959 h 2958864"/>
                <a:gd name="connsiteX10" fmla="*/ 1771953 w 2945191"/>
                <a:gd name="connsiteY10" fmla="*/ 2027530 h 2958864"/>
                <a:gd name="connsiteX11" fmla="*/ 2243667 w 2945191"/>
                <a:gd name="connsiteY11" fmla="*/ 2487149 h 2958864"/>
                <a:gd name="connsiteX12" fmla="*/ 2945191 w 2945191"/>
                <a:gd name="connsiteY12" fmla="*/ 2958864 h 295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5191" h="2958864">
                  <a:moveTo>
                    <a:pt x="0" y="1640483"/>
                  </a:moveTo>
                  <a:cubicBezTo>
                    <a:pt x="108353" y="1456030"/>
                    <a:pt x="216707" y="1271578"/>
                    <a:pt x="308429" y="1072007"/>
                  </a:cubicBezTo>
                  <a:cubicBezTo>
                    <a:pt x="400151" y="872436"/>
                    <a:pt x="494897" y="595252"/>
                    <a:pt x="550333" y="443054"/>
                  </a:cubicBezTo>
                  <a:cubicBezTo>
                    <a:pt x="605770" y="290855"/>
                    <a:pt x="609802" y="231387"/>
                    <a:pt x="641048" y="158816"/>
                  </a:cubicBezTo>
                  <a:cubicBezTo>
                    <a:pt x="672294" y="86245"/>
                    <a:pt x="711604" y="27785"/>
                    <a:pt x="737810" y="7626"/>
                  </a:cubicBezTo>
                  <a:cubicBezTo>
                    <a:pt x="764016" y="-12533"/>
                    <a:pt x="776112" y="10650"/>
                    <a:pt x="798286" y="37864"/>
                  </a:cubicBezTo>
                  <a:cubicBezTo>
                    <a:pt x="820460" y="65078"/>
                    <a:pt x="831548" y="71125"/>
                    <a:pt x="870857" y="170911"/>
                  </a:cubicBezTo>
                  <a:cubicBezTo>
                    <a:pt x="910166" y="270697"/>
                    <a:pt x="971651" y="468253"/>
                    <a:pt x="1034143" y="636578"/>
                  </a:cubicBezTo>
                  <a:cubicBezTo>
                    <a:pt x="1096635" y="804903"/>
                    <a:pt x="1175255" y="1024634"/>
                    <a:pt x="1245810" y="1180864"/>
                  </a:cubicBezTo>
                  <a:cubicBezTo>
                    <a:pt x="1316365" y="1337094"/>
                    <a:pt x="1369786" y="1432848"/>
                    <a:pt x="1457476" y="1573959"/>
                  </a:cubicBezTo>
                  <a:cubicBezTo>
                    <a:pt x="1545166" y="1715070"/>
                    <a:pt x="1640921" y="1875332"/>
                    <a:pt x="1771953" y="2027530"/>
                  </a:cubicBezTo>
                  <a:cubicBezTo>
                    <a:pt x="1902985" y="2179728"/>
                    <a:pt x="2048127" y="2331927"/>
                    <a:pt x="2243667" y="2487149"/>
                  </a:cubicBezTo>
                  <a:cubicBezTo>
                    <a:pt x="2439207" y="2642371"/>
                    <a:pt x="2945191" y="2958864"/>
                    <a:pt x="2945191" y="2958864"/>
                  </a:cubicBezTo>
                </a:path>
              </a:pathLst>
            </a:custGeom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56650" y="228600"/>
            <a:ext cx="7894323" cy="6674168"/>
            <a:chOff x="1752600" y="1447800"/>
            <a:chExt cx="5638800" cy="4767263"/>
          </a:xfrm>
        </p:grpSpPr>
        <p:pic>
          <p:nvPicPr>
            <p:cNvPr id="63489" name="Picture 2" descr="initCT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56"/>
            <a:stretch>
              <a:fillRect/>
            </a:stretch>
          </p:blipFill>
          <p:spPr bwMode="auto">
            <a:xfrm>
              <a:off x="1752600" y="1447800"/>
              <a:ext cx="5638800" cy="476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Oval 9"/>
            <p:cNvSpPr>
              <a:spLocks noChangeArrowheads="1"/>
            </p:cNvSpPr>
            <p:nvPr/>
          </p:nvSpPr>
          <p:spPr bwMode="auto">
            <a:xfrm>
              <a:off x="4770438" y="239395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50" name="Oval 10"/>
            <p:cNvSpPr>
              <a:spLocks noChangeArrowheads="1"/>
            </p:cNvSpPr>
            <p:nvPr/>
          </p:nvSpPr>
          <p:spPr bwMode="auto">
            <a:xfrm>
              <a:off x="4779963" y="2540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51" name="Oval 11"/>
            <p:cNvSpPr>
              <a:spLocks noChangeArrowheads="1"/>
            </p:cNvSpPr>
            <p:nvPr/>
          </p:nvSpPr>
          <p:spPr bwMode="auto">
            <a:xfrm>
              <a:off x="4789488" y="2714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52" name="Oval 12"/>
            <p:cNvSpPr>
              <a:spLocks noChangeArrowheads="1"/>
            </p:cNvSpPr>
            <p:nvPr/>
          </p:nvSpPr>
          <p:spPr bwMode="auto">
            <a:xfrm>
              <a:off x="48006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3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667" r="8888" b="3778"/>
          <a:stretch>
            <a:fillRect/>
          </a:stretch>
        </p:blipFill>
        <p:spPr bwMode="auto">
          <a:xfrm>
            <a:off x="0" y="1247775"/>
            <a:ext cx="91440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819400" y="4252913"/>
            <a:ext cx="9144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OGLE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001000" y="5872163"/>
            <a:ext cx="762000" cy="395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MOA</a:t>
            </a: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 flipH="1">
            <a:off x="2667000" y="46482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V="1">
            <a:off x="8534400" y="55626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2498725" y="2971800"/>
            <a:ext cx="1768475" cy="2133600"/>
            <a:chOff x="1574" y="1872"/>
            <a:chExt cx="1114" cy="1344"/>
          </a:xfrm>
        </p:grpSpPr>
        <p:sp>
          <p:nvSpPr>
            <p:cNvPr id="37896" name="AutoShape 8"/>
            <p:cNvSpPr>
              <a:spLocks noChangeArrowheads="1"/>
            </p:cNvSpPr>
            <p:nvPr/>
          </p:nvSpPr>
          <p:spPr bwMode="auto">
            <a:xfrm rot="20912054" flipH="1">
              <a:off x="1574" y="1872"/>
              <a:ext cx="687" cy="1344"/>
            </a:xfrm>
            <a:prstGeom prst="curvedRightArrow">
              <a:avLst>
                <a:gd name="adj1" fmla="val 22190"/>
                <a:gd name="adj2" fmla="val 613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65553" name="Picture 9" descr="MC900431587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968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8" name="Group 10"/>
          <p:cNvGrpSpPr>
            <a:grpSpLocks/>
          </p:cNvGrpSpPr>
          <p:nvPr/>
        </p:nvGrpSpPr>
        <p:grpSpPr bwMode="auto">
          <a:xfrm>
            <a:off x="685800" y="3278188"/>
            <a:ext cx="1728788" cy="2286000"/>
            <a:chOff x="432" y="2065"/>
            <a:chExt cx="1089" cy="1440"/>
          </a:xfrm>
        </p:grpSpPr>
        <p:sp>
          <p:nvSpPr>
            <p:cNvPr id="37899" name="AutoShape 11"/>
            <p:cNvSpPr>
              <a:spLocks noChangeArrowheads="1"/>
            </p:cNvSpPr>
            <p:nvPr/>
          </p:nvSpPr>
          <p:spPr bwMode="auto">
            <a:xfrm rot="-687946">
              <a:off x="849" y="2065"/>
              <a:ext cx="672" cy="1440"/>
            </a:xfrm>
            <a:prstGeom prst="curvedRightArrow">
              <a:avLst>
                <a:gd name="adj1" fmla="val 20794"/>
                <a:gd name="adj2" fmla="val 63651"/>
                <a:gd name="adj3" fmla="val 3344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65550" name="Picture 12" descr="MC900431587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400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1" name="Picture 13" descr="ANd9GcS6g8XL9JDlq5Bp0ti010aq4_cWkYGyBfuzGVXcq7EvUkPV7VazzGheq5nZC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112"/>
              <a:ext cx="528" cy="528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1524000" y="2667000"/>
            <a:ext cx="7620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OSU</a:t>
            </a: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2133600" y="3048000"/>
            <a:ext cx="152400" cy="223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2667000" y="5257800"/>
            <a:ext cx="762000" cy="3952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cs typeface="+mn-cs"/>
              </a:rPr>
              <a:t>CTIO</a:t>
            </a:r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 flipV="1">
            <a:off x="2590800" y="5100638"/>
            <a:ext cx="152400" cy="157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554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5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cs typeface="+mn-cs"/>
              </a:rPr>
              <a:t>Yee et al. 2012, ApJ, 755, 102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>
                <a:solidFill>
                  <a:schemeClr val="bg1"/>
                </a:solidFill>
                <a:cs typeface="+mn-cs"/>
              </a:rPr>
              <a:t>MOA-2011-BLG-293</a:t>
            </a:r>
          </a:p>
        </p:txBody>
      </p:sp>
      <p:grpSp>
        <p:nvGrpSpPr>
          <p:cNvPr id="67589" name="Group 6"/>
          <p:cNvGrpSpPr>
            <a:grpSpLocks/>
          </p:cNvGrpSpPr>
          <p:nvPr/>
        </p:nvGrpSpPr>
        <p:grpSpPr bwMode="auto">
          <a:xfrm>
            <a:off x="1371600" y="2224088"/>
            <a:ext cx="4267200" cy="4557712"/>
            <a:chOff x="2688" y="1056"/>
            <a:chExt cx="2688" cy="2871"/>
          </a:xfrm>
        </p:grpSpPr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 flipV="1">
              <a:off x="2928" y="1056"/>
              <a:ext cx="0" cy="2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 rot="16200000">
              <a:off x="2324" y="2092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Brightness</a:t>
              </a:r>
            </a:p>
          </p:txBody>
        </p:sp>
        <p:sp>
          <p:nvSpPr>
            <p:cNvPr id="39945" name="Line 9"/>
            <p:cNvSpPr>
              <a:spLocks noChangeShapeType="1"/>
            </p:cNvSpPr>
            <p:nvPr/>
          </p:nvSpPr>
          <p:spPr bwMode="auto">
            <a:xfrm rot="5400000" flipV="1">
              <a:off x="4175" y="2496"/>
              <a:ext cx="1" cy="24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946" name="Text Box 10"/>
            <p:cNvSpPr txBox="1">
              <a:spLocks noChangeArrowheads="1"/>
            </p:cNvSpPr>
            <p:nvPr/>
          </p:nvSpPr>
          <p:spPr bwMode="auto">
            <a:xfrm>
              <a:off x="3696" y="3696"/>
              <a:ext cx="9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Time</a:t>
              </a:r>
            </a:p>
          </p:txBody>
        </p:sp>
      </p:grp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57800" y="6491288"/>
            <a:ext cx="38862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>
                <a:cs typeface="+mn-cs"/>
              </a:rPr>
              <a:t>Yee et al., 2012, </a:t>
            </a:r>
            <a:r>
              <a:rPr lang="en-US" dirty="0" err="1">
                <a:cs typeface="+mn-cs"/>
              </a:rPr>
              <a:t>ApJ</a:t>
            </a:r>
            <a:r>
              <a:rPr lang="en-US" dirty="0">
                <a:cs typeface="+mn-cs"/>
              </a:rPr>
              <a:t>, 755, 102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4837" y="244763"/>
            <a:ext cx="6537037" cy="6537037"/>
            <a:chOff x="1981200" y="990600"/>
            <a:chExt cx="5181600" cy="5181600"/>
          </a:xfrm>
        </p:grpSpPr>
        <p:pic>
          <p:nvPicPr>
            <p:cNvPr id="67585" name="Picture 2" descr="lc_mod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990600"/>
              <a:ext cx="5181600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4745038" y="18557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4754563" y="19939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4764088" y="213995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4781550" y="239553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911850" y="803555"/>
            <a:ext cx="2458605" cy="127419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600" dirty="0" smtClean="0"/>
              <a:t>q = </a:t>
            </a:r>
            <a:r>
              <a:rPr lang="en-US" sz="3600" dirty="0" err="1" smtClean="0"/>
              <a:t>m</a:t>
            </a:r>
            <a:r>
              <a:rPr lang="en-US" sz="3600" baseline="-25000" dirty="0" err="1" smtClean="0"/>
              <a:t>p</a:t>
            </a:r>
            <a:r>
              <a:rPr lang="en-US" sz="3600" dirty="0"/>
              <a:t>/</a:t>
            </a:r>
            <a:r>
              <a:rPr lang="en-US" sz="3600" dirty="0" err="1"/>
              <a:t>M</a:t>
            </a:r>
            <a:r>
              <a:rPr lang="en-US" sz="3600" baseline="-25000" dirty="0" err="1"/>
              <a:t>star</a:t>
            </a:r>
            <a:r>
              <a:rPr lang="en-US" sz="3600" baseline="-25000" dirty="0"/>
              <a:t> </a:t>
            </a:r>
            <a:endParaRPr lang="en-US" sz="3600" baseline="30000" dirty="0" smtClean="0"/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q </a:t>
            </a:r>
            <a:r>
              <a:rPr lang="en-US" sz="3600" dirty="0" smtClean="0"/>
              <a:t>= </a:t>
            </a:r>
            <a:r>
              <a:rPr lang="en-US" sz="3600" dirty="0"/>
              <a:t>5x10</a:t>
            </a:r>
            <a:r>
              <a:rPr lang="en-US" sz="3600" baseline="30000" dirty="0"/>
              <a:t>-</a:t>
            </a:r>
            <a:r>
              <a:rPr lang="en-US" sz="3600" baseline="30000" dirty="0" smtClean="0"/>
              <a:t>3    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176593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0" y="457200"/>
            <a:ext cx="7848600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1752600" y="685800"/>
            <a:ext cx="5791200" cy="3124200"/>
            <a:chOff x="1104" y="192"/>
            <a:chExt cx="3648" cy="1968"/>
          </a:xfrm>
        </p:grpSpPr>
        <p:pic>
          <p:nvPicPr>
            <p:cNvPr id="26637" name="Picture 4" descr="pointle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0" t="14000" r="11000" b="53999"/>
            <a:stretch>
              <a:fillRect/>
            </a:stretch>
          </p:blipFill>
          <p:spPr bwMode="auto">
            <a:xfrm>
              <a:off x="1104" y="192"/>
              <a:ext cx="3648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5" descr="pointle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79001" r="13000" b="12000"/>
            <a:stretch>
              <a:fillRect/>
            </a:stretch>
          </p:blipFill>
          <p:spPr bwMode="auto">
            <a:xfrm>
              <a:off x="1440" y="1728"/>
              <a:ext cx="32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8" name="Text Box 6"/>
          <p:cNvSpPr txBox="1">
            <a:spLocks noChangeArrowheads="1"/>
          </p:cNvSpPr>
          <p:nvPr/>
        </p:nvSpPr>
        <p:spPr bwMode="auto">
          <a:xfrm rot="10800000">
            <a:off x="7526338" y="1452563"/>
            <a:ext cx="1008062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Image courtesy of B. Scott Gaudi </a:t>
            </a:r>
          </a:p>
          <a:p>
            <a:pPr>
              <a:defRPr/>
            </a:pPr>
            <a:r>
              <a:rPr lang="en-US">
                <a:cs typeface="+mn-cs"/>
              </a:rPr>
              <a:t>http://www.astronomy.ohio-state.edu/~gaudi/movies.html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391525" y="1336841"/>
            <a:ext cx="541422" cy="65505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1317" y="1160175"/>
            <a:ext cx="2285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θ</a:t>
            </a:r>
            <a:r>
              <a:rPr lang="en-US" sz="3200" baseline="-25000" dirty="0" err="1" smtClean="0"/>
              <a:t>E</a:t>
            </a:r>
            <a:r>
              <a:rPr lang="en-US" sz="3200" dirty="0" smtClean="0"/>
              <a:t>~ 1 mas</a:t>
            </a:r>
            <a:endParaRPr lang="en-US" sz="32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971859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Uniform Sample</a:t>
            </a:r>
          </a:p>
          <a:p>
            <a:r>
              <a:rPr lang="en-US" dirty="0" smtClean="0"/>
              <a:t>Detection Efficiencies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884" y="645170"/>
            <a:ext cx="6738402" cy="6285399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213437" y="834569"/>
            <a:ext cx="2975423" cy="5200951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6382" y="473189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37542" y="499424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5</a:t>
            </a:r>
            <a:r>
              <a:rPr lang="en-US" sz="2400" dirty="0" smtClean="0"/>
              <a:t>00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18475" y="473189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  <a:r>
              <a:rPr lang="en-US" sz="2400" dirty="0" smtClean="0"/>
              <a:t>00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21543" y="523192"/>
            <a:ext cx="79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∞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21429" y="124389"/>
            <a:ext cx="414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Magnification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663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8860" y="504832"/>
            <a:ext cx="8187267" cy="6353168"/>
            <a:chOff x="974725" y="1066800"/>
            <a:chExt cx="6873875" cy="5334000"/>
          </a:xfrm>
        </p:grpSpPr>
        <p:pic>
          <p:nvPicPr>
            <p:cNvPr id="125954" name="Picture 2" descr="lc279talk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2" b="16859"/>
            <a:stretch>
              <a:fillRect/>
            </a:stretch>
          </p:blipFill>
          <p:spPr bwMode="auto">
            <a:xfrm>
              <a:off x="974725" y="1066800"/>
              <a:ext cx="6873875" cy="53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160762" y="1066800"/>
              <a:ext cx="1947333" cy="2515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475406" y="-184977"/>
            <a:ext cx="8229600" cy="1143000"/>
          </a:xfrm>
        </p:spPr>
        <p:txBody>
          <a:bodyPr/>
          <a:lstStyle/>
          <a:p>
            <a:r>
              <a:rPr lang="en-US" dirty="0"/>
              <a:t>OGLE-2008-BLG-279</a:t>
            </a:r>
          </a:p>
        </p:txBody>
      </p:sp>
    </p:spTree>
    <p:extLst>
      <p:ext uri="{BB962C8B-B14F-4D97-AF65-F5344CB8AC3E}">
        <p14:creationId xmlns:p14="http://schemas.microsoft.com/office/powerpoint/2010/main" val="397112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093646" y="96760"/>
            <a:ext cx="6788139" cy="6788139"/>
            <a:chOff x="575" y="0"/>
            <a:chExt cx="4330" cy="4330"/>
          </a:xfrm>
        </p:grpSpPr>
        <p:pic>
          <p:nvPicPr>
            <p:cNvPr id="4" name="Picture 3" descr="lc279talk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" y="0"/>
              <a:ext cx="4330" cy="4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784" y="144"/>
              <a:ext cx="57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75406" y="-1849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OGLE-2008-BLG-279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0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  <p:pic>
        <p:nvPicPr>
          <p:cNvPr id="4" name="Picture 3" descr="binaryl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8" y="100584"/>
            <a:ext cx="6274622" cy="6784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3653" y="456452"/>
            <a:ext cx="2319410" cy="2996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0577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Rhie</a:t>
            </a:r>
            <a:r>
              <a:rPr lang="en-US" dirty="0" smtClean="0"/>
              <a:t> Method: Fit Fake Planets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0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  <p:pic>
        <p:nvPicPr>
          <p:cNvPr id="8" name="Picture 2" descr="chitalk2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5" y="108858"/>
            <a:ext cx="4348239" cy="33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99810" y="411238"/>
            <a:ext cx="2273904" cy="23464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3357517" y="1104295"/>
            <a:ext cx="106680" cy="10668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78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  <p:pic>
        <p:nvPicPr>
          <p:cNvPr id="8" name="Picture 2" descr="chitalk2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5" y="108858"/>
            <a:ext cx="4348239" cy="33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3357517" y="1104295"/>
            <a:ext cx="106680" cy="10668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73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8" y="-719667"/>
            <a:ext cx="7130144" cy="7130144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</p:spTree>
    <p:extLst>
      <p:ext uri="{BB962C8B-B14F-4D97-AF65-F5344CB8AC3E}">
        <p14:creationId xmlns:p14="http://schemas.microsoft.com/office/powerpoint/2010/main" val="85168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chitalk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160" y="2995070"/>
            <a:ext cx="1146312" cy="87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</p:spTree>
    <p:extLst>
      <p:ext uri="{BB962C8B-B14F-4D97-AF65-F5344CB8AC3E}">
        <p14:creationId xmlns:p14="http://schemas.microsoft.com/office/powerpoint/2010/main" val="377726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chitalk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3" y="2751917"/>
            <a:ext cx="1892700" cy="14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</p:spTree>
    <p:extLst>
      <p:ext uri="{BB962C8B-B14F-4D97-AF65-F5344CB8AC3E}">
        <p14:creationId xmlns:p14="http://schemas.microsoft.com/office/powerpoint/2010/main" val="150401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789" y="1033525"/>
            <a:ext cx="6522422" cy="5687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35689" y="1138587"/>
            <a:ext cx="144647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000000"/>
                </a:solidFill>
              </a:rPr>
              <a:t>OGLE 505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479" y="131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dirty="0" smtClean="0"/>
              <a:t> MILLION stars = ONE </a:t>
            </a:r>
            <a:r>
              <a:rPr lang="en-US" dirty="0" err="1" smtClean="0"/>
              <a:t>μlensing</a:t>
            </a:r>
            <a:r>
              <a:rPr lang="en-US" dirty="0" smtClean="0"/>
              <a:t>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2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chitalk2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36" y="2127936"/>
            <a:ext cx="3664035" cy="28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Yee et al. 2009 </a:t>
            </a:r>
            <a:r>
              <a:rPr lang="en-US" dirty="0" err="1"/>
              <a:t>ApJ</a:t>
            </a:r>
            <a:r>
              <a:rPr lang="en-US" dirty="0"/>
              <a:t>, 703, 2082 </a:t>
            </a:r>
          </a:p>
        </p:txBody>
      </p:sp>
    </p:spTree>
    <p:extLst>
      <p:ext uri="{BB962C8B-B14F-4D97-AF65-F5344CB8AC3E}">
        <p14:creationId xmlns:p14="http://schemas.microsoft.com/office/powerpoint/2010/main" val="216682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hitalk2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7" y="412377"/>
            <a:ext cx="8651553" cy="66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Yee et al. 2009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703, 2082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215832"/>
      </p:ext>
    </p:extLst>
  </p:cSld>
  <p:clrMapOvr>
    <a:masterClrMapping/>
  </p:clrMapOvr>
  <p:transition xmlns:p14="http://schemas.microsoft.com/office/powerpoint/2010/main" advTm="77765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bqeff_500ta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361" b="6361"/>
          <a:stretch>
            <a:fillRect/>
          </a:stretch>
        </p:blipFill>
        <p:spPr bwMode="auto">
          <a:xfrm>
            <a:off x="1133071" y="113587"/>
            <a:ext cx="7335550" cy="674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Yee et al. 2009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703, 2082 </a:t>
            </a:r>
          </a:p>
        </p:txBody>
      </p:sp>
    </p:spTree>
    <p:extLst>
      <p:ext uri="{BB962C8B-B14F-4D97-AF65-F5344CB8AC3E}">
        <p14:creationId xmlns:p14="http://schemas.microsoft.com/office/powerpoint/2010/main" val="291500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bqeff_500ta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361" b="6361"/>
          <a:stretch>
            <a:fillRect/>
          </a:stretch>
        </p:blipFill>
        <p:spPr bwMode="auto">
          <a:xfrm>
            <a:off x="1133071" y="113587"/>
            <a:ext cx="7335550" cy="674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Yee et al. 2009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703, 2082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74551" y="774095"/>
            <a:ext cx="461665" cy="5418667"/>
            <a:chOff x="4174551" y="774095"/>
            <a:chExt cx="461665" cy="5418667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613048" y="774095"/>
              <a:ext cx="0" cy="541866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 rot="16200000">
              <a:off x="2966050" y="2286000"/>
              <a:ext cx="2878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Einstein Ring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7541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bqeff_500ta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361" b="6361"/>
          <a:stretch>
            <a:fillRect/>
          </a:stretch>
        </p:blipFill>
        <p:spPr bwMode="auto">
          <a:xfrm>
            <a:off x="1133071" y="113587"/>
            <a:ext cx="7335550" cy="674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Yee et al. 2009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703, 2082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74551" y="774095"/>
            <a:ext cx="461665" cy="5418667"/>
            <a:chOff x="4174551" y="774095"/>
            <a:chExt cx="461665" cy="5418667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613048" y="774095"/>
              <a:ext cx="0" cy="541866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 rot="16200000">
              <a:off x="2966050" y="2286000"/>
              <a:ext cx="2878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Einstein Ring</a:t>
              </a:r>
              <a:endParaRPr lang="en-US" sz="2400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2781905" y="1850571"/>
            <a:ext cx="3689047" cy="2419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37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Picture 6" descr="bqeff_500ta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6361" b="6361"/>
          <a:stretch>
            <a:fillRect/>
          </a:stretch>
        </p:blipFill>
        <p:spPr bwMode="auto">
          <a:xfrm>
            <a:off x="1133071" y="113587"/>
            <a:ext cx="7335550" cy="674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5562600" y="6491288"/>
            <a:ext cx="358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Yee et al. 2009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703, 2082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74551" y="774095"/>
            <a:ext cx="461665" cy="5418667"/>
            <a:chOff x="4174551" y="774095"/>
            <a:chExt cx="461665" cy="5418667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613048" y="774095"/>
              <a:ext cx="0" cy="541866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 rot="16200000">
              <a:off x="2966050" y="2286000"/>
              <a:ext cx="2878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Einstein Ring</a:t>
              </a:r>
              <a:endParaRPr lang="en-US" sz="2400" dirty="0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 flipV="1">
            <a:off x="3374571" y="4547810"/>
            <a:ext cx="1202192" cy="1209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50305" y="774095"/>
            <a:ext cx="0" cy="5418667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21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</p:spTree>
    <p:extLst>
      <p:ext uri="{BB962C8B-B14F-4D97-AF65-F5344CB8AC3E}">
        <p14:creationId xmlns:p14="http://schemas.microsoft.com/office/powerpoint/2010/main" val="76030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81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23544" y="61588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8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3" y="98898"/>
            <a:ext cx="5179784" cy="6609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Alcock</a:t>
            </a:r>
            <a:r>
              <a:rPr lang="en-US" dirty="0" smtClean="0"/>
              <a:t> et al. 1993 Nature 365, 621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16751" y="336207"/>
            <a:ext cx="3827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1992: The First </a:t>
            </a:r>
            <a:r>
              <a:rPr lang="en-US" sz="4000" dirty="0" err="1" smtClean="0"/>
              <a:t>Microlensing</a:t>
            </a:r>
            <a:r>
              <a:rPr lang="en-US" sz="4000" dirty="0" smtClean="0"/>
              <a:t> Event from MACHO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2286" y="447525"/>
            <a:ext cx="9192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</a:rPr>
              <a:t>lue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2286" y="2365819"/>
            <a:ext cx="9192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88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23544" y="61588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0589" y="298787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23544" y="61588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0589" y="298787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11620" y="299512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23544" y="61588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0589" y="298787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11620" y="299512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97083" y="289909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23544" y="61588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0589" y="298787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11620" y="299512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97083" y="289909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2623" y="2705662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23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" y="304800"/>
            <a:ext cx="6736326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7635724" y="423333"/>
            <a:ext cx="556382" cy="556381"/>
          </a:xfrm>
          <a:prstGeom prst="star5">
            <a:avLst/>
          </a:prstGeom>
          <a:solidFill>
            <a:srgbClr val="00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11534" y="979714"/>
            <a:ext cx="1439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Planet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3072190" y="126999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23544" y="61588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00589" y="298787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11620" y="2995128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97083" y="2899093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2623" y="2705662"/>
            <a:ext cx="274320" cy="27432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16809" y="2386861"/>
            <a:ext cx="470088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/>
              <a:t>0.36 planets/star/dex</a:t>
            </a:r>
            <a:r>
              <a:rPr lang="en-US" sz="3600" baseline="30000" dirty="0" smtClean="0"/>
              <a:t>2</a:t>
            </a:r>
            <a:endParaRPr lang="en-US" sz="3600" baseline="30000" dirty="0"/>
          </a:p>
        </p:txBody>
      </p:sp>
    </p:spTree>
    <p:extLst>
      <p:ext uri="{BB962C8B-B14F-4D97-AF65-F5344CB8AC3E}">
        <p14:creationId xmlns:p14="http://schemas.microsoft.com/office/powerpoint/2010/main" val="9112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12813"/>
            <a:ext cx="6519862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Microlensing</a:t>
            </a:r>
            <a:r>
              <a:rPr lang="en-US" dirty="0" smtClean="0"/>
              <a:t> = Extrapolation of RV?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12813"/>
            <a:ext cx="6519862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Microlensing</a:t>
            </a:r>
            <a:r>
              <a:rPr lang="en-US" dirty="0" smtClean="0"/>
              <a:t> = Extrapolation of RV?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 rot="20131544">
            <a:off x="1814286" y="3495523"/>
            <a:ext cx="3314095" cy="10885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9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12813"/>
            <a:ext cx="6519862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Microlensing</a:t>
            </a:r>
            <a:r>
              <a:rPr lang="en-US" dirty="0" smtClean="0"/>
              <a:t> = Extrapolation of RV?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987142" y="1143000"/>
            <a:ext cx="0" cy="474738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04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13034"/>
            <a:ext cx="7910286" cy="676800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</p:spTree>
    <p:extLst>
      <p:ext uri="{BB962C8B-B14F-4D97-AF65-F5344CB8AC3E}">
        <p14:creationId xmlns:p14="http://schemas.microsoft.com/office/powerpoint/2010/main" val="18967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13034"/>
            <a:ext cx="7910286" cy="676800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Gould et al. 2010, </a:t>
            </a:r>
            <a:r>
              <a:rPr lang="en-US" dirty="0" err="1">
                <a:solidFill>
                  <a:srgbClr val="000000"/>
                </a:solidFill>
              </a:rPr>
              <a:t>ApJ</a:t>
            </a:r>
            <a:r>
              <a:rPr lang="en-US" dirty="0">
                <a:solidFill>
                  <a:srgbClr val="000000"/>
                </a:solidFill>
              </a:rPr>
              <a:t>, 720, 1073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43714" y="2249714"/>
            <a:ext cx="1100667" cy="267304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0286" y="3568095"/>
            <a:ext cx="3894666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Christian Clanton: Thursday Morning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775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3" y="98898"/>
            <a:ext cx="5179784" cy="6609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Alcock</a:t>
            </a:r>
            <a:r>
              <a:rPr lang="en-US" dirty="0" smtClean="0"/>
              <a:t> et al. 1993 Nature 365, 621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16751" y="336207"/>
            <a:ext cx="38272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1992: The First </a:t>
            </a:r>
            <a:r>
              <a:rPr lang="en-US" sz="4000" dirty="0" err="1" smtClean="0"/>
              <a:t>Microlensing</a:t>
            </a:r>
            <a:r>
              <a:rPr lang="en-US" sz="4000" dirty="0" smtClean="0"/>
              <a:t> Event from MACHO</a:t>
            </a:r>
            <a:endParaRPr lang="en-US" sz="4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5491" y="1922468"/>
            <a:ext cx="97072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52286" y="447525"/>
            <a:ext cx="9192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</a:t>
            </a:r>
            <a:r>
              <a:rPr lang="en-US" sz="2400" b="1" dirty="0" smtClean="0">
                <a:solidFill>
                  <a:srgbClr val="0000FF"/>
                </a:solidFill>
              </a:rPr>
              <a:t>lue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2286" y="2365819"/>
            <a:ext cx="9192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3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195388"/>
            <a:ext cx="78327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OGLE-2005-BLG-390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4953000" y="6491288"/>
            <a:ext cx="419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Beaulieu et al. 2006, Nature, 439, 437</a:t>
            </a:r>
          </a:p>
        </p:txBody>
      </p:sp>
    </p:spTree>
    <p:extLst>
      <p:ext uri="{BB962C8B-B14F-4D97-AF65-F5344CB8AC3E}">
        <p14:creationId xmlns:p14="http://schemas.microsoft.com/office/powerpoint/2010/main" val="2311041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292704"/>
            <a:ext cx="7881257" cy="632298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Cassan</a:t>
            </a:r>
            <a:r>
              <a:rPr lang="en-US" dirty="0" smtClean="0">
                <a:solidFill>
                  <a:srgbClr val="000000"/>
                </a:solidFill>
              </a:rPr>
              <a:t> et al. 2012 Nature 481, 167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5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292704"/>
            <a:ext cx="7881257" cy="632298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Cassan</a:t>
            </a:r>
            <a:r>
              <a:rPr lang="en-US" dirty="0" smtClean="0">
                <a:solidFill>
                  <a:srgbClr val="000000"/>
                </a:solidFill>
              </a:rPr>
              <a:t> et al. 2012 Nature 481, 167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612571" y="4100286"/>
            <a:ext cx="1964192" cy="774095"/>
            <a:chOff x="2612571" y="4100286"/>
            <a:chExt cx="1964192" cy="77409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612571" y="4100286"/>
              <a:ext cx="689429" cy="7740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612571" y="4100286"/>
              <a:ext cx="1964192" cy="5200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364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8" y="400292"/>
            <a:ext cx="7872837" cy="556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995557" y="3229428"/>
            <a:ext cx="522514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# planets / star / dex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000476" y="5987143"/>
            <a:ext cx="522514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Planet Mass</a:t>
            </a:r>
            <a:endParaRPr lang="en-US" sz="3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Cassan</a:t>
            </a:r>
            <a:r>
              <a:rPr lang="en-US" dirty="0" smtClean="0">
                <a:solidFill>
                  <a:srgbClr val="000000"/>
                </a:solidFill>
              </a:rPr>
              <a:t> et al. 2012 Nature 481, 167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3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8" y="400292"/>
            <a:ext cx="7872837" cy="556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995557" y="3229428"/>
            <a:ext cx="522514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# planets / star / dex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000476" y="5987143"/>
            <a:ext cx="522514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Planet Mass</a:t>
            </a:r>
            <a:endParaRPr lang="en-US" sz="3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Cassan</a:t>
            </a:r>
            <a:r>
              <a:rPr lang="en-US" dirty="0" smtClean="0">
                <a:solidFill>
                  <a:srgbClr val="000000"/>
                </a:solidFill>
              </a:rPr>
              <a:t> et al. 2012 Nature 481, 167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61102" y="2042146"/>
            <a:ext cx="2602343" cy="186781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3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8" y="400292"/>
            <a:ext cx="7872837" cy="55626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1995557" y="3229428"/>
            <a:ext cx="522514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# planets / star / dex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000476" y="5987143"/>
            <a:ext cx="5225143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Planet Mass</a:t>
            </a:r>
            <a:endParaRPr lang="en-US" sz="3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86400" y="6491288"/>
            <a:ext cx="3657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</a:rPr>
              <a:t>Cassan</a:t>
            </a:r>
            <a:r>
              <a:rPr lang="en-US" dirty="0" smtClean="0">
                <a:solidFill>
                  <a:srgbClr val="000000"/>
                </a:solidFill>
              </a:rPr>
              <a:t> et al. 2012 Nature 481, 167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1775933">
            <a:off x="2228801" y="3125480"/>
            <a:ext cx="5807671" cy="84674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6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 Problems w/ </a:t>
            </a:r>
            <a:r>
              <a:rPr lang="en-US" dirty="0" err="1" smtClean="0"/>
              <a:t>Survey+Followup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286493"/>
            <a:ext cx="8229600" cy="36785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It’s crazy. </a:t>
            </a:r>
          </a:p>
        </p:txBody>
      </p:sp>
    </p:spTree>
    <p:extLst>
      <p:ext uri="{BB962C8B-B14F-4D97-AF65-F5344CB8AC3E}">
        <p14:creationId xmlns:p14="http://schemas.microsoft.com/office/powerpoint/2010/main" val="379804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 Problems w/ </a:t>
            </a:r>
            <a:r>
              <a:rPr lang="en-US" dirty="0" err="1" smtClean="0"/>
              <a:t>Survey+Followup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286493"/>
            <a:ext cx="8229600" cy="36785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It’s crazy.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The statistics are brutal.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867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 Problems w/ </a:t>
            </a:r>
            <a:r>
              <a:rPr lang="en-US" dirty="0" err="1" smtClean="0"/>
              <a:t>Survey+Followup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286493"/>
            <a:ext cx="8229600" cy="36785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It’s crazy.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The statistics are brutal.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We’re missing most of the planets.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04725" y="3422952"/>
            <a:ext cx="7706814" cy="3274306"/>
            <a:chOff x="0" y="1339272"/>
            <a:chExt cx="8393235" cy="38475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51529"/>
            <a:stretch/>
          </p:blipFill>
          <p:spPr>
            <a:xfrm>
              <a:off x="0" y="1339272"/>
              <a:ext cx="8393235" cy="384752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867961" y="2306093"/>
              <a:ext cx="561474" cy="1509579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54500" y="3277063"/>
              <a:ext cx="19050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</a:rPr>
                <a:t>Planetary Caustics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241313" y="2769696"/>
              <a:ext cx="561474" cy="5748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58836" y="3358684"/>
              <a:ext cx="19050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0000"/>
                  </a:solidFill>
                </a:rPr>
                <a:t>Central Caustic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Griest</a:t>
            </a:r>
            <a:r>
              <a:rPr lang="en-US" dirty="0" smtClean="0"/>
              <a:t> &amp; </a:t>
            </a:r>
            <a:r>
              <a:rPr lang="en-US" dirty="0" err="1" smtClean="0"/>
              <a:t>Safizadeh</a:t>
            </a:r>
            <a:r>
              <a:rPr lang="en-US" dirty="0" smtClean="0"/>
              <a:t> 1998 </a:t>
            </a:r>
            <a:r>
              <a:rPr lang="en-US" dirty="0" err="1" smtClean="0"/>
              <a:t>ApJ</a:t>
            </a:r>
            <a:r>
              <a:rPr lang="en-US" dirty="0" smtClean="0"/>
              <a:t> 500, 37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1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0"/>
            <a:ext cx="8660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" y="1268174"/>
            <a:ext cx="7485616" cy="5260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Gould &amp; Loeb 1992 </a:t>
            </a:r>
            <a:r>
              <a:rPr lang="en-US" dirty="0" err="1" smtClean="0"/>
              <a:t>ApJ</a:t>
            </a:r>
            <a:r>
              <a:rPr lang="en-US" dirty="0" smtClean="0"/>
              <a:t> 396, 104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Signals Last &lt; ~1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tfield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7" y="266700"/>
            <a:ext cx="5295900" cy="6324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204444"/>
              </p:ext>
            </p:extLst>
          </p:nvPr>
        </p:nvGraphicFramePr>
        <p:xfrm>
          <a:off x="5949152" y="579907"/>
          <a:ext cx="2619828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875"/>
                <a:gridCol w="16449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15m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Earth</a:t>
                      </a:r>
                      <a:endParaRPr lang="en-US" sz="3200" dirty="0"/>
                    </a:p>
                  </a:txBody>
                  <a:tcPr>
                    <a:lnR w="381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064A2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701290"/>
              </p:ext>
            </p:extLst>
          </p:nvPr>
        </p:nvGraphicFramePr>
        <p:xfrm>
          <a:off x="5949152" y="1362590"/>
          <a:ext cx="2601189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875"/>
                <a:gridCol w="162631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1h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33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33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Neptune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rgbClr val="33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CC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59010"/>
              </p:ext>
            </p:extLst>
          </p:nvPr>
        </p:nvGraphicFramePr>
        <p:xfrm>
          <a:off x="5949152" y="2138136"/>
          <a:ext cx="2619828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6971"/>
                <a:gridCol w="16328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00"/>
                          </a:solidFill>
                        </a:rPr>
                        <a:t>2.5h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00"/>
                          </a:solidFill>
                        </a:rPr>
                        <a:t>Saturn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52768"/>
              </p:ext>
            </p:extLst>
          </p:nvPr>
        </p:nvGraphicFramePr>
        <p:xfrm>
          <a:off x="5930513" y="2918688"/>
          <a:ext cx="2619828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875"/>
                <a:gridCol w="16449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00"/>
                          </a:solidFill>
                        </a:rPr>
                        <a:t>5h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00"/>
                          </a:solidFill>
                        </a:rPr>
                        <a:t>Jupiter</a:t>
                      </a:r>
                      <a:endParaRPr lang="en-US" sz="3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641" y="184727"/>
            <a:ext cx="9061194" cy="6569364"/>
            <a:chOff x="36641" y="184727"/>
            <a:chExt cx="9061194" cy="6569364"/>
          </a:xfrm>
        </p:grpSpPr>
        <p:pic>
          <p:nvPicPr>
            <p:cNvPr id="2" name="Picture 1" descr="img_kmtnet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" y="184727"/>
              <a:ext cx="9061194" cy="656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52925" y="3527425"/>
              <a:ext cx="1130300" cy="369332"/>
            </a:xfrm>
            <a:prstGeom prst="rect">
              <a:avLst/>
            </a:prstGeom>
            <a:solidFill>
              <a:srgbClr val="B6BEDA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Antarctica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482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28588" y="1195295"/>
            <a:ext cx="2555727" cy="3124239"/>
            <a:chOff x="1628588" y="1195295"/>
            <a:chExt cx="2555727" cy="3124239"/>
          </a:xfrm>
        </p:grpSpPr>
        <p:sp>
          <p:nvSpPr>
            <p:cNvPr id="8" name="Rectangle 7"/>
            <p:cNvSpPr/>
            <p:nvPr/>
          </p:nvSpPr>
          <p:spPr>
            <a:xfrm>
              <a:off x="1628588" y="1195295"/>
              <a:ext cx="2555727" cy="143519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55589" y="2524720"/>
              <a:ext cx="2428726" cy="106863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55589" y="3355381"/>
              <a:ext cx="2211293" cy="96415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04022" y="3548528"/>
              <a:ext cx="295835" cy="56369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12236" y="1302505"/>
            <a:ext cx="2899015" cy="3097671"/>
            <a:chOff x="4512236" y="1302505"/>
            <a:chExt cx="2899015" cy="3097671"/>
          </a:xfrm>
        </p:grpSpPr>
        <p:sp>
          <p:nvSpPr>
            <p:cNvPr id="21" name="Rectangle 20"/>
            <p:cNvSpPr/>
            <p:nvPr/>
          </p:nvSpPr>
          <p:spPr>
            <a:xfrm>
              <a:off x="4512236" y="1302505"/>
              <a:ext cx="2790304" cy="2290849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0055" y="3355381"/>
              <a:ext cx="2541196" cy="1044795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46215" y="3578411"/>
              <a:ext cx="348898" cy="597648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759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51045" y="5267154"/>
            <a:ext cx="271074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58520" y="4760678"/>
            <a:ext cx="21091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40 days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28588" y="1195295"/>
            <a:ext cx="2555727" cy="3124239"/>
            <a:chOff x="1628588" y="1195295"/>
            <a:chExt cx="2555727" cy="3124239"/>
          </a:xfrm>
        </p:grpSpPr>
        <p:sp>
          <p:nvSpPr>
            <p:cNvPr id="19" name="Rectangle 18"/>
            <p:cNvSpPr/>
            <p:nvPr/>
          </p:nvSpPr>
          <p:spPr>
            <a:xfrm>
              <a:off x="1628588" y="1195295"/>
              <a:ext cx="2555727" cy="143519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5589" y="2524720"/>
              <a:ext cx="2428726" cy="106863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5589" y="3355381"/>
              <a:ext cx="2211293" cy="96415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04022" y="3548528"/>
              <a:ext cx="295835" cy="56369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12236" y="1302505"/>
            <a:ext cx="2899015" cy="3097671"/>
            <a:chOff x="4512236" y="1302505"/>
            <a:chExt cx="2899015" cy="3097671"/>
          </a:xfrm>
        </p:grpSpPr>
        <p:sp>
          <p:nvSpPr>
            <p:cNvPr id="24" name="Rectangle 23"/>
            <p:cNvSpPr/>
            <p:nvPr/>
          </p:nvSpPr>
          <p:spPr>
            <a:xfrm>
              <a:off x="4512236" y="1302505"/>
              <a:ext cx="2790304" cy="2290849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70055" y="3355381"/>
              <a:ext cx="2541196" cy="1044795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6215" y="3578411"/>
              <a:ext cx="348898" cy="597648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</p:spTree>
    <p:extLst>
      <p:ext uri="{BB962C8B-B14F-4D97-AF65-F5344CB8AC3E}">
        <p14:creationId xmlns:p14="http://schemas.microsoft.com/office/powerpoint/2010/main" val="72114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25645" y="1097173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8264" y="1113508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4325645" y="1124387"/>
            <a:ext cx="63500" cy="1637451"/>
          </a:xfrm>
          <a:custGeom>
            <a:avLst/>
            <a:gdLst>
              <a:gd name="connsiteX0" fmla="*/ 0 w 63500"/>
              <a:gd name="connsiteY0" fmla="*/ 9071 h 1637451"/>
              <a:gd name="connsiteX1" fmla="*/ 18142 w 63500"/>
              <a:gd name="connsiteY1" fmla="*/ 1496786 h 1637451"/>
              <a:gd name="connsiteX2" fmla="*/ 27214 w 63500"/>
              <a:gd name="connsiteY2" fmla="*/ 1569357 h 1637451"/>
              <a:gd name="connsiteX3" fmla="*/ 45357 w 63500"/>
              <a:gd name="connsiteY3" fmla="*/ 1442357 h 1637451"/>
              <a:gd name="connsiteX4" fmla="*/ 63500 w 63500"/>
              <a:gd name="connsiteY4" fmla="*/ 0 h 1637451"/>
              <a:gd name="connsiteX5" fmla="*/ 63500 w 63500"/>
              <a:gd name="connsiteY5" fmla="*/ 0 h 1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1637451">
                <a:moveTo>
                  <a:pt x="0" y="9071"/>
                </a:moveTo>
                <a:cubicBezTo>
                  <a:pt x="6803" y="622904"/>
                  <a:pt x="13606" y="1236738"/>
                  <a:pt x="18142" y="1496786"/>
                </a:cubicBezTo>
                <a:cubicBezTo>
                  <a:pt x="22678" y="1756834"/>
                  <a:pt x="22678" y="1578429"/>
                  <a:pt x="27214" y="1569357"/>
                </a:cubicBezTo>
                <a:cubicBezTo>
                  <a:pt x="31750" y="1560285"/>
                  <a:pt x="39309" y="1703916"/>
                  <a:pt x="45357" y="1442357"/>
                </a:cubicBezTo>
                <a:cubicBezTo>
                  <a:pt x="51405" y="1180798"/>
                  <a:pt x="63500" y="0"/>
                  <a:pt x="63500" y="0"/>
                </a:cubicBezTo>
                <a:lnTo>
                  <a:pt x="63500" y="0"/>
                </a:ln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28588" y="1195295"/>
            <a:ext cx="2555727" cy="3124239"/>
            <a:chOff x="1628588" y="1195295"/>
            <a:chExt cx="2555727" cy="3124239"/>
          </a:xfrm>
        </p:grpSpPr>
        <p:sp>
          <p:nvSpPr>
            <p:cNvPr id="20" name="Rectangle 19"/>
            <p:cNvSpPr/>
            <p:nvPr/>
          </p:nvSpPr>
          <p:spPr>
            <a:xfrm>
              <a:off x="1628588" y="1195295"/>
              <a:ext cx="2555727" cy="143519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5589" y="2524720"/>
              <a:ext cx="2428726" cy="106863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5589" y="3355381"/>
              <a:ext cx="2211293" cy="96415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04022" y="3548528"/>
              <a:ext cx="295835" cy="56369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12236" y="1302505"/>
            <a:ext cx="2899015" cy="3097671"/>
            <a:chOff x="4512236" y="1302505"/>
            <a:chExt cx="2899015" cy="3097671"/>
          </a:xfrm>
        </p:grpSpPr>
        <p:sp>
          <p:nvSpPr>
            <p:cNvPr id="25" name="Rectangle 24"/>
            <p:cNvSpPr/>
            <p:nvPr/>
          </p:nvSpPr>
          <p:spPr>
            <a:xfrm>
              <a:off x="4512236" y="1302505"/>
              <a:ext cx="2790304" cy="2290849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70055" y="3355381"/>
              <a:ext cx="2541196" cy="1044795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6215" y="3578411"/>
              <a:ext cx="348898" cy="597648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</p:spTree>
    <p:extLst>
      <p:ext uri="{BB962C8B-B14F-4D97-AF65-F5344CB8AC3E}">
        <p14:creationId xmlns:p14="http://schemas.microsoft.com/office/powerpoint/2010/main" val="355389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25645" y="1097173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8264" y="1113508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4325645" y="1124387"/>
            <a:ext cx="63500" cy="1637451"/>
          </a:xfrm>
          <a:custGeom>
            <a:avLst/>
            <a:gdLst>
              <a:gd name="connsiteX0" fmla="*/ 0 w 63500"/>
              <a:gd name="connsiteY0" fmla="*/ 9071 h 1637451"/>
              <a:gd name="connsiteX1" fmla="*/ 18142 w 63500"/>
              <a:gd name="connsiteY1" fmla="*/ 1496786 h 1637451"/>
              <a:gd name="connsiteX2" fmla="*/ 27214 w 63500"/>
              <a:gd name="connsiteY2" fmla="*/ 1569357 h 1637451"/>
              <a:gd name="connsiteX3" fmla="*/ 45357 w 63500"/>
              <a:gd name="connsiteY3" fmla="*/ 1442357 h 1637451"/>
              <a:gd name="connsiteX4" fmla="*/ 63500 w 63500"/>
              <a:gd name="connsiteY4" fmla="*/ 0 h 1637451"/>
              <a:gd name="connsiteX5" fmla="*/ 63500 w 63500"/>
              <a:gd name="connsiteY5" fmla="*/ 0 h 1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1637451">
                <a:moveTo>
                  <a:pt x="0" y="9071"/>
                </a:moveTo>
                <a:cubicBezTo>
                  <a:pt x="6803" y="622904"/>
                  <a:pt x="13606" y="1236738"/>
                  <a:pt x="18142" y="1496786"/>
                </a:cubicBezTo>
                <a:cubicBezTo>
                  <a:pt x="22678" y="1756834"/>
                  <a:pt x="22678" y="1578429"/>
                  <a:pt x="27214" y="1569357"/>
                </a:cubicBezTo>
                <a:cubicBezTo>
                  <a:pt x="31750" y="1560285"/>
                  <a:pt x="39309" y="1703916"/>
                  <a:pt x="45357" y="1442357"/>
                </a:cubicBezTo>
                <a:cubicBezTo>
                  <a:pt x="51405" y="1180798"/>
                  <a:pt x="63500" y="0"/>
                  <a:pt x="63500" y="0"/>
                </a:cubicBezTo>
                <a:lnTo>
                  <a:pt x="63500" y="0"/>
                </a:ln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6002" y="1423733"/>
            <a:ext cx="2234057" cy="1270011"/>
            <a:chOff x="5179786" y="1650989"/>
            <a:chExt cx="2234057" cy="1270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79786" y="2921000"/>
              <a:ext cx="46264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31000" y="2902858"/>
              <a:ext cx="682843" cy="1814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5633357" y="1650989"/>
              <a:ext cx="1088572" cy="1270011"/>
            </a:xfrm>
            <a:custGeom>
              <a:avLst/>
              <a:gdLst>
                <a:gd name="connsiteX0" fmla="*/ 0 w 1088572"/>
                <a:gd name="connsiteY0" fmla="*/ 1270011 h 1270011"/>
                <a:gd name="connsiteX1" fmla="*/ 36286 w 1088572"/>
                <a:gd name="connsiteY1" fmla="*/ 254011 h 1270011"/>
                <a:gd name="connsiteX2" fmla="*/ 36286 w 1088572"/>
                <a:gd name="connsiteY2" fmla="*/ 11 h 1270011"/>
                <a:gd name="connsiteX3" fmla="*/ 54429 w 1088572"/>
                <a:gd name="connsiteY3" fmla="*/ 244940 h 1270011"/>
                <a:gd name="connsiteX4" fmla="*/ 108857 w 1088572"/>
                <a:gd name="connsiteY4" fmla="*/ 571511 h 1270011"/>
                <a:gd name="connsiteX5" fmla="*/ 263072 w 1088572"/>
                <a:gd name="connsiteY5" fmla="*/ 725725 h 1270011"/>
                <a:gd name="connsiteX6" fmla="*/ 553357 w 1088572"/>
                <a:gd name="connsiteY6" fmla="*/ 798297 h 1270011"/>
                <a:gd name="connsiteX7" fmla="*/ 780143 w 1088572"/>
                <a:gd name="connsiteY7" fmla="*/ 743868 h 1270011"/>
                <a:gd name="connsiteX8" fmla="*/ 925286 w 1088572"/>
                <a:gd name="connsiteY8" fmla="*/ 653154 h 1270011"/>
                <a:gd name="connsiteX9" fmla="*/ 1016000 w 1088572"/>
                <a:gd name="connsiteY9" fmla="*/ 408225 h 1270011"/>
                <a:gd name="connsiteX10" fmla="*/ 1043214 w 1088572"/>
                <a:gd name="connsiteY10" fmla="*/ 108868 h 1270011"/>
                <a:gd name="connsiteX11" fmla="*/ 1043214 w 1088572"/>
                <a:gd name="connsiteY11" fmla="*/ 27225 h 1270011"/>
                <a:gd name="connsiteX12" fmla="*/ 1061357 w 1088572"/>
                <a:gd name="connsiteY12" fmla="*/ 181440 h 1270011"/>
                <a:gd name="connsiteX13" fmla="*/ 1070429 w 1088572"/>
                <a:gd name="connsiteY13" fmla="*/ 453582 h 1270011"/>
                <a:gd name="connsiteX14" fmla="*/ 1088572 w 1088572"/>
                <a:gd name="connsiteY14" fmla="*/ 1251868 h 127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572" h="1270011">
                  <a:moveTo>
                    <a:pt x="0" y="1270011"/>
                  </a:moveTo>
                  <a:cubicBezTo>
                    <a:pt x="15119" y="867844"/>
                    <a:pt x="30238" y="465678"/>
                    <a:pt x="36286" y="254011"/>
                  </a:cubicBezTo>
                  <a:cubicBezTo>
                    <a:pt x="42334" y="42344"/>
                    <a:pt x="33262" y="1523"/>
                    <a:pt x="36286" y="11"/>
                  </a:cubicBezTo>
                  <a:cubicBezTo>
                    <a:pt x="39310" y="-1501"/>
                    <a:pt x="42334" y="149690"/>
                    <a:pt x="54429" y="244940"/>
                  </a:cubicBezTo>
                  <a:cubicBezTo>
                    <a:pt x="66524" y="340190"/>
                    <a:pt x="74083" y="491380"/>
                    <a:pt x="108857" y="571511"/>
                  </a:cubicBezTo>
                  <a:cubicBezTo>
                    <a:pt x="143631" y="651642"/>
                    <a:pt x="188989" y="687927"/>
                    <a:pt x="263072" y="725725"/>
                  </a:cubicBezTo>
                  <a:cubicBezTo>
                    <a:pt x="337155" y="763523"/>
                    <a:pt x="467179" y="795273"/>
                    <a:pt x="553357" y="798297"/>
                  </a:cubicBezTo>
                  <a:cubicBezTo>
                    <a:pt x="639535" y="801321"/>
                    <a:pt x="718155" y="768059"/>
                    <a:pt x="780143" y="743868"/>
                  </a:cubicBezTo>
                  <a:cubicBezTo>
                    <a:pt x="842131" y="719677"/>
                    <a:pt x="885977" y="709094"/>
                    <a:pt x="925286" y="653154"/>
                  </a:cubicBezTo>
                  <a:cubicBezTo>
                    <a:pt x="964596" y="597213"/>
                    <a:pt x="996345" y="498939"/>
                    <a:pt x="1016000" y="408225"/>
                  </a:cubicBezTo>
                  <a:cubicBezTo>
                    <a:pt x="1035655" y="317511"/>
                    <a:pt x="1038678" y="172368"/>
                    <a:pt x="1043214" y="108868"/>
                  </a:cubicBezTo>
                  <a:cubicBezTo>
                    <a:pt x="1047750" y="45368"/>
                    <a:pt x="1040190" y="15130"/>
                    <a:pt x="1043214" y="27225"/>
                  </a:cubicBezTo>
                  <a:cubicBezTo>
                    <a:pt x="1046238" y="39320"/>
                    <a:pt x="1056821" y="110380"/>
                    <a:pt x="1061357" y="181440"/>
                  </a:cubicBezTo>
                  <a:cubicBezTo>
                    <a:pt x="1065893" y="252499"/>
                    <a:pt x="1065893" y="275177"/>
                    <a:pt x="1070429" y="453582"/>
                  </a:cubicBezTo>
                  <a:cubicBezTo>
                    <a:pt x="1074965" y="631987"/>
                    <a:pt x="1088572" y="1251868"/>
                    <a:pt x="1088572" y="1251868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628588" y="1195295"/>
            <a:ext cx="2555727" cy="3124239"/>
            <a:chOff x="1628588" y="1195295"/>
            <a:chExt cx="2555727" cy="3124239"/>
          </a:xfrm>
        </p:grpSpPr>
        <p:sp>
          <p:nvSpPr>
            <p:cNvPr id="24" name="Rectangle 23"/>
            <p:cNvSpPr/>
            <p:nvPr/>
          </p:nvSpPr>
          <p:spPr>
            <a:xfrm>
              <a:off x="1628588" y="1195295"/>
              <a:ext cx="2555727" cy="143519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5589" y="2524720"/>
              <a:ext cx="2428726" cy="106863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5589" y="3355381"/>
              <a:ext cx="2211293" cy="96415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04022" y="3548528"/>
              <a:ext cx="295835" cy="56369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46215" y="3182471"/>
            <a:ext cx="2765036" cy="1217706"/>
            <a:chOff x="4646215" y="3182471"/>
            <a:chExt cx="2765036" cy="1217706"/>
          </a:xfrm>
        </p:grpSpPr>
        <p:sp>
          <p:nvSpPr>
            <p:cNvPr id="30" name="Rectangle 29"/>
            <p:cNvSpPr/>
            <p:nvPr/>
          </p:nvSpPr>
          <p:spPr>
            <a:xfrm>
              <a:off x="4870055" y="3242317"/>
              <a:ext cx="2541196" cy="115786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6215" y="3182471"/>
              <a:ext cx="348898" cy="993588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4467412" y="2032003"/>
            <a:ext cx="859117" cy="298457"/>
          </a:xfrm>
          <a:prstGeom prst="rightArrow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17518" y="3287598"/>
            <a:ext cx="2186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q = 0.01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5356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25645" y="1097173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8264" y="1113508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4325645" y="1124387"/>
            <a:ext cx="63500" cy="1637451"/>
          </a:xfrm>
          <a:custGeom>
            <a:avLst/>
            <a:gdLst>
              <a:gd name="connsiteX0" fmla="*/ 0 w 63500"/>
              <a:gd name="connsiteY0" fmla="*/ 9071 h 1637451"/>
              <a:gd name="connsiteX1" fmla="*/ 18142 w 63500"/>
              <a:gd name="connsiteY1" fmla="*/ 1496786 h 1637451"/>
              <a:gd name="connsiteX2" fmla="*/ 27214 w 63500"/>
              <a:gd name="connsiteY2" fmla="*/ 1569357 h 1637451"/>
              <a:gd name="connsiteX3" fmla="*/ 45357 w 63500"/>
              <a:gd name="connsiteY3" fmla="*/ 1442357 h 1637451"/>
              <a:gd name="connsiteX4" fmla="*/ 63500 w 63500"/>
              <a:gd name="connsiteY4" fmla="*/ 0 h 1637451"/>
              <a:gd name="connsiteX5" fmla="*/ 63500 w 63500"/>
              <a:gd name="connsiteY5" fmla="*/ 0 h 1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1637451">
                <a:moveTo>
                  <a:pt x="0" y="9071"/>
                </a:moveTo>
                <a:cubicBezTo>
                  <a:pt x="6803" y="622904"/>
                  <a:pt x="13606" y="1236738"/>
                  <a:pt x="18142" y="1496786"/>
                </a:cubicBezTo>
                <a:cubicBezTo>
                  <a:pt x="22678" y="1756834"/>
                  <a:pt x="22678" y="1578429"/>
                  <a:pt x="27214" y="1569357"/>
                </a:cubicBezTo>
                <a:cubicBezTo>
                  <a:pt x="31750" y="1560285"/>
                  <a:pt x="39309" y="1703916"/>
                  <a:pt x="45357" y="1442357"/>
                </a:cubicBezTo>
                <a:cubicBezTo>
                  <a:pt x="51405" y="1180798"/>
                  <a:pt x="63500" y="0"/>
                  <a:pt x="63500" y="0"/>
                </a:cubicBezTo>
                <a:lnTo>
                  <a:pt x="63500" y="0"/>
                </a:ln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6002" y="1423733"/>
            <a:ext cx="2234057" cy="1270011"/>
            <a:chOff x="5179786" y="1650989"/>
            <a:chExt cx="2234057" cy="1270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79786" y="2921000"/>
              <a:ext cx="46264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31000" y="2902858"/>
              <a:ext cx="682843" cy="1814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5633357" y="1650989"/>
              <a:ext cx="1088572" cy="1270011"/>
            </a:xfrm>
            <a:custGeom>
              <a:avLst/>
              <a:gdLst>
                <a:gd name="connsiteX0" fmla="*/ 0 w 1088572"/>
                <a:gd name="connsiteY0" fmla="*/ 1270011 h 1270011"/>
                <a:gd name="connsiteX1" fmla="*/ 36286 w 1088572"/>
                <a:gd name="connsiteY1" fmla="*/ 254011 h 1270011"/>
                <a:gd name="connsiteX2" fmla="*/ 36286 w 1088572"/>
                <a:gd name="connsiteY2" fmla="*/ 11 h 1270011"/>
                <a:gd name="connsiteX3" fmla="*/ 54429 w 1088572"/>
                <a:gd name="connsiteY3" fmla="*/ 244940 h 1270011"/>
                <a:gd name="connsiteX4" fmla="*/ 108857 w 1088572"/>
                <a:gd name="connsiteY4" fmla="*/ 571511 h 1270011"/>
                <a:gd name="connsiteX5" fmla="*/ 263072 w 1088572"/>
                <a:gd name="connsiteY5" fmla="*/ 725725 h 1270011"/>
                <a:gd name="connsiteX6" fmla="*/ 553357 w 1088572"/>
                <a:gd name="connsiteY6" fmla="*/ 798297 h 1270011"/>
                <a:gd name="connsiteX7" fmla="*/ 780143 w 1088572"/>
                <a:gd name="connsiteY7" fmla="*/ 743868 h 1270011"/>
                <a:gd name="connsiteX8" fmla="*/ 925286 w 1088572"/>
                <a:gd name="connsiteY8" fmla="*/ 653154 h 1270011"/>
                <a:gd name="connsiteX9" fmla="*/ 1016000 w 1088572"/>
                <a:gd name="connsiteY9" fmla="*/ 408225 h 1270011"/>
                <a:gd name="connsiteX10" fmla="*/ 1043214 w 1088572"/>
                <a:gd name="connsiteY10" fmla="*/ 108868 h 1270011"/>
                <a:gd name="connsiteX11" fmla="*/ 1043214 w 1088572"/>
                <a:gd name="connsiteY11" fmla="*/ 27225 h 1270011"/>
                <a:gd name="connsiteX12" fmla="*/ 1061357 w 1088572"/>
                <a:gd name="connsiteY12" fmla="*/ 181440 h 1270011"/>
                <a:gd name="connsiteX13" fmla="*/ 1070429 w 1088572"/>
                <a:gd name="connsiteY13" fmla="*/ 453582 h 1270011"/>
                <a:gd name="connsiteX14" fmla="*/ 1088572 w 1088572"/>
                <a:gd name="connsiteY14" fmla="*/ 1251868 h 127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572" h="1270011">
                  <a:moveTo>
                    <a:pt x="0" y="1270011"/>
                  </a:moveTo>
                  <a:cubicBezTo>
                    <a:pt x="15119" y="867844"/>
                    <a:pt x="30238" y="465678"/>
                    <a:pt x="36286" y="254011"/>
                  </a:cubicBezTo>
                  <a:cubicBezTo>
                    <a:pt x="42334" y="42344"/>
                    <a:pt x="33262" y="1523"/>
                    <a:pt x="36286" y="11"/>
                  </a:cubicBezTo>
                  <a:cubicBezTo>
                    <a:pt x="39310" y="-1501"/>
                    <a:pt x="42334" y="149690"/>
                    <a:pt x="54429" y="244940"/>
                  </a:cubicBezTo>
                  <a:cubicBezTo>
                    <a:pt x="66524" y="340190"/>
                    <a:pt x="74083" y="491380"/>
                    <a:pt x="108857" y="571511"/>
                  </a:cubicBezTo>
                  <a:cubicBezTo>
                    <a:pt x="143631" y="651642"/>
                    <a:pt x="188989" y="687927"/>
                    <a:pt x="263072" y="725725"/>
                  </a:cubicBezTo>
                  <a:cubicBezTo>
                    <a:pt x="337155" y="763523"/>
                    <a:pt x="467179" y="795273"/>
                    <a:pt x="553357" y="798297"/>
                  </a:cubicBezTo>
                  <a:cubicBezTo>
                    <a:pt x="639535" y="801321"/>
                    <a:pt x="718155" y="768059"/>
                    <a:pt x="780143" y="743868"/>
                  </a:cubicBezTo>
                  <a:cubicBezTo>
                    <a:pt x="842131" y="719677"/>
                    <a:pt x="885977" y="709094"/>
                    <a:pt x="925286" y="653154"/>
                  </a:cubicBezTo>
                  <a:cubicBezTo>
                    <a:pt x="964596" y="597213"/>
                    <a:pt x="996345" y="498939"/>
                    <a:pt x="1016000" y="408225"/>
                  </a:cubicBezTo>
                  <a:cubicBezTo>
                    <a:pt x="1035655" y="317511"/>
                    <a:pt x="1038678" y="172368"/>
                    <a:pt x="1043214" y="108868"/>
                  </a:cubicBezTo>
                  <a:cubicBezTo>
                    <a:pt x="1047750" y="45368"/>
                    <a:pt x="1040190" y="15130"/>
                    <a:pt x="1043214" y="27225"/>
                  </a:cubicBezTo>
                  <a:cubicBezTo>
                    <a:pt x="1046238" y="39320"/>
                    <a:pt x="1056821" y="110380"/>
                    <a:pt x="1061357" y="181440"/>
                  </a:cubicBezTo>
                  <a:cubicBezTo>
                    <a:pt x="1065893" y="252499"/>
                    <a:pt x="1065893" y="275177"/>
                    <a:pt x="1070429" y="453582"/>
                  </a:cubicBezTo>
                  <a:cubicBezTo>
                    <a:pt x="1074965" y="631987"/>
                    <a:pt x="1088572" y="1251868"/>
                    <a:pt x="1088572" y="1251868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5225367" y="1097173"/>
            <a:ext cx="571500" cy="1868714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628588" y="1195295"/>
            <a:ext cx="2555727" cy="3124239"/>
            <a:chOff x="1628588" y="1195295"/>
            <a:chExt cx="2555727" cy="3124239"/>
          </a:xfrm>
        </p:grpSpPr>
        <p:sp>
          <p:nvSpPr>
            <p:cNvPr id="25" name="Rectangle 24"/>
            <p:cNvSpPr/>
            <p:nvPr/>
          </p:nvSpPr>
          <p:spPr>
            <a:xfrm>
              <a:off x="1628588" y="1195295"/>
              <a:ext cx="2555727" cy="143519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5589" y="2524720"/>
              <a:ext cx="2428726" cy="1068634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55589" y="3355381"/>
              <a:ext cx="2211293" cy="964153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04022" y="3548528"/>
              <a:ext cx="295835" cy="56369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46215" y="3182471"/>
            <a:ext cx="2765036" cy="1217706"/>
            <a:chOff x="4646215" y="3182471"/>
            <a:chExt cx="2765036" cy="1217706"/>
          </a:xfrm>
        </p:grpSpPr>
        <p:sp>
          <p:nvSpPr>
            <p:cNvPr id="30" name="Rectangle 29"/>
            <p:cNvSpPr/>
            <p:nvPr/>
          </p:nvSpPr>
          <p:spPr>
            <a:xfrm>
              <a:off x="4870055" y="3242317"/>
              <a:ext cx="2541196" cy="1157860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6215" y="3182471"/>
              <a:ext cx="348898" cy="993588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</p:spTree>
    <p:extLst>
      <p:ext uri="{BB962C8B-B14F-4D97-AF65-F5344CB8AC3E}">
        <p14:creationId xmlns:p14="http://schemas.microsoft.com/office/powerpoint/2010/main" val="420881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25645" y="1097173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8264" y="1113508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4325645" y="1124387"/>
            <a:ext cx="63500" cy="1637451"/>
          </a:xfrm>
          <a:custGeom>
            <a:avLst/>
            <a:gdLst>
              <a:gd name="connsiteX0" fmla="*/ 0 w 63500"/>
              <a:gd name="connsiteY0" fmla="*/ 9071 h 1637451"/>
              <a:gd name="connsiteX1" fmla="*/ 18142 w 63500"/>
              <a:gd name="connsiteY1" fmla="*/ 1496786 h 1637451"/>
              <a:gd name="connsiteX2" fmla="*/ 27214 w 63500"/>
              <a:gd name="connsiteY2" fmla="*/ 1569357 h 1637451"/>
              <a:gd name="connsiteX3" fmla="*/ 45357 w 63500"/>
              <a:gd name="connsiteY3" fmla="*/ 1442357 h 1637451"/>
              <a:gd name="connsiteX4" fmla="*/ 63500 w 63500"/>
              <a:gd name="connsiteY4" fmla="*/ 0 h 1637451"/>
              <a:gd name="connsiteX5" fmla="*/ 63500 w 63500"/>
              <a:gd name="connsiteY5" fmla="*/ 0 h 1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1637451">
                <a:moveTo>
                  <a:pt x="0" y="9071"/>
                </a:moveTo>
                <a:cubicBezTo>
                  <a:pt x="6803" y="622904"/>
                  <a:pt x="13606" y="1236738"/>
                  <a:pt x="18142" y="1496786"/>
                </a:cubicBezTo>
                <a:cubicBezTo>
                  <a:pt x="22678" y="1756834"/>
                  <a:pt x="22678" y="1578429"/>
                  <a:pt x="27214" y="1569357"/>
                </a:cubicBezTo>
                <a:cubicBezTo>
                  <a:pt x="31750" y="1560285"/>
                  <a:pt x="39309" y="1703916"/>
                  <a:pt x="45357" y="1442357"/>
                </a:cubicBezTo>
                <a:cubicBezTo>
                  <a:pt x="51405" y="1180798"/>
                  <a:pt x="63500" y="0"/>
                  <a:pt x="63500" y="0"/>
                </a:cubicBezTo>
                <a:lnTo>
                  <a:pt x="63500" y="0"/>
                </a:ln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6002" y="1423733"/>
            <a:ext cx="2234057" cy="1270011"/>
            <a:chOff x="5179786" y="1650989"/>
            <a:chExt cx="2234057" cy="1270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79786" y="2921000"/>
              <a:ext cx="46264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31000" y="2902858"/>
              <a:ext cx="682843" cy="1814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5633357" y="1650989"/>
              <a:ext cx="1088572" cy="1270011"/>
            </a:xfrm>
            <a:custGeom>
              <a:avLst/>
              <a:gdLst>
                <a:gd name="connsiteX0" fmla="*/ 0 w 1088572"/>
                <a:gd name="connsiteY0" fmla="*/ 1270011 h 1270011"/>
                <a:gd name="connsiteX1" fmla="*/ 36286 w 1088572"/>
                <a:gd name="connsiteY1" fmla="*/ 254011 h 1270011"/>
                <a:gd name="connsiteX2" fmla="*/ 36286 w 1088572"/>
                <a:gd name="connsiteY2" fmla="*/ 11 h 1270011"/>
                <a:gd name="connsiteX3" fmla="*/ 54429 w 1088572"/>
                <a:gd name="connsiteY3" fmla="*/ 244940 h 1270011"/>
                <a:gd name="connsiteX4" fmla="*/ 108857 w 1088572"/>
                <a:gd name="connsiteY4" fmla="*/ 571511 h 1270011"/>
                <a:gd name="connsiteX5" fmla="*/ 263072 w 1088572"/>
                <a:gd name="connsiteY5" fmla="*/ 725725 h 1270011"/>
                <a:gd name="connsiteX6" fmla="*/ 553357 w 1088572"/>
                <a:gd name="connsiteY6" fmla="*/ 798297 h 1270011"/>
                <a:gd name="connsiteX7" fmla="*/ 780143 w 1088572"/>
                <a:gd name="connsiteY7" fmla="*/ 743868 h 1270011"/>
                <a:gd name="connsiteX8" fmla="*/ 925286 w 1088572"/>
                <a:gd name="connsiteY8" fmla="*/ 653154 h 1270011"/>
                <a:gd name="connsiteX9" fmla="*/ 1016000 w 1088572"/>
                <a:gd name="connsiteY9" fmla="*/ 408225 h 1270011"/>
                <a:gd name="connsiteX10" fmla="*/ 1043214 w 1088572"/>
                <a:gd name="connsiteY10" fmla="*/ 108868 h 1270011"/>
                <a:gd name="connsiteX11" fmla="*/ 1043214 w 1088572"/>
                <a:gd name="connsiteY11" fmla="*/ 27225 h 1270011"/>
                <a:gd name="connsiteX12" fmla="*/ 1061357 w 1088572"/>
                <a:gd name="connsiteY12" fmla="*/ 181440 h 1270011"/>
                <a:gd name="connsiteX13" fmla="*/ 1070429 w 1088572"/>
                <a:gd name="connsiteY13" fmla="*/ 453582 h 1270011"/>
                <a:gd name="connsiteX14" fmla="*/ 1088572 w 1088572"/>
                <a:gd name="connsiteY14" fmla="*/ 1251868 h 127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572" h="1270011">
                  <a:moveTo>
                    <a:pt x="0" y="1270011"/>
                  </a:moveTo>
                  <a:cubicBezTo>
                    <a:pt x="15119" y="867844"/>
                    <a:pt x="30238" y="465678"/>
                    <a:pt x="36286" y="254011"/>
                  </a:cubicBezTo>
                  <a:cubicBezTo>
                    <a:pt x="42334" y="42344"/>
                    <a:pt x="33262" y="1523"/>
                    <a:pt x="36286" y="11"/>
                  </a:cubicBezTo>
                  <a:cubicBezTo>
                    <a:pt x="39310" y="-1501"/>
                    <a:pt x="42334" y="149690"/>
                    <a:pt x="54429" y="244940"/>
                  </a:cubicBezTo>
                  <a:cubicBezTo>
                    <a:pt x="66524" y="340190"/>
                    <a:pt x="74083" y="491380"/>
                    <a:pt x="108857" y="571511"/>
                  </a:cubicBezTo>
                  <a:cubicBezTo>
                    <a:pt x="143631" y="651642"/>
                    <a:pt x="188989" y="687927"/>
                    <a:pt x="263072" y="725725"/>
                  </a:cubicBezTo>
                  <a:cubicBezTo>
                    <a:pt x="337155" y="763523"/>
                    <a:pt x="467179" y="795273"/>
                    <a:pt x="553357" y="798297"/>
                  </a:cubicBezTo>
                  <a:cubicBezTo>
                    <a:pt x="639535" y="801321"/>
                    <a:pt x="718155" y="768059"/>
                    <a:pt x="780143" y="743868"/>
                  </a:cubicBezTo>
                  <a:cubicBezTo>
                    <a:pt x="842131" y="719677"/>
                    <a:pt x="885977" y="709094"/>
                    <a:pt x="925286" y="653154"/>
                  </a:cubicBezTo>
                  <a:cubicBezTo>
                    <a:pt x="964596" y="597213"/>
                    <a:pt x="996345" y="498939"/>
                    <a:pt x="1016000" y="408225"/>
                  </a:cubicBezTo>
                  <a:cubicBezTo>
                    <a:pt x="1035655" y="317511"/>
                    <a:pt x="1038678" y="172368"/>
                    <a:pt x="1043214" y="108868"/>
                  </a:cubicBezTo>
                  <a:cubicBezTo>
                    <a:pt x="1047750" y="45368"/>
                    <a:pt x="1040190" y="15130"/>
                    <a:pt x="1043214" y="27225"/>
                  </a:cubicBezTo>
                  <a:cubicBezTo>
                    <a:pt x="1046238" y="39320"/>
                    <a:pt x="1056821" y="110380"/>
                    <a:pt x="1061357" y="181440"/>
                  </a:cubicBezTo>
                  <a:cubicBezTo>
                    <a:pt x="1065893" y="252499"/>
                    <a:pt x="1065893" y="275177"/>
                    <a:pt x="1070429" y="453582"/>
                  </a:cubicBezTo>
                  <a:cubicBezTo>
                    <a:pt x="1074965" y="631987"/>
                    <a:pt x="1088572" y="1251868"/>
                    <a:pt x="1088572" y="1251868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5225367" y="1097173"/>
            <a:ext cx="571500" cy="1868714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2172541" y="1454328"/>
            <a:ext cx="1880961" cy="1230345"/>
            <a:chOff x="2346325" y="1681584"/>
            <a:chExt cx="1880961" cy="1230345"/>
          </a:xfrm>
        </p:grpSpPr>
        <p:sp>
          <p:nvSpPr>
            <p:cNvPr id="28" name="Freeform 27"/>
            <p:cNvSpPr/>
            <p:nvPr/>
          </p:nvSpPr>
          <p:spPr>
            <a:xfrm>
              <a:off x="2639786" y="1681584"/>
              <a:ext cx="1587500" cy="1221273"/>
            </a:xfrm>
            <a:custGeom>
              <a:avLst/>
              <a:gdLst>
                <a:gd name="connsiteX0" fmla="*/ 0 w 1587500"/>
                <a:gd name="connsiteY0" fmla="*/ 1221273 h 1221273"/>
                <a:gd name="connsiteX1" fmla="*/ 117928 w 1587500"/>
                <a:gd name="connsiteY1" fmla="*/ 622559 h 1221273"/>
                <a:gd name="connsiteX2" fmla="*/ 172357 w 1587500"/>
                <a:gd name="connsiteY2" fmla="*/ 305059 h 1221273"/>
                <a:gd name="connsiteX3" fmla="*/ 299357 w 1587500"/>
                <a:gd name="connsiteY3" fmla="*/ 23845 h 1221273"/>
                <a:gd name="connsiteX4" fmla="*/ 417285 w 1587500"/>
                <a:gd name="connsiteY4" fmla="*/ 32916 h 1221273"/>
                <a:gd name="connsiteX5" fmla="*/ 480785 w 1587500"/>
                <a:gd name="connsiteY5" fmla="*/ 178059 h 1221273"/>
                <a:gd name="connsiteX6" fmla="*/ 680357 w 1587500"/>
                <a:gd name="connsiteY6" fmla="*/ 395773 h 1221273"/>
                <a:gd name="connsiteX7" fmla="*/ 1270000 w 1587500"/>
                <a:gd name="connsiteY7" fmla="*/ 577202 h 1221273"/>
                <a:gd name="connsiteX8" fmla="*/ 1587500 w 1587500"/>
                <a:gd name="connsiteY8" fmla="*/ 622559 h 122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7500" h="1221273">
                  <a:moveTo>
                    <a:pt x="0" y="1221273"/>
                  </a:moveTo>
                  <a:cubicBezTo>
                    <a:pt x="44601" y="998267"/>
                    <a:pt x="89202" y="775261"/>
                    <a:pt x="117928" y="622559"/>
                  </a:cubicBezTo>
                  <a:cubicBezTo>
                    <a:pt x="146654" y="469857"/>
                    <a:pt x="142119" y="404845"/>
                    <a:pt x="172357" y="305059"/>
                  </a:cubicBezTo>
                  <a:cubicBezTo>
                    <a:pt x="202595" y="205273"/>
                    <a:pt x="258536" y="69202"/>
                    <a:pt x="299357" y="23845"/>
                  </a:cubicBezTo>
                  <a:cubicBezTo>
                    <a:pt x="340178" y="-21512"/>
                    <a:pt x="387047" y="7214"/>
                    <a:pt x="417285" y="32916"/>
                  </a:cubicBezTo>
                  <a:cubicBezTo>
                    <a:pt x="447523" y="58618"/>
                    <a:pt x="436940" y="117583"/>
                    <a:pt x="480785" y="178059"/>
                  </a:cubicBezTo>
                  <a:cubicBezTo>
                    <a:pt x="524630" y="238535"/>
                    <a:pt x="548821" y="329249"/>
                    <a:pt x="680357" y="395773"/>
                  </a:cubicBezTo>
                  <a:cubicBezTo>
                    <a:pt x="811893" y="462297"/>
                    <a:pt x="1118810" y="539404"/>
                    <a:pt x="1270000" y="577202"/>
                  </a:cubicBezTo>
                  <a:cubicBezTo>
                    <a:pt x="1421190" y="615000"/>
                    <a:pt x="1587500" y="622559"/>
                    <a:pt x="1587500" y="62255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2346325" y="2902857"/>
              <a:ext cx="309799" cy="90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55589" y="3182471"/>
            <a:ext cx="5655662" cy="1217706"/>
            <a:chOff x="1755589" y="3182471"/>
            <a:chExt cx="5655662" cy="1217706"/>
          </a:xfrm>
        </p:grpSpPr>
        <p:grpSp>
          <p:nvGrpSpPr>
            <p:cNvPr id="27" name="Group 26"/>
            <p:cNvGrpSpPr/>
            <p:nvPr/>
          </p:nvGrpSpPr>
          <p:grpSpPr>
            <a:xfrm>
              <a:off x="1755589" y="3242316"/>
              <a:ext cx="2428726" cy="1077217"/>
              <a:chOff x="1755589" y="2524720"/>
              <a:chExt cx="2428726" cy="179481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755589" y="2524720"/>
                <a:ext cx="2428726" cy="1068634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755589" y="3355381"/>
                <a:ext cx="2211293" cy="964153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804022" y="3548528"/>
                <a:ext cx="295835" cy="56369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646215" y="3182471"/>
              <a:ext cx="2765036" cy="1217706"/>
              <a:chOff x="4646215" y="3182471"/>
              <a:chExt cx="2765036" cy="121770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870055" y="3242317"/>
                <a:ext cx="2541196" cy="115786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646215" y="3182471"/>
                <a:ext cx="348898" cy="99358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Right Arrow 44"/>
          <p:cNvSpPr/>
          <p:nvPr/>
        </p:nvSpPr>
        <p:spPr>
          <a:xfrm flipH="1">
            <a:off x="3623235" y="1635860"/>
            <a:ext cx="1531472" cy="298457"/>
          </a:xfrm>
          <a:prstGeom prst="rightArrow">
            <a:avLst/>
          </a:prstGeom>
          <a:solidFill>
            <a:schemeClr val="bg1"/>
          </a:solidFill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</p:spTree>
    <p:extLst>
      <p:ext uri="{BB962C8B-B14F-4D97-AF65-F5344CB8AC3E}">
        <p14:creationId xmlns:p14="http://schemas.microsoft.com/office/powerpoint/2010/main" val="308132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25645" y="1097173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8264" y="1113508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4325645" y="1124387"/>
            <a:ext cx="63500" cy="1637451"/>
          </a:xfrm>
          <a:custGeom>
            <a:avLst/>
            <a:gdLst>
              <a:gd name="connsiteX0" fmla="*/ 0 w 63500"/>
              <a:gd name="connsiteY0" fmla="*/ 9071 h 1637451"/>
              <a:gd name="connsiteX1" fmla="*/ 18142 w 63500"/>
              <a:gd name="connsiteY1" fmla="*/ 1496786 h 1637451"/>
              <a:gd name="connsiteX2" fmla="*/ 27214 w 63500"/>
              <a:gd name="connsiteY2" fmla="*/ 1569357 h 1637451"/>
              <a:gd name="connsiteX3" fmla="*/ 45357 w 63500"/>
              <a:gd name="connsiteY3" fmla="*/ 1442357 h 1637451"/>
              <a:gd name="connsiteX4" fmla="*/ 63500 w 63500"/>
              <a:gd name="connsiteY4" fmla="*/ 0 h 1637451"/>
              <a:gd name="connsiteX5" fmla="*/ 63500 w 63500"/>
              <a:gd name="connsiteY5" fmla="*/ 0 h 1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1637451">
                <a:moveTo>
                  <a:pt x="0" y="9071"/>
                </a:moveTo>
                <a:cubicBezTo>
                  <a:pt x="6803" y="622904"/>
                  <a:pt x="13606" y="1236738"/>
                  <a:pt x="18142" y="1496786"/>
                </a:cubicBezTo>
                <a:cubicBezTo>
                  <a:pt x="22678" y="1756834"/>
                  <a:pt x="22678" y="1578429"/>
                  <a:pt x="27214" y="1569357"/>
                </a:cubicBezTo>
                <a:cubicBezTo>
                  <a:pt x="31750" y="1560285"/>
                  <a:pt x="39309" y="1703916"/>
                  <a:pt x="45357" y="1442357"/>
                </a:cubicBezTo>
                <a:cubicBezTo>
                  <a:pt x="51405" y="1180798"/>
                  <a:pt x="63500" y="0"/>
                  <a:pt x="63500" y="0"/>
                </a:cubicBezTo>
                <a:lnTo>
                  <a:pt x="63500" y="0"/>
                </a:ln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6002" y="1423733"/>
            <a:ext cx="2234057" cy="1270011"/>
            <a:chOff x="5179786" y="1650989"/>
            <a:chExt cx="2234057" cy="1270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79786" y="2921000"/>
              <a:ext cx="46264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31000" y="2902858"/>
              <a:ext cx="682843" cy="1814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5633357" y="1650989"/>
              <a:ext cx="1088572" cy="1270011"/>
            </a:xfrm>
            <a:custGeom>
              <a:avLst/>
              <a:gdLst>
                <a:gd name="connsiteX0" fmla="*/ 0 w 1088572"/>
                <a:gd name="connsiteY0" fmla="*/ 1270011 h 1270011"/>
                <a:gd name="connsiteX1" fmla="*/ 36286 w 1088572"/>
                <a:gd name="connsiteY1" fmla="*/ 254011 h 1270011"/>
                <a:gd name="connsiteX2" fmla="*/ 36286 w 1088572"/>
                <a:gd name="connsiteY2" fmla="*/ 11 h 1270011"/>
                <a:gd name="connsiteX3" fmla="*/ 54429 w 1088572"/>
                <a:gd name="connsiteY3" fmla="*/ 244940 h 1270011"/>
                <a:gd name="connsiteX4" fmla="*/ 108857 w 1088572"/>
                <a:gd name="connsiteY4" fmla="*/ 571511 h 1270011"/>
                <a:gd name="connsiteX5" fmla="*/ 263072 w 1088572"/>
                <a:gd name="connsiteY5" fmla="*/ 725725 h 1270011"/>
                <a:gd name="connsiteX6" fmla="*/ 553357 w 1088572"/>
                <a:gd name="connsiteY6" fmla="*/ 798297 h 1270011"/>
                <a:gd name="connsiteX7" fmla="*/ 780143 w 1088572"/>
                <a:gd name="connsiteY7" fmla="*/ 743868 h 1270011"/>
                <a:gd name="connsiteX8" fmla="*/ 925286 w 1088572"/>
                <a:gd name="connsiteY8" fmla="*/ 653154 h 1270011"/>
                <a:gd name="connsiteX9" fmla="*/ 1016000 w 1088572"/>
                <a:gd name="connsiteY9" fmla="*/ 408225 h 1270011"/>
                <a:gd name="connsiteX10" fmla="*/ 1043214 w 1088572"/>
                <a:gd name="connsiteY10" fmla="*/ 108868 h 1270011"/>
                <a:gd name="connsiteX11" fmla="*/ 1043214 w 1088572"/>
                <a:gd name="connsiteY11" fmla="*/ 27225 h 1270011"/>
                <a:gd name="connsiteX12" fmla="*/ 1061357 w 1088572"/>
                <a:gd name="connsiteY12" fmla="*/ 181440 h 1270011"/>
                <a:gd name="connsiteX13" fmla="*/ 1070429 w 1088572"/>
                <a:gd name="connsiteY13" fmla="*/ 453582 h 1270011"/>
                <a:gd name="connsiteX14" fmla="*/ 1088572 w 1088572"/>
                <a:gd name="connsiteY14" fmla="*/ 1251868 h 127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572" h="1270011">
                  <a:moveTo>
                    <a:pt x="0" y="1270011"/>
                  </a:moveTo>
                  <a:cubicBezTo>
                    <a:pt x="15119" y="867844"/>
                    <a:pt x="30238" y="465678"/>
                    <a:pt x="36286" y="254011"/>
                  </a:cubicBezTo>
                  <a:cubicBezTo>
                    <a:pt x="42334" y="42344"/>
                    <a:pt x="33262" y="1523"/>
                    <a:pt x="36286" y="11"/>
                  </a:cubicBezTo>
                  <a:cubicBezTo>
                    <a:pt x="39310" y="-1501"/>
                    <a:pt x="42334" y="149690"/>
                    <a:pt x="54429" y="244940"/>
                  </a:cubicBezTo>
                  <a:cubicBezTo>
                    <a:pt x="66524" y="340190"/>
                    <a:pt x="74083" y="491380"/>
                    <a:pt x="108857" y="571511"/>
                  </a:cubicBezTo>
                  <a:cubicBezTo>
                    <a:pt x="143631" y="651642"/>
                    <a:pt x="188989" y="687927"/>
                    <a:pt x="263072" y="725725"/>
                  </a:cubicBezTo>
                  <a:cubicBezTo>
                    <a:pt x="337155" y="763523"/>
                    <a:pt x="467179" y="795273"/>
                    <a:pt x="553357" y="798297"/>
                  </a:cubicBezTo>
                  <a:cubicBezTo>
                    <a:pt x="639535" y="801321"/>
                    <a:pt x="718155" y="768059"/>
                    <a:pt x="780143" y="743868"/>
                  </a:cubicBezTo>
                  <a:cubicBezTo>
                    <a:pt x="842131" y="719677"/>
                    <a:pt x="885977" y="709094"/>
                    <a:pt x="925286" y="653154"/>
                  </a:cubicBezTo>
                  <a:cubicBezTo>
                    <a:pt x="964596" y="597213"/>
                    <a:pt x="996345" y="498939"/>
                    <a:pt x="1016000" y="408225"/>
                  </a:cubicBezTo>
                  <a:cubicBezTo>
                    <a:pt x="1035655" y="317511"/>
                    <a:pt x="1038678" y="172368"/>
                    <a:pt x="1043214" y="108868"/>
                  </a:cubicBezTo>
                  <a:cubicBezTo>
                    <a:pt x="1047750" y="45368"/>
                    <a:pt x="1040190" y="15130"/>
                    <a:pt x="1043214" y="27225"/>
                  </a:cubicBezTo>
                  <a:cubicBezTo>
                    <a:pt x="1046238" y="39320"/>
                    <a:pt x="1056821" y="110380"/>
                    <a:pt x="1061357" y="181440"/>
                  </a:cubicBezTo>
                  <a:cubicBezTo>
                    <a:pt x="1065893" y="252499"/>
                    <a:pt x="1065893" y="275177"/>
                    <a:pt x="1070429" y="453582"/>
                  </a:cubicBezTo>
                  <a:cubicBezTo>
                    <a:pt x="1074965" y="631987"/>
                    <a:pt x="1088572" y="1251868"/>
                    <a:pt x="1088572" y="1251868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5225367" y="1097173"/>
            <a:ext cx="571500" cy="1868714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2172541" y="1454328"/>
            <a:ext cx="1880961" cy="1230345"/>
            <a:chOff x="2346325" y="1681584"/>
            <a:chExt cx="1880961" cy="1230345"/>
          </a:xfrm>
        </p:grpSpPr>
        <p:sp>
          <p:nvSpPr>
            <p:cNvPr id="28" name="Freeform 27"/>
            <p:cNvSpPr/>
            <p:nvPr/>
          </p:nvSpPr>
          <p:spPr>
            <a:xfrm>
              <a:off x="2639786" y="1681584"/>
              <a:ext cx="1587500" cy="1221273"/>
            </a:xfrm>
            <a:custGeom>
              <a:avLst/>
              <a:gdLst>
                <a:gd name="connsiteX0" fmla="*/ 0 w 1587500"/>
                <a:gd name="connsiteY0" fmla="*/ 1221273 h 1221273"/>
                <a:gd name="connsiteX1" fmla="*/ 117928 w 1587500"/>
                <a:gd name="connsiteY1" fmla="*/ 622559 h 1221273"/>
                <a:gd name="connsiteX2" fmla="*/ 172357 w 1587500"/>
                <a:gd name="connsiteY2" fmla="*/ 305059 h 1221273"/>
                <a:gd name="connsiteX3" fmla="*/ 299357 w 1587500"/>
                <a:gd name="connsiteY3" fmla="*/ 23845 h 1221273"/>
                <a:gd name="connsiteX4" fmla="*/ 417285 w 1587500"/>
                <a:gd name="connsiteY4" fmla="*/ 32916 h 1221273"/>
                <a:gd name="connsiteX5" fmla="*/ 480785 w 1587500"/>
                <a:gd name="connsiteY5" fmla="*/ 178059 h 1221273"/>
                <a:gd name="connsiteX6" fmla="*/ 680357 w 1587500"/>
                <a:gd name="connsiteY6" fmla="*/ 395773 h 1221273"/>
                <a:gd name="connsiteX7" fmla="*/ 1270000 w 1587500"/>
                <a:gd name="connsiteY7" fmla="*/ 577202 h 1221273"/>
                <a:gd name="connsiteX8" fmla="*/ 1587500 w 1587500"/>
                <a:gd name="connsiteY8" fmla="*/ 622559 h 122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7500" h="1221273">
                  <a:moveTo>
                    <a:pt x="0" y="1221273"/>
                  </a:moveTo>
                  <a:cubicBezTo>
                    <a:pt x="44601" y="998267"/>
                    <a:pt x="89202" y="775261"/>
                    <a:pt x="117928" y="622559"/>
                  </a:cubicBezTo>
                  <a:cubicBezTo>
                    <a:pt x="146654" y="469857"/>
                    <a:pt x="142119" y="404845"/>
                    <a:pt x="172357" y="305059"/>
                  </a:cubicBezTo>
                  <a:cubicBezTo>
                    <a:pt x="202595" y="205273"/>
                    <a:pt x="258536" y="69202"/>
                    <a:pt x="299357" y="23845"/>
                  </a:cubicBezTo>
                  <a:cubicBezTo>
                    <a:pt x="340178" y="-21512"/>
                    <a:pt x="387047" y="7214"/>
                    <a:pt x="417285" y="32916"/>
                  </a:cubicBezTo>
                  <a:cubicBezTo>
                    <a:pt x="447523" y="58618"/>
                    <a:pt x="436940" y="117583"/>
                    <a:pt x="480785" y="178059"/>
                  </a:cubicBezTo>
                  <a:cubicBezTo>
                    <a:pt x="524630" y="238535"/>
                    <a:pt x="548821" y="329249"/>
                    <a:pt x="680357" y="395773"/>
                  </a:cubicBezTo>
                  <a:cubicBezTo>
                    <a:pt x="811893" y="462297"/>
                    <a:pt x="1118810" y="539404"/>
                    <a:pt x="1270000" y="577202"/>
                  </a:cubicBezTo>
                  <a:cubicBezTo>
                    <a:pt x="1421190" y="615000"/>
                    <a:pt x="1587500" y="622559"/>
                    <a:pt x="1587500" y="62255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2346325" y="2902857"/>
              <a:ext cx="309799" cy="90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482340" y="1541672"/>
            <a:ext cx="526848" cy="869739"/>
            <a:chOff x="2656124" y="1768928"/>
            <a:chExt cx="526848" cy="869739"/>
          </a:xfrm>
        </p:grpSpPr>
        <p:sp>
          <p:nvSpPr>
            <p:cNvPr id="24" name="Oval 23"/>
            <p:cNvSpPr/>
            <p:nvPr/>
          </p:nvSpPr>
          <p:spPr>
            <a:xfrm>
              <a:off x="2803067" y="1768928"/>
              <a:ext cx="91440" cy="91440"/>
            </a:xfrm>
            <a:prstGeom prst="ellipse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091532" y="1839689"/>
              <a:ext cx="91440" cy="91440"/>
            </a:xfrm>
            <a:prstGeom prst="ellipse">
              <a:avLst/>
            </a:prstGeom>
            <a:solidFill>
              <a:srgbClr val="008000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56124" y="2547227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55589" y="3182471"/>
            <a:ext cx="5655662" cy="1217706"/>
            <a:chOff x="1755589" y="3182471"/>
            <a:chExt cx="5655662" cy="1217706"/>
          </a:xfrm>
        </p:grpSpPr>
        <p:grpSp>
          <p:nvGrpSpPr>
            <p:cNvPr id="41" name="Group 40"/>
            <p:cNvGrpSpPr/>
            <p:nvPr/>
          </p:nvGrpSpPr>
          <p:grpSpPr>
            <a:xfrm>
              <a:off x="1755589" y="3242316"/>
              <a:ext cx="2428726" cy="1077217"/>
              <a:chOff x="1755589" y="2524720"/>
              <a:chExt cx="2428726" cy="179481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755589" y="2524720"/>
                <a:ext cx="2428726" cy="1068634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755589" y="3355381"/>
                <a:ext cx="2211293" cy="964153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804022" y="3548528"/>
                <a:ext cx="295835" cy="56369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646215" y="3182471"/>
              <a:ext cx="2765036" cy="1217706"/>
              <a:chOff x="4646215" y="3182471"/>
              <a:chExt cx="2765036" cy="121770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870055" y="3242317"/>
                <a:ext cx="2541196" cy="115786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646215" y="3182471"/>
                <a:ext cx="348898" cy="99358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2106709" y="2064089"/>
            <a:ext cx="21091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30 min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583930" y="2135711"/>
            <a:ext cx="450702" cy="127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</p:spTree>
    <p:extLst>
      <p:ext uri="{BB962C8B-B14F-4D97-AF65-F5344CB8AC3E}">
        <p14:creationId xmlns:p14="http://schemas.microsoft.com/office/powerpoint/2010/main" val="366612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0"/>
          <a:stretch/>
        </p:blipFill>
        <p:spPr>
          <a:xfrm>
            <a:off x="668426" y="598527"/>
            <a:ext cx="7475333" cy="56496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8624" y="356722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May 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054" y="346804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9869" y="350966"/>
            <a:ext cx="127000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Apr 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0694" y="348508"/>
            <a:ext cx="10293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 26</a:t>
            </a:r>
          </a:p>
        </p:txBody>
      </p:sp>
      <p:sp>
        <p:nvSpPr>
          <p:cNvPr id="9" name="Freeform 8"/>
          <p:cNvSpPr/>
          <p:nvPr/>
        </p:nvSpPr>
        <p:spPr>
          <a:xfrm>
            <a:off x="1323002" y="3641541"/>
            <a:ext cx="6377214" cy="1637560"/>
          </a:xfrm>
          <a:custGeom>
            <a:avLst/>
            <a:gdLst>
              <a:gd name="connsiteX0" fmla="*/ 0 w 6377214"/>
              <a:gd name="connsiteY0" fmla="*/ 1619417 h 1637560"/>
              <a:gd name="connsiteX1" fmla="*/ 698500 w 6377214"/>
              <a:gd name="connsiteY1" fmla="*/ 1601274 h 1637560"/>
              <a:gd name="connsiteX2" fmla="*/ 1687285 w 6377214"/>
              <a:gd name="connsiteY2" fmla="*/ 1474274 h 1637560"/>
              <a:gd name="connsiteX3" fmla="*/ 2222500 w 6377214"/>
              <a:gd name="connsiteY3" fmla="*/ 1256560 h 1637560"/>
              <a:gd name="connsiteX4" fmla="*/ 2530928 w 6377214"/>
              <a:gd name="connsiteY4" fmla="*/ 1038846 h 1637560"/>
              <a:gd name="connsiteX5" fmla="*/ 2721428 w 6377214"/>
              <a:gd name="connsiteY5" fmla="*/ 730417 h 1637560"/>
              <a:gd name="connsiteX6" fmla="*/ 2902857 w 6377214"/>
              <a:gd name="connsiteY6" fmla="*/ 358489 h 1637560"/>
              <a:gd name="connsiteX7" fmla="*/ 2957285 w 6377214"/>
              <a:gd name="connsiteY7" fmla="*/ 149846 h 1637560"/>
              <a:gd name="connsiteX8" fmla="*/ 3011714 w 6377214"/>
              <a:gd name="connsiteY8" fmla="*/ 22846 h 1637560"/>
              <a:gd name="connsiteX9" fmla="*/ 3057071 w 6377214"/>
              <a:gd name="connsiteY9" fmla="*/ 4703 h 1637560"/>
              <a:gd name="connsiteX10" fmla="*/ 3138714 w 6377214"/>
              <a:gd name="connsiteY10" fmla="*/ 77274 h 1637560"/>
              <a:gd name="connsiteX11" fmla="*/ 3238500 w 6377214"/>
              <a:gd name="connsiteY11" fmla="*/ 331274 h 1637560"/>
              <a:gd name="connsiteX12" fmla="*/ 3356428 w 6377214"/>
              <a:gd name="connsiteY12" fmla="*/ 648774 h 1637560"/>
              <a:gd name="connsiteX13" fmla="*/ 3528785 w 6377214"/>
              <a:gd name="connsiteY13" fmla="*/ 948132 h 1637560"/>
              <a:gd name="connsiteX14" fmla="*/ 3719285 w 6377214"/>
              <a:gd name="connsiteY14" fmla="*/ 1165846 h 1637560"/>
              <a:gd name="connsiteX15" fmla="*/ 4191000 w 6377214"/>
              <a:gd name="connsiteY15" fmla="*/ 1392632 h 1637560"/>
              <a:gd name="connsiteX16" fmla="*/ 4816928 w 6377214"/>
              <a:gd name="connsiteY16" fmla="*/ 1528703 h 1637560"/>
              <a:gd name="connsiteX17" fmla="*/ 5470071 w 6377214"/>
              <a:gd name="connsiteY17" fmla="*/ 1601274 h 1637560"/>
              <a:gd name="connsiteX18" fmla="*/ 6377214 w 6377214"/>
              <a:gd name="connsiteY18" fmla="*/ 1637560 h 163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77214" h="1637560">
                <a:moveTo>
                  <a:pt x="0" y="1619417"/>
                </a:moveTo>
                <a:cubicBezTo>
                  <a:pt x="208643" y="1622440"/>
                  <a:pt x="417286" y="1625464"/>
                  <a:pt x="698500" y="1601274"/>
                </a:cubicBezTo>
                <a:cubicBezTo>
                  <a:pt x="979714" y="1577084"/>
                  <a:pt x="1433285" y="1531726"/>
                  <a:pt x="1687285" y="1474274"/>
                </a:cubicBezTo>
                <a:cubicBezTo>
                  <a:pt x="1941285" y="1416822"/>
                  <a:pt x="2081893" y="1329131"/>
                  <a:pt x="2222500" y="1256560"/>
                </a:cubicBezTo>
                <a:cubicBezTo>
                  <a:pt x="2363107" y="1183989"/>
                  <a:pt x="2447773" y="1126536"/>
                  <a:pt x="2530928" y="1038846"/>
                </a:cubicBezTo>
                <a:cubicBezTo>
                  <a:pt x="2614083" y="951155"/>
                  <a:pt x="2659440" y="843810"/>
                  <a:pt x="2721428" y="730417"/>
                </a:cubicBezTo>
                <a:cubicBezTo>
                  <a:pt x="2783416" y="617024"/>
                  <a:pt x="2863548" y="455251"/>
                  <a:pt x="2902857" y="358489"/>
                </a:cubicBezTo>
                <a:cubicBezTo>
                  <a:pt x="2942167" y="261727"/>
                  <a:pt x="2939142" y="205786"/>
                  <a:pt x="2957285" y="149846"/>
                </a:cubicBezTo>
                <a:cubicBezTo>
                  <a:pt x="2975428" y="93905"/>
                  <a:pt x="2995083" y="47036"/>
                  <a:pt x="3011714" y="22846"/>
                </a:cubicBezTo>
                <a:cubicBezTo>
                  <a:pt x="3028345" y="-1344"/>
                  <a:pt x="3035904" y="-4368"/>
                  <a:pt x="3057071" y="4703"/>
                </a:cubicBezTo>
                <a:cubicBezTo>
                  <a:pt x="3078238" y="13774"/>
                  <a:pt x="3108476" y="22846"/>
                  <a:pt x="3138714" y="77274"/>
                </a:cubicBezTo>
                <a:cubicBezTo>
                  <a:pt x="3168952" y="131702"/>
                  <a:pt x="3202214" y="236024"/>
                  <a:pt x="3238500" y="331274"/>
                </a:cubicBezTo>
                <a:cubicBezTo>
                  <a:pt x="3274786" y="426524"/>
                  <a:pt x="3308047" y="545964"/>
                  <a:pt x="3356428" y="648774"/>
                </a:cubicBezTo>
                <a:cubicBezTo>
                  <a:pt x="3404809" y="751584"/>
                  <a:pt x="3468309" y="861953"/>
                  <a:pt x="3528785" y="948132"/>
                </a:cubicBezTo>
                <a:cubicBezTo>
                  <a:pt x="3589261" y="1034311"/>
                  <a:pt x="3608916" y="1091763"/>
                  <a:pt x="3719285" y="1165846"/>
                </a:cubicBezTo>
                <a:cubicBezTo>
                  <a:pt x="3829654" y="1239929"/>
                  <a:pt x="4008060" y="1332156"/>
                  <a:pt x="4191000" y="1392632"/>
                </a:cubicBezTo>
                <a:cubicBezTo>
                  <a:pt x="4373940" y="1453108"/>
                  <a:pt x="4603750" y="1493929"/>
                  <a:pt x="4816928" y="1528703"/>
                </a:cubicBezTo>
                <a:cubicBezTo>
                  <a:pt x="5030106" y="1563477"/>
                  <a:pt x="5210023" y="1583131"/>
                  <a:pt x="5470071" y="1601274"/>
                </a:cubicBezTo>
                <a:cubicBezTo>
                  <a:pt x="5730119" y="1619417"/>
                  <a:pt x="6377214" y="1637560"/>
                  <a:pt x="6377214" y="1637560"/>
                </a:cubicBezTo>
              </a:path>
            </a:pathLst>
          </a:cu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325645" y="1097173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78264" y="1113508"/>
            <a:ext cx="9071" cy="2544368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4325645" y="1124387"/>
            <a:ext cx="63500" cy="1637451"/>
          </a:xfrm>
          <a:custGeom>
            <a:avLst/>
            <a:gdLst>
              <a:gd name="connsiteX0" fmla="*/ 0 w 63500"/>
              <a:gd name="connsiteY0" fmla="*/ 9071 h 1637451"/>
              <a:gd name="connsiteX1" fmla="*/ 18142 w 63500"/>
              <a:gd name="connsiteY1" fmla="*/ 1496786 h 1637451"/>
              <a:gd name="connsiteX2" fmla="*/ 27214 w 63500"/>
              <a:gd name="connsiteY2" fmla="*/ 1569357 h 1637451"/>
              <a:gd name="connsiteX3" fmla="*/ 45357 w 63500"/>
              <a:gd name="connsiteY3" fmla="*/ 1442357 h 1637451"/>
              <a:gd name="connsiteX4" fmla="*/ 63500 w 63500"/>
              <a:gd name="connsiteY4" fmla="*/ 0 h 1637451"/>
              <a:gd name="connsiteX5" fmla="*/ 63500 w 63500"/>
              <a:gd name="connsiteY5" fmla="*/ 0 h 163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1637451">
                <a:moveTo>
                  <a:pt x="0" y="9071"/>
                </a:moveTo>
                <a:cubicBezTo>
                  <a:pt x="6803" y="622904"/>
                  <a:pt x="13606" y="1236738"/>
                  <a:pt x="18142" y="1496786"/>
                </a:cubicBezTo>
                <a:cubicBezTo>
                  <a:pt x="22678" y="1756834"/>
                  <a:pt x="22678" y="1578429"/>
                  <a:pt x="27214" y="1569357"/>
                </a:cubicBezTo>
                <a:cubicBezTo>
                  <a:pt x="31750" y="1560285"/>
                  <a:pt x="39309" y="1703916"/>
                  <a:pt x="45357" y="1442357"/>
                </a:cubicBezTo>
                <a:cubicBezTo>
                  <a:pt x="51405" y="1180798"/>
                  <a:pt x="63500" y="0"/>
                  <a:pt x="63500" y="0"/>
                </a:cubicBezTo>
                <a:lnTo>
                  <a:pt x="63500" y="0"/>
                </a:lnTo>
              </a:path>
            </a:pathLst>
          </a:cu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006002" y="1423733"/>
            <a:ext cx="2234057" cy="1270011"/>
            <a:chOff x="5179786" y="1650989"/>
            <a:chExt cx="2234057" cy="1270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179786" y="2921000"/>
              <a:ext cx="462643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31000" y="2902858"/>
              <a:ext cx="682843" cy="1814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5633357" y="1650989"/>
              <a:ext cx="1088572" cy="1270011"/>
            </a:xfrm>
            <a:custGeom>
              <a:avLst/>
              <a:gdLst>
                <a:gd name="connsiteX0" fmla="*/ 0 w 1088572"/>
                <a:gd name="connsiteY0" fmla="*/ 1270011 h 1270011"/>
                <a:gd name="connsiteX1" fmla="*/ 36286 w 1088572"/>
                <a:gd name="connsiteY1" fmla="*/ 254011 h 1270011"/>
                <a:gd name="connsiteX2" fmla="*/ 36286 w 1088572"/>
                <a:gd name="connsiteY2" fmla="*/ 11 h 1270011"/>
                <a:gd name="connsiteX3" fmla="*/ 54429 w 1088572"/>
                <a:gd name="connsiteY3" fmla="*/ 244940 h 1270011"/>
                <a:gd name="connsiteX4" fmla="*/ 108857 w 1088572"/>
                <a:gd name="connsiteY4" fmla="*/ 571511 h 1270011"/>
                <a:gd name="connsiteX5" fmla="*/ 263072 w 1088572"/>
                <a:gd name="connsiteY5" fmla="*/ 725725 h 1270011"/>
                <a:gd name="connsiteX6" fmla="*/ 553357 w 1088572"/>
                <a:gd name="connsiteY6" fmla="*/ 798297 h 1270011"/>
                <a:gd name="connsiteX7" fmla="*/ 780143 w 1088572"/>
                <a:gd name="connsiteY7" fmla="*/ 743868 h 1270011"/>
                <a:gd name="connsiteX8" fmla="*/ 925286 w 1088572"/>
                <a:gd name="connsiteY8" fmla="*/ 653154 h 1270011"/>
                <a:gd name="connsiteX9" fmla="*/ 1016000 w 1088572"/>
                <a:gd name="connsiteY9" fmla="*/ 408225 h 1270011"/>
                <a:gd name="connsiteX10" fmla="*/ 1043214 w 1088572"/>
                <a:gd name="connsiteY10" fmla="*/ 108868 h 1270011"/>
                <a:gd name="connsiteX11" fmla="*/ 1043214 w 1088572"/>
                <a:gd name="connsiteY11" fmla="*/ 27225 h 1270011"/>
                <a:gd name="connsiteX12" fmla="*/ 1061357 w 1088572"/>
                <a:gd name="connsiteY12" fmla="*/ 181440 h 1270011"/>
                <a:gd name="connsiteX13" fmla="*/ 1070429 w 1088572"/>
                <a:gd name="connsiteY13" fmla="*/ 453582 h 1270011"/>
                <a:gd name="connsiteX14" fmla="*/ 1088572 w 1088572"/>
                <a:gd name="connsiteY14" fmla="*/ 1251868 h 127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8572" h="1270011">
                  <a:moveTo>
                    <a:pt x="0" y="1270011"/>
                  </a:moveTo>
                  <a:cubicBezTo>
                    <a:pt x="15119" y="867844"/>
                    <a:pt x="30238" y="465678"/>
                    <a:pt x="36286" y="254011"/>
                  </a:cubicBezTo>
                  <a:cubicBezTo>
                    <a:pt x="42334" y="42344"/>
                    <a:pt x="33262" y="1523"/>
                    <a:pt x="36286" y="11"/>
                  </a:cubicBezTo>
                  <a:cubicBezTo>
                    <a:pt x="39310" y="-1501"/>
                    <a:pt x="42334" y="149690"/>
                    <a:pt x="54429" y="244940"/>
                  </a:cubicBezTo>
                  <a:cubicBezTo>
                    <a:pt x="66524" y="340190"/>
                    <a:pt x="74083" y="491380"/>
                    <a:pt x="108857" y="571511"/>
                  </a:cubicBezTo>
                  <a:cubicBezTo>
                    <a:pt x="143631" y="651642"/>
                    <a:pt x="188989" y="687927"/>
                    <a:pt x="263072" y="725725"/>
                  </a:cubicBezTo>
                  <a:cubicBezTo>
                    <a:pt x="337155" y="763523"/>
                    <a:pt x="467179" y="795273"/>
                    <a:pt x="553357" y="798297"/>
                  </a:cubicBezTo>
                  <a:cubicBezTo>
                    <a:pt x="639535" y="801321"/>
                    <a:pt x="718155" y="768059"/>
                    <a:pt x="780143" y="743868"/>
                  </a:cubicBezTo>
                  <a:cubicBezTo>
                    <a:pt x="842131" y="719677"/>
                    <a:pt x="885977" y="709094"/>
                    <a:pt x="925286" y="653154"/>
                  </a:cubicBezTo>
                  <a:cubicBezTo>
                    <a:pt x="964596" y="597213"/>
                    <a:pt x="996345" y="498939"/>
                    <a:pt x="1016000" y="408225"/>
                  </a:cubicBezTo>
                  <a:cubicBezTo>
                    <a:pt x="1035655" y="317511"/>
                    <a:pt x="1038678" y="172368"/>
                    <a:pt x="1043214" y="108868"/>
                  </a:cubicBezTo>
                  <a:cubicBezTo>
                    <a:pt x="1047750" y="45368"/>
                    <a:pt x="1040190" y="15130"/>
                    <a:pt x="1043214" y="27225"/>
                  </a:cubicBezTo>
                  <a:cubicBezTo>
                    <a:pt x="1046238" y="39320"/>
                    <a:pt x="1056821" y="110380"/>
                    <a:pt x="1061357" y="181440"/>
                  </a:cubicBezTo>
                  <a:cubicBezTo>
                    <a:pt x="1065893" y="252499"/>
                    <a:pt x="1065893" y="275177"/>
                    <a:pt x="1070429" y="453582"/>
                  </a:cubicBezTo>
                  <a:cubicBezTo>
                    <a:pt x="1074965" y="631987"/>
                    <a:pt x="1088572" y="1251868"/>
                    <a:pt x="1088572" y="1251868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Oval 22"/>
          <p:cNvSpPr/>
          <p:nvPr/>
        </p:nvSpPr>
        <p:spPr>
          <a:xfrm>
            <a:off x="5225367" y="1097173"/>
            <a:ext cx="571500" cy="1868714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2172541" y="1454328"/>
            <a:ext cx="1880961" cy="1230345"/>
            <a:chOff x="2346325" y="1681584"/>
            <a:chExt cx="1880961" cy="1230345"/>
          </a:xfrm>
        </p:grpSpPr>
        <p:sp>
          <p:nvSpPr>
            <p:cNvPr id="28" name="Freeform 27"/>
            <p:cNvSpPr/>
            <p:nvPr/>
          </p:nvSpPr>
          <p:spPr>
            <a:xfrm>
              <a:off x="2639786" y="1681584"/>
              <a:ext cx="1587500" cy="1221273"/>
            </a:xfrm>
            <a:custGeom>
              <a:avLst/>
              <a:gdLst>
                <a:gd name="connsiteX0" fmla="*/ 0 w 1587500"/>
                <a:gd name="connsiteY0" fmla="*/ 1221273 h 1221273"/>
                <a:gd name="connsiteX1" fmla="*/ 117928 w 1587500"/>
                <a:gd name="connsiteY1" fmla="*/ 622559 h 1221273"/>
                <a:gd name="connsiteX2" fmla="*/ 172357 w 1587500"/>
                <a:gd name="connsiteY2" fmla="*/ 305059 h 1221273"/>
                <a:gd name="connsiteX3" fmla="*/ 299357 w 1587500"/>
                <a:gd name="connsiteY3" fmla="*/ 23845 h 1221273"/>
                <a:gd name="connsiteX4" fmla="*/ 417285 w 1587500"/>
                <a:gd name="connsiteY4" fmla="*/ 32916 h 1221273"/>
                <a:gd name="connsiteX5" fmla="*/ 480785 w 1587500"/>
                <a:gd name="connsiteY5" fmla="*/ 178059 h 1221273"/>
                <a:gd name="connsiteX6" fmla="*/ 680357 w 1587500"/>
                <a:gd name="connsiteY6" fmla="*/ 395773 h 1221273"/>
                <a:gd name="connsiteX7" fmla="*/ 1270000 w 1587500"/>
                <a:gd name="connsiteY7" fmla="*/ 577202 h 1221273"/>
                <a:gd name="connsiteX8" fmla="*/ 1587500 w 1587500"/>
                <a:gd name="connsiteY8" fmla="*/ 622559 h 122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7500" h="1221273">
                  <a:moveTo>
                    <a:pt x="0" y="1221273"/>
                  </a:moveTo>
                  <a:cubicBezTo>
                    <a:pt x="44601" y="998267"/>
                    <a:pt x="89202" y="775261"/>
                    <a:pt x="117928" y="622559"/>
                  </a:cubicBezTo>
                  <a:cubicBezTo>
                    <a:pt x="146654" y="469857"/>
                    <a:pt x="142119" y="404845"/>
                    <a:pt x="172357" y="305059"/>
                  </a:cubicBezTo>
                  <a:cubicBezTo>
                    <a:pt x="202595" y="205273"/>
                    <a:pt x="258536" y="69202"/>
                    <a:pt x="299357" y="23845"/>
                  </a:cubicBezTo>
                  <a:cubicBezTo>
                    <a:pt x="340178" y="-21512"/>
                    <a:pt x="387047" y="7214"/>
                    <a:pt x="417285" y="32916"/>
                  </a:cubicBezTo>
                  <a:cubicBezTo>
                    <a:pt x="447523" y="58618"/>
                    <a:pt x="436940" y="117583"/>
                    <a:pt x="480785" y="178059"/>
                  </a:cubicBezTo>
                  <a:cubicBezTo>
                    <a:pt x="524630" y="238535"/>
                    <a:pt x="548821" y="329249"/>
                    <a:pt x="680357" y="395773"/>
                  </a:cubicBezTo>
                  <a:cubicBezTo>
                    <a:pt x="811893" y="462297"/>
                    <a:pt x="1118810" y="539404"/>
                    <a:pt x="1270000" y="577202"/>
                  </a:cubicBezTo>
                  <a:cubicBezTo>
                    <a:pt x="1421190" y="615000"/>
                    <a:pt x="1587500" y="622559"/>
                    <a:pt x="1587500" y="62255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2346325" y="2902857"/>
              <a:ext cx="309799" cy="907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482340" y="1541672"/>
            <a:ext cx="526848" cy="869739"/>
            <a:chOff x="2656124" y="1768928"/>
            <a:chExt cx="526848" cy="869739"/>
          </a:xfrm>
        </p:grpSpPr>
        <p:sp>
          <p:nvSpPr>
            <p:cNvPr id="24" name="Oval 23"/>
            <p:cNvSpPr/>
            <p:nvPr/>
          </p:nvSpPr>
          <p:spPr>
            <a:xfrm>
              <a:off x="2803067" y="1768928"/>
              <a:ext cx="91440" cy="91440"/>
            </a:xfrm>
            <a:prstGeom prst="ellipse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091532" y="1839689"/>
              <a:ext cx="91440" cy="91440"/>
            </a:xfrm>
            <a:prstGeom prst="ellipse">
              <a:avLst/>
            </a:prstGeom>
            <a:solidFill>
              <a:srgbClr val="008000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56124" y="2547227"/>
              <a:ext cx="91440" cy="91440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706689" y="831999"/>
            <a:ext cx="1748401" cy="3487535"/>
            <a:chOff x="7933945" y="1059255"/>
            <a:chExt cx="1748401" cy="3487535"/>
          </a:xfrm>
        </p:grpSpPr>
        <p:sp>
          <p:nvSpPr>
            <p:cNvPr id="34" name="TextBox 33"/>
            <p:cNvSpPr txBox="1"/>
            <p:nvPr/>
          </p:nvSpPr>
          <p:spPr>
            <a:xfrm>
              <a:off x="7935337" y="1059255"/>
              <a:ext cx="143051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OGLE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33945" y="1543163"/>
              <a:ext cx="1267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KMT/CTIO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35337" y="2505419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FF"/>
                  </a:solidFill>
                </a:rPr>
                <a:t>KMT/SAAO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2073" y="3469572"/>
              <a:ext cx="17202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FF"/>
                  </a:solidFill>
                </a:rPr>
                <a:t>KMT/SSO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78270" y="3035869"/>
            <a:ext cx="324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 (magnitude)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6005" y="6059338"/>
            <a:ext cx="5485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HJD – 2,450,000 (days)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755589" y="3182471"/>
            <a:ext cx="5655662" cy="1217706"/>
            <a:chOff x="1755589" y="3182471"/>
            <a:chExt cx="5655662" cy="1217706"/>
          </a:xfrm>
        </p:grpSpPr>
        <p:grpSp>
          <p:nvGrpSpPr>
            <p:cNvPr id="41" name="Group 40"/>
            <p:cNvGrpSpPr/>
            <p:nvPr/>
          </p:nvGrpSpPr>
          <p:grpSpPr>
            <a:xfrm>
              <a:off x="1755589" y="3242316"/>
              <a:ext cx="2428726" cy="1077217"/>
              <a:chOff x="1755589" y="2524720"/>
              <a:chExt cx="2428726" cy="179481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755589" y="2524720"/>
                <a:ext cx="2428726" cy="1068634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755589" y="3355381"/>
                <a:ext cx="2211293" cy="964153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804022" y="3548528"/>
                <a:ext cx="295835" cy="56369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646215" y="3182471"/>
              <a:ext cx="2765036" cy="1217706"/>
              <a:chOff x="4646215" y="3182471"/>
              <a:chExt cx="2765036" cy="121770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870055" y="3242317"/>
                <a:ext cx="2541196" cy="1157860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646215" y="3182471"/>
                <a:ext cx="348898" cy="993588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8" name="Straight Arrow Connector 47"/>
          <p:cNvCxnSpPr/>
          <p:nvPr/>
        </p:nvCxnSpPr>
        <p:spPr>
          <a:xfrm>
            <a:off x="3051045" y="5267154"/>
            <a:ext cx="271074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358520" y="4760678"/>
            <a:ext cx="21091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40 days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459573" y="2710720"/>
            <a:ext cx="110749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36894" y="2168092"/>
            <a:ext cx="21091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12 </a:t>
            </a:r>
            <a:r>
              <a:rPr lang="en-US" sz="3200" dirty="0" err="1" smtClean="0"/>
              <a:t>hr</a:t>
            </a:r>
            <a:endParaRPr lang="en-US" sz="3200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2106709" y="2064089"/>
            <a:ext cx="21091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30 min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583930" y="2135711"/>
            <a:ext cx="450702" cy="1279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2138947" y="6475413"/>
            <a:ext cx="6991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dirty="0" smtClean="0"/>
              <a:t>Shin et al. 2016 JKAS, 49, 73</a:t>
            </a:r>
          </a:p>
        </p:txBody>
      </p:sp>
    </p:spTree>
    <p:extLst>
      <p:ext uri="{BB962C8B-B14F-4D97-AF65-F5344CB8AC3E}">
        <p14:creationId xmlns:p14="http://schemas.microsoft.com/office/powerpoint/2010/main" val="116785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" y="1268174"/>
            <a:ext cx="7485616" cy="5260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Gould &amp; Loeb 1992 </a:t>
            </a:r>
            <a:r>
              <a:rPr lang="en-US" dirty="0" err="1" smtClean="0"/>
              <a:t>ApJ</a:t>
            </a:r>
            <a:r>
              <a:rPr lang="en-US" dirty="0" smtClean="0"/>
              <a:t> 396, 104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5000" y="1268175"/>
            <a:ext cx="539750" cy="233997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41625" y="4370150"/>
            <a:ext cx="2460625" cy="158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Signals Last &lt; ~1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5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Main </a:t>
            </a:r>
            <a:r>
              <a:rPr lang="en-US" dirty="0" err="1" smtClean="0"/>
              <a:t>Microlensing</a:t>
            </a:r>
            <a:r>
              <a:rPr lang="en-US" dirty="0" smtClean="0"/>
              <a:t> Surveys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0" y="4199418"/>
            <a:ext cx="3959326" cy="182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8810"/>
            <a:ext cx="4140568" cy="125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962" y="2139964"/>
            <a:ext cx="3443838" cy="34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4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1"/>
          <a:stretch>
            <a:fillRect/>
          </a:stretch>
        </p:blipFill>
        <p:spPr bwMode="auto">
          <a:xfrm>
            <a:off x="171092" y="1493756"/>
            <a:ext cx="8811342" cy="457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12878" y="3020328"/>
            <a:ext cx="3202965" cy="881794"/>
            <a:chOff x="4245429" y="2928206"/>
            <a:chExt cx="3202965" cy="881794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4245429" y="3810000"/>
              <a:ext cx="1947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456308" y="2928206"/>
              <a:ext cx="1992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~</a:t>
              </a:r>
              <a:r>
                <a:rPr lang="en-US" sz="3600" dirty="0" smtClean="0"/>
                <a:t>1 day</a:t>
              </a:r>
              <a:endParaRPr lang="en-US" sz="3600" dirty="0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Causes Short Timescale </a:t>
            </a:r>
            <a:r>
              <a:rPr lang="en-US" dirty="0" err="1" smtClean="0"/>
              <a:t>Microlensing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2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ilde_grid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20" y="2957469"/>
            <a:ext cx="924470" cy="9430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22331" y="761649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@4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21315" y="1272774"/>
            <a:ext cx="1561100" cy="1557512"/>
            <a:chOff x="421315" y="1272774"/>
            <a:chExt cx="1561100" cy="1557512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644952" y="1272774"/>
              <a:ext cx="12095" cy="155751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315" y="1651858"/>
              <a:ext cx="1561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~10 AU</a:t>
              </a:r>
              <a:endParaRPr lang="en-US" sz="2800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87714" y="4257524"/>
            <a:ext cx="6374191" cy="116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29905" y="1669143"/>
            <a:ext cx="2849638" cy="116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75269" y="3167390"/>
            <a:ext cx="111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Lens =</a:t>
            </a:r>
            <a:endParaRPr lang="en-US" sz="2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058" y="294104"/>
            <a:ext cx="694802" cy="8965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4845" y="0"/>
            <a:ext cx="8460623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(and </a:t>
            </a:r>
            <a:r>
              <a:rPr lang="en-US" sz="4000" dirty="0" err="1" smtClean="0"/>
              <a:t>θ</a:t>
            </a:r>
            <a:r>
              <a:rPr lang="en-US" sz="4000" baseline="-25000" dirty="0" err="1" smtClean="0"/>
              <a:t>E</a:t>
            </a:r>
            <a:r>
              <a:rPr lang="en-US" sz="4000" dirty="0" smtClean="0"/>
              <a:t>) depends on M</a:t>
            </a:r>
            <a:r>
              <a:rPr lang="en-US" sz="4000" baseline="-25000" dirty="0" smtClean="0"/>
              <a:t>L</a:t>
            </a:r>
            <a:r>
              <a:rPr lang="en-US" sz="4000" dirty="0" smtClean="0"/>
              <a:t> and D</a:t>
            </a:r>
            <a:r>
              <a:rPr lang="en-US" sz="4000" baseline="-25000" dirty="0" smtClean="0"/>
              <a:t>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069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ilde_grid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71" y="5115131"/>
            <a:ext cx="1219051" cy="914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478" y="5104949"/>
            <a:ext cx="924470" cy="924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57" y="2957469"/>
            <a:ext cx="876614" cy="866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01" y="5104949"/>
            <a:ext cx="924470" cy="9244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20" y="2957469"/>
            <a:ext cx="924470" cy="9430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22331" y="761649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@4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21315" y="1272774"/>
            <a:ext cx="1561100" cy="1557512"/>
            <a:chOff x="421315" y="1272774"/>
            <a:chExt cx="1561100" cy="1557512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644952" y="1272774"/>
              <a:ext cx="12095" cy="155751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1315" y="1651858"/>
              <a:ext cx="1561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~10 AU</a:t>
              </a:r>
              <a:endParaRPr lang="en-US" sz="28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5269" y="3167390"/>
            <a:ext cx="111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Lens =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058" y="294104"/>
            <a:ext cx="694802" cy="896519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/>
        </p:nvSpPr>
        <p:spPr>
          <a:xfrm>
            <a:off x="574845" y="0"/>
            <a:ext cx="846062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(and </a:t>
            </a:r>
            <a:r>
              <a:rPr lang="en-US" sz="4000" dirty="0" err="1" smtClean="0"/>
              <a:t>θ</a:t>
            </a:r>
            <a:r>
              <a:rPr lang="en-US" sz="4000" baseline="-25000" dirty="0" err="1" smtClean="0"/>
              <a:t>E</a:t>
            </a:r>
            <a:r>
              <a:rPr lang="en-US" sz="4000" dirty="0" smtClean="0"/>
              <a:t>) depends on M</a:t>
            </a:r>
            <a:r>
              <a:rPr lang="en-US" sz="4000" baseline="-25000" dirty="0" smtClean="0"/>
              <a:t>L</a:t>
            </a:r>
            <a:r>
              <a:rPr lang="en-US" sz="4000" dirty="0" smtClean="0"/>
              <a:t> and D</a:t>
            </a:r>
            <a:r>
              <a:rPr lang="en-US" sz="4000" baseline="-25000" dirty="0" smtClean="0"/>
              <a:t>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579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ilde_grid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471" y="5115131"/>
            <a:ext cx="1219051" cy="91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478" y="5104949"/>
            <a:ext cx="924470" cy="924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57" y="2957469"/>
            <a:ext cx="876614" cy="86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01" y="5104949"/>
            <a:ext cx="924470" cy="924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20" y="2957469"/>
            <a:ext cx="924470" cy="943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2331" y="761649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@4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006996" y="1318030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@1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21315" y="1272774"/>
            <a:ext cx="1561100" cy="1557512"/>
            <a:chOff x="421315" y="1272774"/>
            <a:chExt cx="1561100" cy="155751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644952" y="1272774"/>
              <a:ext cx="12095" cy="155751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21315" y="1651858"/>
              <a:ext cx="1561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~10 AU</a:t>
              </a:r>
              <a:endParaRPr lang="en-US" sz="2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5269" y="3167390"/>
            <a:ext cx="111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Lens =</a:t>
            </a:r>
            <a:endParaRPr lang="en-US" sz="2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058" y="294104"/>
            <a:ext cx="694802" cy="896519"/>
          </a:xfrm>
          <a:prstGeom prst="rect">
            <a:avLst/>
          </a:prstGeom>
        </p:spPr>
      </p:pic>
      <p:sp>
        <p:nvSpPr>
          <p:cNvPr id="17" name="Title 2"/>
          <p:cNvSpPr txBox="1">
            <a:spLocks/>
          </p:cNvSpPr>
          <p:nvPr/>
        </p:nvSpPr>
        <p:spPr>
          <a:xfrm>
            <a:off x="574845" y="0"/>
            <a:ext cx="846062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(and </a:t>
            </a:r>
            <a:r>
              <a:rPr lang="en-US" sz="4000" dirty="0" err="1" smtClean="0"/>
              <a:t>θ</a:t>
            </a:r>
            <a:r>
              <a:rPr lang="en-US" sz="4000" baseline="-25000" dirty="0" err="1" smtClean="0"/>
              <a:t>E</a:t>
            </a:r>
            <a:r>
              <a:rPr lang="en-US" sz="4000" dirty="0" smtClean="0"/>
              <a:t>) depends on M</a:t>
            </a:r>
            <a:r>
              <a:rPr lang="en-US" sz="4000" baseline="-25000" dirty="0" smtClean="0"/>
              <a:t>L</a:t>
            </a:r>
            <a:r>
              <a:rPr lang="en-US" sz="4000" dirty="0" smtClean="0"/>
              <a:t> and D</a:t>
            </a:r>
            <a:r>
              <a:rPr lang="en-US" sz="4000" baseline="-25000" dirty="0" smtClean="0"/>
              <a:t>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270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ilde_grid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7471" y="5115131"/>
            <a:ext cx="1219051" cy="914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1478" y="5104949"/>
            <a:ext cx="924470" cy="924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857" y="2957469"/>
            <a:ext cx="876614" cy="86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3001" y="5104949"/>
            <a:ext cx="924470" cy="924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220" y="2957469"/>
            <a:ext cx="924470" cy="943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2331" y="761649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@4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006996" y="1318030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@1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1315" y="1272774"/>
            <a:ext cx="1561100" cy="1557512"/>
            <a:chOff x="421315" y="1272774"/>
            <a:chExt cx="1561100" cy="1557512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644952" y="1272774"/>
              <a:ext cx="12095" cy="155751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21315" y="1651858"/>
              <a:ext cx="1561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~10 AU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75269" y="3167390"/>
            <a:ext cx="111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Lens =</a:t>
            </a:r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058" y="294104"/>
            <a:ext cx="694802" cy="896519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574845" y="0"/>
            <a:ext cx="846062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 (and </a:t>
            </a:r>
            <a:r>
              <a:rPr lang="en-US" sz="4000" dirty="0" err="1" smtClean="0"/>
              <a:t>θ</a:t>
            </a:r>
            <a:r>
              <a:rPr lang="en-US" sz="4000" baseline="-25000" dirty="0" err="1" smtClean="0"/>
              <a:t>E</a:t>
            </a:r>
            <a:r>
              <a:rPr lang="en-US" sz="4000" dirty="0" smtClean="0"/>
              <a:t>) depends on M</a:t>
            </a:r>
            <a:r>
              <a:rPr lang="en-US" sz="4000" baseline="-25000" dirty="0" smtClean="0"/>
              <a:t>L</a:t>
            </a:r>
            <a:r>
              <a:rPr lang="en-US" sz="4000" dirty="0" smtClean="0"/>
              <a:t> and D</a:t>
            </a:r>
            <a:r>
              <a:rPr lang="en-US" sz="4000" baseline="-25000" dirty="0" smtClean="0"/>
              <a:t>L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558942" y="1336776"/>
            <a:ext cx="156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@7.9 </a:t>
            </a:r>
            <a:r>
              <a:rPr lang="en-US" sz="2800" dirty="0" err="1" smtClean="0"/>
              <a:t>kpc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397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7475" y="1868417"/>
            <a:ext cx="7780420" cy="355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s-ES_tradnl" sz="7800" dirty="0" err="1" smtClean="0"/>
              <a:t>t</a:t>
            </a:r>
            <a:r>
              <a:rPr lang="es-ES_tradnl" sz="7800" baseline="-25000" dirty="0" err="1" smtClean="0"/>
              <a:t>E</a:t>
            </a:r>
            <a:r>
              <a:rPr lang="es-ES_tradnl" sz="7800" baseline="-25000" dirty="0" smtClean="0"/>
              <a:t> </a:t>
            </a:r>
            <a:r>
              <a:rPr lang="es-ES_tradnl" sz="7800" dirty="0" smtClean="0"/>
              <a:t>= </a:t>
            </a:r>
            <a:r>
              <a:rPr lang="es-ES_tradnl" sz="7800" dirty="0" err="1" smtClean="0"/>
              <a:t>θ</a:t>
            </a:r>
            <a:r>
              <a:rPr lang="es-ES_tradnl" sz="7800" baseline="-25000" dirty="0" err="1" smtClean="0"/>
              <a:t>E</a:t>
            </a:r>
            <a:r>
              <a:rPr lang="es-ES_tradnl" sz="7800" dirty="0"/>
              <a:t>/</a:t>
            </a:r>
            <a:r>
              <a:rPr lang="es-ES_tradnl" sz="7800" i="1" dirty="0" smtClean="0"/>
              <a:t>μ</a:t>
            </a:r>
            <a:r>
              <a:rPr lang="es-ES_tradnl" sz="7800" dirty="0" smtClean="0"/>
              <a:t>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s-ES_tradnl" sz="7800" dirty="0" smtClean="0">
                <a:sym typeface="Wingdings"/>
              </a:rPr>
              <a:t></a:t>
            </a:r>
            <a:r>
              <a:rPr lang="es-ES_tradnl" sz="7800" dirty="0" err="1" smtClean="0"/>
              <a:t>t</a:t>
            </a:r>
            <a:r>
              <a:rPr lang="es-ES_tradnl" sz="7800" baseline="-25000" dirty="0" err="1" smtClean="0"/>
              <a:t>E</a:t>
            </a:r>
            <a:r>
              <a:rPr lang="es-ES_tradnl" sz="7800" dirty="0"/>
              <a:t>(</a:t>
            </a:r>
            <a:r>
              <a:rPr lang="es-ES_tradnl" sz="7800" dirty="0" err="1" smtClean="0"/>
              <a:t>M</a:t>
            </a:r>
            <a:r>
              <a:rPr lang="es-ES_tradnl" sz="7800" baseline="-25000" dirty="0" err="1" smtClean="0"/>
              <a:t>star</a:t>
            </a:r>
            <a:r>
              <a:rPr lang="es-ES_tradnl" sz="7800" dirty="0"/>
              <a:t>, </a:t>
            </a:r>
            <a:r>
              <a:rPr lang="es-ES_tradnl" sz="7800" dirty="0" err="1" smtClean="0"/>
              <a:t>D</a:t>
            </a:r>
            <a:r>
              <a:rPr lang="es-ES_tradnl" sz="7800" baseline="-25000" dirty="0" err="1"/>
              <a:t>l</a:t>
            </a:r>
            <a:r>
              <a:rPr lang="es-ES_tradnl" sz="7800" baseline="-25000" dirty="0" err="1" smtClean="0"/>
              <a:t>ens</a:t>
            </a:r>
            <a:r>
              <a:rPr lang="es-ES_tradnl" sz="7800" dirty="0" smtClean="0"/>
              <a:t>, </a:t>
            </a:r>
            <a:r>
              <a:rPr lang="es-ES_tradnl" sz="7800" i="1" dirty="0"/>
              <a:t>μ</a:t>
            </a:r>
            <a:r>
              <a:rPr lang="es-ES_tradnl" sz="7800" dirty="0"/>
              <a:t>)</a:t>
            </a:r>
          </a:p>
          <a:p>
            <a:pPr marL="0" indent="0" algn="ctr">
              <a:buFont typeface="Arial" charset="0"/>
              <a:buNone/>
              <a:defRPr/>
            </a:pPr>
            <a:endParaRPr lang="es-ES_tradnl" sz="7800" dirty="0" smtClean="0"/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1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20700"/>
            <a:ext cx="8151813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024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165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48182" y="1153790"/>
            <a:ext cx="4883727" cy="4422665"/>
          </a:xfrm>
          <a:custGeom>
            <a:avLst/>
            <a:gdLst>
              <a:gd name="connsiteX0" fmla="*/ 0 w 4883727"/>
              <a:gd name="connsiteY0" fmla="*/ 4422665 h 4422665"/>
              <a:gd name="connsiteX1" fmla="*/ 1212273 w 4883727"/>
              <a:gd name="connsiteY1" fmla="*/ 1640210 h 4422665"/>
              <a:gd name="connsiteX2" fmla="*/ 2135909 w 4883727"/>
              <a:gd name="connsiteY2" fmla="*/ 254755 h 4422665"/>
              <a:gd name="connsiteX3" fmla="*/ 3001818 w 4883727"/>
              <a:gd name="connsiteY3" fmla="*/ 81574 h 4422665"/>
              <a:gd name="connsiteX4" fmla="*/ 3902363 w 4883727"/>
              <a:gd name="connsiteY4" fmla="*/ 1178392 h 4422665"/>
              <a:gd name="connsiteX5" fmla="*/ 4375727 w 4883727"/>
              <a:gd name="connsiteY5" fmla="*/ 2240574 h 4422665"/>
              <a:gd name="connsiteX6" fmla="*/ 4883727 w 4883727"/>
              <a:gd name="connsiteY6" fmla="*/ 4376483 h 442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727" h="4422665">
                <a:moveTo>
                  <a:pt x="0" y="4422665"/>
                </a:moveTo>
                <a:cubicBezTo>
                  <a:pt x="428144" y="3378763"/>
                  <a:pt x="856288" y="2334862"/>
                  <a:pt x="1212273" y="1640210"/>
                </a:cubicBezTo>
                <a:cubicBezTo>
                  <a:pt x="1568258" y="945558"/>
                  <a:pt x="1837652" y="514528"/>
                  <a:pt x="2135909" y="254755"/>
                </a:cubicBezTo>
                <a:cubicBezTo>
                  <a:pt x="2434166" y="-5018"/>
                  <a:pt x="2707409" y="-72366"/>
                  <a:pt x="3001818" y="81574"/>
                </a:cubicBezTo>
                <a:cubicBezTo>
                  <a:pt x="3296227" y="235514"/>
                  <a:pt x="3673378" y="818559"/>
                  <a:pt x="3902363" y="1178392"/>
                </a:cubicBezTo>
                <a:cubicBezTo>
                  <a:pt x="4131348" y="1538225"/>
                  <a:pt x="4212166" y="1707559"/>
                  <a:pt x="4375727" y="2240574"/>
                </a:cubicBezTo>
                <a:cubicBezTo>
                  <a:pt x="4539288" y="2773589"/>
                  <a:pt x="4883727" y="4376483"/>
                  <a:pt x="4883727" y="437648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5276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" y="1268174"/>
            <a:ext cx="7485616" cy="5260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Gould &amp; Loeb 1992 </a:t>
            </a:r>
            <a:r>
              <a:rPr lang="en-US" dirty="0" err="1" smtClean="0"/>
              <a:t>ApJ</a:t>
            </a:r>
            <a:r>
              <a:rPr lang="en-US" dirty="0" smtClean="0"/>
              <a:t> 396, 104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5000" y="1268175"/>
            <a:ext cx="539750" cy="233997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41625" y="4370150"/>
            <a:ext cx="2460625" cy="15875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Signals Last &lt; ~1 day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160550"/>
              </p:ext>
            </p:extLst>
          </p:nvPr>
        </p:nvGraphicFramePr>
        <p:xfrm>
          <a:off x="5491069" y="421953"/>
          <a:ext cx="3175000" cy="1629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5" imgW="965200" imgH="495300" progId="Equation.3">
                  <p:embed/>
                </p:oleObj>
              </mc:Choice>
              <mc:Fallback>
                <p:oleObj name="Equation" r:id="rId5" imgW="9652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1069" y="421953"/>
                        <a:ext cx="3175000" cy="162927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079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14" name="Freeform 13"/>
          <p:cNvSpPr/>
          <p:nvPr/>
        </p:nvSpPr>
        <p:spPr>
          <a:xfrm>
            <a:off x="2921000" y="1937727"/>
            <a:ext cx="4801377" cy="3604701"/>
          </a:xfrm>
          <a:custGeom>
            <a:avLst/>
            <a:gdLst>
              <a:gd name="connsiteX0" fmla="*/ 0 w 4801377"/>
              <a:gd name="connsiteY0" fmla="*/ 3604091 h 3604701"/>
              <a:gd name="connsiteX1" fmla="*/ 1327727 w 4801377"/>
              <a:gd name="connsiteY1" fmla="*/ 856273 h 3604701"/>
              <a:gd name="connsiteX2" fmla="*/ 2251364 w 4801377"/>
              <a:gd name="connsiteY2" fmla="*/ 1909 h 3604701"/>
              <a:gd name="connsiteX3" fmla="*/ 3221182 w 4801377"/>
              <a:gd name="connsiteY3" fmla="*/ 660000 h 3604701"/>
              <a:gd name="connsiteX4" fmla="*/ 3994727 w 4801377"/>
              <a:gd name="connsiteY4" fmla="*/ 1779909 h 3604701"/>
              <a:gd name="connsiteX5" fmla="*/ 4710545 w 4801377"/>
              <a:gd name="connsiteY5" fmla="*/ 3327000 h 3604701"/>
              <a:gd name="connsiteX6" fmla="*/ 4791364 w 4801377"/>
              <a:gd name="connsiteY6" fmla="*/ 3604091 h 3604701"/>
              <a:gd name="connsiteX7" fmla="*/ 4791364 w 4801377"/>
              <a:gd name="connsiteY7" fmla="*/ 3604091 h 3604701"/>
              <a:gd name="connsiteX8" fmla="*/ 4791364 w 4801377"/>
              <a:gd name="connsiteY8" fmla="*/ 3604091 h 360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1377" h="3604701">
                <a:moveTo>
                  <a:pt x="0" y="3604091"/>
                </a:moveTo>
                <a:cubicBezTo>
                  <a:pt x="476250" y="2530364"/>
                  <a:pt x="952500" y="1456637"/>
                  <a:pt x="1327727" y="856273"/>
                </a:cubicBezTo>
                <a:cubicBezTo>
                  <a:pt x="1702954" y="255909"/>
                  <a:pt x="1935788" y="34621"/>
                  <a:pt x="2251364" y="1909"/>
                </a:cubicBezTo>
                <a:cubicBezTo>
                  <a:pt x="2566940" y="-30803"/>
                  <a:pt x="2930621" y="363667"/>
                  <a:pt x="3221182" y="660000"/>
                </a:cubicBezTo>
                <a:cubicBezTo>
                  <a:pt x="3511743" y="956333"/>
                  <a:pt x="3746500" y="1335409"/>
                  <a:pt x="3994727" y="1779909"/>
                </a:cubicBezTo>
                <a:cubicBezTo>
                  <a:pt x="4242954" y="2224409"/>
                  <a:pt x="4577772" y="3022970"/>
                  <a:pt x="4710545" y="3327000"/>
                </a:cubicBezTo>
                <a:cubicBezTo>
                  <a:pt x="4843318" y="3631030"/>
                  <a:pt x="4791364" y="3604091"/>
                  <a:pt x="4791364" y="3604091"/>
                </a:cubicBezTo>
                <a:lnTo>
                  <a:pt x="4791364" y="3604091"/>
                </a:lnTo>
                <a:lnTo>
                  <a:pt x="4791364" y="3604091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767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2" name="Freeform 1"/>
          <p:cNvSpPr/>
          <p:nvPr/>
        </p:nvSpPr>
        <p:spPr>
          <a:xfrm>
            <a:off x="3971636" y="1765688"/>
            <a:ext cx="4156364" cy="3787676"/>
          </a:xfrm>
          <a:custGeom>
            <a:avLst/>
            <a:gdLst>
              <a:gd name="connsiteX0" fmla="*/ 0 w 4156364"/>
              <a:gd name="connsiteY0" fmla="*/ 3753039 h 3787676"/>
              <a:gd name="connsiteX1" fmla="*/ 877455 w 4156364"/>
              <a:gd name="connsiteY1" fmla="*/ 1836494 h 3787676"/>
              <a:gd name="connsiteX2" fmla="*/ 1627909 w 4156364"/>
              <a:gd name="connsiteY2" fmla="*/ 531857 h 3787676"/>
              <a:gd name="connsiteX3" fmla="*/ 1974273 w 4156364"/>
              <a:gd name="connsiteY3" fmla="*/ 93130 h 3787676"/>
              <a:gd name="connsiteX4" fmla="*/ 2332182 w 4156364"/>
              <a:gd name="connsiteY4" fmla="*/ 767 h 3787676"/>
              <a:gd name="connsiteX5" fmla="*/ 2632364 w 4156364"/>
              <a:gd name="connsiteY5" fmla="*/ 116221 h 3787676"/>
              <a:gd name="connsiteX6" fmla="*/ 2967182 w 4156364"/>
              <a:gd name="connsiteY6" fmla="*/ 485676 h 3787676"/>
              <a:gd name="connsiteX7" fmla="*/ 3359728 w 4156364"/>
              <a:gd name="connsiteY7" fmla="*/ 1109130 h 3787676"/>
              <a:gd name="connsiteX8" fmla="*/ 3694546 w 4156364"/>
              <a:gd name="connsiteY8" fmla="*/ 1882676 h 3787676"/>
              <a:gd name="connsiteX9" fmla="*/ 3971637 w 4156364"/>
              <a:gd name="connsiteY9" fmla="*/ 2840948 h 3787676"/>
              <a:gd name="connsiteX10" fmla="*/ 4156364 w 4156364"/>
              <a:gd name="connsiteY10" fmla="*/ 3787676 h 37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6364" h="3787676">
                <a:moveTo>
                  <a:pt x="0" y="3753039"/>
                </a:moveTo>
                <a:cubicBezTo>
                  <a:pt x="303068" y="3063198"/>
                  <a:pt x="606137" y="2373358"/>
                  <a:pt x="877455" y="1836494"/>
                </a:cubicBezTo>
                <a:cubicBezTo>
                  <a:pt x="1148773" y="1299630"/>
                  <a:pt x="1445106" y="822418"/>
                  <a:pt x="1627909" y="531857"/>
                </a:cubicBezTo>
                <a:cubicBezTo>
                  <a:pt x="1810712" y="241296"/>
                  <a:pt x="1856894" y="181645"/>
                  <a:pt x="1974273" y="93130"/>
                </a:cubicBezTo>
                <a:cubicBezTo>
                  <a:pt x="2091652" y="4615"/>
                  <a:pt x="2222500" y="-3081"/>
                  <a:pt x="2332182" y="767"/>
                </a:cubicBezTo>
                <a:cubicBezTo>
                  <a:pt x="2441864" y="4615"/>
                  <a:pt x="2526531" y="35403"/>
                  <a:pt x="2632364" y="116221"/>
                </a:cubicBezTo>
                <a:cubicBezTo>
                  <a:pt x="2738197" y="197039"/>
                  <a:pt x="2845955" y="320191"/>
                  <a:pt x="2967182" y="485676"/>
                </a:cubicBezTo>
                <a:cubicBezTo>
                  <a:pt x="3088409" y="651161"/>
                  <a:pt x="3238501" y="876297"/>
                  <a:pt x="3359728" y="1109130"/>
                </a:cubicBezTo>
                <a:cubicBezTo>
                  <a:pt x="3480955" y="1341963"/>
                  <a:pt x="3592561" y="1594040"/>
                  <a:pt x="3694546" y="1882676"/>
                </a:cubicBezTo>
                <a:cubicBezTo>
                  <a:pt x="3796531" y="2171312"/>
                  <a:pt x="3894667" y="2523448"/>
                  <a:pt x="3971637" y="2840948"/>
                </a:cubicBezTo>
                <a:cubicBezTo>
                  <a:pt x="4048607" y="3158448"/>
                  <a:pt x="4156364" y="3787676"/>
                  <a:pt x="4156364" y="378767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397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2" name="Freeform 1"/>
          <p:cNvSpPr/>
          <p:nvPr/>
        </p:nvSpPr>
        <p:spPr>
          <a:xfrm>
            <a:off x="4641273" y="2591705"/>
            <a:ext cx="3382818" cy="2961659"/>
          </a:xfrm>
          <a:custGeom>
            <a:avLst/>
            <a:gdLst>
              <a:gd name="connsiteX0" fmla="*/ 0 w 3382818"/>
              <a:gd name="connsiteY0" fmla="*/ 2950113 h 2961659"/>
              <a:gd name="connsiteX1" fmla="*/ 842818 w 3382818"/>
              <a:gd name="connsiteY1" fmla="*/ 1322204 h 2961659"/>
              <a:gd name="connsiteX2" fmla="*/ 1373909 w 3382818"/>
              <a:gd name="connsiteY2" fmla="*/ 433204 h 2961659"/>
              <a:gd name="connsiteX3" fmla="*/ 1789545 w 3382818"/>
              <a:gd name="connsiteY3" fmla="*/ 29113 h 2961659"/>
              <a:gd name="connsiteX4" fmla="*/ 2170545 w 3382818"/>
              <a:gd name="connsiteY4" fmla="*/ 86840 h 2961659"/>
              <a:gd name="connsiteX5" fmla="*/ 2574636 w 3382818"/>
              <a:gd name="connsiteY5" fmla="*/ 525568 h 2961659"/>
              <a:gd name="connsiteX6" fmla="*/ 2874818 w 3382818"/>
              <a:gd name="connsiteY6" fmla="*/ 1137477 h 2961659"/>
              <a:gd name="connsiteX7" fmla="*/ 3163454 w 3382818"/>
              <a:gd name="connsiteY7" fmla="*/ 1830204 h 2961659"/>
              <a:gd name="connsiteX8" fmla="*/ 3382818 w 3382818"/>
              <a:gd name="connsiteY8" fmla="*/ 2961659 h 2961659"/>
              <a:gd name="connsiteX9" fmla="*/ 3382818 w 3382818"/>
              <a:gd name="connsiteY9" fmla="*/ 2961659 h 2961659"/>
              <a:gd name="connsiteX10" fmla="*/ 3382818 w 3382818"/>
              <a:gd name="connsiteY10" fmla="*/ 2961659 h 296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2818" h="2961659">
                <a:moveTo>
                  <a:pt x="0" y="2950113"/>
                </a:moveTo>
                <a:cubicBezTo>
                  <a:pt x="306916" y="2345901"/>
                  <a:pt x="613833" y="1741689"/>
                  <a:pt x="842818" y="1322204"/>
                </a:cubicBezTo>
                <a:cubicBezTo>
                  <a:pt x="1071803" y="902719"/>
                  <a:pt x="1216121" y="648719"/>
                  <a:pt x="1373909" y="433204"/>
                </a:cubicBezTo>
                <a:cubicBezTo>
                  <a:pt x="1531697" y="217689"/>
                  <a:pt x="1656772" y="86840"/>
                  <a:pt x="1789545" y="29113"/>
                </a:cubicBezTo>
                <a:cubicBezTo>
                  <a:pt x="1922318" y="-28614"/>
                  <a:pt x="2039697" y="4098"/>
                  <a:pt x="2170545" y="86840"/>
                </a:cubicBezTo>
                <a:cubicBezTo>
                  <a:pt x="2301393" y="169582"/>
                  <a:pt x="2457257" y="350462"/>
                  <a:pt x="2574636" y="525568"/>
                </a:cubicBezTo>
                <a:cubicBezTo>
                  <a:pt x="2692015" y="700674"/>
                  <a:pt x="2776682" y="920038"/>
                  <a:pt x="2874818" y="1137477"/>
                </a:cubicBezTo>
                <a:cubicBezTo>
                  <a:pt x="2972954" y="1354916"/>
                  <a:pt x="3078787" y="1526174"/>
                  <a:pt x="3163454" y="1830204"/>
                </a:cubicBezTo>
                <a:cubicBezTo>
                  <a:pt x="3248121" y="2134234"/>
                  <a:pt x="3382818" y="2961659"/>
                  <a:pt x="3382818" y="2961659"/>
                </a:cubicBezTo>
                <a:lnTo>
                  <a:pt x="3382818" y="2961659"/>
                </a:lnTo>
                <a:lnTo>
                  <a:pt x="3382818" y="296165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53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sp>
        <p:nvSpPr>
          <p:cNvPr id="2" name="Freeform 1"/>
          <p:cNvSpPr/>
          <p:nvPr/>
        </p:nvSpPr>
        <p:spPr>
          <a:xfrm>
            <a:off x="5437909" y="3324678"/>
            <a:ext cx="2586182" cy="2228686"/>
          </a:xfrm>
          <a:custGeom>
            <a:avLst/>
            <a:gdLst>
              <a:gd name="connsiteX0" fmla="*/ 0 w 2586182"/>
              <a:gd name="connsiteY0" fmla="*/ 2228686 h 2228686"/>
              <a:gd name="connsiteX1" fmla="*/ 681182 w 2586182"/>
              <a:gd name="connsiteY1" fmla="*/ 958686 h 2228686"/>
              <a:gd name="connsiteX2" fmla="*/ 1223818 w 2586182"/>
              <a:gd name="connsiteY2" fmla="*/ 208231 h 2228686"/>
              <a:gd name="connsiteX3" fmla="*/ 1616364 w 2586182"/>
              <a:gd name="connsiteY3" fmla="*/ 413 h 2228686"/>
              <a:gd name="connsiteX4" fmla="*/ 1997364 w 2586182"/>
              <a:gd name="connsiteY4" fmla="*/ 242867 h 2228686"/>
              <a:gd name="connsiteX5" fmla="*/ 2343727 w 2586182"/>
              <a:gd name="connsiteY5" fmla="*/ 993322 h 2228686"/>
              <a:gd name="connsiteX6" fmla="*/ 2540000 w 2586182"/>
              <a:gd name="connsiteY6" fmla="*/ 1824595 h 2228686"/>
              <a:gd name="connsiteX7" fmla="*/ 2586182 w 2586182"/>
              <a:gd name="connsiteY7" fmla="*/ 2228686 h 222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6182" h="2228686">
                <a:moveTo>
                  <a:pt x="0" y="2228686"/>
                </a:moveTo>
                <a:cubicBezTo>
                  <a:pt x="238606" y="1762057"/>
                  <a:pt x="477212" y="1295428"/>
                  <a:pt x="681182" y="958686"/>
                </a:cubicBezTo>
                <a:cubicBezTo>
                  <a:pt x="885152" y="621944"/>
                  <a:pt x="1067954" y="367943"/>
                  <a:pt x="1223818" y="208231"/>
                </a:cubicBezTo>
                <a:cubicBezTo>
                  <a:pt x="1379682" y="48519"/>
                  <a:pt x="1487440" y="-5360"/>
                  <a:pt x="1616364" y="413"/>
                </a:cubicBezTo>
                <a:cubicBezTo>
                  <a:pt x="1745288" y="6186"/>
                  <a:pt x="1876137" y="77382"/>
                  <a:pt x="1997364" y="242867"/>
                </a:cubicBezTo>
                <a:cubicBezTo>
                  <a:pt x="2118591" y="408352"/>
                  <a:pt x="2253288" y="729701"/>
                  <a:pt x="2343727" y="993322"/>
                </a:cubicBezTo>
                <a:cubicBezTo>
                  <a:pt x="2434166" y="1256943"/>
                  <a:pt x="2499591" y="1618701"/>
                  <a:pt x="2540000" y="1824595"/>
                </a:cubicBezTo>
                <a:cubicBezTo>
                  <a:pt x="2580409" y="2030489"/>
                  <a:pt x="2586182" y="2228686"/>
                  <a:pt x="2586182" y="222868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437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lot_tE_population_wor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0" y="671655"/>
            <a:ext cx="77724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932545" y="2078183"/>
            <a:ext cx="1616364" cy="3440544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497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20700"/>
            <a:ext cx="8151813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932545" y="2078183"/>
            <a:ext cx="1616364" cy="3440544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85273" y="819524"/>
            <a:ext cx="2678545" cy="175432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Evidence for Free-Floating Planets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17091" y="2170545"/>
            <a:ext cx="438727" cy="865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277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20700"/>
            <a:ext cx="8151813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19800" y="646112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Sumi</a:t>
            </a:r>
            <a:r>
              <a:rPr lang="en-US" dirty="0"/>
              <a:t> et al. 2011, Nature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932545" y="2078183"/>
            <a:ext cx="1616364" cy="3440544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5273" y="819524"/>
            <a:ext cx="2678545" cy="175432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Evidence for Free-Floating Planets</a:t>
            </a:r>
            <a:endParaRPr lang="en-US" sz="3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17091" y="2170545"/>
            <a:ext cx="438727" cy="865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551545" y="2823789"/>
            <a:ext cx="3648364" cy="2729575"/>
          </a:xfrm>
          <a:custGeom>
            <a:avLst/>
            <a:gdLst>
              <a:gd name="connsiteX0" fmla="*/ 3648364 w 3648364"/>
              <a:gd name="connsiteY0" fmla="*/ 2729575 h 2729575"/>
              <a:gd name="connsiteX1" fmla="*/ 2909455 w 3648364"/>
              <a:gd name="connsiteY1" fmla="*/ 1575029 h 2729575"/>
              <a:gd name="connsiteX2" fmla="*/ 2262910 w 3648364"/>
              <a:gd name="connsiteY2" fmla="*/ 778393 h 2729575"/>
              <a:gd name="connsiteX3" fmla="*/ 1570182 w 3648364"/>
              <a:gd name="connsiteY3" fmla="*/ 97211 h 2729575"/>
              <a:gd name="connsiteX4" fmla="*/ 1039091 w 3648364"/>
              <a:gd name="connsiteY4" fmla="*/ 39484 h 2729575"/>
              <a:gd name="connsiteX5" fmla="*/ 611910 w 3648364"/>
              <a:gd name="connsiteY5" fmla="*/ 432029 h 2729575"/>
              <a:gd name="connsiteX6" fmla="*/ 0 w 3648364"/>
              <a:gd name="connsiteY6" fmla="*/ 1748211 h 272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8364" h="2729575">
                <a:moveTo>
                  <a:pt x="3648364" y="2729575"/>
                </a:moveTo>
                <a:cubicBezTo>
                  <a:pt x="3394364" y="2314900"/>
                  <a:pt x="3140364" y="1900226"/>
                  <a:pt x="2909455" y="1575029"/>
                </a:cubicBezTo>
                <a:cubicBezTo>
                  <a:pt x="2678546" y="1249832"/>
                  <a:pt x="2486122" y="1024696"/>
                  <a:pt x="2262910" y="778393"/>
                </a:cubicBezTo>
                <a:cubicBezTo>
                  <a:pt x="2039698" y="532090"/>
                  <a:pt x="1774152" y="220362"/>
                  <a:pt x="1570182" y="97211"/>
                </a:cubicBezTo>
                <a:cubicBezTo>
                  <a:pt x="1366212" y="-25941"/>
                  <a:pt x="1198803" y="-16319"/>
                  <a:pt x="1039091" y="39484"/>
                </a:cubicBezTo>
                <a:cubicBezTo>
                  <a:pt x="879379" y="95287"/>
                  <a:pt x="785092" y="147241"/>
                  <a:pt x="611910" y="432029"/>
                </a:cubicBezTo>
                <a:cubicBezTo>
                  <a:pt x="438728" y="716817"/>
                  <a:pt x="0" y="1748211"/>
                  <a:pt x="0" y="1748211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0245" y="23102"/>
            <a:ext cx="739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MOA Event Timescale Distribution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452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320"/>
            <a:ext cx="6674485" cy="6499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Suzuki et al 2016 </a:t>
            </a:r>
            <a:r>
              <a:rPr lang="en-US" dirty="0" err="1" smtClean="0"/>
              <a:t>ApJ</a:t>
            </a:r>
            <a:r>
              <a:rPr lang="en-US" dirty="0" smtClean="0"/>
              <a:t> 833, 145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3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320"/>
            <a:ext cx="6674485" cy="64992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Suzuki et al 2016 </a:t>
            </a:r>
            <a:r>
              <a:rPr lang="en-US" dirty="0" err="1" smtClean="0"/>
              <a:t>ApJ</a:t>
            </a:r>
            <a:r>
              <a:rPr lang="en-US" dirty="0" smtClean="0"/>
              <a:t> 833, 145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7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320"/>
            <a:ext cx="6674485" cy="64992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352" y="3615735"/>
            <a:ext cx="3333447" cy="1427979"/>
            <a:chOff x="-19352" y="3615735"/>
            <a:chExt cx="3333447" cy="1427979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560286" y="4656667"/>
              <a:ext cx="1753809" cy="38704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-19352" y="3615735"/>
              <a:ext cx="20440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Central</a:t>
              </a:r>
            </a:p>
            <a:p>
              <a:pPr algn="ctr"/>
              <a:r>
                <a:rPr lang="en-US" sz="3200" dirty="0" smtClean="0"/>
                <a:t>Caustic</a:t>
              </a:r>
              <a:endParaRPr lang="en-US" sz="3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491069" y="6498732"/>
            <a:ext cx="3652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Suzuki et al 2016 </a:t>
            </a:r>
            <a:r>
              <a:rPr lang="en-US" dirty="0" err="1" smtClean="0"/>
              <a:t>ApJ</a:t>
            </a:r>
            <a:r>
              <a:rPr lang="en-US" dirty="0" smtClean="0"/>
              <a:t> 833, 145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3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4.3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1709</Words>
  <Application>Microsoft Macintosh PowerPoint</Application>
  <PresentationFormat>On-screen Show (4:3)</PresentationFormat>
  <Paragraphs>434</Paragraphs>
  <Slides>105</Slides>
  <Notes>54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7" baseType="lpstr">
      <vt:lpstr>Office Theme</vt:lpstr>
      <vt:lpstr>Equation</vt:lpstr>
      <vt:lpstr>Practical Microlensing</vt:lpstr>
      <vt:lpstr>PowerPoint Presentation</vt:lpstr>
      <vt:lpstr>PowerPoint Presentation</vt:lpstr>
      <vt:lpstr>1 MILLION stars = ONE μlensing Event</vt:lpstr>
      <vt:lpstr>PowerPoint Presentation</vt:lpstr>
      <vt:lpstr>PowerPoint Presentation</vt:lpstr>
      <vt:lpstr>Planet Signals Last &lt; ~1 day</vt:lpstr>
      <vt:lpstr>Planet Signals Last &lt; ~1 day</vt:lpstr>
      <vt:lpstr>Planet Signals Last &lt; ~1 day</vt:lpstr>
      <vt:lpstr>Survey Groups Discover Events</vt:lpstr>
      <vt:lpstr>PowerPoint Presentation</vt:lpstr>
      <vt:lpstr>PowerPoint Presentation</vt:lpstr>
      <vt:lpstr>Which Events Should be Followed Up?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 Statistics</vt:lpstr>
      <vt:lpstr>PowerPoint Presentation</vt:lpstr>
      <vt:lpstr>OGLE-2008-BLG-279</vt:lpstr>
      <vt:lpstr>PowerPoint Presentation</vt:lpstr>
      <vt:lpstr>The Rhie Method: Fit Fake Planets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Microlensing = Extrapolation of RV?</vt:lpstr>
      <vt:lpstr>Microlensing = Extrapolation of RV?</vt:lpstr>
      <vt:lpstr>Microlensing = Extrapolation of RV?</vt:lpstr>
      <vt:lpstr>PowerPoint Presentation</vt:lpstr>
      <vt:lpstr>PowerPoint Presentation</vt:lpstr>
      <vt:lpstr>OGLE-2005-BLG-390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Problems w/ Survey+Followup:</vt:lpstr>
      <vt:lpstr>3 Problems w/ Survey+Followup:</vt:lpstr>
      <vt:lpstr>3 Problems w/ Survey+Followup: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Main Microlensing Surveys</vt:lpstr>
      <vt:lpstr>What Causes Short Timescale Microlensing?</vt:lpstr>
      <vt:lpstr> (and θE) depends on ML and DL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Dave Bennett: Wednesday Afternoon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Microlensing in Practice</dc:title>
  <dc:creator>Jennifer Yee</dc:creator>
  <cp:lastModifiedBy>IPAC Caltech</cp:lastModifiedBy>
  <cp:revision>41</cp:revision>
  <dcterms:created xsi:type="dcterms:W3CDTF">2017-01-29T14:30:22Z</dcterms:created>
  <dcterms:modified xsi:type="dcterms:W3CDTF">2017-01-31T23:55:30Z</dcterms:modified>
</cp:coreProperties>
</file>