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309" r:id="rId2"/>
    <p:sldId id="317" r:id="rId3"/>
    <p:sldId id="271" r:id="rId4"/>
    <p:sldId id="274" r:id="rId5"/>
    <p:sldId id="273" r:id="rId6"/>
    <p:sldId id="275" r:id="rId7"/>
    <p:sldId id="276" r:id="rId8"/>
    <p:sldId id="277" r:id="rId9"/>
    <p:sldId id="278" r:id="rId10"/>
    <p:sldId id="279" r:id="rId11"/>
    <p:sldId id="280" r:id="rId12"/>
    <p:sldId id="270" r:id="rId13"/>
    <p:sldId id="281" r:id="rId14"/>
    <p:sldId id="282" r:id="rId15"/>
    <p:sldId id="283" r:id="rId16"/>
    <p:sldId id="284" r:id="rId17"/>
    <p:sldId id="285" r:id="rId18"/>
    <p:sldId id="286" r:id="rId19"/>
    <p:sldId id="258" r:id="rId20"/>
    <p:sldId id="265" r:id="rId21"/>
    <p:sldId id="266" r:id="rId22"/>
    <p:sldId id="267" r:id="rId23"/>
    <p:sldId id="268" r:id="rId24"/>
    <p:sldId id="287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9" r:id="rId35"/>
    <p:sldId id="298" r:id="rId36"/>
    <p:sldId id="300" r:id="rId37"/>
    <p:sldId id="315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2" r:id="rId46"/>
    <p:sldId id="311" r:id="rId47"/>
    <p:sldId id="312" r:id="rId48"/>
    <p:sldId id="313" r:id="rId49"/>
    <p:sldId id="314" r:id="rId50"/>
    <p:sldId id="316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8" autoAdjust="0"/>
    <p:restoredTop sz="94660"/>
  </p:normalViewPr>
  <p:slideViewPr>
    <p:cSldViewPr snapToGrid="0" snapToObjects="1" showGuides="1">
      <p:cViewPr>
        <p:scale>
          <a:sx n="95" d="100"/>
          <a:sy n="95" d="100"/>
        </p:scale>
        <p:origin x="-832" y="-224"/>
      </p:cViewPr>
      <p:guideLst>
        <p:guide orient="horz" pos="4278"/>
        <p:guide pos="9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9F36E-129D-A244-9C98-F061A1E994B8}" type="datetimeFigureOut">
              <a:rPr lang="en-US" smtClean="0"/>
              <a:t>2/3/17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476FF-694B-EA43-A4E3-18C93F90E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5587E8-B281-2C4C-8C76-0D4E2E2E45F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1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1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3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0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6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0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26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4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8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31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11F10-8501-644C-BAFA-39EFAE61DCBF}" type="datetimeFigureOut">
              <a:rPr lang="en-US" smtClean="0"/>
              <a:t>2/3/17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1305A-1BCF-B149-8058-9DFD7AB28F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5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566" y="1232568"/>
            <a:ext cx="8223738" cy="24574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 smtClean="0">
                <a:latin typeface="Calibri" charset="0"/>
              </a:rPr>
              <a:t>2016 Spitzer </a:t>
            </a:r>
            <a:r>
              <a:rPr lang="en-US" sz="5400" dirty="0" err="1" smtClean="0">
                <a:latin typeface="Calibri" charset="0"/>
              </a:rPr>
              <a:t>Microlens</a:t>
            </a:r>
            <a:r>
              <a:rPr lang="en-US" sz="5400" dirty="0" smtClean="0">
                <a:latin typeface="Calibri" charset="0"/>
              </a:rPr>
              <a:t> Parallax Campaign</a:t>
            </a:r>
            <a:endParaRPr lang="en-US" sz="5400" dirty="0">
              <a:latin typeface="Calibri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6363" y="3609474"/>
            <a:ext cx="6400800" cy="2727158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600" dirty="0" smtClean="0">
                <a:solidFill>
                  <a:schemeClr val="tx1"/>
                </a:solidFill>
                <a:ea typeface="+mn-ea"/>
                <a:cs typeface="+mn-cs"/>
              </a:rPr>
              <a:t>Jennifer C. </a:t>
            </a:r>
            <a:r>
              <a:rPr lang="en-US" sz="4600" dirty="0" smtClean="0">
                <a:solidFill>
                  <a:schemeClr val="tx1"/>
                </a:solidFill>
                <a:ea typeface="+mn-ea"/>
                <a:cs typeface="+mn-cs"/>
              </a:rPr>
              <a:t>Yee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00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on behalf of the Spitzer Team:</a:t>
            </a:r>
          </a:p>
          <a:p>
            <a:pPr>
              <a:defRPr/>
            </a:pPr>
            <a:r>
              <a:rPr lang="en-US" sz="4000" dirty="0" err="1" smtClean="0">
                <a:solidFill>
                  <a:schemeClr val="tx1"/>
                </a:solidFill>
              </a:rPr>
              <a:t>Sebastiano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Calchi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Novati</a:t>
            </a:r>
            <a:r>
              <a:rPr lang="en-US" sz="4000" dirty="0" smtClean="0">
                <a:solidFill>
                  <a:schemeClr val="tx1"/>
                </a:solidFill>
              </a:rPr>
              <a:t>, </a:t>
            </a:r>
            <a:r>
              <a:rPr lang="en-US" sz="4000" dirty="0">
                <a:solidFill>
                  <a:schemeClr val="tx1"/>
                </a:solidFill>
              </a:rPr>
              <a:t>Sean </a:t>
            </a:r>
            <a:r>
              <a:rPr lang="en-US" sz="4000" dirty="0" smtClean="0">
                <a:solidFill>
                  <a:schemeClr val="tx1"/>
                </a:solidFill>
              </a:rPr>
              <a:t>Carey, </a:t>
            </a:r>
            <a:r>
              <a:rPr lang="en-US" sz="4000" dirty="0" smtClean="0">
                <a:solidFill>
                  <a:schemeClr val="tx1"/>
                </a:solidFill>
                <a:ea typeface="+mn-ea"/>
                <a:cs typeface="+mn-cs"/>
              </a:rPr>
              <a:t>Andy Gould, </a:t>
            </a:r>
            <a:r>
              <a:rPr lang="en-US" sz="4000" dirty="0" err="1" smtClean="0">
                <a:solidFill>
                  <a:schemeClr val="tx1"/>
                </a:solidFill>
                <a:ea typeface="+mn-ea"/>
                <a:cs typeface="+mn-cs"/>
              </a:rPr>
              <a:t>Calen</a:t>
            </a:r>
            <a:r>
              <a:rPr lang="en-US" sz="4000" dirty="0" smtClean="0">
                <a:solidFill>
                  <a:schemeClr val="tx1"/>
                </a:solidFill>
                <a:ea typeface="+mn-ea"/>
                <a:cs typeface="+mn-cs"/>
              </a:rPr>
              <a:t> Henderson, Yossi </a:t>
            </a:r>
            <a:r>
              <a:rPr lang="en-US" sz="4000" dirty="0" err="1" smtClean="0">
                <a:solidFill>
                  <a:schemeClr val="tx1"/>
                </a:solidFill>
                <a:ea typeface="+mn-ea"/>
                <a:cs typeface="+mn-cs"/>
              </a:rPr>
              <a:t>Shvartzvald</a:t>
            </a:r>
            <a:r>
              <a:rPr lang="en-US" sz="4000" dirty="0" smtClean="0">
                <a:solidFill>
                  <a:schemeClr val="tx1"/>
                </a:solidFill>
                <a:ea typeface="+mn-ea"/>
                <a:cs typeface="+mn-cs"/>
              </a:rPr>
              <a:t>, Wei Zhu</a:t>
            </a:r>
            <a:endParaRPr lang="en-US" sz="4000" dirty="0" smtClean="0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2286000" y="304800"/>
            <a:ext cx="5715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Copperplate" charset="0"/>
                <a:cs typeface="Copperplate" charset="0"/>
              </a:rPr>
              <a:t>Harvard-Smithsonian </a:t>
            </a:r>
          </a:p>
          <a:p>
            <a:r>
              <a:rPr lang="en-US" sz="3200">
                <a:latin typeface="Copperplate" charset="0"/>
                <a:cs typeface="Copperplate" charset="0"/>
              </a:rPr>
              <a:t>Center for Astrophysics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724526" y="307474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22746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83789" y="3570038"/>
            <a:ext cx="4054508" cy="3677920"/>
            <a:chOff x="3983789" y="3570038"/>
            <a:chExt cx="4054508" cy="3677920"/>
          </a:xfrm>
        </p:grpSpPr>
        <p:sp>
          <p:nvSpPr>
            <p:cNvPr id="9" name="Rectangle 8"/>
            <p:cNvSpPr/>
            <p:nvPr/>
          </p:nvSpPr>
          <p:spPr>
            <a:xfrm>
              <a:off x="3983789" y="3994691"/>
              <a:ext cx="3489158" cy="24488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4881"/>
            <a:stretch/>
          </p:blipFill>
          <p:spPr>
            <a:xfrm>
              <a:off x="3983789" y="3570038"/>
              <a:ext cx="4054508" cy="367792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984375" y="909053"/>
            <a:ext cx="1999414" cy="4724317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87579" y="3570038"/>
            <a:ext cx="387684" cy="9618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19158" y="2923707"/>
            <a:ext cx="105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???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3627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83789" y="3570038"/>
            <a:ext cx="4054508" cy="3677920"/>
            <a:chOff x="3983789" y="3570038"/>
            <a:chExt cx="4054508" cy="3677920"/>
          </a:xfrm>
        </p:grpSpPr>
        <p:sp>
          <p:nvSpPr>
            <p:cNvPr id="9" name="Rectangle 8"/>
            <p:cNvSpPr/>
            <p:nvPr/>
          </p:nvSpPr>
          <p:spPr>
            <a:xfrm>
              <a:off x="3983789" y="3994691"/>
              <a:ext cx="3489158" cy="24488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4881"/>
            <a:stretch/>
          </p:blipFill>
          <p:spPr>
            <a:xfrm>
              <a:off x="3983789" y="3570038"/>
              <a:ext cx="4054508" cy="367792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983789" y="3994691"/>
            <a:ext cx="1529348" cy="2448888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68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6" y="-192636"/>
            <a:ext cx="9639300" cy="695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35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6" y="-192636"/>
            <a:ext cx="9639300" cy="6957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4375" y="909053"/>
            <a:ext cx="3502026" cy="4737685"/>
          </a:xfrm>
          <a:prstGeom prst="rect">
            <a:avLst/>
          </a:prstGeom>
          <a:noFill/>
          <a:ln w="5715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84375" y="3622842"/>
            <a:ext cx="3502026" cy="0"/>
          </a:xfrm>
          <a:prstGeom prst="straightConnector1">
            <a:avLst/>
          </a:prstGeom>
          <a:ln>
            <a:solidFill>
              <a:srgbClr val="00FFFF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4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89" y="387684"/>
            <a:ext cx="9387840" cy="6097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6375" y="1011738"/>
            <a:ext cx="4409072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809875" y="968375"/>
            <a:ext cx="0" cy="472757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248025" y="968375"/>
            <a:ext cx="657225" cy="4724317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248025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02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89" y="387684"/>
            <a:ext cx="9387840" cy="6097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8025" y="1011738"/>
            <a:ext cx="4023360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809875" y="968375"/>
            <a:ext cx="0" cy="472757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8025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47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89" y="387684"/>
            <a:ext cx="9387840" cy="6097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48025" y="1011738"/>
            <a:ext cx="4023360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809875" y="968375"/>
            <a:ext cx="0" cy="472757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8025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3900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99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389" y="387684"/>
            <a:ext cx="9387840" cy="60979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09875" y="968375"/>
            <a:ext cx="0" cy="472757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8025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3900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121025" y="-319071"/>
            <a:ext cx="4488180" cy="3897630"/>
            <a:chOff x="4216400" y="15875"/>
            <a:chExt cx="4488180" cy="3897630"/>
          </a:xfrm>
        </p:grpSpPr>
        <p:sp>
          <p:nvSpPr>
            <p:cNvPr id="10" name="Rectangle 9"/>
            <p:cNvSpPr/>
            <p:nvPr/>
          </p:nvSpPr>
          <p:spPr>
            <a:xfrm>
              <a:off x="4216400" y="571499"/>
              <a:ext cx="4102099" cy="263525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7190"/>
            <a:stretch/>
          </p:blipFill>
          <p:spPr>
            <a:xfrm>
              <a:off x="4216400" y="15875"/>
              <a:ext cx="4488180" cy="389763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676400" y="968375"/>
            <a:ext cx="1571625" cy="4724317"/>
          </a:xfrm>
          <a:prstGeom prst="rect">
            <a:avLst/>
          </a:prstGeom>
          <a:solidFill>
            <a:schemeClr val="bg1">
              <a:lumMod val="65000"/>
              <a:alpha val="7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033" y="349250"/>
            <a:ext cx="9492615" cy="626554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809875" y="968375"/>
            <a:ext cx="0" cy="4727575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8025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33900" y="968375"/>
            <a:ext cx="0" cy="47275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121025" y="-319071"/>
            <a:ext cx="4488180" cy="3897630"/>
            <a:chOff x="4216400" y="15875"/>
            <a:chExt cx="4488180" cy="3897630"/>
          </a:xfrm>
        </p:grpSpPr>
        <p:sp>
          <p:nvSpPr>
            <p:cNvPr id="10" name="Rectangle 9"/>
            <p:cNvSpPr/>
            <p:nvPr/>
          </p:nvSpPr>
          <p:spPr>
            <a:xfrm>
              <a:off x="4216400" y="571499"/>
              <a:ext cx="4102099" cy="263525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37190"/>
            <a:stretch/>
          </p:blipFill>
          <p:spPr>
            <a:xfrm>
              <a:off x="4216400" y="15875"/>
              <a:ext cx="4488180" cy="3897630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1676400" y="968375"/>
            <a:ext cx="1571625" cy="4724317"/>
          </a:xfrm>
          <a:prstGeom prst="rect">
            <a:avLst/>
          </a:prstGeom>
          <a:solidFill>
            <a:schemeClr val="bg1">
              <a:lumMod val="65000"/>
              <a:alpha val="6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4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tzer_rade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7" y="12451"/>
            <a:ext cx="8907423" cy="66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64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4204"/>
          </a:xfrm>
        </p:spPr>
        <p:txBody>
          <a:bodyPr>
            <a:normAutofit/>
          </a:bodyPr>
          <a:lstStyle/>
          <a:p>
            <a:r>
              <a:rPr lang="en-US" dirty="0" smtClean="0"/>
              <a:t>Goal: Galactic Distribution of Planets</a:t>
            </a:r>
            <a:br>
              <a:rPr lang="en-US" dirty="0" smtClean="0"/>
            </a:br>
            <a:r>
              <a:rPr lang="en-US" dirty="0" smtClean="0"/>
              <a:t>= Statistics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Requires carefully considered selection criteria.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81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tzer_radec_km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9144"/>
            <a:ext cx="8924544" cy="6693408"/>
          </a:xfrm>
          <a:prstGeom prst="rect">
            <a:avLst/>
          </a:prstGeom>
        </p:spPr>
      </p:pic>
      <p:pic>
        <p:nvPicPr>
          <p:cNvPr id="3" name="Picture 2" descr="kmtfield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18" y="585697"/>
            <a:ext cx="7201647" cy="58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8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itzer_radec_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9144"/>
            <a:ext cx="8924544" cy="6693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386" y="-2445370"/>
            <a:ext cx="12101635" cy="77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itzer_radec_kmt_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9144"/>
            <a:ext cx="8924544" cy="6693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386" y="-2445370"/>
            <a:ext cx="12101635" cy="77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1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2016 Spitzer Events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29671750"/>
              </p:ext>
            </p:extLst>
          </p:nvPr>
        </p:nvGraphicFramePr>
        <p:xfrm>
          <a:off x="457200" y="1743075"/>
          <a:ext cx="8229600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0000"/>
                <a:gridCol w="29464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Total</a:t>
                      </a:r>
                      <a:endParaRPr lang="en-US" sz="36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K2/C9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Point Lens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145</a:t>
                      </a:r>
                      <a:endParaRPr lang="en-US" sz="36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38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Binaries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21</a:t>
                      </a:r>
                      <a:endParaRPr lang="en-US" sz="36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4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Planets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3</a:t>
                      </a:r>
                      <a:endParaRPr lang="en-US" sz="36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1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Total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169</a:t>
                      </a:r>
                      <a:endParaRPr lang="en-US" sz="36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600" dirty="0" smtClean="0"/>
                        <a:t>45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402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1000" y="968375"/>
            <a:ext cx="3667125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406901" y="968375"/>
            <a:ext cx="323850" cy="4724317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391025" y="930275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991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2150" y="968375"/>
            <a:ext cx="3355975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02150" y="930275"/>
            <a:ext cx="15875" cy="48069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08525" y="946150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008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8525" y="968375"/>
            <a:ext cx="3149600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08525" y="946150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62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08525" y="968375"/>
            <a:ext cx="3149600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08525" y="946150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b17-R-9-11506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1"/>
          <a:stretch/>
        </p:blipFill>
        <p:spPr>
          <a:xfrm>
            <a:off x="2068608" y="1457325"/>
            <a:ext cx="5279834" cy="46037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54750" y="1714500"/>
            <a:ext cx="777875" cy="16351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56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8401" y="968375"/>
            <a:ext cx="2879724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78400" y="936625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03900" y="946150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17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77800"/>
            <a:ext cx="7620000" cy="650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8401" y="968375"/>
            <a:ext cx="2879724" cy="472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920750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78400" y="936625"/>
            <a:ext cx="15875" cy="480695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803900" y="946150"/>
            <a:ext cx="15875" cy="48069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84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83789" y="935790"/>
            <a:ext cx="3489158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97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77800"/>
            <a:ext cx="7620000" cy="4600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875" y="3254375"/>
            <a:ext cx="6985000" cy="314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10" y="2655888"/>
            <a:ext cx="8687722" cy="460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86" y="274638"/>
            <a:ext cx="3785213" cy="14812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794125" y="274639"/>
            <a:ext cx="1107461" cy="9794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19625" y="1755929"/>
            <a:ext cx="281962" cy="22844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94125" y="1254125"/>
            <a:ext cx="825500" cy="730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74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77800"/>
            <a:ext cx="7620000" cy="4600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875" y="3254375"/>
            <a:ext cx="6985000" cy="314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10" y="2655888"/>
            <a:ext cx="8687722" cy="4603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586" y="274638"/>
            <a:ext cx="3785213" cy="148129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3794125" y="274639"/>
            <a:ext cx="1107461" cy="97948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19625" y="1755929"/>
            <a:ext cx="281962" cy="22844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94125" y="1254125"/>
            <a:ext cx="825500" cy="730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17876" y="3278812"/>
            <a:ext cx="1047750" cy="3007688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8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" y="177800"/>
            <a:ext cx="7620000" cy="46005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1875" y="3254375"/>
            <a:ext cx="6985000" cy="3143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410" y="2655888"/>
            <a:ext cx="8687722" cy="460375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94125" y="1254125"/>
            <a:ext cx="825500" cy="7302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317876" y="3278812"/>
            <a:ext cx="1047750" cy="3007688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190625" y="746124"/>
            <a:ext cx="3429000" cy="2532688"/>
          </a:xfrm>
          <a:prstGeom prst="rect">
            <a:avLst/>
          </a:prstGeom>
          <a:solidFill>
            <a:schemeClr val="bg1">
              <a:lumMod val="6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89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1190: Planet found by YH </a:t>
            </a:r>
            <a:r>
              <a:rPr lang="en-US" dirty="0" err="1" smtClean="0"/>
              <a:t>Ryu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374"/>
            <a:ext cx="9096542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25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6" y="1129863"/>
            <a:ext cx="9163050" cy="483743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1190: Planet found by YH </a:t>
            </a:r>
            <a:r>
              <a:rPr lang="en-US" dirty="0" err="1" smtClean="0"/>
              <a:t>Ryu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97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638300"/>
            <a:ext cx="7175500" cy="35687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1190: Planet found by YH </a:t>
            </a:r>
            <a:r>
              <a:rPr lang="en-US" dirty="0" err="1" smtClean="0"/>
              <a:t>Ryu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549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161190_160720_h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7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714"/>
          <a:stretch/>
        </p:blipFill>
        <p:spPr>
          <a:xfrm>
            <a:off x="5537200" y="3444239"/>
            <a:ext cx="3149600" cy="3156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8800" y="995680"/>
            <a:ext cx="232664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Planet cannot be counted.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664386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161190_160720_h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712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714"/>
          <a:stretch/>
        </p:blipFill>
        <p:spPr>
          <a:xfrm>
            <a:off x="5537200" y="3444239"/>
            <a:ext cx="3149600" cy="3156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4901" y="581917"/>
            <a:ext cx="32779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Planet cannot be counted, unless K2 measures parallax.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738396" y="1430421"/>
            <a:ext cx="2365710" cy="1858210"/>
          </a:xfrm>
          <a:prstGeom prst="rect">
            <a:avLst/>
          </a:prstGeom>
          <a:noFill/>
          <a:ln w="5715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0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50080" y="2367280"/>
            <a:ext cx="412496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267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73600" y="2367280"/>
            <a:ext cx="39014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32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83789" y="935790"/>
            <a:ext cx="3489158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41530" y="454526"/>
            <a:ext cx="0" cy="4545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0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8000" y="2367280"/>
            <a:ext cx="29870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71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8000" y="2367280"/>
            <a:ext cx="29870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52671" y="2367280"/>
            <a:ext cx="328930" cy="5556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87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8000" y="2367280"/>
            <a:ext cx="29870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52671" y="2367280"/>
            <a:ext cx="328930" cy="5556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757" t="5985"/>
          <a:stretch/>
        </p:blipFill>
        <p:spPr>
          <a:xfrm>
            <a:off x="4852671" y="217566"/>
            <a:ext cx="4005580" cy="15163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029200" y="1764426"/>
            <a:ext cx="304800" cy="785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5241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5296911"/>
            <a:ext cx="8229600" cy="1143000"/>
          </a:xfrm>
        </p:spPr>
        <p:txBody>
          <a:bodyPr/>
          <a:lstStyle/>
          <a:p>
            <a:r>
              <a:rPr lang="en-US" dirty="0" smtClean="0"/>
              <a:t>Smallest Planet Ever: 6x10</a:t>
            </a:r>
            <a:r>
              <a:rPr lang="en-US" baseline="30000" dirty="0" smtClean="0"/>
              <a:t>-5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8000" y="2367280"/>
            <a:ext cx="29870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52671" y="2367280"/>
            <a:ext cx="328930" cy="5556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757" t="5985"/>
          <a:stretch/>
        </p:blipFill>
        <p:spPr>
          <a:xfrm>
            <a:off x="4852671" y="217566"/>
            <a:ext cx="4005580" cy="15163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029200" y="1764426"/>
            <a:ext cx="304800" cy="785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1709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" y="5296911"/>
            <a:ext cx="8229600" cy="1143000"/>
          </a:xfrm>
        </p:spPr>
        <p:txBody>
          <a:bodyPr/>
          <a:lstStyle/>
          <a:p>
            <a:r>
              <a:rPr lang="en-US" dirty="0" smtClean="0"/>
              <a:t>Smallest Planet Ever: 6x10</a:t>
            </a:r>
            <a:r>
              <a:rPr lang="en-US" baseline="30000" dirty="0" smtClean="0"/>
              <a:t>-5</a:t>
            </a:r>
            <a:endParaRPr lang="en-US" baseline="30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" y="1733946"/>
            <a:ext cx="8783998" cy="3325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88000" y="2367280"/>
            <a:ext cx="2987040" cy="2042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45008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73600" y="1764426"/>
            <a:ext cx="0" cy="2878694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588000" y="1764426"/>
            <a:ext cx="0" cy="2878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852671" y="2367280"/>
            <a:ext cx="328930" cy="55562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4757" t="5985"/>
          <a:stretch/>
        </p:blipFill>
        <p:spPr>
          <a:xfrm>
            <a:off x="4852671" y="217566"/>
            <a:ext cx="4005580" cy="151638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029200" y="1764426"/>
            <a:ext cx="304800" cy="7857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4254" t="10967" r="3777" b="10511"/>
          <a:stretch/>
        </p:blipFill>
        <p:spPr>
          <a:xfrm>
            <a:off x="5726546" y="2135908"/>
            <a:ext cx="2975494" cy="24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79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OB160735: Clear Binary from Spitzer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070"/>
            <a:ext cx="9166505" cy="549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165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19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1579" y="120316"/>
            <a:ext cx="1390362" cy="2994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5053" y="120316"/>
            <a:ext cx="33688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0548: Binary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263" y="3355473"/>
            <a:ext cx="6844677" cy="34358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224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19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1579" y="120316"/>
            <a:ext cx="1390362" cy="2994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5053" y="120316"/>
            <a:ext cx="3368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0548: Binary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Caustic </a:t>
            </a:r>
            <a:r>
              <a:rPr lang="en-US" sz="3200" dirty="0" err="1" smtClean="0"/>
              <a:t>Xings</a:t>
            </a:r>
            <a:r>
              <a:rPr lang="en-US" sz="3200" dirty="0" smtClean="0"/>
              <a:t> resolved by KMT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7263" y="3355473"/>
            <a:ext cx="3475790" cy="343585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09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19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1579" y="120316"/>
            <a:ext cx="1390362" cy="2994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5053" y="120316"/>
            <a:ext cx="33688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0548: Binary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Caustic </a:t>
            </a:r>
            <a:r>
              <a:rPr lang="en-US" sz="3200" dirty="0" err="1" smtClean="0"/>
              <a:t>Xings</a:t>
            </a:r>
            <a:r>
              <a:rPr lang="en-US" sz="3200" dirty="0" smtClean="0"/>
              <a:t> resolved by KMT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Weak Spitzer signal</a:t>
            </a:r>
          </a:p>
        </p:txBody>
      </p:sp>
    </p:spTree>
    <p:extLst>
      <p:ext uri="{BB962C8B-B14F-4D97-AF65-F5344CB8AC3E}">
        <p14:creationId xmlns:p14="http://schemas.microsoft.com/office/powerpoint/2010/main" val="29413407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7194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81579" y="120316"/>
            <a:ext cx="1390362" cy="29945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5053" y="120316"/>
            <a:ext cx="33688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smtClean="0"/>
              <a:t>0548: Binary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Caustic </a:t>
            </a:r>
            <a:r>
              <a:rPr lang="en-US" sz="3200" dirty="0" err="1" smtClean="0"/>
              <a:t>Xings</a:t>
            </a:r>
            <a:r>
              <a:rPr lang="en-US" sz="3200" dirty="0" smtClean="0"/>
              <a:t> resolved by KMT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Weak Spitzer signal</a:t>
            </a:r>
          </a:p>
          <a:p>
            <a:pPr marL="342900" indent="-342900">
              <a:buAutoNum type="arabicPeriod"/>
            </a:pPr>
            <a:r>
              <a:rPr lang="en-US" sz="3200" dirty="0" smtClean="0"/>
              <a:t>K2 Event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233027" y="147053"/>
            <a:ext cx="2459289" cy="2967789"/>
          </a:xfrm>
          <a:prstGeom prst="rect">
            <a:avLst/>
          </a:prstGeom>
          <a:noFill/>
          <a:ln w="57150" cmpd="sng">
            <a:solidFill>
              <a:srgbClr val="00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83789" y="935790"/>
            <a:ext cx="3489158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0244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67547" y="0"/>
            <a:ext cx="8229600" cy="1143000"/>
          </a:xfrm>
        </p:spPr>
        <p:txBody>
          <a:bodyPr/>
          <a:lstStyle/>
          <a:p>
            <a:r>
              <a:rPr lang="en-US" dirty="0" smtClean="0"/>
              <a:t>Summary of 2016 Spitzer Events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8576846"/>
              </p:ext>
            </p:extLst>
          </p:nvPr>
        </p:nvGraphicFramePr>
        <p:xfrm>
          <a:off x="367547" y="1012691"/>
          <a:ext cx="4831768" cy="2895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3994"/>
                <a:gridCol w="1279264"/>
                <a:gridCol w="1358510"/>
              </a:tblGrid>
              <a:tr h="476837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Total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K2/C9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Point Lens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145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38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3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Binaries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21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4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3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Planets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3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1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37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Total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169</a:t>
                      </a:r>
                      <a:endParaRPr lang="en-US" sz="3200" dirty="0"/>
                    </a:p>
                  </a:txBody>
                  <a:tcPr>
                    <a:lnL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dirty="0" smtClean="0"/>
                        <a:t>45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89262" y="2700419"/>
            <a:ext cx="8154737" cy="4157746"/>
            <a:chOff x="360002" y="1949211"/>
            <a:chExt cx="8783998" cy="48421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2" y="3465591"/>
              <a:ext cx="8783998" cy="332573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836242" y="4098925"/>
              <a:ext cx="2987040" cy="2042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4698322" y="3496071"/>
              <a:ext cx="0" cy="2878694"/>
            </a:xfrm>
            <a:prstGeom prst="line">
              <a:avLst/>
            </a:prstGeom>
            <a:ln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4921842" y="3496071"/>
              <a:ext cx="0" cy="2878694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836242" y="3496071"/>
              <a:ext cx="0" cy="28786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5100913" y="4098925"/>
              <a:ext cx="328930" cy="555625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14757" t="5985"/>
            <a:stretch/>
          </p:blipFill>
          <p:spPr>
            <a:xfrm>
              <a:off x="5100913" y="1949211"/>
              <a:ext cx="4005580" cy="1516380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5277442" y="3496071"/>
              <a:ext cx="304800" cy="7857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44254" t="10967" r="3777" b="10511"/>
            <a:stretch/>
          </p:blipFill>
          <p:spPr>
            <a:xfrm>
              <a:off x="5974788" y="3867553"/>
              <a:ext cx="2975494" cy="2445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578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98716" y="935790"/>
            <a:ext cx="2374231" cy="4684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312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763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83789" y="3570038"/>
            <a:ext cx="4054508" cy="3677920"/>
            <a:chOff x="3983789" y="3570038"/>
            <a:chExt cx="4054508" cy="3677920"/>
          </a:xfrm>
        </p:grpSpPr>
        <p:sp>
          <p:nvSpPr>
            <p:cNvPr id="9" name="Rectangle 8"/>
            <p:cNvSpPr/>
            <p:nvPr/>
          </p:nvSpPr>
          <p:spPr>
            <a:xfrm>
              <a:off x="3983789" y="3994691"/>
              <a:ext cx="3489158" cy="24488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4881"/>
            <a:stretch/>
          </p:blipFill>
          <p:spPr>
            <a:xfrm>
              <a:off x="3983789" y="3570038"/>
              <a:ext cx="4054508" cy="3677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632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54" y="93579"/>
            <a:ext cx="9324975" cy="6642735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983789" y="909053"/>
            <a:ext cx="0" cy="472431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283242" y="909053"/>
            <a:ext cx="0" cy="472431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098716" y="909053"/>
            <a:ext cx="0" cy="4724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13137" y="909053"/>
            <a:ext cx="0" cy="472431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983789" y="3570038"/>
            <a:ext cx="4054508" cy="3677920"/>
            <a:chOff x="3983789" y="3570038"/>
            <a:chExt cx="4054508" cy="3677920"/>
          </a:xfrm>
        </p:grpSpPr>
        <p:sp>
          <p:nvSpPr>
            <p:cNvPr id="9" name="Rectangle 8"/>
            <p:cNvSpPr/>
            <p:nvPr/>
          </p:nvSpPr>
          <p:spPr>
            <a:xfrm>
              <a:off x="3983789" y="3994691"/>
              <a:ext cx="3489158" cy="244888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4881"/>
            <a:stretch/>
          </p:blipFill>
          <p:spPr>
            <a:xfrm>
              <a:off x="3983789" y="3570038"/>
              <a:ext cx="4054508" cy="367792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1984375" y="909053"/>
            <a:ext cx="1999414" cy="4724317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185</Words>
  <Application>Microsoft Macintosh PowerPoint</Application>
  <PresentationFormat>On-screen Show (4:3)</PresentationFormat>
  <Paragraphs>58</Paragraphs>
  <Slides>50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2016 Spitzer Microlens Parallax Campaign</vt:lpstr>
      <vt:lpstr>Goal: Galactic Distribution of Planets = Statistics  Requires carefully considered selection criteria.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2016 Spitzer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1190: Planet found by YH Ryu</vt:lpstr>
      <vt:lpstr>1190: Planet found by YH Ryu</vt:lpstr>
      <vt:lpstr>1190: Planet found by YH Ryu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Smallest Planet Ever: 6x10-5</vt:lpstr>
      <vt:lpstr>Smallest Planet Ever: 6x10-5</vt:lpstr>
      <vt:lpstr>OB160735: Clear Binary from Spitzer</vt:lpstr>
      <vt:lpstr>PowerPoint Presentation</vt:lpstr>
      <vt:lpstr>PowerPoint Presentation</vt:lpstr>
      <vt:lpstr>PowerPoint Presentation</vt:lpstr>
      <vt:lpstr>PowerPoint Presentation</vt:lpstr>
      <vt:lpstr>Summary of 2016 Spitzer Events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Yee</dc:creator>
  <cp:lastModifiedBy>Jennifer Yee</cp:lastModifiedBy>
  <cp:revision>46</cp:revision>
  <dcterms:created xsi:type="dcterms:W3CDTF">2017-01-29T18:57:41Z</dcterms:created>
  <dcterms:modified xsi:type="dcterms:W3CDTF">2017-02-03T14:35:13Z</dcterms:modified>
</cp:coreProperties>
</file>