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23"/>
  </p:notesMasterIdLst>
  <p:sldIdLst>
    <p:sldId id="436" r:id="rId3"/>
    <p:sldId id="615" r:id="rId4"/>
    <p:sldId id="616" r:id="rId5"/>
    <p:sldId id="633" r:id="rId6"/>
    <p:sldId id="619" r:id="rId7"/>
    <p:sldId id="540" r:id="rId8"/>
    <p:sldId id="541" r:id="rId9"/>
    <p:sldId id="528" r:id="rId10"/>
    <p:sldId id="634" r:id="rId11"/>
    <p:sldId id="635" r:id="rId12"/>
    <p:sldId id="636" r:id="rId13"/>
    <p:sldId id="594" r:id="rId14"/>
    <p:sldId id="621" r:id="rId15"/>
    <p:sldId id="595" r:id="rId16"/>
    <p:sldId id="596" r:id="rId17"/>
    <p:sldId id="622" r:id="rId18"/>
    <p:sldId id="597" r:id="rId19"/>
    <p:sldId id="631" r:id="rId20"/>
    <p:sldId id="411" r:id="rId21"/>
    <p:sldId id="632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 baseline="-250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 baseline="-250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 baseline="-250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 baseline="-250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A9121"/>
    <a:srgbClr val="FF6FCF"/>
    <a:srgbClr val="A8F14C"/>
    <a:srgbClr val="996633"/>
    <a:srgbClr val="6F6F6F"/>
    <a:srgbClr val="FF8000"/>
    <a:srgbClr val="FF0000"/>
    <a:srgbClr val="A6F34D"/>
    <a:srgbClr val="84C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3" autoAdjust="0"/>
    <p:restoredTop sz="99477" autoAdjust="0"/>
  </p:normalViewPr>
  <p:slideViewPr>
    <p:cSldViewPr>
      <p:cViewPr>
        <p:scale>
          <a:sx n="90" d="100"/>
          <a:sy n="90" d="100"/>
        </p:scale>
        <p:origin x="-816" y="-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6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effectLst/>
                <a:cs typeface="+mn-cs"/>
              </a:defRPr>
            </a:lvl1pPr>
          </a:lstStyle>
          <a:p>
            <a:pPr>
              <a:defRPr/>
            </a:pPr>
            <a:fld id="{81D82C95-9788-E24F-8510-2AD40606F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62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B9968-949A-F840-BF22-DA53803537E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45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A </a:t>
            </a:r>
            <a:r>
              <a:rPr lang="en-US" dirty="0" err="1" smtClean="0"/>
              <a:t>microlensing</a:t>
            </a:r>
            <a:r>
              <a:rPr lang="en-US" dirty="0" smtClean="0"/>
              <a:t> event: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Occurs when one star passes close (&lt;~</a:t>
            </a:r>
            <a:r>
              <a:rPr lang="en-US" dirty="0" err="1" smtClean="0"/>
              <a:t>milliarcsecond</a:t>
            </a:r>
            <a:r>
              <a:rPr lang="en-US" dirty="0" smtClean="0"/>
              <a:t>) to our line of sight to a more distant star.  Events typically last a few days to a few months.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Rare (1 per star per 100,000 years toward the bulge) and unpredictable.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Must monitor 100s of million of stars on daily cadences to detect many </a:t>
            </a:r>
            <a:r>
              <a:rPr lang="en-US" dirty="0" err="1" smtClean="0"/>
              <a:t>microlensing</a:t>
            </a:r>
            <a:r>
              <a:rPr lang="en-US" dirty="0" smtClean="0"/>
              <a:t> events per year.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Surveys focus on the Galactic bulge, where the event rate is the highest.  Results in very crowded fields.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Detecting planets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If the foreground star hosts a planet that is near one of the two images, it will create an additional perturbation.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Images are near the Einstein ring radius, which is a typically a few to 5 AU depending on host distances and mass, and a factor of ~2 beyond the snow line.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Thus </a:t>
            </a:r>
            <a:r>
              <a:rPr lang="en-US" dirty="0" err="1" smtClean="0"/>
              <a:t>microlensing</a:t>
            </a:r>
            <a:r>
              <a:rPr lang="en-US" dirty="0" smtClean="0"/>
              <a:t> is sensitive to cold planets.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Signal magnitude does not decrease with planet mass, thus very low mass planets are detectable (ultimately limited by source size).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Duration of signal declines as mass</a:t>
            </a:r>
            <a:r>
              <a:rPr lang="en-US" baseline="30000" dirty="0" smtClean="0"/>
              <a:t>1/2</a:t>
            </a:r>
            <a:r>
              <a:rPr lang="en-US" dirty="0" smtClean="0"/>
              <a:t>, thus need cadences of tens of minutes.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Microlensing</a:t>
            </a:r>
            <a:r>
              <a:rPr lang="en-US" dirty="0" smtClean="0"/>
              <a:t> survey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Given the areal density of stars in the bulge, must monitor several square degrees on timescales of 10s of minutes with photometric precisions of a few percent.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E809BA-6D4F-4007-B091-680D2CEA4F8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17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A </a:t>
            </a:r>
            <a:r>
              <a:rPr lang="en-US" dirty="0" err="1" smtClean="0"/>
              <a:t>microlensing</a:t>
            </a:r>
            <a:r>
              <a:rPr lang="en-US" dirty="0" smtClean="0"/>
              <a:t> event: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Occurs when one star passes close (&lt;~</a:t>
            </a:r>
            <a:r>
              <a:rPr lang="en-US" dirty="0" err="1" smtClean="0"/>
              <a:t>milliarcsecond</a:t>
            </a:r>
            <a:r>
              <a:rPr lang="en-US" dirty="0" smtClean="0"/>
              <a:t>) to our line of sight to a more distant star.  Events typically last a few days to a few months.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Rare (1 per star per 100,000 years toward the bulge) and unpredictable.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Must monitor 100s of million of stars on daily cadences to detect many </a:t>
            </a:r>
            <a:r>
              <a:rPr lang="en-US" dirty="0" err="1" smtClean="0"/>
              <a:t>microlensing</a:t>
            </a:r>
            <a:r>
              <a:rPr lang="en-US" dirty="0" smtClean="0"/>
              <a:t> events per year.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Surveys focus on the Galactic bulge, where the event rate is the highest.  Results in very crowded fields.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Detecting planets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If the foreground star hosts a planet that is near one of the two images, it will create an additional perturbation.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Images are near the Einstein ring radius, which is a typically a few to 5 AU depending on host distances and mass, and a factor of ~2 beyond the snow line.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Thus </a:t>
            </a:r>
            <a:r>
              <a:rPr lang="en-US" dirty="0" err="1" smtClean="0"/>
              <a:t>microlensing</a:t>
            </a:r>
            <a:r>
              <a:rPr lang="en-US" dirty="0" smtClean="0"/>
              <a:t> is sensitive to cold planets.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Signal magnitude does not decrease with planet mass, thus very low mass planets are detectable (ultimately limited by source size).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Duration of signal declines as mass</a:t>
            </a:r>
            <a:r>
              <a:rPr lang="en-US" baseline="30000" dirty="0" smtClean="0"/>
              <a:t>1/2</a:t>
            </a:r>
            <a:r>
              <a:rPr lang="en-US" dirty="0" smtClean="0"/>
              <a:t>, thus need cadences of tens of minutes.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Microlensing</a:t>
            </a:r>
            <a:r>
              <a:rPr lang="en-US" dirty="0" smtClean="0"/>
              <a:t> survey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Given the areal density of stars in the bulge, must monitor several square degrees on timescales of 10s of minutes with photometric precisions of a few percent.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E809BA-6D4F-4007-B091-680D2CEA4F8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17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B9968-949A-F840-BF22-DA53803537E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452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3DC28-D463-CB46-A3C6-2AD48F54F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3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F3D8F-C169-364B-87A5-8275CE8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07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609600"/>
            <a:ext cx="2095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6134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18FDC-2419-9341-B00E-D3DC84C69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7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1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98546-0A64-7C4A-9B11-AE826D52E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5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81200"/>
            <a:ext cx="411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81000" y="4114800"/>
            <a:ext cx="411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1318A-FEC4-704D-BEF2-6BB80525A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70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981200"/>
            <a:ext cx="411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9DCE3-0F79-384B-ABDD-154AF4D70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00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3DC28-D463-CB46-A3C6-2AD48F54FE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69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0C145-1E7C-0F45-AE9D-E79BE1D2F9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31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20D12-6E91-CB46-BA22-00A90DB9FE8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51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1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CFC03-0F01-324D-A2E6-BC327E83F76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9AB7C-1E55-0A44-896F-B2772740C4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0C145-1E7C-0F45-AE9D-E79BE1D2F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77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F4745-6009-C94E-95C3-879DB89DE8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39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1B21D-5E87-B249-A113-5F78A258419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57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B398B-4F0D-F246-A9C6-205C6C91620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50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ADB5F-2946-064D-BC41-83664A4F4C9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09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F3D8F-C169-364B-87A5-8275CE8F77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36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609600"/>
            <a:ext cx="2095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6134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18FDC-2419-9341-B00E-D3DC84C699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480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1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98546-0A64-7C4A-9B11-AE826D52E2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77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81200"/>
            <a:ext cx="411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81000" y="4114800"/>
            <a:ext cx="411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1318A-FEC4-704D-BEF2-6BB80525AE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85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981200"/>
            <a:ext cx="411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9DCE3-0F79-384B-ABDD-154AF4D707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6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20D12-6E91-CB46-BA22-00A90DB9F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7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1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CFC03-0F01-324D-A2E6-BC327E83F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2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9AB7C-1E55-0A44-896F-B2772740C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1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F4745-6009-C94E-95C3-879DB89DE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6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1B21D-5E87-B249-A113-5F78A2584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9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B398B-4F0D-F246-A9C6-205C6C916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ADB5F-2946-064D-BC41-83664A4F4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6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gamma/>
                <a:shade val="12549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838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1200"/>
            <a:ext cx="8382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effectLst/>
                <a:cs typeface="+mn-cs"/>
              </a:defRPr>
            </a:lvl1pPr>
          </a:lstStyle>
          <a:p>
            <a:pPr>
              <a:defRPr/>
            </a:pPr>
            <a:fld id="{511D1451-702E-F041-8AE9-0210362F9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 Black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 Black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 Black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 Black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 Black" charset="0"/>
          <a:ea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 Black" charset="0"/>
          <a:ea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 Black" charset="0"/>
          <a:ea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 Black" charset="0"/>
          <a:ea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gamma/>
                <a:shade val="12549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838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1200"/>
            <a:ext cx="8382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effectLst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effectLst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effectLst/>
                <a:cs typeface="+mn-cs"/>
              </a:defRPr>
            </a:lvl1pPr>
          </a:lstStyle>
          <a:p>
            <a:pPr>
              <a:defRPr/>
            </a:pPr>
            <a:fld id="{511D1451-702E-F041-8AE9-0210362F955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808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 Black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 Black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 Black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 Black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 Black" charset="0"/>
          <a:ea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 Black" charset="0"/>
          <a:ea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 Black" charset="0"/>
          <a:ea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 Black" charset="0"/>
          <a:ea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8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2.jpeg"/><Relationship Id="rId3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7.jpg"/><Relationship Id="rId3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5410200"/>
            <a:ext cx="9144000" cy="2514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Scott Gaudi</a:t>
            </a: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The Ohio State University</a:t>
            </a:r>
          </a:p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(with the WFIRST SDTs and on behalf of the WFIRST </a:t>
            </a:r>
            <a:r>
              <a:rPr lang="en-US" sz="2000" dirty="0" err="1" smtClean="0">
                <a:cs typeface="+mn-cs"/>
              </a:rPr>
              <a:t>μSIT</a:t>
            </a:r>
            <a:r>
              <a:rPr lang="en-US" sz="2000" dirty="0" smtClean="0">
                <a:cs typeface="+mn-cs"/>
              </a:rPr>
              <a:t>)</a:t>
            </a:r>
            <a:endParaRPr lang="en-US" sz="2800" dirty="0" smtClean="0">
              <a:cs typeface="+mn-cs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762000"/>
            <a:ext cx="91440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2120900" algn="l"/>
              </a:tabLst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336699"/>
                  </a:outerShdw>
                </a:effectLst>
                <a:cs typeface="+mj-cs"/>
              </a:rPr>
              <a:t>Completing the Census of </a:t>
            </a:r>
            <a:r>
              <a:rPr lang="en-US" sz="5400" dirty="0" err="1" smtClean="0">
                <a:effectLst>
                  <a:outerShdw blurRad="38100" dist="38100" dir="2700000" algn="tl">
                    <a:srgbClr val="336699"/>
                  </a:outerShdw>
                </a:effectLst>
                <a:cs typeface="+mj-cs"/>
              </a:rPr>
              <a:t>Exoplanetary</a:t>
            </a:r>
            <a:r>
              <a:rPr lang="en-US" sz="5400" dirty="0" smtClean="0">
                <a:effectLst>
                  <a:outerShdw blurRad="38100" dist="38100" dir="2700000" algn="tl">
                    <a:srgbClr val="336699"/>
                  </a:outerShdw>
                </a:effectLst>
                <a:cs typeface="+mj-cs"/>
              </a:rPr>
              <a:t> Systems </a:t>
            </a:r>
            <a:br>
              <a:rPr lang="en-US" sz="5400" dirty="0" smtClean="0">
                <a:effectLst>
                  <a:outerShdw blurRad="38100" dist="38100" dir="2700000" algn="tl">
                    <a:srgbClr val="336699"/>
                  </a:outerShdw>
                </a:effectLst>
                <a:cs typeface="+mj-cs"/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336699"/>
                  </a:outerShdw>
                </a:effectLst>
                <a:cs typeface="+mj-cs"/>
              </a:rPr>
              <a:t>with WFIRST.</a:t>
            </a:r>
            <a:br>
              <a:rPr lang="en-US" sz="5400" dirty="0" smtClean="0">
                <a:effectLst>
                  <a:outerShdw blurRad="38100" dist="38100" dir="2700000" algn="tl">
                    <a:srgbClr val="336699"/>
                  </a:outerShdw>
                </a:effectLst>
                <a:cs typeface="+mj-cs"/>
              </a:rPr>
            </a:br>
            <a:r>
              <a:rPr lang="en-US" sz="4400" b="1" dirty="0" smtClean="0">
                <a:cs typeface="+mj-cs"/>
              </a:rPr>
              <a:t/>
            </a:r>
            <a:br>
              <a:rPr lang="en-US" sz="4400" b="1" dirty="0" smtClean="0">
                <a:cs typeface="+mj-cs"/>
              </a:rPr>
            </a:br>
            <a:r>
              <a:rPr lang="en-US" sz="4400" b="1" dirty="0" smtClean="0">
                <a:cs typeface="+mj-cs"/>
              </a:rPr>
              <a:t/>
            </a:r>
            <a:br>
              <a:rPr lang="en-US" sz="4400" b="1" dirty="0" smtClean="0">
                <a:cs typeface="+mj-cs"/>
              </a:rPr>
            </a:br>
            <a:r>
              <a:rPr lang="en-US" sz="2400" b="1" dirty="0" smtClean="0">
                <a:cs typeface="+mj-cs"/>
              </a:rPr>
              <a:t>21</a:t>
            </a:r>
            <a:r>
              <a:rPr lang="en-US" sz="2400" b="1" baseline="30000" dirty="0" smtClean="0">
                <a:cs typeface="+mj-cs"/>
              </a:rPr>
              <a:t>st</a:t>
            </a:r>
            <a:r>
              <a:rPr lang="en-US" sz="2400" b="1" dirty="0" smtClean="0">
                <a:cs typeface="+mj-cs"/>
              </a:rPr>
              <a:t> International </a:t>
            </a:r>
            <a:r>
              <a:rPr lang="en-US" sz="2400" b="1" dirty="0" err="1" smtClean="0">
                <a:cs typeface="+mj-cs"/>
              </a:rPr>
              <a:t>Microlnesing</a:t>
            </a:r>
            <a:r>
              <a:rPr lang="en-US" sz="2400" b="1" dirty="0" smtClean="0">
                <a:cs typeface="+mj-cs"/>
              </a:rPr>
              <a:t> Conference</a:t>
            </a:r>
            <a:br>
              <a:rPr lang="en-US" sz="2400" b="1" dirty="0" smtClean="0">
                <a:cs typeface="+mj-cs"/>
              </a:rPr>
            </a:br>
            <a:r>
              <a:rPr lang="en-US" sz="2400" b="1" dirty="0" smtClean="0">
                <a:cs typeface="+mj-cs"/>
              </a:rPr>
              <a:t>Ushering in the New Age of </a:t>
            </a:r>
            <a:r>
              <a:rPr lang="en-US" sz="2400" b="1" dirty="0" err="1" smtClean="0">
                <a:cs typeface="+mj-cs"/>
              </a:rPr>
              <a:t>Microlensing</a:t>
            </a:r>
            <a:r>
              <a:rPr lang="en-US" sz="2400" b="1" dirty="0" smtClean="0">
                <a:cs typeface="+mj-cs"/>
              </a:rPr>
              <a:t> from Space</a:t>
            </a:r>
            <a:r>
              <a:rPr lang="en-US" sz="4400" b="1" dirty="0" smtClean="0">
                <a:cs typeface="+mj-cs"/>
              </a:rPr>
              <a:t/>
            </a:r>
            <a:br>
              <a:rPr lang="en-US" sz="4400" b="1" dirty="0" smtClean="0">
                <a:cs typeface="+mj-cs"/>
              </a:rPr>
            </a:br>
            <a:r>
              <a:rPr lang="en-US" sz="2400" b="1" dirty="0" smtClean="0">
                <a:cs typeface="+mj-cs"/>
              </a:rPr>
              <a:t>January 5, 2017</a:t>
            </a:r>
            <a:endParaRPr lang="en-US" sz="2000" dirty="0" smtClean="0">
              <a:effectLst>
                <a:outerShdw blurRad="38100" dist="38100" dir="2700000" algn="tl">
                  <a:srgbClr val="336699"/>
                </a:outerShdw>
              </a:effectLst>
              <a:cs typeface="+mj-cs"/>
            </a:endParaRPr>
          </a:p>
        </p:txBody>
      </p:sp>
      <p:pic>
        <p:nvPicPr>
          <p:cNvPr id="5" name="Picture 4" descr="wfirstlogo-august_3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819400"/>
            <a:ext cx="2527347" cy="1260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WFIRST Real?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82000" cy="47244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Yes!</a:t>
            </a:r>
          </a:p>
          <a:p>
            <a:endParaRPr lang="en-US" sz="3600" dirty="0"/>
          </a:p>
          <a:p>
            <a:r>
              <a:rPr lang="en-US" sz="3600" dirty="0" smtClean="0"/>
              <a:t>New start (KDP-A) February 18, 2016.</a:t>
            </a:r>
          </a:p>
          <a:p>
            <a:endParaRPr lang="en-US" sz="3600" dirty="0" smtClean="0"/>
          </a:p>
          <a:p>
            <a:r>
              <a:rPr lang="en-US" sz="3600" dirty="0" smtClean="0"/>
              <a:t>WFIRST Science Investigation Teams announced on December 18, 2015.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55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143000"/>
          </a:xfrm>
        </p:spPr>
        <p:txBody>
          <a:bodyPr/>
          <a:lstStyle/>
          <a:p>
            <a:r>
              <a:rPr lang="en-US" dirty="0" smtClean="0"/>
              <a:t>WFIRST-AFTA.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594999"/>
              </p:ext>
            </p:extLst>
          </p:nvPr>
        </p:nvGraphicFramePr>
        <p:xfrm>
          <a:off x="152400" y="1813118"/>
          <a:ext cx="3352800" cy="4267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</a:tblGrid>
              <a:tr h="8440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WFIRST-AFTA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20">
                <a:tc>
                  <a:txBody>
                    <a:bodyPr/>
                    <a:lstStyle/>
                    <a:p>
                      <a:r>
                        <a:rPr lang="en-US" dirty="0" smtClean="0"/>
                        <a:t>Eff.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Aperture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2.28m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20">
                <a:tc>
                  <a:txBody>
                    <a:bodyPr/>
                    <a:lstStyle/>
                    <a:p>
                      <a:r>
                        <a:rPr lang="en-US" dirty="0" smtClean="0"/>
                        <a:t>FOV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0.281</a:t>
                      </a:r>
                      <a:r>
                        <a:rPr lang="en-US" baseline="0" dirty="0" smtClean="0"/>
                        <a:t> deg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20">
                <a:tc>
                  <a:txBody>
                    <a:bodyPr/>
                    <a:lstStyle/>
                    <a:p>
                      <a:r>
                        <a:rPr lang="en-US" dirty="0" smtClean="0"/>
                        <a:t>Wavelengths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0.7-2 μm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20">
                <a:tc>
                  <a:txBody>
                    <a:bodyPr/>
                    <a:lstStyle/>
                    <a:p>
                      <a:r>
                        <a:rPr lang="en-US" dirty="0" smtClean="0"/>
                        <a:t>FWHM@1μm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0.10”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20">
                <a:tc>
                  <a:txBody>
                    <a:bodyPr/>
                    <a:lstStyle/>
                    <a:p>
                      <a:r>
                        <a:rPr lang="en-US" dirty="0" smtClean="0"/>
                        <a:t>Pixel</a:t>
                      </a:r>
                      <a:r>
                        <a:rPr lang="en-US" baseline="0" dirty="0" smtClean="0"/>
                        <a:t> Size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0.11”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20">
                <a:tc>
                  <a:txBody>
                    <a:bodyPr/>
                    <a:lstStyle/>
                    <a:p>
                      <a:r>
                        <a:rPr lang="en-US" dirty="0" smtClean="0"/>
                        <a:t>Lifetime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5+1 years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20">
                <a:tc>
                  <a:txBody>
                    <a:bodyPr/>
                    <a:lstStyle/>
                    <a:p>
                      <a:r>
                        <a:rPr lang="en-US" dirty="0" smtClean="0"/>
                        <a:t>Orbit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L2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74552" y="2875446"/>
            <a:ext cx="4343400" cy="209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7600" y="1752600"/>
            <a:ext cx="3124200" cy="4355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aseline="0" dirty="0">
                <a:solidFill>
                  <a:srgbClr val="000000"/>
                </a:solidFill>
                <a:latin typeface="Arial"/>
                <a:ea typeface="ヒラギノ角ゴ Pro W3"/>
                <a:cs typeface="Arial Black"/>
              </a:rPr>
              <a:t>Wide-Field </a:t>
            </a:r>
            <a:r>
              <a:rPr lang="en-US" sz="1600" baseline="0" dirty="0" smtClean="0">
                <a:solidFill>
                  <a:srgbClr val="000000"/>
                </a:solidFill>
                <a:latin typeface="Arial"/>
                <a:ea typeface="ヒラギノ角ゴ Pro W3"/>
                <a:cs typeface="Arial Black"/>
              </a:rPr>
              <a:t>Instrument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en-US" sz="1200" baseline="0" dirty="0" smtClean="0">
                <a:solidFill>
                  <a:srgbClr val="000000"/>
                </a:solidFill>
                <a:latin typeface="Arial"/>
                <a:ea typeface="ヒラギノ角ゴ Pro W3"/>
                <a:cs typeface="Arial Black"/>
              </a:rPr>
              <a:t>Imaging </a:t>
            </a:r>
            <a:r>
              <a:rPr lang="en-US" sz="1200" baseline="0" dirty="0">
                <a:solidFill>
                  <a:srgbClr val="000000"/>
                </a:solidFill>
                <a:latin typeface="Arial"/>
                <a:ea typeface="ヒラギノ角ゴ Pro W3"/>
                <a:cs typeface="Arial Black"/>
              </a:rPr>
              <a:t>&amp; spectroscopy over 1000's sq </a:t>
            </a:r>
            <a:r>
              <a:rPr lang="en-US" sz="1200" baseline="0" dirty="0" smtClean="0">
                <a:solidFill>
                  <a:srgbClr val="000000"/>
                </a:solidFill>
                <a:latin typeface="Arial"/>
                <a:ea typeface="ヒラギノ角ゴ Pro W3"/>
                <a:cs typeface="Arial Black"/>
              </a:rPr>
              <a:t>deg.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en-US" sz="1200" baseline="0" dirty="0" smtClean="0">
                <a:solidFill>
                  <a:srgbClr val="000000"/>
                </a:solidFill>
                <a:latin typeface="Arial"/>
                <a:ea typeface="ヒラギノ角ゴ Pro W3"/>
                <a:cs typeface="Arial Black"/>
              </a:rPr>
              <a:t>Monitoring </a:t>
            </a:r>
            <a:r>
              <a:rPr lang="en-US" sz="1200" baseline="0" dirty="0">
                <a:solidFill>
                  <a:srgbClr val="000000"/>
                </a:solidFill>
                <a:latin typeface="Arial"/>
                <a:ea typeface="ヒラギノ角ゴ Pro W3"/>
                <a:cs typeface="Arial Black"/>
              </a:rPr>
              <a:t>of SN and microlensing </a:t>
            </a:r>
            <a:r>
              <a:rPr lang="en-US" sz="1200" baseline="0" dirty="0" smtClean="0">
                <a:solidFill>
                  <a:srgbClr val="000000"/>
                </a:solidFill>
                <a:latin typeface="Arial"/>
                <a:ea typeface="ヒラギノ角ゴ Pro W3"/>
                <a:cs typeface="Arial Black"/>
              </a:rPr>
              <a:t>fields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en-US" sz="1200" baseline="0" dirty="0" smtClean="0">
                <a:solidFill>
                  <a:srgbClr val="000000"/>
                </a:solidFill>
                <a:latin typeface="Arial"/>
                <a:ea typeface="ヒラギノ角ゴ Pro W3"/>
                <a:cs typeface="Arial Black"/>
              </a:rPr>
              <a:t>0.7 </a:t>
            </a:r>
            <a:r>
              <a:rPr lang="en-US" sz="1200" baseline="0" dirty="0">
                <a:solidFill>
                  <a:srgbClr val="000000"/>
                </a:solidFill>
                <a:latin typeface="Arial"/>
                <a:ea typeface="ヒラギノ角ゴ Pro W3"/>
                <a:cs typeface="Arial Black"/>
              </a:rPr>
              <a:t>– 2.0 micron </a:t>
            </a:r>
            <a:r>
              <a:rPr lang="en-US" sz="1200" baseline="0" dirty="0" smtClean="0">
                <a:solidFill>
                  <a:srgbClr val="000000"/>
                </a:solidFill>
                <a:latin typeface="Arial"/>
                <a:ea typeface="ヒラギノ角ゴ Pro W3"/>
                <a:cs typeface="Arial Black"/>
              </a:rPr>
              <a:t>bandpass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en-US" sz="1200" baseline="0" dirty="0" smtClean="0">
                <a:solidFill>
                  <a:srgbClr val="000000"/>
                </a:solidFill>
                <a:latin typeface="Arial"/>
                <a:ea typeface="ヒラギノ角ゴ Pro W3"/>
                <a:cs typeface="Arial Black"/>
              </a:rPr>
              <a:t>0.28 </a:t>
            </a:r>
            <a:r>
              <a:rPr lang="en-US" sz="1200" baseline="0" dirty="0">
                <a:solidFill>
                  <a:srgbClr val="000000"/>
                </a:solidFill>
                <a:latin typeface="Arial"/>
                <a:ea typeface="ヒラギノ角ゴ Pro W3"/>
                <a:cs typeface="Arial Black"/>
              </a:rPr>
              <a:t>sq deg FoV  (100X JWST FoV</a:t>
            </a:r>
            <a:r>
              <a:rPr lang="en-US" sz="1200" baseline="0" dirty="0" smtClean="0">
                <a:solidFill>
                  <a:srgbClr val="000000"/>
                </a:solidFill>
                <a:latin typeface="Arial"/>
                <a:ea typeface="ヒラギノ角ゴ Pro W3"/>
                <a:cs typeface="Arial Black"/>
              </a:rPr>
              <a:t>)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en-US" sz="1200" baseline="0" dirty="0" smtClean="0">
                <a:solidFill>
                  <a:srgbClr val="000000"/>
                </a:solidFill>
                <a:latin typeface="Arial"/>
                <a:ea typeface="ヒラギノ角ゴ Pro W3"/>
                <a:cs typeface="Arial Black"/>
              </a:rPr>
              <a:t>18 </a:t>
            </a:r>
            <a:r>
              <a:rPr lang="en-US" sz="1200" baseline="0" dirty="0">
                <a:solidFill>
                  <a:srgbClr val="000000"/>
                </a:solidFill>
                <a:latin typeface="Arial"/>
                <a:ea typeface="ヒラギノ角ゴ Pro W3"/>
                <a:cs typeface="Arial Black"/>
              </a:rPr>
              <a:t>H4RG detectors  (288 Mpixels</a:t>
            </a:r>
            <a:r>
              <a:rPr lang="en-US" sz="1200" baseline="0" dirty="0" smtClean="0">
                <a:solidFill>
                  <a:srgbClr val="000000"/>
                </a:solidFill>
                <a:latin typeface="Arial"/>
                <a:ea typeface="ヒラギノ角ゴ Pro W3"/>
                <a:cs typeface="Arial Black"/>
              </a:rPr>
              <a:t>)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en-US" sz="1200" baseline="0" dirty="0" smtClean="0">
                <a:solidFill>
                  <a:srgbClr val="000000"/>
                </a:solidFill>
                <a:latin typeface="Arial"/>
                <a:ea typeface="ヒラギノ角ゴ Pro W3"/>
                <a:cs typeface="Arial Black"/>
              </a:rPr>
              <a:t>4 </a:t>
            </a:r>
            <a:r>
              <a:rPr lang="en-US" sz="1200" baseline="0" dirty="0">
                <a:solidFill>
                  <a:srgbClr val="000000"/>
                </a:solidFill>
                <a:latin typeface="Arial"/>
                <a:ea typeface="ヒラギノ角ゴ Pro W3"/>
                <a:cs typeface="Arial Black"/>
              </a:rPr>
              <a:t>filter imaging,  grism + IFU </a:t>
            </a:r>
            <a:r>
              <a:rPr lang="en-US" sz="1200" baseline="0" dirty="0" smtClean="0">
                <a:solidFill>
                  <a:srgbClr val="000000"/>
                </a:solidFill>
                <a:latin typeface="Arial"/>
                <a:ea typeface="ヒラギノ角ゴ Pro W3"/>
                <a:cs typeface="Arial Black"/>
              </a:rPr>
              <a:t>spectroscopy</a:t>
            </a:r>
          </a:p>
          <a:p>
            <a:pPr>
              <a:spcAft>
                <a:spcPts val="600"/>
              </a:spcAft>
            </a:pPr>
            <a:r>
              <a:rPr lang="en-US" sz="1600" baseline="0" dirty="0">
                <a:solidFill>
                  <a:srgbClr val="000000"/>
                </a:solidFill>
                <a:latin typeface="Arial"/>
                <a:ea typeface="ヒラギノ角ゴ Pro W3"/>
                <a:cs typeface="Arial Black"/>
              </a:rPr>
              <a:t>Coronagraph </a:t>
            </a:r>
            <a:endParaRPr lang="en-US" sz="1600" baseline="0" dirty="0" smtClean="0">
              <a:solidFill>
                <a:srgbClr val="000000"/>
              </a:solidFill>
              <a:latin typeface="Arial"/>
              <a:ea typeface="ヒラギノ角ゴ Pro W3"/>
              <a:cs typeface="Arial Black"/>
            </a:endParaRPr>
          </a:p>
          <a:p>
            <a:pPr>
              <a:spcAft>
                <a:spcPts val="600"/>
              </a:spcAft>
            </a:pPr>
            <a:r>
              <a:rPr lang="en-US" sz="1200" baseline="0" dirty="0" smtClean="0">
                <a:solidFill>
                  <a:srgbClr val="000000"/>
                </a:solidFill>
                <a:latin typeface="Arial"/>
                <a:ea typeface="ヒラギノ角ゴ Pro W3"/>
                <a:cs typeface="Arial Black"/>
              </a:rPr>
              <a:t>Imaging </a:t>
            </a:r>
            <a:r>
              <a:rPr lang="en-US" sz="1200" baseline="0" dirty="0">
                <a:solidFill>
                  <a:srgbClr val="000000"/>
                </a:solidFill>
                <a:latin typeface="Arial"/>
                <a:ea typeface="ヒラギノ角ゴ Pro W3"/>
                <a:cs typeface="Arial Black"/>
              </a:rPr>
              <a:t>of ice &amp; gas giant </a:t>
            </a:r>
            <a:r>
              <a:rPr lang="en-US" sz="1200" baseline="0" dirty="0" smtClean="0">
                <a:solidFill>
                  <a:srgbClr val="000000"/>
                </a:solidFill>
                <a:latin typeface="Arial"/>
                <a:ea typeface="ヒラギノ角ゴ Pro W3"/>
                <a:cs typeface="Arial Black"/>
              </a:rPr>
              <a:t>exoplanets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en-US" sz="1200" baseline="0" dirty="0" smtClean="0">
                <a:solidFill>
                  <a:srgbClr val="000000"/>
                </a:solidFill>
                <a:latin typeface="Arial"/>
                <a:ea typeface="ヒラギノ角ゴ Pro W3"/>
                <a:cs typeface="Arial Black"/>
              </a:rPr>
              <a:t>Imaging </a:t>
            </a:r>
            <a:r>
              <a:rPr lang="en-US" sz="1200" baseline="0" dirty="0">
                <a:solidFill>
                  <a:srgbClr val="000000"/>
                </a:solidFill>
                <a:latin typeface="Arial"/>
                <a:ea typeface="ヒラギノ角ゴ Pro W3"/>
                <a:cs typeface="Arial Black"/>
              </a:rPr>
              <a:t>of debris disks </a:t>
            </a:r>
            <a:endParaRPr lang="en-US" sz="1200" baseline="0" dirty="0" smtClean="0">
              <a:solidFill>
                <a:srgbClr val="000000"/>
              </a:solidFill>
              <a:latin typeface="Arial"/>
              <a:ea typeface="ヒラギノ角ゴ Pro W3"/>
              <a:cs typeface="Arial Black"/>
            </a:endParaRPr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en-US" sz="1200" baseline="0" dirty="0" smtClean="0">
                <a:solidFill>
                  <a:srgbClr val="000000"/>
                </a:solidFill>
                <a:latin typeface="Arial"/>
                <a:ea typeface="ヒラギノ角ゴ Pro W3"/>
                <a:cs typeface="Arial Black"/>
              </a:rPr>
              <a:t>400 </a:t>
            </a:r>
            <a:r>
              <a:rPr lang="en-US" sz="1200" baseline="0" dirty="0">
                <a:solidFill>
                  <a:srgbClr val="000000"/>
                </a:solidFill>
                <a:latin typeface="Arial"/>
                <a:ea typeface="ヒラギノ角ゴ Pro W3"/>
                <a:cs typeface="Arial Black"/>
              </a:rPr>
              <a:t>– 1000 nm </a:t>
            </a:r>
            <a:r>
              <a:rPr lang="en-US" sz="1200" baseline="0" dirty="0" smtClean="0">
                <a:solidFill>
                  <a:srgbClr val="000000"/>
                </a:solidFill>
                <a:latin typeface="Arial"/>
                <a:ea typeface="ヒラギノ角ゴ Pro W3"/>
                <a:cs typeface="Arial Black"/>
              </a:rPr>
              <a:t>bandpass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en-US" sz="1200" baseline="0" dirty="0">
                <a:solidFill>
                  <a:srgbClr val="000000"/>
                </a:solidFill>
                <a:latin typeface="Arial"/>
                <a:ea typeface="ヒラギノ角ゴ Pro W3"/>
                <a:cs typeface="Arial Black"/>
              </a:rPr>
              <a:t>1</a:t>
            </a:r>
            <a:r>
              <a:rPr lang="en-US" sz="1200" baseline="0" dirty="0" smtClean="0">
                <a:solidFill>
                  <a:srgbClr val="000000"/>
                </a:solidFill>
                <a:latin typeface="Arial"/>
                <a:ea typeface="ヒラギノ角ゴ Pro W3"/>
                <a:cs typeface="Arial Black"/>
              </a:rPr>
              <a:t>0</a:t>
            </a:r>
            <a:r>
              <a:rPr lang="en-US" sz="1200" baseline="30000" dirty="0" smtClean="0">
                <a:solidFill>
                  <a:srgbClr val="000000"/>
                </a:solidFill>
                <a:latin typeface="Arial"/>
                <a:ea typeface="ヒラギノ角ゴ Pro W3"/>
                <a:cs typeface="Arial Black"/>
              </a:rPr>
              <a:t>-9  </a:t>
            </a:r>
            <a:r>
              <a:rPr lang="en-US" sz="1200" baseline="0" dirty="0" smtClean="0">
                <a:solidFill>
                  <a:srgbClr val="000000"/>
                </a:solidFill>
                <a:latin typeface="Arial"/>
                <a:ea typeface="ヒラギノ角ゴ Pro W3"/>
                <a:cs typeface="Arial Black"/>
              </a:rPr>
              <a:t>contrast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en-US" sz="1200" baseline="0" dirty="0">
                <a:solidFill>
                  <a:srgbClr val="000000"/>
                </a:solidFill>
                <a:latin typeface="Arial"/>
                <a:ea typeface="ヒラギノ角ゴ Pro W3"/>
                <a:cs typeface="Arial Black"/>
              </a:rPr>
              <a:t>2</a:t>
            </a:r>
            <a:r>
              <a:rPr lang="en-US" sz="1200" baseline="0" dirty="0" smtClean="0">
                <a:solidFill>
                  <a:srgbClr val="000000"/>
                </a:solidFill>
                <a:latin typeface="Arial"/>
                <a:ea typeface="ヒラギノ角ゴ Pro W3"/>
                <a:cs typeface="Arial Black"/>
              </a:rPr>
              <a:t>00 </a:t>
            </a:r>
            <a:r>
              <a:rPr lang="en-US" sz="1200" baseline="0" dirty="0">
                <a:solidFill>
                  <a:srgbClr val="000000"/>
                </a:solidFill>
                <a:latin typeface="Arial"/>
                <a:ea typeface="ヒラギノ角ゴ Pro W3"/>
                <a:cs typeface="Arial Black"/>
              </a:rPr>
              <a:t>milli-arcsec inner </a:t>
            </a:r>
            <a:r>
              <a:rPr lang="en-US" sz="1200" baseline="0" dirty="0" smtClean="0">
                <a:solidFill>
                  <a:srgbClr val="000000"/>
                </a:solidFill>
                <a:latin typeface="Arial"/>
                <a:ea typeface="ヒラギノ角ゴ Pro W3"/>
                <a:cs typeface="Arial Black"/>
              </a:rPr>
              <a:t>working angle</a:t>
            </a:r>
          </a:p>
          <a:p>
            <a:pPr>
              <a:spcAft>
                <a:spcPts val="600"/>
              </a:spcAft>
            </a:pPr>
            <a:endParaRPr lang="en-US" sz="1200" baseline="0" dirty="0">
              <a:solidFill>
                <a:srgbClr val="000000"/>
              </a:solidFill>
              <a:latin typeface="Arial"/>
              <a:ea typeface="ヒラギノ角ゴ Pro W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1752600"/>
            <a:ext cx="3124200" cy="43545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600" baseline="0" dirty="0">
                <a:solidFill>
                  <a:srgbClr val="000000"/>
                </a:solidFill>
                <a:effectLst/>
                <a:latin typeface="Arial"/>
                <a:ea typeface="ヒラギノ角ゴ Pro W3"/>
              </a:rPr>
              <a:t>Wide-Field Instrument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  <a:defRPr/>
            </a:pPr>
            <a:r>
              <a:rPr lang="en-US" sz="1200" baseline="0" dirty="0">
                <a:solidFill>
                  <a:srgbClr val="000000"/>
                </a:solidFill>
                <a:effectLst/>
                <a:latin typeface="Arial"/>
                <a:ea typeface="ヒラギノ角ゴ Pro W3"/>
              </a:rPr>
              <a:t>Imaging &amp; spectroscopy over 1000's </a:t>
            </a:r>
            <a:r>
              <a:rPr lang="en-US" sz="1200" baseline="0" dirty="0" err="1">
                <a:solidFill>
                  <a:srgbClr val="000000"/>
                </a:solidFill>
                <a:effectLst/>
                <a:latin typeface="Arial"/>
                <a:ea typeface="ヒラギノ角ゴ Pro W3"/>
              </a:rPr>
              <a:t>sq</a:t>
            </a:r>
            <a:r>
              <a:rPr lang="en-US" sz="1200" baseline="0" dirty="0">
                <a:solidFill>
                  <a:srgbClr val="000000"/>
                </a:solidFill>
                <a:effectLst/>
                <a:latin typeface="Arial"/>
                <a:ea typeface="ヒラギノ角ゴ Pro W3"/>
              </a:rPr>
              <a:t> deg.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  <a:defRPr/>
            </a:pPr>
            <a:r>
              <a:rPr lang="en-US" sz="1200" baseline="0" dirty="0">
                <a:solidFill>
                  <a:srgbClr val="000000"/>
                </a:solidFill>
                <a:effectLst/>
                <a:latin typeface="Arial"/>
                <a:ea typeface="ヒラギノ角ゴ Pro W3"/>
              </a:rPr>
              <a:t>Monitoring of SN and </a:t>
            </a:r>
            <a:r>
              <a:rPr lang="en-US" sz="1200" baseline="0" dirty="0" err="1">
                <a:solidFill>
                  <a:srgbClr val="000000"/>
                </a:solidFill>
                <a:effectLst/>
                <a:latin typeface="Arial"/>
                <a:ea typeface="ヒラギノ角ゴ Pro W3"/>
              </a:rPr>
              <a:t>microlensing</a:t>
            </a:r>
            <a:r>
              <a:rPr lang="en-US" sz="1200" baseline="0" dirty="0">
                <a:solidFill>
                  <a:srgbClr val="000000"/>
                </a:solidFill>
                <a:effectLst/>
                <a:latin typeface="Arial"/>
                <a:ea typeface="ヒラギノ角ゴ Pro W3"/>
              </a:rPr>
              <a:t> fields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  <a:defRPr/>
            </a:pPr>
            <a:r>
              <a:rPr lang="en-US" sz="1200" baseline="0" dirty="0">
                <a:solidFill>
                  <a:srgbClr val="000000"/>
                </a:solidFill>
                <a:effectLst/>
                <a:latin typeface="Arial"/>
                <a:ea typeface="ヒラギノ角ゴ Pro W3"/>
              </a:rPr>
              <a:t>0.7 – 2.0 micron </a:t>
            </a:r>
            <a:r>
              <a:rPr lang="en-US" sz="1200" baseline="0" dirty="0" err="1">
                <a:solidFill>
                  <a:srgbClr val="000000"/>
                </a:solidFill>
                <a:effectLst/>
                <a:latin typeface="Arial"/>
                <a:ea typeface="ヒラギノ角ゴ Pro W3"/>
              </a:rPr>
              <a:t>bandpass</a:t>
            </a:r>
            <a:endParaRPr lang="en-US" sz="1200" baseline="0" dirty="0">
              <a:solidFill>
                <a:srgbClr val="000000"/>
              </a:solidFill>
              <a:effectLst/>
              <a:latin typeface="Arial"/>
              <a:ea typeface="ヒラギノ角ゴ Pro W3"/>
            </a:endParaRPr>
          </a:p>
          <a:p>
            <a:pPr marL="171450" indent="-171450">
              <a:spcAft>
                <a:spcPts val="600"/>
              </a:spcAft>
              <a:buFont typeface="Arial"/>
              <a:buChar char="•"/>
              <a:defRPr/>
            </a:pPr>
            <a:r>
              <a:rPr lang="en-US" sz="1200" baseline="0" dirty="0">
                <a:solidFill>
                  <a:srgbClr val="000000"/>
                </a:solidFill>
                <a:effectLst/>
                <a:latin typeface="Arial"/>
                <a:ea typeface="ヒラギノ角ゴ Pro W3"/>
              </a:rPr>
              <a:t>0.28 </a:t>
            </a:r>
            <a:r>
              <a:rPr lang="en-US" sz="1200" baseline="0" dirty="0" err="1">
                <a:solidFill>
                  <a:srgbClr val="000000"/>
                </a:solidFill>
                <a:effectLst/>
                <a:latin typeface="Arial"/>
                <a:ea typeface="ヒラギノ角ゴ Pro W3"/>
              </a:rPr>
              <a:t>sq</a:t>
            </a:r>
            <a:r>
              <a:rPr lang="en-US" sz="1200" baseline="0" dirty="0">
                <a:solidFill>
                  <a:srgbClr val="000000"/>
                </a:solidFill>
                <a:effectLst/>
                <a:latin typeface="Arial"/>
                <a:ea typeface="ヒラギノ角ゴ Pro W3"/>
              </a:rPr>
              <a:t> </a:t>
            </a:r>
            <a:r>
              <a:rPr lang="en-US" sz="1200" baseline="0" dirty="0" err="1">
                <a:solidFill>
                  <a:srgbClr val="000000"/>
                </a:solidFill>
                <a:effectLst/>
                <a:latin typeface="Arial"/>
                <a:ea typeface="ヒラギノ角ゴ Pro W3"/>
              </a:rPr>
              <a:t>deg</a:t>
            </a:r>
            <a:r>
              <a:rPr lang="en-US" sz="1200" baseline="0" dirty="0">
                <a:solidFill>
                  <a:srgbClr val="000000"/>
                </a:solidFill>
                <a:effectLst/>
                <a:latin typeface="Arial"/>
                <a:ea typeface="ヒラギノ角ゴ Pro W3"/>
              </a:rPr>
              <a:t> </a:t>
            </a:r>
            <a:r>
              <a:rPr lang="en-US" sz="1200" baseline="0" dirty="0" err="1">
                <a:solidFill>
                  <a:srgbClr val="000000"/>
                </a:solidFill>
                <a:effectLst/>
                <a:latin typeface="Arial"/>
                <a:ea typeface="ヒラギノ角ゴ Pro W3"/>
              </a:rPr>
              <a:t>FoV</a:t>
            </a:r>
            <a:r>
              <a:rPr lang="en-US" sz="1200" baseline="0" dirty="0">
                <a:solidFill>
                  <a:srgbClr val="000000"/>
                </a:solidFill>
                <a:effectLst/>
                <a:latin typeface="Arial"/>
                <a:ea typeface="ヒラギノ角ゴ Pro W3"/>
              </a:rPr>
              <a:t>  (100X JWST </a:t>
            </a:r>
            <a:r>
              <a:rPr lang="en-US" sz="1200" baseline="0" dirty="0" err="1">
                <a:solidFill>
                  <a:srgbClr val="000000"/>
                </a:solidFill>
                <a:effectLst/>
                <a:latin typeface="Arial"/>
                <a:ea typeface="ヒラギノ角ゴ Pro W3"/>
              </a:rPr>
              <a:t>FoV</a:t>
            </a:r>
            <a:r>
              <a:rPr lang="en-US" sz="1200" baseline="0" dirty="0">
                <a:solidFill>
                  <a:srgbClr val="000000"/>
                </a:solidFill>
                <a:effectLst/>
                <a:latin typeface="Arial"/>
                <a:ea typeface="ヒラギノ角ゴ Pro W3"/>
              </a:rPr>
              <a:t>)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  <a:defRPr/>
            </a:pPr>
            <a:r>
              <a:rPr lang="en-US" sz="1200" baseline="0" dirty="0">
                <a:solidFill>
                  <a:srgbClr val="000000"/>
                </a:solidFill>
                <a:effectLst/>
                <a:latin typeface="Arial"/>
                <a:ea typeface="ヒラギノ角ゴ Pro W3"/>
              </a:rPr>
              <a:t>18 H4RG detectors  (288 </a:t>
            </a:r>
            <a:r>
              <a:rPr lang="en-US" sz="1200" baseline="0" dirty="0" err="1">
                <a:solidFill>
                  <a:srgbClr val="000000"/>
                </a:solidFill>
                <a:effectLst/>
                <a:latin typeface="Arial"/>
                <a:ea typeface="ヒラギノ角ゴ Pro W3"/>
              </a:rPr>
              <a:t>Mpixels</a:t>
            </a:r>
            <a:r>
              <a:rPr lang="en-US" sz="1200" baseline="0" dirty="0">
                <a:solidFill>
                  <a:srgbClr val="000000"/>
                </a:solidFill>
                <a:effectLst/>
                <a:latin typeface="Arial"/>
                <a:ea typeface="ヒラギノ角ゴ Pro W3"/>
              </a:rPr>
              <a:t>)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  <a:defRPr/>
            </a:pPr>
            <a:r>
              <a:rPr lang="en-US" sz="1200" baseline="0" dirty="0">
                <a:solidFill>
                  <a:srgbClr val="000000"/>
                </a:solidFill>
                <a:effectLst/>
                <a:latin typeface="Arial"/>
                <a:ea typeface="ヒラギノ角ゴ Pro W3"/>
              </a:rPr>
              <a:t>4 filter imaging,  </a:t>
            </a:r>
            <a:r>
              <a:rPr lang="en-US" sz="1200" baseline="0" dirty="0" err="1">
                <a:solidFill>
                  <a:srgbClr val="000000"/>
                </a:solidFill>
                <a:effectLst/>
                <a:latin typeface="Arial"/>
                <a:ea typeface="ヒラギノ角ゴ Pro W3"/>
              </a:rPr>
              <a:t>grism</a:t>
            </a:r>
            <a:r>
              <a:rPr lang="en-US" sz="1200" baseline="0" dirty="0">
                <a:solidFill>
                  <a:srgbClr val="000000"/>
                </a:solidFill>
                <a:effectLst/>
                <a:latin typeface="Arial"/>
                <a:ea typeface="ヒラギノ角ゴ Pro W3"/>
              </a:rPr>
              <a:t> + IFU spectroscopy</a:t>
            </a:r>
          </a:p>
          <a:p>
            <a:pPr>
              <a:spcAft>
                <a:spcPts val="600"/>
              </a:spcAft>
              <a:defRPr/>
            </a:pPr>
            <a:r>
              <a:rPr lang="en-US" sz="1600" baseline="0" dirty="0">
                <a:solidFill>
                  <a:srgbClr val="000000"/>
                </a:solidFill>
                <a:effectLst/>
                <a:latin typeface="Arial"/>
                <a:ea typeface="ヒラギノ角ゴ Pro W3"/>
              </a:rPr>
              <a:t>Coronagraph </a:t>
            </a:r>
          </a:p>
          <a:p>
            <a:pPr>
              <a:spcAft>
                <a:spcPts val="600"/>
              </a:spcAft>
              <a:defRPr/>
            </a:pPr>
            <a:r>
              <a:rPr lang="en-US" sz="1200" baseline="0" dirty="0">
                <a:solidFill>
                  <a:srgbClr val="000000"/>
                </a:solidFill>
                <a:effectLst/>
                <a:latin typeface="Arial"/>
                <a:ea typeface="ヒラギノ角ゴ Pro W3"/>
              </a:rPr>
              <a:t>Imaging of ice &amp; gas giant </a:t>
            </a:r>
            <a:r>
              <a:rPr lang="en-US" sz="1200" baseline="0" dirty="0" err="1">
                <a:solidFill>
                  <a:srgbClr val="000000"/>
                </a:solidFill>
                <a:effectLst/>
                <a:latin typeface="Arial"/>
                <a:ea typeface="ヒラギノ角ゴ Pro W3"/>
              </a:rPr>
              <a:t>exoplanets</a:t>
            </a:r>
            <a:endParaRPr lang="en-US" sz="1200" baseline="0" dirty="0">
              <a:solidFill>
                <a:srgbClr val="000000"/>
              </a:solidFill>
              <a:effectLst/>
              <a:latin typeface="Arial"/>
              <a:ea typeface="ヒラギノ角ゴ Pro W3"/>
            </a:endParaRPr>
          </a:p>
          <a:p>
            <a:pPr marL="171450" indent="-171450">
              <a:spcAft>
                <a:spcPts val="600"/>
              </a:spcAft>
              <a:buFont typeface="Arial"/>
              <a:buChar char="•"/>
              <a:defRPr/>
            </a:pPr>
            <a:r>
              <a:rPr lang="en-US" sz="1200" baseline="0" dirty="0">
                <a:solidFill>
                  <a:srgbClr val="000000"/>
                </a:solidFill>
                <a:effectLst/>
                <a:latin typeface="Arial"/>
                <a:ea typeface="ヒラギノ角ゴ Pro W3"/>
              </a:rPr>
              <a:t>Imaging of debris disks 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  <a:defRPr/>
            </a:pPr>
            <a:r>
              <a:rPr lang="en-US" sz="1200" baseline="0" dirty="0">
                <a:solidFill>
                  <a:srgbClr val="000000"/>
                </a:solidFill>
                <a:effectLst/>
                <a:latin typeface="Arial"/>
                <a:ea typeface="ヒラギノ角ゴ Pro W3"/>
              </a:rPr>
              <a:t>400 – 1000 nm </a:t>
            </a:r>
            <a:r>
              <a:rPr lang="en-US" sz="1200" baseline="0" dirty="0" err="1">
                <a:solidFill>
                  <a:srgbClr val="000000"/>
                </a:solidFill>
                <a:effectLst/>
                <a:latin typeface="Arial"/>
                <a:ea typeface="ヒラギノ角ゴ Pro W3"/>
              </a:rPr>
              <a:t>bandpass</a:t>
            </a:r>
            <a:endParaRPr lang="en-US" sz="1200" baseline="0" dirty="0">
              <a:solidFill>
                <a:srgbClr val="000000"/>
              </a:solidFill>
              <a:effectLst/>
              <a:latin typeface="Arial"/>
              <a:ea typeface="ヒラギノ角ゴ Pro W3"/>
            </a:endParaRPr>
          </a:p>
          <a:p>
            <a:pPr marL="171450" indent="-171450">
              <a:spcAft>
                <a:spcPts val="600"/>
              </a:spcAft>
              <a:buFont typeface="Arial"/>
              <a:buChar char="•"/>
              <a:defRPr/>
            </a:pPr>
            <a:r>
              <a:rPr lang="en-US" sz="1200" baseline="0" dirty="0">
                <a:solidFill>
                  <a:srgbClr val="000000"/>
                </a:solidFill>
                <a:effectLst/>
                <a:latin typeface="Arial"/>
                <a:ea typeface="ヒラギノ角ゴ Pro W3"/>
              </a:rPr>
              <a:t>10</a:t>
            </a:r>
            <a:r>
              <a:rPr lang="en-US" sz="1200" baseline="30000" dirty="0">
                <a:solidFill>
                  <a:srgbClr val="000000"/>
                </a:solidFill>
                <a:effectLst/>
                <a:latin typeface="Arial"/>
                <a:ea typeface="ヒラギノ角ゴ Pro W3"/>
              </a:rPr>
              <a:t>-9 </a:t>
            </a:r>
            <a:r>
              <a:rPr lang="en-US" sz="1200" baseline="0" dirty="0">
                <a:solidFill>
                  <a:srgbClr val="000000"/>
                </a:solidFill>
                <a:effectLst/>
                <a:latin typeface="Arial"/>
                <a:ea typeface="ヒラギノ角ゴ Pro W3"/>
              </a:rPr>
              <a:t>contrast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  <a:defRPr/>
            </a:pPr>
            <a:r>
              <a:rPr lang="en-US" sz="1200" baseline="0" dirty="0">
                <a:solidFill>
                  <a:srgbClr val="000000"/>
                </a:solidFill>
                <a:effectLst/>
                <a:latin typeface="Arial"/>
                <a:ea typeface="ヒラギノ角ゴ Pro W3"/>
              </a:rPr>
              <a:t>200 </a:t>
            </a:r>
            <a:r>
              <a:rPr lang="en-US" sz="1200" baseline="0" dirty="0" err="1">
                <a:solidFill>
                  <a:srgbClr val="000000"/>
                </a:solidFill>
                <a:effectLst/>
                <a:latin typeface="Arial"/>
                <a:ea typeface="ヒラギノ角ゴ Pro W3"/>
              </a:rPr>
              <a:t>milli-arcsec</a:t>
            </a:r>
            <a:r>
              <a:rPr lang="en-US" sz="1200" baseline="0" dirty="0">
                <a:solidFill>
                  <a:srgbClr val="000000"/>
                </a:solidFill>
                <a:effectLst/>
                <a:latin typeface="Arial"/>
                <a:ea typeface="ヒラギノ角ゴ Pro W3"/>
              </a:rPr>
              <a:t> inner working angle</a:t>
            </a:r>
          </a:p>
          <a:p>
            <a:pPr>
              <a:spcAft>
                <a:spcPts val="600"/>
              </a:spcAft>
              <a:defRPr/>
            </a:pPr>
            <a:endParaRPr lang="en-US" sz="1200" baseline="0" dirty="0">
              <a:solidFill>
                <a:srgbClr val="000000"/>
              </a:solidFill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7972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ycle4_fieldlayout_1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345364"/>
            <a:ext cx="2699827" cy="2837823"/>
          </a:xfrm>
          <a:prstGeom prst="rect">
            <a:avLst/>
          </a:prstGeom>
        </p:spPr>
      </p:pic>
      <p:pic>
        <p:nvPicPr>
          <p:cNvPr id="2" name="Picture 1" descr="PastedGraphic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47" y="1770576"/>
            <a:ext cx="3840881" cy="436702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34990" y="3262090"/>
            <a:ext cx="3036725" cy="3206974"/>
            <a:chOff x="534990" y="3262090"/>
            <a:chExt cx="3036725" cy="3206974"/>
          </a:xfrm>
        </p:grpSpPr>
        <p:pic>
          <p:nvPicPr>
            <p:cNvPr id="8" name="Picture 7" descr="image.jp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55434" b="3648"/>
            <a:stretch/>
          </p:blipFill>
          <p:spPr>
            <a:xfrm rot="5400000">
              <a:off x="962317" y="3859665"/>
              <a:ext cx="2182072" cy="3036725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H="1">
              <a:off x="558804" y="3263900"/>
              <a:ext cx="1041396" cy="10287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43509" y="3268358"/>
              <a:ext cx="1815666" cy="102424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 rot="21500615">
              <a:off x="1613833" y="3262090"/>
              <a:ext cx="124170" cy="6629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/>
                <a:ea typeface="ヒラギノ角ゴ Pro W3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48000" y="3207183"/>
            <a:ext cx="2048055" cy="1872818"/>
            <a:chOff x="3048000" y="3207183"/>
            <a:chExt cx="2048055" cy="1872818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3263900" y="3207183"/>
              <a:ext cx="1832155" cy="164421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048000" y="4876801"/>
              <a:ext cx="215900" cy="20320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/>
                <a:ea typeface="ヒラギノ角ゴ Pro W3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Microlensing</a:t>
            </a:r>
            <a:r>
              <a:rPr lang="en-US" dirty="0"/>
              <a:t> Simulations.</a:t>
            </a:r>
            <a:br>
              <a:rPr lang="en-US" dirty="0"/>
            </a:br>
            <a:r>
              <a:rPr lang="en-US" sz="2800" dirty="0"/>
              <a:t>(Matthew Penny)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67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anymedea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828800"/>
            <a:ext cx="4876800" cy="3944846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pic>
        <p:nvPicPr>
          <p:cNvPr id="7" name="Picture 6" descr="cycle4_fieldlayout_1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345364"/>
            <a:ext cx="2699827" cy="283782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34990" y="3262090"/>
            <a:ext cx="3036725" cy="3206974"/>
            <a:chOff x="534990" y="3262090"/>
            <a:chExt cx="3036725" cy="3206974"/>
          </a:xfrm>
        </p:grpSpPr>
        <p:pic>
          <p:nvPicPr>
            <p:cNvPr id="8" name="Picture 7" descr="image.jp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55434" b="3648"/>
            <a:stretch/>
          </p:blipFill>
          <p:spPr>
            <a:xfrm rot="5400000">
              <a:off x="962317" y="3859665"/>
              <a:ext cx="2182072" cy="3036725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H="1">
              <a:off x="558804" y="3263900"/>
              <a:ext cx="1041396" cy="10287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43509" y="3268358"/>
              <a:ext cx="1815666" cy="102424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 rot="21500615">
              <a:off x="1613833" y="3262090"/>
              <a:ext cx="124170" cy="6629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/>
                <a:ea typeface="ヒラギノ角ゴ Pro W3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48000" y="3207183"/>
            <a:ext cx="2048055" cy="1872818"/>
            <a:chOff x="3048000" y="3207183"/>
            <a:chExt cx="2048055" cy="1872818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3263900" y="3207183"/>
              <a:ext cx="1832155" cy="164421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048000" y="4876801"/>
              <a:ext cx="215900" cy="20320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/>
                <a:ea typeface="ヒラギノ角ゴ Pro W3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Microlensing</a:t>
            </a:r>
            <a:r>
              <a:rPr lang="en-US" dirty="0"/>
              <a:t> Simulations.</a:t>
            </a:r>
            <a:br>
              <a:rPr lang="en-US" dirty="0"/>
            </a:br>
            <a:r>
              <a:rPr lang="en-US" sz="2800" dirty="0"/>
              <a:t>(Matthew Penny)</a:t>
            </a:r>
            <a:endParaRPr lang="en-US" dirty="0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460625" y="5410200"/>
            <a:ext cx="45497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(Penny et al. in prep)</a:t>
            </a:r>
            <a:endParaRPr lang="en-US" sz="18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3097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HD:Users:sgaudi:Desktop:marsff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3535358" cy="4038600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34000" y="51054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aseline="0" dirty="0" smtClean="0">
                <a:solidFill>
                  <a:srgbClr val="FFFFFF"/>
                </a:solidFill>
                <a:latin typeface="Arial Black"/>
              </a:rPr>
              <a:t>Free floating Mars</a:t>
            </a:r>
          </a:p>
          <a:p>
            <a:pPr algn="ctr"/>
            <a:r>
              <a:rPr lang="en-US" sz="2200" baseline="0" dirty="0" smtClean="0">
                <a:solidFill>
                  <a:srgbClr val="FFFFFF"/>
                </a:solidFill>
                <a:latin typeface="Arial Black"/>
              </a:rPr>
              <a:t>(~23 sigma)</a:t>
            </a:r>
            <a:endParaRPr lang="en-US" sz="2200" baseline="0" dirty="0">
              <a:solidFill>
                <a:srgbClr val="FFFFFF"/>
              </a:solidFill>
              <a:latin typeface="Arial Black"/>
            </a:endParaRPr>
          </a:p>
        </p:txBody>
      </p:sp>
      <p:pic>
        <p:nvPicPr>
          <p:cNvPr id="7" name="Picture 6" descr="ganymedea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99622"/>
            <a:ext cx="4876800" cy="3944846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04800" y="510540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aseline="0" dirty="0" smtClean="0">
                <a:solidFill>
                  <a:srgbClr val="FFFFFF"/>
                </a:solidFill>
                <a:latin typeface="Arial Black"/>
              </a:rPr>
              <a:t>2 </a:t>
            </a:r>
            <a:r>
              <a:rPr lang="en-US" sz="2200" baseline="0" dirty="0" smtClean="0">
                <a:solidFill>
                  <a:srgbClr val="FFFFFF"/>
                </a:solidFill>
                <a:latin typeface="Arial Black"/>
                <a:ea typeface="Zapf Dingbats"/>
                <a:cs typeface="Zapf Dingbats"/>
                <a:sym typeface="Zapf Dingbats"/>
              </a:rPr>
              <a:t>✕</a:t>
            </a:r>
            <a:r>
              <a:rPr lang="en-US" sz="2200" baseline="0" dirty="0" smtClean="0">
                <a:solidFill>
                  <a:srgbClr val="FFFFFF"/>
                </a:solidFill>
                <a:latin typeface="Arial Black"/>
                <a:sym typeface="Zapf Dingbats"/>
              </a:rPr>
              <a:t> Mass of the Moon </a:t>
            </a:r>
            <a:r>
              <a:rPr lang="en-US" sz="2200" baseline="0" dirty="0" smtClean="0">
                <a:solidFill>
                  <a:srgbClr val="FFFFFF"/>
                </a:solidFill>
                <a:latin typeface="Arial Black"/>
              </a:rPr>
              <a:t>@ 5.2 AU</a:t>
            </a:r>
          </a:p>
          <a:p>
            <a:pPr algn="ctr"/>
            <a:r>
              <a:rPr lang="en-US" sz="2200" baseline="0" dirty="0" smtClean="0">
                <a:solidFill>
                  <a:srgbClr val="FFFFFF"/>
                </a:solidFill>
                <a:latin typeface="Arial Black"/>
              </a:rPr>
              <a:t>(~27 sigma)</a:t>
            </a:r>
            <a:endParaRPr lang="en-US" sz="2200" baseline="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-1219200" y="4737100"/>
            <a:ext cx="45497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(Penny et al. in prep)</a:t>
            </a:r>
            <a:endParaRPr lang="en-US" sz="18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563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val 85"/>
          <p:cNvSpPr>
            <a:spLocks/>
          </p:cNvSpPr>
          <p:nvPr/>
        </p:nvSpPr>
        <p:spPr>
          <a:xfrm>
            <a:off x="5223668" y="3419054"/>
            <a:ext cx="2619505" cy="2596539"/>
          </a:xfrm>
          <a:prstGeom prst="ellipse">
            <a:avLst/>
          </a:prstGeom>
          <a:solidFill>
            <a:srgbClr val="800000">
              <a:alpha val="11000"/>
            </a:srgbClr>
          </a:solidFill>
          <a:ln>
            <a:noFill/>
          </a:ln>
          <a:effectLst>
            <a:glow rad="1435100">
              <a:srgbClr val="800000">
                <a:alpha val="80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aseline="0">
              <a:solidFill>
                <a:prstClr val="white"/>
              </a:solidFill>
              <a:effectLst/>
              <a:latin typeface="Calibri"/>
              <a:ea typeface="ヒラギノ角ゴ Pro W3"/>
            </a:endParaRPr>
          </a:p>
        </p:txBody>
      </p:sp>
      <p:sp>
        <p:nvSpPr>
          <p:cNvPr id="49" name="Oval 48"/>
          <p:cNvSpPr>
            <a:spLocks/>
          </p:cNvSpPr>
          <p:nvPr/>
        </p:nvSpPr>
        <p:spPr>
          <a:xfrm>
            <a:off x="5024297" y="3181003"/>
            <a:ext cx="2914387" cy="2952170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aseline="0">
              <a:solidFill>
                <a:prstClr val="white"/>
              </a:solidFill>
              <a:effectLst/>
              <a:latin typeface="Calibri"/>
              <a:ea typeface="ヒラギノ角ゴ Pro W3"/>
            </a:endParaRPr>
          </a:p>
        </p:txBody>
      </p:sp>
      <p:sp>
        <p:nvSpPr>
          <p:cNvPr id="50" name="Oval 49"/>
          <p:cNvSpPr>
            <a:spLocks/>
          </p:cNvSpPr>
          <p:nvPr/>
        </p:nvSpPr>
        <p:spPr>
          <a:xfrm>
            <a:off x="5580973" y="3659534"/>
            <a:ext cx="1887950" cy="2005670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aseline="0">
              <a:solidFill>
                <a:prstClr val="white"/>
              </a:solidFill>
              <a:effectLst/>
              <a:latin typeface="Calibri"/>
              <a:ea typeface="ヒラギノ角ゴ Pro W3"/>
            </a:endParaRPr>
          </a:p>
        </p:txBody>
      </p:sp>
      <p:sp>
        <p:nvSpPr>
          <p:cNvPr id="51" name="Oval 50"/>
          <p:cNvSpPr>
            <a:spLocks/>
          </p:cNvSpPr>
          <p:nvPr/>
        </p:nvSpPr>
        <p:spPr>
          <a:xfrm>
            <a:off x="6055022" y="4177638"/>
            <a:ext cx="905585" cy="96792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aseline="0">
              <a:solidFill>
                <a:prstClr val="white"/>
              </a:solidFill>
              <a:effectLst/>
              <a:latin typeface="Calibri"/>
              <a:ea typeface="ヒラギノ角ゴ Pro W3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6224152" y="4363463"/>
            <a:ext cx="529164" cy="56558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aseline="0">
              <a:solidFill>
                <a:prstClr val="white"/>
              </a:solidFill>
              <a:effectLst/>
              <a:latin typeface="Calibri"/>
              <a:ea typeface="ヒラギノ角ゴ Pro W3"/>
            </a:endParaRPr>
          </a:p>
        </p:txBody>
      </p:sp>
      <p:sp>
        <p:nvSpPr>
          <p:cNvPr id="53" name="Oval 52"/>
          <p:cNvSpPr>
            <a:spLocks/>
          </p:cNvSpPr>
          <p:nvPr/>
        </p:nvSpPr>
        <p:spPr>
          <a:xfrm>
            <a:off x="4942772" y="2598074"/>
            <a:ext cx="4061099" cy="410424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aseline="0">
              <a:solidFill>
                <a:prstClr val="white"/>
              </a:solidFill>
              <a:effectLst/>
              <a:latin typeface="Calibri"/>
              <a:ea typeface="ヒラギノ角ゴ Pro W3"/>
            </a:endParaRPr>
          </a:p>
        </p:txBody>
      </p:sp>
      <p:sp>
        <p:nvSpPr>
          <p:cNvPr id="71" name="Oval 70"/>
          <p:cNvSpPr>
            <a:spLocks/>
          </p:cNvSpPr>
          <p:nvPr/>
        </p:nvSpPr>
        <p:spPr>
          <a:xfrm>
            <a:off x="6386071" y="4534904"/>
            <a:ext cx="229347" cy="230747"/>
          </a:xfrm>
          <a:prstGeom prst="ellipse">
            <a:avLst/>
          </a:prstGeom>
          <a:solidFill>
            <a:schemeClr val="accent1">
              <a:alpha val="23000"/>
            </a:schemeClr>
          </a:solidFill>
          <a:ln>
            <a:solidFill>
              <a:schemeClr val="bg1"/>
            </a:solidFill>
          </a:ln>
          <a:effectLst>
            <a:glow rad="25400">
              <a:schemeClr val="accent1">
                <a:alpha val="84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aseline="0">
              <a:solidFill>
                <a:prstClr val="white"/>
              </a:solidFill>
              <a:effectLst/>
              <a:latin typeface="Calibri"/>
              <a:ea typeface="ヒラギノ角ゴ Pro W3"/>
            </a:endParaRPr>
          </a:p>
        </p:txBody>
      </p:sp>
      <p:sp>
        <p:nvSpPr>
          <p:cNvPr id="12" name="Oval 11"/>
          <p:cNvSpPr>
            <a:spLocks/>
          </p:cNvSpPr>
          <p:nvPr/>
        </p:nvSpPr>
        <p:spPr>
          <a:xfrm>
            <a:off x="1212191" y="2172498"/>
            <a:ext cx="1461217" cy="1551044"/>
          </a:xfrm>
          <a:prstGeom prst="ellipse">
            <a:avLst/>
          </a:prstGeom>
          <a:solidFill>
            <a:schemeClr val="accent1">
              <a:alpha val="23000"/>
            </a:schemeClr>
          </a:solidFill>
          <a:ln>
            <a:noFill/>
          </a:ln>
          <a:effectLst>
            <a:glow rad="1435100">
              <a:schemeClr val="accent1">
                <a:alpha val="8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aseline="0">
              <a:solidFill>
                <a:prstClr val="white"/>
              </a:solidFill>
              <a:effectLst/>
              <a:latin typeface="Calibri"/>
              <a:ea typeface="ヒラギノ角ゴ Pro W3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50635" y="1268176"/>
            <a:ext cx="3291272" cy="3382102"/>
            <a:chOff x="250635" y="1268176"/>
            <a:chExt cx="3291272" cy="3382102"/>
          </a:xfrm>
        </p:grpSpPr>
        <p:sp>
          <p:nvSpPr>
            <p:cNvPr id="7" name="TextBox 6"/>
            <p:cNvSpPr txBox="1"/>
            <p:nvPr/>
          </p:nvSpPr>
          <p:spPr>
            <a:xfrm>
              <a:off x="2874914" y="4148108"/>
              <a:ext cx="4845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aseline="0" dirty="0">
                  <a:solidFill>
                    <a:prstClr val="black"/>
                  </a:solidFill>
                  <a:effectLst/>
                  <a:latin typeface="Helvetica Light"/>
                  <a:ea typeface="ヒラギノ角ゴ Pro W3"/>
                  <a:cs typeface="Helvetica Light"/>
                </a:rPr>
                <a:t>M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32029" y="3260321"/>
              <a:ext cx="4845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aseline="0" dirty="0" smtClean="0">
                  <a:solidFill>
                    <a:prstClr val="black"/>
                  </a:solidFill>
                  <a:effectLst/>
                  <a:latin typeface="Helvetica Light"/>
                  <a:ea typeface="ヒラギノ角ゴ Pro W3"/>
                  <a:cs typeface="Helvetica Light"/>
                </a:rPr>
                <a:t>V</a:t>
              </a:r>
              <a:endParaRPr lang="en-US" baseline="0" dirty="0">
                <a:solidFill>
                  <a:prstClr val="black"/>
                </a:solidFill>
                <a:effectLst/>
                <a:latin typeface="Helvetica Light"/>
                <a:ea typeface="ヒラギノ角ゴ Pro W3"/>
                <a:cs typeface="Helvetica Ligh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84709" y="3756227"/>
              <a:ext cx="4845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aseline="0" dirty="0">
                  <a:solidFill>
                    <a:prstClr val="black"/>
                  </a:solidFill>
                  <a:effectLst/>
                  <a:latin typeface="Helvetica Light"/>
                  <a:ea typeface="ヒラギノ角ゴ Pro W3"/>
                  <a:cs typeface="Helvetica Light"/>
                </a:rPr>
                <a:t>E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50635" y="1268176"/>
              <a:ext cx="3291272" cy="3382102"/>
              <a:chOff x="517979" y="1903232"/>
              <a:chExt cx="3291272" cy="3382102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238485" y="2524978"/>
                <a:ext cx="2120024" cy="2120564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aseline="0">
                  <a:solidFill>
                    <a:prstClr val="white"/>
                  </a:solidFill>
                  <a:effectLst/>
                  <a:latin typeface="Calibri"/>
                  <a:ea typeface="ヒラギノ角ゴ Pro W3"/>
                </a:endParaRPr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>
                <a:off x="517979" y="1903232"/>
                <a:ext cx="3291272" cy="3382102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aseline="0">
                  <a:solidFill>
                    <a:prstClr val="white"/>
                  </a:solidFill>
                  <a:effectLst/>
                  <a:latin typeface="Calibri"/>
                  <a:ea typeface="ヒラギノ角ゴ Pro W3"/>
                </a:endParaRPr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>
                <a:off x="1474432" y="2794362"/>
                <a:ext cx="1646271" cy="1614336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aseline="0">
                  <a:solidFill>
                    <a:prstClr val="white"/>
                  </a:solidFill>
                  <a:effectLst/>
                  <a:latin typeface="Calibri"/>
                  <a:ea typeface="ヒラギノ角ゴ Pro W3"/>
                </a:endParaRPr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>
                <a:off x="1743795" y="3130594"/>
                <a:ext cx="908247" cy="890628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aseline="0">
                  <a:solidFill>
                    <a:prstClr val="white"/>
                  </a:solidFill>
                  <a:effectLst/>
                  <a:latin typeface="Calibri"/>
                  <a:ea typeface="ヒラギノ角ゴ Pro W3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88795" y="3482041"/>
                <a:ext cx="198489" cy="201490"/>
              </a:xfrm>
              <a:prstGeom prst="ellipse">
                <a:avLst/>
              </a:prstGeom>
              <a:solidFill>
                <a:srgbClr val="FFBC28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aseline="0">
                  <a:solidFill>
                    <a:prstClr val="white"/>
                  </a:solidFill>
                  <a:effectLst/>
                  <a:latin typeface="Calibri"/>
                  <a:ea typeface="ヒラギノ角ゴ Pro W3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730954" y="2971501"/>
              <a:ext cx="4845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aseline="0" dirty="0" smtClean="0">
                  <a:solidFill>
                    <a:prstClr val="black"/>
                  </a:solidFill>
                  <a:effectLst/>
                  <a:latin typeface="Helvetica Light"/>
                  <a:ea typeface="ヒラギノ角ゴ Pro W3"/>
                  <a:cs typeface="Helvetica Light"/>
                </a:rPr>
                <a:t>M</a:t>
              </a:r>
              <a:endParaRPr lang="en-US" baseline="0" dirty="0">
                <a:solidFill>
                  <a:prstClr val="black"/>
                </a:solidFill>
                <a:effectLst/>
                <a:latin typeface="Helvetica Light"/>
                <a:ea typeface="ヒラギノ角ゴ Pro W3"/>
                <a:cs typeface="Helvetica Light"/>
              </a:endParaRPr>
            </a:p>
          </p:txBody>
        </p:sp>
      </p:grpSp>
      <p:cxnSp>
        <p:nvCxnSpPr>
          <p:cNvPr id="39" name="Straight Connector 38"/>
          <p:cNvCxnSpPr>
            <a:endCxn id="71" idx="0"/>
          </p:cNvCxnSpPr>
          <p:nvPr/>
        </p:nvCxnSpPr>
        <p:spPr>
          <a:xfrm>
            <a:off x="2739819" y="1505056"/>
            <a:ext cx="3760926" cy="302984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4" idx="4"/>
          </p:cNvCxnSpPr>
          <p:nvPr/>
        </p:nvCxnSpPr>
        <p:spPr>
          <a:xfrm>
            <a:off x="1896271" y="4650278"/>
            <a:ext cx="4614796" cy="12904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>
            <a:spLocks noChangeAspect="1"/>
          </p:cNvSpPr>
          <p:nvPr/>
        </p:nvSpPr>
        <p:spPr>
          <a:xfrm>
            <a:off x="6466348" y="4616648"/>
            <a:ext cx="62341" cy="60032"/>
          </a:xfrm>
          <a:prstGeom prst="ellipse">
            <a:avLst/>
          </a:prstGeom>
          <a:solidFill>
            <a:srgbClr val="FFBC28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aseline="0">
              <a:solidFill>
                <a:prstClr val="white"/>
              </a:solidFill>
              <a:effectLst/>
              <a:latin typeface="Calibri"/>
              <a:ea typeface="ヒラギノ角ゴ Pro W3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80904" y="4434089"/>
            <a:ext cx="48456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aseline="0" dirty="0" smtClean="0">
                <a:solidFill>
                  <a:prstClr val="black"/>
                </a:solidFill>
                <a:effectLst/>
                <a:latin typeface="Helvetica Light"/>
                <a:ea typeface="ヒラギノ角ゴ Pro W3"/>
                <a:cs typeface="Helvetica Light"/>
              </a:rPr>
              <a:t>J</a:t>
            </a:r>
            <a:endParaRPr lang="en-US" baseline="0" dirty="0">
              <a:solidFill>
                <a:prstClr val="black"/>
              </a:solidFill>
              <a:effectLst/>
              <a:latin typeface="Helvetica Light"/>
              <a:ea typeface="ヒラギノ角ゴ Pro W3"/>
              <a:cs typeface="Helvetica Ligh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906707" y="4445847"/>
            <a:ext cx="48456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aseline="0" dirty="0">
                <a:solidFill>
                  <a:prstClr val="black"/>
                </a:solidFill>
                <a:effectLst/>
                <a:latin typeface="Helvetica Light"/>
                <a:ea typeface="ヒラギノ角ゴ Pro W3"/>
                <a:cs typeface="Helvetica Light"/>
              </a:rPr>
              <a:t>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403027" y="4469363"/>
            <a:ext cx="48456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aseline="0" dirty="0" smtClean="0">
                <a:solidFill>
                  <a:prstClr val="black"/>
                </a:solidFill>
                <a:effectLst/>
                <a:latin typeface="Helvetica Light"/>
                <a:ea typeface="ヒラギノ角ゴ Pro W3"/>
                <a:cs typeface="Helvetica Light"/>
              </a:rPr>
              <a:t>U</a:t>
            </a:r>
            <a:endParaRPr lang="en-US" baseline="0" dirty="0">
              <a:solidFill>
                <a:prstClr val="black"/>
              </a:solidFill>
              <a:effectLst/>
              <a:latin typeface="Helvetica Light"/>
              <a:ea typeface="ヒラギノ角ゴ Pro W3"/>
              <a:cs typeface="Helvetica Ligh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873831" y="4481121"/>
            <a:ext cx="48456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aseline="0" dirty="0">
                <a:solidFill>
                  <a:prstClr val="black"/>
                </a:solidFill>
                <a:effectLst/>
                <a:latin typeface="Helvetica Light"/>
                <a:ea typeface="ヒラギノ角ゴ Pro W3"/>
                <a:cs typeface="Helvetica Light"/>
              </a:rPr>
              <a:t>N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694716" y="4523060"/>
            <a:ext cx="48456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aseline="0" dirty="0" smtClean="0">
                <a:solidFill>
                  <a:prstClr val="black"/>
                </a:solidFill>
                <a:effectLst/>
                <a:latin typeface="Helvetica Light"/>
                <a:ea typeface="ヒラギノ角ゴ Pro W3"/>
                <a:cs typeface="Helvetica Light"/>
              </a:rPr>
              <a:t>P</a:t>
            </a:r>
            <a:endParaRPr lang="en-US" baseline="0" dirty="0">
              <a:solidFill>
                <a:prstClr val="black"/>
              </a:solidFill>
              <a:effectLst/>
              <a:latin typeface="Helvetica Light"/>
              <a:ea typeface="ヒラギノ角ゴ Pro W3"/>
              <a:cs typeface="Helvetica Ligh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819400" y="685800"/>
            <a:ext cx="27773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baseline="0" dirty="0" err="1" smtClean="0">
                <a:solidFill>
                  <a:srgbClr val="4F81BD"/>
                </a:solidFill>
                <a:effectLst/>
                <a:latin typeface="Arial Black"/>
                <a:ea typeface="ヒラギノ角ゴ Pro W3"/>
                <a:cs typeface="Helvetica Light"/>
              </a:rPr>
              <a:t>Kepler’s</a:t>
            </a:r>
            <a:r>
              <a:rPr lang="en-US" sz="3000" baseline="0" dirty="0" smtClean="0">
                <a:solidFill>
                  <a:srgbClr val="4F81BD"/>
                </a:solidFill>
                <a:effectLst/>
                <a:latin typeface="Arial Black"/>
                <a:ea typeface="ヒラギノ角ゴ Pro W3"/>
                <a:cs typeface="Helvetica Light"/>
              </a:rPr>
              <a:t>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baseline="0" dirty="0" smtClean="0">
                <a:solidFill>
                  <a:srgbClr val="4F81BD"/>
                </a:solidFill>
                <a:effectLst/>
                <a:latin typeface="Arial Black"/>
                <a:ea typeface="ヒラギノ角ゴ Pro W3"/>
                <a:cs typeface="Helvetica Light"/>
              </a:rPr>
              <a:t>Search Area </a:t>
            </a:r>
            <a:endParaRPr lang="en-US" sz="3000" baseline="0" dirty="0">
              <a:solidFill>
                <a:srgbClr val="4F81BD"/>
              </a:solidFill>
              <a:effectLst/>
              <a:latin typeface="Arial Black"/>
              <a:ea typeface="ヒラギノ角ゴ Pro W3"/>
              <a:cs typeface="Helvetica Ligh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366602" y="1371600"/>
            <a:ext cx="27773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baseline="0" dirty="0" smtClean="0">
                <a:solidFill>
                  <a:srgbClr val="800000"/>
                </a:solidFill>
                <a:effectLst/>
                <a:latin typeface="Arial Black"/>
                <a:ea typeface="ヒラギノ角ゴ Pro W3"/>
                <a:cs typeface="Helvetica Light"/>
              </a:rPr>
              <a:t>WFIRST’s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baseline="0" dirty="0" smtClean="0">
                <a:solidFill>
                  <a:srgbClr val="800000"/>
                </a:solidFill>
                <a:effectLst/>
                <a:latin typeface="Arial Black"/>
                <a:ea typeface="ヒラギノ角ゴ Pro W3"/>
                <a:cs typeface="Helvetica Light"/>
              </a:rPr>
              <a:t>Search Area </a:t>
            </a:r>
            <a:endParaRPr lang="en-US" sz="3000" baseline="0" dirty="0">
              <a:solidFill>
                <a:srgbClr val="800000"/>
              </a:solidFill>
              <a:effectLst/>
              <a:latin typeface="Arial Black"/>
              <a:ea typeface="ヒラギノ角ゴ Pro W3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4354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first_mic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8" y="0"/>
            <a:ext cx="9116552" cy="6858000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5562600" y="6488668"/>
            <a:ext cx="45497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(Penny et al. in prep)</a:t>
            </a:r>
            <a:endParaRPr lang="en-US" sz="18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2400"/>
            <a:ext cx="5181600" cy="70788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baseline="0" dirty="0" smtClean="0">
                <a:solidFill>
                  <a:schemeClr val="bg1"/>
                </a:solidFill>
                <a:effectLst/>
                <a:latin typeface="+mj-lt"/>
              </a:rPr>
              <a:t>“The Penny Plot”</a:t>
            </a:r>
            <a:endParaRPr lang="en-US" sz="4000" b="1" baseline="0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7041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6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Completing the </a:t>
            </a:r>
            <a:r>
              <a:rPr lang="en-US" sz="3200" dirty="0" err="1" smtClean="0"/>
              <a:t>Exoplanet</a:t>
            </a:r>
            <a:r>
              <a:rPr lang="en-US" sz="3200" dirty="0" smtClean="0"/>
              <a:t> Census.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4957" y="2590800"/>
            <a:ext cx="2770643" cy="3962400"/>
          </a:xfrm>
          <a:ln w="38100" cmpd="sng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5600" dirty="0" smtClean="0"/>
              <a:t>~1500 detections.</a:t>
            </a:r>
            <a:r>
              <a:rPr lang="en-US" sz="5600" dirty="0" smtClean="0">
                <a:sym typeface="Symbol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5600" dirty="0" smtClean="0">
                <a:sym typeface="Symbol" charset="0"/>
              </a:rPr>
              <a:t>Some sensitivity to </a:t>
            </a:r>
            <a:r>
              <a:rPr lang="ja-JP" altLang="en-US" sz="5600" dirty="0">
                <a:sym typeface="Symbol" charset="0"/>
              </a:rPr>
              <a:t>“</a:t>
            </a:r>
            <a:r>
              <a:rPr lang="en-US" sz="5600" dirty="0">
                <a:sym typeface="Symbol" charset="0"/>
              </a:rPr>
              <a:t>outer</a:t>
            </a:r>
            <a:r>
              <a:rPr lang="ja-JP" altLang="en-US" sz="5600" dirty="0">
                <a:sym typeface="Symbol" charset="0"/>
              </a:rPr>
              <a:t>”</a:t>
            </a:r>
            <a:r>
              <a:rPr lang="en-US" sz="5600" dirty="0">
                <a:sym typeface="Symbol" charset="0"/>
              </a:rPr>
              <a:t> habitable zone </a:t>
            </a:r>
            <a:r>
              <a:rPr lang="en-US" sz="5600" dirty="0" smtClean="0">
                <a:sym typeface="Symbol" charset="0"/>
              </a:rPr>
              <a:t>planets.</a:t>
            </a:r>
          </a:p>
          <a:p>
            <a:pPr>
              <a:lnSpc>
                <a:spcPct val="120000"/>
              </a:lnSpc>
            </a:pPr>
            <a:r>
              <a:rPr lang="en-US" sz="5600" dirty="0" smtClean="0"/>
              <a:t>Sensitive to analogs of all the solar systems planets except Mercury.</a:t>
            </a:r>
          </a:p>
          <a:p>
            <a:pPr>
              <a:lnSpc>
                <a:spcPct val="120000"/>
              </a:lnSpc>
            </a:pPr>
            <a:r>
              <a:rPr lang="en-US" sz="5600" dirty="0" smtClean="0"/>
              <a:t>Hundreds of free-floating planets.</a:t>
            </a:r>
          </a:p>
          <a:p>
            <a:pPr>
              <a:lnSpc>
                <a:spcPct val="120000"/>
              </a:lnSpc>
            </a:pPr>
            <a:r>
              <a:rPr lang="en-US" sz="5600" dirty="0" smtClean="0"/>
              <a:t>Characterize </a:t>
            </a:r>
            <a:r>
              <a:rPr lang="en-US" sz="5600" dirty="0"/>
              <a:t>the majority of host systems</a:t>
            </a:r>
            <a:r>
              <a:rPr lang="en-US" sz="56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5600" dirty="0" smtClean="0"/>
              <a:t>Galactic distribution of planets.</a:t>
            </a:r>
          </a:p>
          <a:p>
            <a:pPr>
              <a:lnSpc>
                <a:spcPct val="120000"/>
              </a:lnSpc>
            </a:pPr>
            <a:r>
              <a:rPr lang="en-US" sz="5600" dirty="0" smtClean="0"/>
              <a:t>Sensitive to lunar-mass satellites.</a:t>
            </a:r>
          </a:p>
          <a:p>
            <a:pPr>
              <a:lnSpc>
                <a:spcPct val="120000"/>
              </a:lnSpc>
            </a:pPr>
            <a:r>
              <a:rPr lang="en-US" sz="5600" dirty="0" smtClean="0"/>
              <a:t>10</a:t>
            </a:r>
            <a:r>
              <a:rPr lang="en-US" sz="5600" baseline="30000" dirty="0" smtClean="0"/>
              <a:t>5</a:t>
            </a:r>
            <a:r>
              <a:rPr lang="en-US" sz="5600" dirty="0" smtClean="0"/>
              <a:t> Transiting Planets.</a:t>
            </a:r>
            <a:endParaRPr lang="en-US" sz="5600" dirty="0"/>
          </a:p>
          <a:p>
            <a:endParaRPr lang="en-US" sz="1600" dirty="0" smtClean="0"/>
          </a:p>
          <a:p>
            <a:endParaRPr lang="en-US" sz="16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9" name="Picture 28" descr="Kepler_Space_Telesco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7518143" y="914564"/>
            <a:ext cx="1100267" cy="146000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30" name="Picture 29" descr="wfirst-640x8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366" y="1094432"/>
            <a:ext cx="1386539" cy="1087566"/>
          </a:xfrm>
          <a:prstGeom prst="rect">
            <a:avLst/>
          </a:prstGeom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1" name="TextBox 30"/>
          <p:cNvSpPr txBox="1"/>
          <p:nvPr/>
        </p:nvSpPr>
        <p:spPr>
          <a:xfrm>
            <a:off x="2057400" y="1140599"/>
            <a:ext cx="4994397" cy="1015663"/>
          </a:xfrm>
          <a:prstGeom prst="rect">
            <a:avLst/>
          </a:prstGeom>
          <a:ln w="38100" cmpd="sng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2000" baseline="0" dirty="0" smtClean="0">
                <a:solidFill>
                  <a:srgbClr val="336699"/>
                </a:solidFill>
                <a:latin typeface="Arial"/>
                <a:ea typeface="ヒラギノ角ゴ Pro W3"/>
                <a:cs typeface="Helvetica Light"/>
              </a:rPr>
              <a:t>Together, </a:t>
            </a:r>
            <a:r>
              <a:rPr lang="en-US" sz="2000" baseline="0" dirty="0" err="1" smtClean="0">
                <a:solidFill>
                  <a:srgbClr val="336699"/>
                </a:solidFill>
                <a:latin typeface="Arial"/>
                <a:ea typeface="ヒラギノ角ゴ Pro W3"/>
                <a:cs typeface="Helvetica Light"/>
              </a:rPr>
              <a:t>Kepler</a:t>
            </a:r>
            <a:r>
              <a:rPr lang="en-US" sz="2000" baseline="0" dirty="0" smtClean="0">
                <a:solidFill>
                  <a:srgbClr val="336699"/>
                </a:solidFill>
                <a:latin typeface="Arial"/>
                <a:ea typeface="ヒラギノ角ゴ Pro W3"/>
                <a:cs typeface="Helvetica Light"/>
              </a:rPr>
              <a:t> and WFIRST complete the statistical census of planetary systems in the Galaxy.</a:t>
            </a:r>
            <a:endParaRPr lang="en-US" sz="2000" baseline="0" dirty="0">
              <a:solidFill>
                <a:srgbClr val="336699"/>
              </a:solidFill>
              <a:latin typeface="Arial"/>
              <a:ea typeface="ヒラギノ角ゴ Pro W3"/>
              <a:cs typeface="Helvetica Light"/>
            </a:endParaRPr>
          </a:p>
        </p:txBody>
      </p:sp>
      <p:pic>
        <p:nvPicPr>
          <p:cNvPr id="13" name="Picture 12" descr="sensitivity_21Apr201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6" t="30185" r="4227" b="31482"/>
          <a:stretch/>
        </p:blipFill>
        <p:spPr>
          <a:xfrm>
            <a:off x="2971800" y="2590801"/>
            <a:ext cx="6056290" cy="3938360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737225" y="6158468"/>
            <a:ext cx="45497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(Penny et al. in prep)</a:t>
            </a:r>
            <a:endParaRPr lang="en-US" sz="18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7059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fplimits_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5159398" cy="3655466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0" y="4953000"/>
            <a:ext cx="9144000" cy="838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lvl="1" indent="0" algn="ctr">
              <a:buNone/>
            </a:pPr>
            <a:r>
              <a:rPr lang="en-US" sz="2400" baseline="0" dirty="0" smtClean="0"/>
              <a:t>WFIRST-AFTA will measure the compact object mass function over at least 8 orders of magnitude in mass (from Mars to ~30 solar masses).</a:t>
            </a:r>
            <a:endParaRPr lang="en-US" sz="2400" dirty="0" smtClean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 rot="16200000">
            <a:off x="6066780" y="2844155"/>
            <a:ext cx="56927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aseline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 "/>
                <a:cs typeface="Arial  "/>
              </a:rPr>
              <a:t>(Penny et al., in prep)</a:t>
            </a:r>
            <a:endParaRPr lang="en-US" baseline="0" dirty="0">
              <a:effectLst>
                <a:outerShdw blurRad="38100" dist="38100" dir="2700000" algn="tl">
                  <a:srgbClr val="000000"/>
                </a:outerShdw>
              </a:effectLst>
              <a:latin typeface="Arial  "/>
              <a:cs typeface="Arial  "/>
            </a:endParaRPr>
          </a:p>
        </p:txBody>
      </p:sp>
      <p:pic>
        <p:nvPicPr>
          <p:cNvPr id="5" name="Picture 4" descr="Macintosh HD:Users:sgaudi:Desktop:marsff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270" y="1219200"/>
            <a:ext cx="2660530" cy="3658741"/>
          </a:xfrm>
          <a:prstGeom prst="rect">
            <a:avLst/>
          </a:prstGeom>
          <a:noFill/>
          <a:ln w="28575" cmpd="sng">
            <a:noFill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+mj-lt"/>
                <a:ea typeface="+mj-ea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 Black" charset="0"/>
                <a:ea typeface="ヒラギノ角ゴ Pro W3" charset="0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 Black" charset="0"/>
                <a:ea typeface="ヒラギノ角ゴ Pro W3" charset="0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 Black" charset="0"/>
                <a:ea typeface="ヒラギノ角ゴ Pro W3" charset="0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 Black" charset="0"/>
                <a:ea typeface="ヒラギノ角ゴ Pro W3" charset="0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 Black" charset="0"/>
                <a:ea typeface="ヒラギノ角ゴ Pro W3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 Black" charset="0"/>
                <a:ea typeface="ヒラギノ角ゴ Pro W3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 Black" charset="0"/>
                <a:ea typeface="ヒラギノ角ゴ Pro W3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 Black" charset="0"/>
                <a:ea typeface="ヒラギノ角ゴ Pro W3" charset="0"/>
              </a:defRPr>
            </a:lvl9pPr>
          </a:lstStyle>
          <a:p>
            <a:pPr eaLnBrk="1" hangingPunct="1">
              <a:lnSpc>
                <a:spcPct val="70000"/>
              </a:lnSpc>
              <a:defRPr/>
            </a:pPr>
            <a:r>
              <a:rPr lang="en-US" baseline="0" dirty="0" smtClean="0">
                <a:cs typeface="+mj-cs"/>
              </a:rPr>
              <a:t>Free Floating* Planets.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5789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aseline="0" dirty="0" smtClean="0">
                <a:latin typeface="Arial  "/>
                <a:cs typeface="Arial  "/>
              </a:rPr>
              <a:t>*Also known as “Rogue Planets”, “</a:t>
            </a:r>
            <a:r>
              <a:rPr lang="en-US" sz="2000" baseline="0" dirty="0" err="1" smtClean="0">
                <a:latin typeface="Arial  "/>
                <a:cs typeface="Arial  "/>
              </a:rPr>
              <a:t>Solivagant</a:t>
            </a:r>
            <a:r>
              <a:rPr lang="en-US" sz="2000" baseline="0" dirty="0" smtClean="0">
                <a:latin typeface="Arial  "/>
                <a:cs typeface="Arial  "/>
              </a:rPr>
              <a:t> Planets”, or “Nomads”.</a:t>
            </a:r>
            <a:endParaRPr lang="en-US" sz="2000" baseline="0" dirty="0">
              <a:latin typeface="Arial  "/>
              <a:cs typeface="Arial  "/>
            </a:endParaRPr>
          </a:p>
        </p:txBody>
      </p:sp>
    </p:spTree>
    <p:extLst>
      <p:ext uri="{BB962C8B-B14F-4D97-AF65-F5344CB8AC3E}">
        <p14:creationId xmlns:p14="http://schemas.microsoft.com/office/powerpoint/2010/main" val="207246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To Do.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610600" cy="5638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cs typeface="+mn-cs"/>
              </a:rPr>
              <a:t>Lots! 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1800" dirty="0" smtClean="0">
                <a:cs typeface="+mn-cs"/>
              </a:rPr>
              <a:t>Improve our understanding of </a:t>
            </a:r>
            <a:r>
              <a:rPr lang="en-US" sz="1800" dirty="0" err="1" smtClean="0">
                <a:cs typeface="+mn-cs"/>
              </a:rPr>
              <a:t>microlensing</a:t>
            </a:r>
            <a:r>
              <a:rPr lang="en-US" sz="1800" dirty="0" smtClean="0">
                <a:cs typeface="+mn-cs"/>
              </a:rPr>
              <a:t> event rates: 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US" sz="1400" dirty="0" smtClean="0">
                <a:cs typeface="+mn-cs"/>
              </a:rPr>
              <a:t>Refine Galactic models.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US" sz="1400" dirty="0" smtClean="0">
                <a:cs typeface="+mn-cs"/>
              </a:rPr>
              <a:t>Near-IR </a:t>
            </a:r>
            <a:r>
              <a:rPr lang="en-US" sz="1400" dirty="0" err="1" smtClean="0">
                <a:cs typeface="+mn-cs"/>
              </a:rPr>
              <a:t>microlensing</a:t>
            </a:r>
            <a:r>
              <a:rPr lang="en-US" sz="1400" dirty="0" smtClean="0">
                <a:cs typeface="+mn-cs"/>
              </a:rPr>
              <a:t> survey.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US" sz="1400" dirty="0" smtClean="0">
                <a:cs typeface="+mn-cs"/>
              </a:rPr>
              <a:t>Near-IR luminosity function.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US" sz="1400" dirty="0" smtClean="0">
                <a:cs typeface="+mn-cs"/>
              </a:rPr>
              <a:t>Measure the Galactic distribution of planets (Spitzer, K2).</a:t>
            </a:r>
            <a:endParaRPr lang="en-US" sz="1400" dirty="0">
              <a:cs typeface="+mn-cs"/>
            </a:endParaRP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1800" dirty="0" smtClean="0">
                <a:cs typeface="+mn-cs"/>
              </a:rPr>
              <a:t>Optimize the survey strategy: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US" sz="1400" dirty="0" smtClean="0">
                <a:cs typeface="+mn-cs"/>
              </a:rPr>
              <a:t>Field location, number, and cadence.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US" sz="1400" dirty="0" smtClean="0">
                <a:cs typeface="+mn-cs"/>
              </a:rPr>
              <a:t>Optimize number and choice of filters.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US" sz="1400" dirty="0" smtClean="0">
                <a:cs typeface="+mn-cs"/>
              </a:rPr>
              <a:t>Contemporaneous ground and space-based observations.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1800" dirty="0" smtClean="0">
                <a:cs typeface="+mn-cs"/>
              </a:rPr>
              <a:t>Determine the precision of the measured event parameters.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1800" dirty="0" smtClean="0">
                <a:cs typeface="+mn-cs"/>
              </a:rPr>
              <a:t>Determine hardware, software, and calibration requirements.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1800" dirty="0" smtClean="0">
                <a:cs typeface="+mn-cs"/>
              </a:rPr>
              <a:t>Identify and carry out needed precursor observations.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1800" dirty="0" smtClean="0">
                <a:cs typeface="+mn-cs"/>
              </a:rPr>
              <a:t>Develop data reduction and analysis tools.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cs typeface="+mn-cs"/>
              </a:rPr>
              <a:t>WFIRST </a:t>
            </a:r>
            <a:r>
              <a:rPr lang="en-US" sz="2400" dirty="0" err="1" smtClean="0">
                <a:cs typeface="+mn-cs"/>
              </a:rPr>
              <a:t>Microlensing</a:t>
            </a:r>
            <a:r>
              <a:rPr lang="en-US" sz="2400" dirty="0" smtClean="0">
                <a:cs typeface="+mn-cs"/>
              </a:rPr>
              <a:t> Science Investigation Team.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dirty="0" smtClean="0">
                <a:cs typeface="+mn-cs"/>
              </a:rPr>
              <a:t>Help!</a:t>
            </a:r>
            <a:endParaRPr lang="en-US" sz="2400" dirty="0" smtClean="0">
              <a:cs typeface="+mn-cs"/>
            </a:endParaRPr>
          </a:p>
          <a:p>
            <a:pPr lvl="1" eaLnBrk="1" hangingPunct="1">
              <a:lnSpc>
                <a:spcPct val="110000"/>
              </a:lnSpc>
              <a:defRPr/>
            </a:pPr>
            <a:endParaRPr lang="en-US" sz="16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talhaPNAS_F1.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8826111" cy="449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5334000"/>
            <a:ext cx="5715000" cy="954107"/>
          </a:xfrm>
          <a:prstGeom prst="rect">
            <a:avLst/>
          </a:prstGeom>
          <a:solidFill>
            <a:schemeClr val="bg1"/>
          </a:solidFill>
          <a:ln w="7620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aseline="0" dirty="0" smtClean="0">
                <a:latin typeface="+mj-lt"/>
              </a:rPr>
              <a:t>~3447 Confirmed Planets</a:t>
            </a:r>
          </a:p>
          <a:p>
            <a:pPr algn="ctr"/>
            <a:r>
              <a:rPr lang="en-US" sz="2800" baseline="0" dirty="0" smtClean="0">
                <a:latin typeface="+mj-lt"/>
              </a:rPr>
              <a:t>~4696 </a:t>
            </a:r>
            <a:r>
              <a:rPr lang="en-US" sz="2800" baseline="0" dirty="0" err="1" smtClean="0">
                <a:latin typeface="+mj-lt"/>
              </a:rPr>
              <a:t>Kepler</a:t>
            </a:r>
            <a:r>
              <a:rPr lang="en-US" sz="2800" baseline="0" dirty="0" smtClean="0">
                <a:latin typeface="+mj-lt"/>
              </a:rPr>
              <a:t> Candidates</a:t>
            </a:r>
            <a:endParaRPr lang="en-US" sz="2800" baseline="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7439055" y="2466945"/>
            <a:ext cx="2895600" cy="400110"/>
          </a:xfrm>
          <a:prstGeom prst="rect">
            <a:avLst/>
          </a:prstGeom>
          <a:solidFill>
            <a:schemeClr val="bg1"/>
          </a:solidFill>
          <a:ln w="7620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aseline="0" dirty="0" smtClean="0">
                <a:latin typeface="+mj-lt"/>
              </a:rPr>
              <a:t>Natalie </a:t>
            </a:r>
            <a:r>
              <a:rPr lang="en-US" sz="2000" baseline="0" dirty="0" err="1" smtClean="0">
                <a:latin typeface="+mj-lt"/>
              </a:rPr>
              <a:t>Batalha</a:t>
            </a:r>
            <a:endParaRPr lang="en-US" sz="2000" baseline="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0" y="3325632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0" dirty="0"/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0" y="3347496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0" dirty="0" smtClean="0"/>
              <a:t>V</a:t>
            </a:r>
            <a:endParaRPr lang="en-US" b="1" baseline="0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1579824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0" dirty="0" smtClean="0"/>
              <a:t>J</a:t>
            </a:r>
            <a:endParaRPr lang="en-US" b="1" baseline="0" dirty="0"/>
          </a:p>
        </p:txBody>
      </p:sp>
      <p:sp>
        <p:nvSpPr>
          <p:cNvPr id="9" name="TextBox 8"/>
          <p:cNvSpPr txBox="1"/>
          <p:nvPr/>
        </p:nvSpPr>
        <p:spPr>
          <a:xfrm>
            <a:off x="7868976" y="1725432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0" dirty="0" smtClean="0"/>
              <a:t>S</a:t>
            </a:r>
            <a:endParaRPr lang="en-US" b="1" baseline="0" dirty="0"/>
          </a:p>
        </p:txBody>
      </p:sp>
      <p:sp>
        <p:nvSpPr>
          <p:cNvPr id="10" name="TextBox 9"/>
          <p:cNvSpPr txBox="1"/>
          <p:nvPr/>
        </p:nvSpPr>
        <p:spPr>
          <a:xfrm>
            <a:off x="8153400" y="2326752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0" dirty="0"/>
              <a:t>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05800" y="235773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0" dirty="0" smtClean="0"/>
              <a:t>N</a:t>
            </a:r>
            <a:endParaRPr lang="en-US" b="1" baseline="0" dirty="0"/>
          </a:p>
        </p:txBody>
      </p:sp>
    </p:spTree>
    <p:extLst>
      <p:ext uri="{BB962C8B-B14F-4D97-AF65-F5344CB8AC3E}">
        <p14:creationId xmlns:p14="http://schemas.microsoft.com/office/powerpoint/2010/main" val="749483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382000" cy="1143000"/>
          </a:xfrm>
        </p:spPr>
        <p:txBody>
          <a:bodyPr/>
          <a:lstStyle/>
          <a:p>
            <a:r>
              <a:rPr lang="en-US" dirty="0" smtClean="0"/>
              <a:t>WFIRST </a:t>
            </a:r>
            <a:r>
              <a:rPr lang="en-US" dirty="0" err="1" smtClean="0"/>
              <a:t>μSIT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 smtClean="0"/>
              <a:t>Scott Gaudi (OSU, PI)</a:t>
            </a:r>
          </a:p>
          <a:p>
            <a:r>
              <a:rPr lang="en-US" sz="1600" dirty="0" smtClean="0"/>
              <a:t>Dave Bennett (GSFC, Deputy PI, Pipeline/Algorithm Lead)</a:t>
            </a:r>
          </a:p>
          <a:p>
            <a:r>
              <a:rPr lang="en-US" sz="1600" dirty="0" smtClean="0"/>
              <a:t>Jay Anderson (</a:t>
            </a:r>
            <a:r>
              <a:rPr lang="en-US" sz="1600" dirty="0" err="1" smtClean="0"/>
              <a:t>STScI</a:t>
            </a:r>
            <a:r>
              <a:rPr lang="en-US" sz="1600" dirty="0" smtClean="0"/>
              <a:t>, Co-I)</a:t>
            </a:r>
          </a:p>
          <a:p>
            <a:r>
              <a:rPr lang="en-US" sz="1600" dirty="0" err="1" smtClean="0"/>
              <a:t>Sebastiano</a:t>
            </a:r>
            <a:r>
              <a:rPr lang="en-US" sz="1600" dirty="0" smtClean="0"/>
              <a:t> </a:t>
            </a:r>
            <a:r>
              <a:rPr lang="en-US" sz="1600" dirty="0" err="1" smtClean="0"/>
              <a:t>Calchi</a:t>
            </a:r>
            <a:r>
              <a:rPr lang="en-US" sz="1600" dirty="0" smtClean="0"/>
              <a:t> </a:t>
            </a:r>
            <a:r>
              <a:rPr lang="en-US" sz="1600" dirty="0" err="1" smtClean="0"/>
              <a:t>Novati</a:t>
            </a:r>
            <a:r>
              <a:rPr lang="en-US" sz="1600" dirty="0" smtClean="0"/>
              <a:t> (IPAC, Co-I)</a:t>
            </a:r>
          </a:p>
          <a:p>
            <a:r>
              <a:rPr lang="en-US" sz="1600" dirty="0" smtClean="0"/>
              <a:t>Sean Carey (IPAC, Co-I, Calibration Lead)</a:t>
            </a:r>
          </a:p>
          <a:p>
            <a:r>
              <a:rPr lang="en-US" sz="1600" dirty="0" smtClean="0"/>
              <a:t>Dan Foreman-Mackey (UW, Co-I)</a:t>
            </a:r>
          </a:p>
          <a:p>
            <a:r>
              <a:rPr lang="en-US" sz="1600" dirty="0" smtClean="0"/>
              <a:t>Andrew Gould (?, Co-I)</a:t>
            </a:r>
          </a:p>
          <a:p>
            <a:r>
              <a:rPr lang="en-US" sz="1600" dirty="0" err="1" smtClean="0"/>
              <a:t>Calen</a:t>
            </a:r>
            <a:r>
              <a:rPr lang="en-US" sz="1600" dirty="0" smtClean="0"/>
              <a:t> Henderson (JPL, Co-I, Precursor Data Lead)</a:t>
            </a:r>
          </a:p>
          <a:p>
            <a:r>
              <a:rPr lang="en-US" sz="1600" dirty="0" smtClean="0"/>
              <a:t>Davy Kirkpatrick (IPAC)</a:t>
            </a:r>
          </a:p>
          <a:p>
            <a:r>
              <a:rPr lang="en-US" sz="1600" dirty="0" smtClean="0"/>
              <a:t>Matthew Penny (OSU, Co-I, Survey Optimization Lead)</a:t>
            </a:r>
          </a:p>
          <a:p>
            <a:r>
              <a:rPr lang="en-US" sz="1600" dirty="0" err="1" smtClean="0"/>
              <a:t>Radek</a:t>
            </a:r>
            <a:r>
              <a:rPr lang="en-US" sz="1600" dirty="0" smtClean="0"/>
              <a:t> </a:t>
            </a:r>
            <a:r>
              <a:rPr lang="en-US" sz="1600" dirty="0" err="1" smtClean="0"/>
              <a:t>Poleski</a:t>
            </a:r>
            <a:r>
              <a:rPr lang="en-US" sz="1600" dirty="0" smtClean="0"/>
              <a:t> (OSU, Co-I)</a:t>
            </a:r>
          </a:p>
          <a:p>
            <a:r>
              <a:rPr lang="en-US" sz="1600" dirty="0" smtClean="0"/>
              <a:t>Yossi </a:t>
            </a:r>
            <a:r>
              <a:rPr lang="en-US" sz="1600" dirty="0" err="1" smtClean="0"/>
              <a:t>Shvartzvald</a:t>
            </a:r>
            <a:r>
              <a:rPr lang="en-US" sz="1600" dirty="0" smtClean="0"/>
              <a:t> (JPL, Co-I)</a:t>
            </a:r>
          </a:p>
          <a:p>
            <a:r>
              <a:rPr lang="en-US" sz="1600" dirty="0" smtClean="0"/>
              <a:t>Rachel Street (LCOGT, Co-I)</a:t>
            </a:r>
          </a:p>
          <a:p>
            <a:r>
              <a:rPr lang="en-US" sz="1600" dirty="0" smtClean="0"/>
              <a:t>Jennifer Yee (</a:t>
            </a:r>
            <a:r>
              <a:rPr lang="en-US" sz="1600" dirty="0" err="1" smtClean="0"/>
              <a:t>CfA</a:t>
            </a:r>
            <a:r>
              <a:rPr lang="en-US" sz="1600" dirty="0" smtClean="0"/>
              <a:t>, Co-I, Outreach Lead)</a:t>
            </a:r>
          </a:p>
          <a:p>
            <a:r>
              <a:rPr lang="en-US" sz="1600" dirty="0" smtClean="0"/>
              <a:t>Chas </a:t>
            </a:r>
            <a:r>
              <a:rPr lang="en-US" sz="1600" dirty="0" err="1" smtClean="0"/>
              <a:t>Beichman</a:t>
            </a:r>
            <a:r>
              <a:rPr lang="en-US" sz="1600" dirty="0" smtClean="0"/>
              <a:t> (JPL, Collaborator)</a:t>
            </a:r>
          </a:p>
          <a:p>
            <a:r>
              <a:rPr lang="en-US" sz="1600" dirty="0" smtClean="0"/>
              <a:t>Geoffrey </a:t>
            </a:r>
            <a:r>
              <a:rPr lang="en-US" sz="1600" dirty="0" err="1" smtClean="0"/>
              <a:t>Bryden</a:t>
            </a:r>
            <a:r>
              <a:rPr lang="en-US" sz="1600" dirty="0" smtClean="0"/>
              <a:t> (JPL, Collaborator)</a:t>
            </a:r>
          </a:p>
          <a:p>
            <a:r>
              <a:rPr lang="en-US" sz="1600" dirty="0" err="1" smtClean="0"/>
              <a:t>Cheongho</a:t>
            </a:r>
            <a:r>
              <a:rPr lang="en-US" sz="1600" dirty="0" smtClean="0"/>
              <a:t> Han (</a:t>
            </a:r>
            <a:r>
              <a:rPr lang="en-US" sz="1600" dirty="0" err="1" smtClean="0"/>
              <a:t>Chungbuk</a:t>
            </a:r>
            <a:r>
              <a:rPr lang="en-US" sz="1600" dirty="0"/>
              <a:t> </a:t>
            </a:r>
            <a:r>
              <a:rPr lang="en-US" sz="1600" dirty="0" smtClean="0"/>
              <a:t>National U., Collaborator)</a:t>
            </a:r>
          </a:p>
          <a:p>
            <a:r>
              <a:rPr lang="en-US" sz="1600" dirty="0" smtClean="0"/>
              <a:t>David </a:t>
            </a:r>
            <a:r>
              <a:rPr lang="en-US" sz="1600" dirty="0" err="1" smtClean="0"/>
              <a:t>Nataf</a:t>
            </a:r>
            <a:r>
              <a:rPr lang="en-US" sz="1600" dirty="0" smtClean="0"/>
              <a:t> (ANU, Collaborator)</a:t>
            </a:r>
          </a:p>
          <a:p>
            <a:r>
              <a:rPr lang="en-US" sz="1600" dirty="0" err="1" smtClean="0"/>
              <a:t>Keivan</a:t>
            </a:r>
            <a:r>
              <a:rPr lang="en-US" sz="1600" dirty="0" smtClean="0"/>
              <a:t> </a:t>
            </a:r>
            <a:r>
              <a:rPr lang="en-US" sz="1600" dirty="0" err="1" smtClean="0"/>
              <a:t>Stasssun</a:t>
            </a:r>
            <a:r>
              <a:rPr lang="en-US" sz="1600" dirty="0" smtClean="0"/>
              <a:t> (Vanderbilt, Collaborator)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Science Center Liaisons</a:t>
            </a:r>
          </a:p>
          <a:p>
            <a:pPr>
              <a:buFont typeface="Arial"/>
              <a:buChar char="•"/>
            </a:pPr>
            <a:r>
              <a:rPr lang="en-US" sz="1600" dirty="0" err="1" smtClean="0"/>
              <a:t>Kailash</a:t>
            </a:r>
            <a:r>
              <a:rPr lang="en-US" sz="1600" dirty="0" smtClean="0"/>
              <a:t> </a:t>
            </a:r>
            <a:r>
              <a:rPr lang="en-US" sz="1600" dirty="0" err="1" smtClean="0"/>
              <a:t>Sahu</a:t>
            </a:r>
            <a:r>
              <a:rPr lang="en-US" sz="1600" dirty="0" smtClean="0"/>
              <a:t> (</a:t>
            </a:r>
            <a:r>
              <a:rPr lang="en-US" sz="1600" dirty="0" err="1" smtClean="0"/>
              <a:t>STScI</a:t>
            </a:r>
            <a:r>
              <a:rPr lang="en-US" sz="1600" dirty="0" smtClean="0"/>
              <a:t>)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Sean Carey (IPAC)</a:t>
            </a:r>
          </a:p>
          <a:p>
            <a:pPr>
              <a:buFont typeface="Arial"/>
              <a:buChar char="•"/>
            </a:pPr>
            <a:endParaRPr lang="en-US" sz="1600" dirty="0" smtClean="0"/>
          </a:p>
          <a:p>
            <a:pPr>
              <a:buFont typeface="Arial"/>
              <a:buChar char="•"/>
            </a:pPr>
            <a:endParaRPr lang="en-US" sz="1600" dirty="0" smtClean="0"/>
          </a:p>
          <a:p>
            <a:pPr>
              <a:buFont typeface="Arial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1621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>
            <a:spLocks/>
          </p:cNvSpPr>
          <p:nvPr/>
        </p:nvSpPr>
        <p:spPr>
          <a:xfrm>
            <a:off x="5024297" y="3181003"/>
            <a:ext cx="2914387" cy="2952170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aseline="0" dirty="0">
              <a:solidFill>
                <a:prstClr val="white"/>
              </a:solidFill>
              <a:effectLst/>
              <a:latin typeface="Calibri"/>
              <a:ea typeface="ヒラギノ角ゴ Pro W3"/>
            </a:endParaRPr>
          </a:p>
        </p:txBody>
      </p:sp>
      <p:sp>
        <p:nvSpPr>
          <p:cNvPr id="50" name="Oval 49"/>
          <p:cNvSpPr>
            <a:spLocks/>
          </p:cNvSpPr>
          <p:nvPr/>
        </p:nvSpPr>
        <p:spPr>
          <a:xfrm>
            <a:off x="5580973" y="3659534"/>
            <a:ext cx="1887950" cy="2005670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aseline="0" dirty="0">
              <a:solidFill>
                <a:prstClr val="white"/>
              </a:solidFill>
              <a:effectLst/>
              <a:latin typeface="Calibri"/>
              <a:ea typeface="ヒラギノ角ゴ Pro W3"/>
            </a:endParaRPr>
          </a:p>
        </p:txBody>
      </p:sp>
      <p:sp>
        <p:nvSpPr>
          <p:cNvPr id="51" name="Oval 50"/>
          <p:cNvSpPr>
            <a:spLocks/>
          </p:cNvSpPr>
          <p:nvPr/>
        </p:nvSpPr>
        <p:spPr>
          <a:xfrm>
            <a:off x="6055022" y="4177638"/>
            <a:ext cx="905585" cy="96792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aseline="0" dirty="0">
              <a:solidFill>
                <a:prstClr val="white"/>
              </a:solidFill>
              <a:effectLst/>
              <a:latin typeface="Calibri"/>
              <a:ea typeface="ヒラギノ角ゴ Pro W3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6224152" y="4363463"/>
            <a:ext cx="529164" cy="56558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aseline="0" dirty="0">
              <a:solidFill>
                <a:prstClr val="white"/>
              </a:solidFill>
              <a:effectLst/>
              <a:latin typeface="Calibri"/>
              <a:ea typeface="ヒラギノ角ゴ Pro W3"/>
            </a:endParaRPr>
          </a:p>
        </p:txBody>
      </p:sp>
      <p:sp>
        <p:nvSpPr>
          <p:cNvPr id="53" name="Oval 52"/>
          <p:cNvSpPr>
            <a:spLocks/>
          </p:cNvSpPr>
          <p:nvPr/>
        </p:nvSpPr>
        <p:spPr>
          <a:xfrm>
            <a:off x="4942772" y="2598074"/>
            <a:ext cx="4061099" cy="410424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aseline="0" dirty="0">
              <a:solidFill>
                <a:prstClr val="white"/>
              </a:solidFill>
              <a:effectLst/>
              <a:latin typeface="Calibri"/>
              <a:ea typeface="ヒラギノ角ゴ Pro W3"/>
            </a:endParaRPr>
          </a:p>
        </p:txBody>
      </p:sp>
      <p:sp>
        <p:nvSpPr>
          <p:cNvPr id="71" name="Oval 70"/>
          <p:cNvSpPr>
            <a:spLocks/>
          </p:cNvSpPr>
          <p:nvPr/>
        </p:nvSpPr>
        <p:spPr>
          <a:xfrm>
            <a:off x="6386071" y="4534904"/>
            <a:ext cx="229347" cy="230747"/>
          </a:xfrm>
          <a:prstGeom prst="ellipse">
            <a:avLst/>
          </a:prstGeom>
          <a:solidFill>
            <a:schemeClr val="accent1">
              <a:alpha val="23000"/>
            </a:schemeClr>
          </a:solidFill>
          <a:ln>
            <a:solidFill>
              <a:schemeClr val="bg1"/>
            </a:solidFill>
          </a:ln>
          <a:effectLst>
            <a:glow rad="25400">
              <a:schemeClr val="accent1">
                <a:alpha val="84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aseline="0" dirty="0">
              <a:solidFill>
                <a:prstClr val="white"/>
              </a:solidFill>
              <a:effectLst/>
              <a:latin typeface="Calibri"/>
              <a:ea typeface="ヒラギノ角ゴ Pro W3"/>
            </a:endParaRPr>
          </a:p>
        </p:txBody>
      </p:sp>
      <p:sp>
        <p:nvSpPr>
          <p:cNvPr id="12" name="Oval 11"/>
          <p:cNvSpPr>
            <a:spLocks/>
          </p:cNvSpPr>
          <p:nvPr/>
        </p:nvSpPr>
        <p:spPr>
          <a:xfrm>
            <a:off x="1212191" y="2172498"/>
            <a:ext cx="1461217" cy="1551044"/>
          </a:xfrm>
          <a:prstGeom prst="ellipse">
            <a:avLst/>
          </a:prstGeom>
          <a:solidFill>
            <a:schemeClr val="accent1">
              <a:alpha val="23000"/>
            </a:schemeClr>
          </a:solidFill>
          <a:ln>
            <a:noFill/>
          </a:ln>
          <a:effectLst>
            <a:glow rad="1435100">
              <a:schemeClr val="accent1">
                <a:alpha val="8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aseline="0" dirty="0">
              <a:solidFill>
                <a:prstClr val="white"/>
              </a:solidFill>
              <a:effectLst/>
              <a:latin typeface="Calibri"/>
              <a:ea typeface="ヒラギノ角ゴ Pro W3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50635" y="1268176"/>
            <a:ext cx="3291272" cy="3382102"/>
            <a:chOff x="250635" y="1268176"/>
            <a:chExt cx="3291272" cy="3382102"/>
          </a:xfrm>
        </p:grpSpPr>
        <p:sp>
          <p:nvSpPr>
            <p:cNvPr id="7" name="TextBox 6"/>
            <p:cNvSpPr txBox="1"/>
            <p:nvPr/>
          </p:nvSpPr>
          <p:spPr>
            <a:xfrm>
              <a:off x="2874914" y="4148108"/>
              <a:ext cx="4845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aseline="0" dirty="0">
                  <a:solidFill>
                    <a:prstClr val="black"/>
                  </a:solidFill>
                  <a:effectLst/>
                  <a:latin typeface="Helvetica Light"/>
                  <a:ea typeface="ヒラギノ角ゴ Pro W3"/>
                  <a:cs typeface="Helvetica Light"/>
                </a:rPr>
                <a:t>M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32029" y="3260321"/>
              <a:ext cx="4845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aseline="0" dirty="0" smtClean="0">
                  <a:solidFill>
                    <a:prstClr val="black"/>
                  </a:solidFill>
                  <a:effectLst/>
                  <a:latin typeface="Helvetica Light"/>
                  <a:ea typeface="ヒラギノ角ゴ Pro W3"/>
                  <a:cs typeface="Helvetica Light"/>
                </a:rPr>
                <a:t>V</a:t>
              </a:r>
              <a:endParaRPr lang="en-US" baseline="0" dirty="0">
                <a:solidFill>
                  <a:prstClr val="black"/>
                </a:solidFill>
                <a:effectLst/>
                <a:latin typeface="Helvetica Light"/>
                <a:ea typeface="ヒラギノ角ゴ Pro W3"/>
                <a:cs typeface="Helvetica Ligh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84709" y="3756227"/>
              <a:ext cx="4845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aseline="0" dirty="0">
                  <a:solidFill>
                    <a:prstClr val="black"/>
                  </a:solidFill>
                  <a:effectLst/>
                  <a:latin typeface="Helvetica Light"/>
                  <a:ea typeface="ヒラギノ角ゴ Pro W3"/>
                  <a:cs typeface="Helvetica Light"/>
                </a:rPr>
                <a:t>E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50635" y="1268176"/>
              <a:ext cx="3291272" cy="3382102"/>
              <a:chOff x="517979" y="1903232"/>
              <a:chExt cx="3291272" cy="3382102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238485" y="2524978"/>
                <a:ext cx="2120024" cy="2120564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aseline="0" dirty="0">
                  <a:solidFill>
                    <a:prstClr val="white"/>
                  </a:solidFill>
                  <a:effectLst/>
                  <a:latin typeface="Calibri"/>
                  <a:ea typeface="ヒラギノ角ゴ Pro W3"/>
                </a:endParaRPr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>
                <a:off x="517979" y="1903232"/>
                <a:ext cx="3291272" cy="3382102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aseline="0" dirty="0">
                  <a:solidFill>
                    <a:prstClr val="white"/>
                  </a:solidFill>
                  <a:effectLst/>
                  <a:latin typeface="Calibri"/>
                  <a:ea typeface="ヒラギノ角ゴ Pro W3"/>
                </a:endParaRPr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>
                <a:off x="1474432" y="2794362"/>
                <a:ext cx="1646271" cy="1614336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aseline="0" dirty="0">
                  <a:solidFill>
                    <a:prstClr val="white"/>
                  </a:solidFill>
                  <a:effectLst/>
                  <a:latin typeface="Calibri"/>
                  <a:ea typeface="ヒラギノ角ゴ Pro W3"/>
                </a:endParaRPr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>
                <a:off x="1743795" y="3130594"/>
                <a:ext cx="908247" cy="890628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aseline="0" dirty="0">
                  <a:solidFill>
                    <a:prstClr val="white"/>
                  </a:solidFill>
                  <a:effectLst/>
                  <a:latin typeface="Calibri"/>
                  <a:ea typeface="ヒラギノ角ゴ Pro W3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88795" y="3482041"/>
                <a:ext cx="198489" cy="201490"/>
              </a:xfrm>
              <a:prstGeom prst="ellipse">
                <a:avLst/>
              </a:prstGeom>
              <a:solidFill>
                <a:srgbClr val="FFBC28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aseline="0" dirty="0">
                  <a:solidFill>
                    <a:prstClr val="white"/>
                  </a:solidFill>
                  <a:effectLst/>
                  <a:latin typeface="Calibri"/>
                  <a:ea typeface="ヒラギノ角ゴ Pro W3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730954" y="2971501"/>
              <a:ext cx="4845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aseline="0" dirty="0" smtClean="0">
                  <a:solidFill>
                    <a:prstClr val="black"/>
                  </a:solidFill>
                  <a:effectLst/>
                  <a:latin typeface="Helvetica Light"/>
                  <a:ea typeface="ヒラギノ角ゴ Pro W3"/>
                  <a:cs typeface="Helvetica Light"/>
                </a:rPr>
                <a:t>M</a:t>
              </a:r>
              <a:endParaRPr lang="en-US" baseline="0" dirty="0">
                <a:solidFill>
                  <a:prstClr val="black"/>
                </a:solidFill>
                <a:effectLst/>
                <a:latin typeface="Helvetica Light"/>
                <a:ea typeface="ヒラギノ角ゴ Pro W3"/>
                <a:cs typeface="Helvetica Light"/>
              </a:endParaRPr>
            </a:p>
          </p:txBody>
        </p:sp>
      </p:grpSp>
      <p:cxnSp>
        <p:nvCxnSpPr>
          <p:cNvPr id="39" name="Straight Connector 38"/>
          <p:cNvCxnSpPr>
            <a:endCxn id="71" idx="0"/>
          </p:cNvCxnSpPr>
          <p:nvPr/>
        </p:nvCxnSpPr>
        <p:spPr>
          <a:xfrm>
            <a:off x="2739819" y="1505056"/>
            <a:ext cx="3760926" cy="302984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4" idx="4"/>
          </p:cNvCxnSpPr>
          <p:nvPr/>
        </p:nvCxnSpPr>
        <p:spPr>
          <a:xfrm>
            <a:off x="1896271" y="4650278"/>
            <a:ext cx="4614796" cy="12904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>
            <a:spLocks noChangeAspect="1"/>
          </p:cNvSpPr>
          <p:nvPr/>
        </p:nvSpPr>
        <p:spPr>
          <a:xfrm>
            <a:off x="6466348" y="4616648"/>
            <a:ext cx="62341" cy="60032"/>
          </a:xfrm>
          <a:prstGeom prst="ellipse">
            <a:avLst/>
          </a:prstGeom>
          <a:solidFill>
            <a:srgbClr val="FFBC28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aseline="0" dirty="0">
              <a:solidFill>
                <a:prstClr val="white"/>
              </a:solidFill>
              <a:effectLst/>
              <a:latin typeface="Calibri"/>
              <a:ea typeface="ヒラギノ角ゴ Pro W3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80904" y="4434089"/>
            <a:ext cx="48456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aseline="0" dirty="0" smtClean="0">
                <a:solidFill>
                  <a:prstClr val="black"/>
                </a:solidFill>
                <a:effectLst/>
                <a:latin typeface="Helvetica Light"/>
                <a:ea typeface="ヒラギノ角ゴ Pro W3"/>
                <a:cs typeface="Helvetica Light"/>
              </a:rPr>
              <a:t>J</a:t>
            </a:r>
            <a:endParaRPr lang="en-US" baseline="0" dirty="0">
              <a:solidFill>
                <a:prstClr val="black"/>
              </a:solidFill>
              <a:effectLst/>
              <a:latin typeface="Helvetica Light"/>
              <a:ea typeface="ヒラギノ角ゴ Pro W3"/>
              <a:cs typeface="Helvetica Ligh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906707" y="4445847"/>
            <a:ext cx="48456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aseline="0" dirty="0">
                <a:solidFill>
                  <a:prstClr val="black"/>
                </a:solidFill>
                <a:effectLst/>
                <a:latin typeface="Helvetica Light"/>
                <a:ea typeface="ヒラギノ角ゴ Pro W3"/>
                <a:cs typeface="Helvetica Light"/>
              </a:rPr>
              <a:t>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403027" y="4469363"/>
            <a:ext cx="48456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aseline="0" dirty="0" smtClean="0">
                <a:solidFill>
                  <a:prstClr val="black"/>
                </a:solidFill>
                <a:effectLst/>
                <a:latin typeface="Helvetica Light"/>
                <a:ea typeface="ヒラギノ角ゴ Pro W3"/>
                <a:cs typeface="Helvetica Light"/>
              </a:rPr>
              <a:t>U</a:t>
            </a:r>
            <a:endParaRPr lang="en-US" baseline="0" dirty="0">
              <a:solidFill>
                <a:prstClr val="black"/>
              </a:solidFill>
              <a:effectLst/>
              <a:latin typeface="Helvetica Light"/>
              <a:ea typeface="ヒラギノ角ゴ Pro W3"/>
              <a:cs typeface="Helvetica Ligh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873831" y="4481121"/>
            <a:ext cx="48456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aseline="0" dirty="0">
                <a:solidFill>
                  <a:prstClr val="black"/>
                </a:solidFill>
                <a:effectLst/>
                <a:latin typeface="Helvetica Light"/>
                <a:ea typeface="ヒラギノ角ゴ Pro W3"/>
                <a:cs typeface="Helvetica Light"/>
              </a:rPr>
              <a:t>N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694716" y="4523060"/>
            <a:ext cx="48456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aseline="0" dirty="0" smtClean="0">
                <a:solidFill>
                  <a:prstClr val="black"/>
                </a:solidFill>
                <a:effectLst/>
                <a:latin typeface="Helvetica Light"/>
                <a:ea typeface="ヒラギノ角ゴ Pro W3"/>
                <a:cs typeface="Helvetica Light"/>
              </a:rPr>
              <a:t>P</a:t>
            </a:r>
            <a:endParaRPr lang="en-US" baseline="0" dirty="0">
              <a:solidFill>
                <a:prstClr val="black"/>
              </a:solidFill>
              <a:effectLst/>
              <a:latin typeface="Helvetica Light"/>
              <a:ea typeface="ヒラギノ角ゴ Pro W3"/>
              <a:cs typeface="Helvetica Ligh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819400" y="685800"/>
            <a:ext cx="27773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baseline="0" dirty="0" smtClean="0">
                <a:solidFill>
                  <a:srgbClr val="4F81BD"/>
                </a:solidFill>
                <a:effectLst/>
                <a:latin typeface="Arial Black"/>
                <a:ea typeface="ヒラギノ角ゴ Pro W3"/>
                <a:cs typeface="Helvetica Light"/>
              </a:rPr>
              <a:t>Kepler’s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baseline="0" dirty="0" smtClean="0">
                <a:solidFill>
                  <a:srgbClr val="4F81BD"/>
                </a:solidFill>
                <a:effectLst/>
                <a:latin typeface="Arial Black"/>
                <a:ea typeface="ヒラギノ角ゴ Pro W3"/>
                <a:cs typeface="Helvetica Light"/>
              </a:rPr>
              <a:t>Search Area </a:t>
            </a:r>
            <a:endParaRPr lang="en-US" sz="3000" baseline="0" dirty="0">
              <a:solidFill>
                <a:srgbClr val="4F81BD"/>
              </a:solidFill>
              <a:effectLst/>
              <a:latin typeface="Arial Black"/>
              <a:ea typeface="ヒラギノ角ゴ Pro W3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432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Why complete the census?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82000" cy="4572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 complete census is likely needed to understand planet formation and evolution.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Most </a:t>
            </a:r>
            <a:r>
              <a:rPr lang="en-US" dirty="0"/>
              <a:t>g</a:t>
            </a:r>
            <a:r>
              <a:rPr lang="en-US" dirty="0" smtClean="0"/>
              <a:t>iant planets likely formed beyond the snow line.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Place our solar system in context.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Water for habitable planets likely delivered from beyond the snow line.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Understand the frequency of planet formation in different environments.</a:t>
            </a:r>
          </a:p>
        </p:txBody>
      </p:sp>
      <p:sp>
        <p:nvSpPr>
          <p:cNvPr id="4" name="TextBox 3"/>
          <p:cNvSpPr txBox="1"/>
          <p:nvPr/>
        </p:nvSpPr>
        <p:spPr>
          <a:xfrm rot="19800000">
            <a:off x="-160307" y="2954504"/>
            <a:ext cx="9455640" cy="1323439"/>
          </a:xfrm>
          <a:prstGeom prst="rect">
            <a:avLst/>
          </a:prstGeom>
          <a:solidFill>
            <a:schemeClr val="accent1"/>
          </a:solidFill>
          <a:ln w="762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b="1" baseline="0" dirty="0" smtClean="0">
                <a:solidFill>
                  <a:srgbClr val="FF0000"/>
                </a:solidFill>
                <a:latin typeface="Arial Black"/>
                <a:cs typeface="Arial Black"/>
              </a:rPr>
              <a:t>Blah, blah, blah.</a:t>
            </a:r>
            <a:endParaRPr lang="en-US" sz="8000" b="1" baseline="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639045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Why </a:t>
            </a:r>
            <a:r>
              <a:rPr lang="en-US" dirty="0" err="1" smtClean="0"/>
              <a:t>Microlensing</a:t>
            </a:r>
            <a:r>
              <a:rPr lang="en-US" dirty="0"/>
              <a:t>?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9255125" y="45227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400"/>
          </a:p>
        </p:txBody>
      </p:sp>
      <p:pic>
        <p:nvPicPr>
          <p:cNvPr id="48132" name="Picture 9" descr="&#10;sch_23553.jpg                                                  00082C8CMacintosh HD                   C38898E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4043363" cy="4419600"/>
          </a:xfrm>
          <a:prstGeom prst="rect">
            <a:avLst/>
          </a:prstGeom>
          <a:noFill/>
          <a:ln w="76200">
            <a:solidFill>
              <a:srgbClr val="008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71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143000"/>
          </a:xfrm>
        </p:spPr>
        <p:txBody>
          <a:bodyPr/>
          <a:lstStyle/>
          <a:p>
            <a:r>
              <a:rPr lang="en-US" dirty="0" smtClean="0"/>
              <a:t>Earth Mass and Below?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5029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Monitor hundreds of millions of bulge stars continuously on a time scale of ~10 minutes.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Event rate ~10</a:t>
            </a:r>
            <a:r>
              <a:rPr lang="en-US" sz="2400" baseline="30000" dirty="0" smtClean="0"/>
              <a:t>-5</a:t>
            </a:r>
            <a:r>
              <a:rPr lang="en-US" sz="2400" dirty="0" smtClean="0"/>
              <a:t>/year/star.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Detection probability ~0.1-1%.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Shortest features are ~20 minutes.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Relative photometry of a few %. </a:t>
            </a:r>
          </a:p>
          <a:p>
            <a:pPr lvl="1">
              <a:lnSpc>
                <a:spcPct val="120000"/>
              </a:lnSpc>
            </a:pPr>
            <a:r>
              <a:rPr lang="en-US" sz="2600" dirty="0" smtClean="0"/>
              <a:t>Deviations are few – 10%.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Resolve main sequence source stars for smallest planets.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Masses: resolve background stars for primary mass determinations.</a:t>
            </a:r>
          </a:p>
        </p:txBody>
      </p:sp>
    </p:spTree>
    <p:extLst>
      <p:ext uri="{BB962C8B-B14F-4D97-AF65-F5344CB8AC3E}">
        <p14:creationId xmlns:p14="http://schemas.microsoft.com/office/powerpoint/2010/main" val="3420072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Ground vs. </a:t>
            </a:r>
            <a:r>
              <a:rPr lang="en-US" dirty="0" smtClean="0"/>
              <a:t>Space.</a:t>
            </a:r>
            <a:endParaRPr lang="en-US" dirty="0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4343400"/>
          </a:xfrm>
        </p:spPr>
        <p:txBody>
          <a:bodyPr numCol="2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/>
              <a:t>Infrared</a:t>
            </a:r>
            <a:r>
              <a:rPr lang="en-US" sz="2400" dirty="0" smtClean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 smtClean="0"/>
              <a:t>More </a:t>
            </a:r>
            <a:r>
              <a:rPr lang="en-US" sz="1800" dirty="0" err="1" smtClean="0"/>
              <a:t>extincted</a:t>
            </a:r>
            <a:r>
              <a:rPr lang="en-US" sz="1800" dirty="0" smtClean="0"/>
              <a:t> fields.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 smtClean="0">
                <a:sym typeface="Symbol" charset="0"/>
              </a:rPr>
              <a:t>Smaller sources.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Resolution.</a:t>
            </a:r>
            <a:endParaRPr lang="en-US" sz="2400" dirty="0"/>
          </a:p>
          <a:p>
            <a:pPr lvl="1">
              <a:lnSpc>
                <a:spcPct val="90000"/>
              </a:lnSpc>
              <a:defRPr/>
            </a:pPr>
            <a:r>
              <a:rPr lang="en-US" sz="1800" dirty="0"/>
              <a:t>Low-magnification </a:t>
            </a:r>
            <a:r>
              <a:rPr lang="en-US" sz="1800" dirty="0" smtClean="0"/>
              <a:t>events.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 smtClean="0">
                <a:sym typeface="Symbol" charset="0"/>
              </a:rPr>
              <a:t>Isolate </a:t>
            </a:r>
            <a:r>
              <a:rPr lang="en-US" sz="1800" dirty="0">
                <a:sym typeface="Symbol" charset="0"/>
              </a:rPr>
              <a:t>light from the lens </a:t>
            </a:r>
            <a:r>
              <a:rPr lang="en-US" sz="1800" dirty="0" smtClean="0">
                <a:sym typeface="Symbol" charset="0"/>
              </a:rPr>
              <a:t>star. 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Visibility.</a:t>
            </a:r>
            <a:endParaRPr lang="en-US" sz="2400" dirty="0"/>
          </a:p>
          <a:p>
            <a:pPr lvl="1">
              <a:lnSpc>
                <a:spcPct val="90000"/>
              </a:lnSpc>
              <a:defRPr/>
            </a:pPr>
            <a:r>
              <a:rPr lang="en-US" sz="1800" dirty="0"/>
              <a:t>Complete </a:t>
            </a:r>
            <a:r>
              <a:rPr lang="en-US" sz="1800" dirty="0" smtClean="0"/>
              <a:t>coverage.</a:t>
            </a:r>
            <a:endParaRPr lang="en-US" sz="2000" dirty="0" smtClean="0"/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Smaller systematics.</a:t>
            </a:r>
            <a:endParaRPr lang="en-US" sz="2400" dirty="0"/>
          </a:p>
          <a:p>
            <a:pPr lvl="1">
              <a:lnSpc>
                <a:spcPct val="90000"/>
              </a:lnSpc>
              <a:defRPr/>
            </a:pPr>
            <a:r>
              <a:rPr lang="en-US" sz="1800" dirty="0" smtClean="0"/>
              <a:t>Better characterization.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 smtClean="0"/>
              <a:t>Robust quantification of sensitivities.</a:t>
            </a:r>
            <a:endParaRPr lang="en-US" sz="2000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876800" y="2057400"/>
            <a:ext cx="3902075" cy="2743200"/>
            <a:chOff x="3014" y="1056"/>
            <a:chExt cx="2458" cy="1728"/>
          </a:xfrm>
        </p:grpSpPr>
        <p:pic>
          <p:nvPicPr>
            <p:cNvPr id="78853" name="Picture 5" descr="CTIO_lowmag_rot_trim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056"/>
              <a:ext cx="1200" cy="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4" name="Picture 6" descr="HST_only_s7_2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056"/>
              <a:ext cx="1200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320" y="1089"/>
              <a:ext cx="5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aseline="0">
                  <a:solidFill>
                    <a:srgbClr val="FFFF00"/>
                  </a:solidFill>
                  <a:effectLst/>
                  <a:latin typeface="Arial" charset="0"/>
                  <a:cs typeface="+mn-cs"/>
                </a:rPr>
                <a:t>Space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072" y="1089"/>
              <a:ext cx="70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aseline="0">
                  <a:solidFill>
                    <a:srgbClr val="FFFF00"/>
                  </a:solidFill>
                  <a:effectLst/>
                  <a:latin typeface="Arial" charset="0"/>
                  <a:cs typeface="+mn-cs"/>
                </a:rPr>
                <a:t>Ground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014" y="2235"/>
              <a:ext cx="2458" cy="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r>
                <a:rPr lang="en-US" sz="1800" baseline="0" dirty="0">
                  <a:effectLst/>
                  <a:latin typeface="Arial" charset="0"/>
                  <a:cs typeface="+mn-cs"/>
                </a:rPr>
                <a:t>The field of </a:t>
              </a:r>
              <a:r>
                <a:rPr lang="en-US" sz="1800" baseline="0" dirty="0" err="1">
                  <a:effectLst/>
                  <a:latin typeface="Arial" charset="0"/>
                  <a:cs typeface="+mn-cs"/>
                </a:rPr>
                <a:t>microlensing</a:t>
              </a:r>
              <a:r>
                <a:rPr lang="en-US" sz="1800" baseline="0" dirty="0">
                  <a:effectLst/>
                  <a:latin typeface="Arial" charset="0"/>
                  <a:cs typeface="+mn-cs"/>
                </a:rPr>
                <a:t> event</a:t>
              </a:r>
            </a:p>
            <a:p>
              <a:pPr algn="ctr">
                <a:defRPr/>
              </a:pPr>
              <a:r>
                <a:rPr lang="en-US" sz="1800" baseline="0" dirty="0">
                  <a:effectLst/>
                  <a:latin typeface="Arial" charset="0"/>
                  <a:cs typeface="+mn-cs"/>
                </a:rPr>
                <a:t>MACHO 96-BLG-</a:t>
              </a:r>
              <a:r>
                <a:rPr lang="en-US" sz="1800" baseline="0" dirty="0" smtClean="0">
                  <a:effectLst/>
                  <a:latin typeface="Arial" charset="0"/>
                  <a:cs typeface="+mn-cs"/>
                </a:rPr>
                <a:t>5</a:t>
              </a:r>
            </a:p>
            <a:p>
              <a:pPr algn="ctr">
                <a:defRPr/>
              </a:pPr>
              <a:r>
                <a:rPr lang="en-US" sz="1800" baseline="0" dirty="0" smtClean="0">
                  <a:effectLst/>
                  <a:latin typeface="Arial" charset="0"/>
                  <a:cs typeface="+mn-cs"/>
                </a:rPr>
                <a:t>(Bennett &amp; </a:t>
              </a:r>
              <a:r>
                <a:rPr lang="en-US" sz="1800" baseline="0" dirty="0" err="1" smtClean="0">
                  <a:effectLst/>
                  <a:latin typeface="Arial" charset="0"/>
                  <a:cs typeface="+mn-cs"/>
                </a:rPr>
                <a:t>Rhie</a:t>
              </a:r>
              <a:r>
                <a:rPr lang="en-US" sz="1800" baseline="0" dirty="0" smtClean="0">
                  <a:effectLst/>
                  <a:latin typeface="Arial" charset="0"/>
                  <a:cs typeface="+mn-cs"/>
                </a:rPr>
                <a:t> 2002)</a:t>
              </a:r>
              <a:endParaRPr lang="en-US" sz="1800" baseline="0" dirty="0">
                <a:effectLst/>
                <a:latin typeface="Arial" charset="0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57200" y="5334000"/>
            <a:ext cx="8229600" cy="10956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600" dirty="0" smtClean="0">
                <a:latin typeface="+mn-lt"/>
              </a:rPr>
              <a:t>Science enabled from space: sub-Earth mass planets, habitable zone planets, free-floating Earth-mass planets, mass measurements.</a:t>
            </a:r>
            <a:endParaRPr lang="en-US" sz="3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2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2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2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2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build="p" bldLvl="2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382000" cy="1143000"/>
          </a:xfrm>
        </p:spPr>
        <p:txBody>
          <a:bodyPr/>
          <a:lstStyle/>
          <a:p>
            <a:pPr>
              <a:defRPr/>
            </a:pPr>
            <a:r>
              <a:rPr lang="en-US" sz="8000" dirty="0" smtClean="0"/>
              <a:t>WFIRST.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What is the Wide Field </a:t>
            </a:r>
            <a:r>
              <a:rPr lang="en-US" sz="4000" dirty="0" err="1" smtClean="0"/>
              <a:t>InfraRed</a:t>
            </a:r>
            <a:r>
              <a:rPr lang="en-US" sz="4000" dirty="0" smtClean="0"/>
              <a:t> Survey Telescope?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82000" cy="4724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#1 recommendation of the 2010 Decadal Survey for a large space mission.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Notional mission, based on several different inputs, including: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JDEM-Omega (</a:t>
            </a:r>
            <a:r>
              <a:rPr lang="en-US" dirty="0" err="1" smtClean="0"/>
              <a:t>Gehrels</a:t>
            </a:r>
            <a:r>
              <a:rPr lang="en-US" dirty="0" smtClean="0"/>
              <a:t> et al.)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MPF (Bennett et al.)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NISS (Stern et al.)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Three equal science areas: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Dark energy (</a:t>
            </a:r>
            <a:r>
              <a:rPr lang="en-US" dirty="0" err="1" smtClean="0"/>
              <a:t>SNe</a:t>
            </a:r>
            <a:r>
              <a:rPr lang="en-US" dirty="0" smtClean="0"/>
              <a:t>, Weak Lensing, BAO).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Exoplanet</a:t>
            </a:r>
            <a:r>
              <a:rPr lang="en-US" dirty="0" smtClean="0"/>
              <a:t> </a:t>
            </a:r>
            <a:r>
              <a:rPr lang="en-US" dirty="0" err="1" smtClean="0"/>
              <a:t>microlensing</a:t>
            </a:r>
            <a:r>
              <a:rPr lang="en-US" dirty="0" smtClean="0"/>
              <a:t> survey.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GO program including a Galactic plane survey.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493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Blank Presentation">
      <a:majorFont>
        <a:latin typeface="Arial Black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charset="0"/>
            <a:ea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Blank Presentation">
      <a:majorFont>
        <a:latin typeface="Arial Black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charset="0"/>
            <a:ea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13536</TotalTime>
  <Words>1584</Words>
  <Application>Microsoft Macintosh PowerPoint</Application>
  <PresentationFormat>On-screen Show (4:3)</PresentationFormat>
  <Paragraphs>229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Blank Presentation</vt:lpstr>
      <vt:lpstr>1_Blank Presentation</vt:lpstr>
      <vt:lpstr>Completing the Census of Exoplanetary Systems  with WFIRST.   21st International Microlnesing Conference Ushering in the New Age of Microlensing from Space January 5, 2017</vt:lpstr>
      <vt:lpstr>PowerPoint Presentation</vt:lpstr>
      <vt:lpstr>PowerPoint Presentation</vt:lpstr>
      <vt:lpstr>Why complete the census?</vt:lpstr>
      <vt:lpstr>Why Microlensing?</vt:lpstr>
      <vt:lpstr>Earth Mass and Below?</vt:lpstr>
      <vt:lpstr>Ground vs. Space.</vt:lpstr>
      <vt:lpstr>WFIRST.</vt:lpstr>
      <vt:lpstr>What is the Wide Field InfraRed Survey Telescope?</vt:lpstr>
      <vt:lpstr>Is WFIRST Real?</vt:lpstr>
      <vt:lpstr>WFIRST-AFTA.</vt:lpstr>
      <vt:lpstr>Microlensing Simulations. (Matthew Penny)</vt:lpstr>
      <vt:lpstr>Microlensing Simulations. (Matthew Penny)</vt:lpstr>
      <vt:lpstr>PowerPoint Presentation</vt:lpstr>
      <vt:lpstr>PowerPoint Presentation</vt:lpstr>
      <vt:lpstr>PowerPoint Presentation</vt:lpstr>
      <vt:lpstr>Completing the Exoplanet Census.</vt:lpstr>
      <vt:lpstr>PowerPoint Presentation</vt:lpstr>
      <vt:lpstr>To Do.</vt:lpstr>
      <vt:lpstr>WFIRST μSIT.</vt:lpstr>
    </vt:vector>
  </TitlesOfParts>
  <Company>Harvard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Gaudi</dc:creator>
  <cp:lastModifiedBy>Scott Gaudi</cp:lastModifiedBy>
  <cp:revision>1010</cp:revision>
  <cp:lastPrinted>2016-01-05T19:24:44Z</cp:lastPrinted>
  <dcterms:created xsi:type="dcterms:W3CDTF">2009-12-25T19:51:30Z</dcterms:created>
  <dcterms:modified xsi:type="dcterms:W3CDTF">2017-02-03T19:58:02Z</dcterms:modified>
</cp:coreProperties>
</file>