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8" r:id="rId2"/>
    <p:sldId id="331" r:id="rId3"/>
    <p:sldId id="332" r:id="rId4"/>
    <p:sldId id="352" r:id="rId5"/>
    <p:sldId id="357" r:id="rId6"/>
    <p:sldId id="399" r:id="rId7"/>
    <p:sldId id="394" r:id="rId8"/>
    <p:sldId id="397" r:id="rId9"/>
    <p:sldId id="340" r:id="rId10"/>
    <p:sldId id="323" r:id="rId11"/>
    <p:sldId id="324" r:id="rId12"/>
    <p:sldId id="325" r:id="rId13"/>
    <p:sldId id="391" r:id="rId14"/>
    <p:sldId id="390" r:id="rId15"/>
    <p:sldId id="342" r:id="rId16"/>
    <p:sldId id="381" r:id="rId17"/>
    <p:sldId id="382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84" r:id="rId29"/>
    <p:sldId id="405" r:id="rId30"/>
    <p:sldId id="374" r:id="rId31"/>
    <p:sldId id="404" r:id="rId32"/>
    <p:sldId id="400" r:id="rId33"/>
    <p:sldId id="398" r:id="rId34"/>
    <p:sldId id="407" r:id="rId35"/>
    <p:sldId id="36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C0FF"/>
    <a:srgbClr val="1766DE"/>
    <a:srgbClr val="237AFF"/>
    <a:srgbClr val="00E606"/>
    <a:srgbClr val="FF48FF"/>
    <a:srgbClr val="B31A24"/>
    <a:srgbClr val="22DFEF"/>
    <a:srgbClr val="EBD20F"/>
    <a:srgbClr val="72ABED"/>
    <a:srgbClr val="6CA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2" autoAdjust="0"/>
    <p:restoredTop sz="92857"/>
  </p:normalViewPr>
  <p:slideViewPr>
    <p:cSldViewPr snapToGrid="0" snapToObjects="1">
      <p:cViewPr>
        <p:scale>
          <a:sx n="155" d="100"/>
          <a:sy n="155" d="100"/>
        </p:scale>
        <p:origin x="448" y="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7E51D-90EC-3B41-B3D5-5126DA062738}" type="datetimeFigureOut">
              <a:rPr lang="en-US" smtClean="0"/>
              <a:t>2/6/17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4DBC0-D4F5-E94A-8EF7-BFA7C93F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21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4C0A-B3A9-9342-825A-C3067B5B07D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79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91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91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0A273-4ABC-0441-8AE3-131D5FE1B8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74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97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22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5F548-ABA4-C044-BA89-B0F6E0122AB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41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5F548-ABA4-C044-BA89-B0F6E0122AB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75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12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59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3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4C0A-B3A9-9342-825A-C3067B5B07D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54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9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94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04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27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4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41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71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281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D7586-AB92-6845-A0BC-ECC0BFF10D4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09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8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034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697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D7586-AB92-6845-A0BC-ECC0BFF10D4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476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9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D7586-AB92-6845-A0BC-ECC0BFF10D4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214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6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30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91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12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89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73DBD-4F1A-5449-9E6B-ADBA996D24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9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24E4-FC91-B74A-BDF0-ADE4A55D2C81}" type="datetimeFigureOut">
              <a:rPr lang="en-US" smtClean="0"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B4B5-3B93-2144-8CD6-10FAA6C8F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47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24E4-FC91-B74A-BDF0-ADE4A55D2C81}" type="datetimeFigureOut">
              <a:rPr lang="en-US" smtClean="0"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B4B5-3B93-2144-8CD6-10FAA6C8F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0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24E4-FC91-B74A-BDF0-ADE4A55D2C81}" type="datetimeFigureOut">
              <a:rPr lang="en-US" smtClean="0"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B4B5-3B93-2144-8CD6-10FAA6C8F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3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24E4-FC91-B74A-BDF0-ADE4A55D2C81}" type="datetimeFigureOut">
              <a:rPr lang="en-US" smtClean="0"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B4B5-3B93-2144-8CD6-10FAA6C8F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63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24E4-FC91-B74A-BDF0-ADE4A55D2C81}" type="datetimeFigureOut">
              <a:rPr lang="en-US" smtClean="0"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B4B5-3B93-2144-8CD6-10FAA6C8F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0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24E4-FC91-B74A-BDF0-ADE4A55D2C81}" type="datetimeFigureOut">
              <a:rPr lang="en-US" smtClean="0"/>
              <a:t>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B4B5-3B93-2144-8CD6-10FAA6C8F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9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24E4-FC91-B74A-BDF0-ADE4A55D2C81}" type="datetimeFigureOut">
              <a:rPr lang="en-US" smtClean="0"/>
              <a:t>2/6/17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B4B5-3B93-2144-8CD6-10FAA6C8F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9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24E4-FC91-B74A-BDF0-ADE4A55D2C81}" type="datetimeFigureOut">
              <a:rPr lang="en-US" smtClean="0"/>
              <a:t>2/6/17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B4B5-3B93-2144-8CD6-10FAA6C8F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05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24E4-FC91-B74A-BDF0-ADE4A55D2C81}" type="datetimeFigureOut">
              <a:rPr lang="en-US" smtClean="0"/>
              <a:t>2/6/17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B4B5-3B93-2144-8CD6-10FAA6C8F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4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24E4-FC91-B74A-BDF0-ADE4A55D2C81}" type="datetimeFigureOut">
              <a:rPr lang="en-US" smtClean="0"/>
              <a:t>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B4B5-3B93-2144-8CD6-10FAA6C8F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6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24E4-FC91-B74A-BDF0-ADE4A55D2C81}" type="datetimeFigureOut">
              <a:rPr lang="en-US" smtClean="0"/>
              <a:t>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9B4B5-3B93-2144-8CD6-10FAA6C8F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7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A24E4-FC91-B74A-BDF0-ADE4A55D2C81}" type="datetimeFigureOut">
              <a:rPr lang="en-US" smtClean="0"/>
              <a:t>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9B4B5-3B93-2144-8CD6-10FAA6C8F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9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.jpg"/><Relationship Id="rId6" Type="http://schemas.openxmlformats.org/officeDocument/2006/relationships/image" Target="../media/image9.png"/><Relationship Id="rId7" Type="http://schemas.openxmlformats.org/officeDocument/2006/relationships/image" Target="../media/image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.jpg"/><Relationship Id="rId6" Type="http://schemas.openxmlformats.org/officeDocument/2006/relationships/image" Target="../media/image10.png"/><Relationship Id="rId7" Type="http://schemas.openxmlformats.org/officeDocument/2006/relationships/image" Target="../media/image2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.jpg"/><Relationship Id="rId6" Type="http://schemas.openxmlformats.org/officeDocument/2006/relationships/image" Target="../media/image11.png"/><Relationship Id="rId7" Type="http://schemas.openxmlformats.org/officeDocument/2006/relationships/image" Target="../media/image2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jp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2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5.emf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.jpg"/><Relationship Id="rId6" Type="http://schemas.openxmlformats.org/officeDocument/2006/relationships/image" Target="../media/image2.png"/><Relationship Id="rId7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926" y="366766"/>
            <a:ext cx="8526148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Extracting Physical Parameters</a:t>
            </a:r>
            <a:r>
              <a:rPr lang="en-US" sz="44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 </a:t>
            </a:r>
            <a:endParaRPr lang="en-US" sz="4400" dirty="0" smtClean="0">
              <a:solidFill>
                <a:schemeClr val="bg1"/>
              </a:solidFill>
              <a:latin typeface="Avenir Medium" charset="0"/>
              <a:ea typeface="Avenir Medium" charset="0"/>
              <a:cs typeface="Avenir Medium" charset="0"/>
            </a:endParaRPr>
          </a:p>
          <a:p>
            <a:pPr algn="ctr"/>
            <a:r>
              <a:rPr lang="en-US" sz="4400" dirty="0" smtClean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from Microlensing Observables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799" y="5950375"/>
            <a:ext cx="297180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40000"/>
              </a:lnSpc>
            </a:pPr>
            <a:r>
              <a:rPr lang="en-US" sz="1800" dirty="0" smtClean="0">
                <a:solidFill>
                  <a:srgbClr val="22DFEF"/>
                </a:solidFill>
                <a:latin typeface="Avenir Book"/>
                <a:cs typeface="Avenir Book"/>
              </a:rPr>
              <a:t>Calen B. Henderson</a:t>
            </a:r>
          </a:p>
          <a:p>
            <a:pPr algn="l">
              <a:lnSpc>
                <a:spcPct val="140000"/>
              </a:lnSpc>
            </a:pPr>
            <a:r>
              <a:rPr lang="en-US" sz="1800" dirty="0" smtClean="0">
                <a:solidFill>
                  <a:srgbClr val="22DFEF"/>
                </a:solidFill>
                <a:latin typeface="Avenir Book"/>
                <a:cs typeface="Avenir Book"/>
              </a:rPr>
              <a:t>JPL/Caltech (NPP Fellow)</a:t>
            </a:r>
          </a:p>
        </p:txBody>
      </p:sp>
      <p:pic>
        <p:nvPicPr>
          <p:cNvPr id="15" name="Picture 14" descr="nasa_jpl_caltech_logo_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01" y="6280568"/>
            <a:ext cx="2442199" cy="45890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6121402" y="5950375"/>
            <a:ext cx="297180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40000"/>
              </a:lnSpc>
            </a:pPr>
            <a:r>
              <a:rPr lang="en-US" sz="1800" dirty="0" smtClean="0">
                <a:solidFill>
                  <a:srgbClr val="22DFEF"/>
                </a:solidFill>
                <a:latin typeface="Avenir Book"/>
                <a:cs typeface="Avenir Book"/>
              </a:rPr>
              <a:t>Microlensing 21: Tutorial</a:t>
            </a:r>
          </a:p>
          <a:p>
            <a:pPr algn="r">
              <a:lnSpc>
                <a:spcPct val="140000"/>
              </a:lnSpc>
            </a:pPr>
            <a:r>
              <a:rPr lang="en-US" sz="1800" dirty="0" smtClean="0">
                <a:solidFill>
                  <a:srgbClr val="22DFEF"/>
                </a:solidFill>
                <a:latin typeface="Avenir Book"/>
                <a:cs typeface="Avenir Book"/>
              </a:rPr>
              <a:t>Tuesday, 31/Jan/2017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6561" r="1579" b="8947"/>
          <a:stretch/>
        </p:blipFill>
        <p:spPr>
          <a:xfrm>
            <a:off x="1066800" y="1940340"/>
            <a:ext cx="7010400" cy="38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5791221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D861"/>
                </a:solidFill>
                <a:latin typeface="Avenir Book"/>
                <a:cs typeface="Avenir Book"/>
              </a:rPr>
              <a:t>Found at:</a:t>
            </a:r>
          </a:p>
          <a:p>
            <a:r>
              <a:rPr lang="en-US" sz="1600" dirty="0" smtClean="0">
                <a:solidFill>
                  <a:srgbClr val="22DFEF"/>
                </a:solidFill>
                <a:latin typeface="Avenir Book"/>
                <a:cs typeface="Avenir Book"/>
              </a:rPr>
              <a:t>http</a:t>
            </a:r>
            <a:r>
              <a:rPr lang="en-US" sz="1600" dirty="0">
                <a:solidFill>
                  <a:srgbClr val="22DFEF"/>
                </a:solidFill>
                <a:latin typeface="Avenir Book"/>
                <a:cs typeface="Avenir Book"/>
              </a:rPr>
              <a:t>://www.astronomy.ohio-state.edu/~henderson/k2c9_parallax_animations</a:t>
            </a:r>
            <a:r>
              <a:rPr lang="en-US" sz="1600" dirty="0" smtClean="0">
                <a:solidFill>
                  <a:srgbClr val="22DFEF"/>
                </a:solidFill>
                <a:latin typeface="Avenir Book"/>
                <a:cs typeface="Avenir Book"/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1382284" y="3622866"/>
            <a:ext cx="3762608" cy="3877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Henderson+ (2016), PASP, 128, 124401</a:t>
            </a:r>
          </a:p>
        </p:txBody>
      </p:sp>
      <p:pic>
        <p:nvPicPr>
          <p:cNvPr id="2" name="ecliptic_x_y_x_z_superstamp_til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1265952"/>
            <a:ext cx="7772400" cy="4326096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22DFEF"/>
                </a:solidFill>
                <a:latin typeface="Avenir Book"/>
                <a:cs typeface="Avenir Book"/>
              </a:rPr>
              <a:t>Microlens Parallax π</a:t>
            </a:r>
            <a:r>
              <a:rPr lang="en-US" sz="3600" baseline="-25000" smtClean="0">
                <a:solidFill>
                  <a:srgbClr val="22DFEF"/>
                </a:solidFill>
                <a:latin typeface="Avenir Book"/>
                <a:cs typeface="Avenir Book"/>
              </a:rPr>
              <a:t>E</a:t>
            </a:r>
            <a:r>
              <a:rPr lang="en-US" sz="3600" smtClean="0">
                <a:solidFill>
                  <a:srgbClr val="22DFEF"/>
                </a:solidFill>
                <a:latin typeface="Avenir Book"/>
                <a:cs typeface="Avenir Book"/>
              </a:rPr>
              <a:t>: </a:t>
            </a:r>
            <a:r>
              <a:rPr lang="en-US" sz="3600" smtClean="0">
                <a:solidFill>
                  <a:schemeClr val="bg1"/>
                </a:solidFill>
                <a:latin typeface="Avenir Book"/>
                <a:cs typeface="Avenir Book"/>
              </a:rPr>
              <a:t>I. Satellite Parallax</a:t>
            </a:r>
            <a:endParaRPr lang="en-US" sz="3600" i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 descr="nasa_jpl_caltech_logo_larg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1" name="TextBox 20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324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5791221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D861"/>
                </a:solidFill>
                <a:latin typeface="Avenir Book"/>
                <a:cs typeface="Avenir Book"/>
              </a:rPr>
              <a:t>Found at:</a:t>
            </a:r>
          </a:p>
          <a:p>
            <a:r>
              <a:rPr lang="en-US" sz="1600" dirty="0" smtClean="0">
                <a:solidFill>
                  <a:srgbClr val="22DFEF"/>
                </a:solidFill>
                <a:latin typeface="Avenir Book"/>
                <a:cs typeface="Avenir Book"/>
              </a:rPr>
              <a:t>http</a:t>
            </a:r>
            <a:r>
              <a:rPr lang="en-US" sz="1600" dirty="0">
                <a:solidFill>
                  <a:srgbClr val="22DFEF"/>
                </a:solidFill>
                <a:latin typeface="Avenir Book"/>
                <a:cs typeface="Avenir Book"/>
              </a:rPr>
              <a:t>://www.astronomy.ohio-state.edu/~henderson/k2c9_parallax_animations</a:t>
            </a:r>
            <a:r>
              <a:rPr lang="en-US" sz="1600" dirty="0" smtClean="0">
                <a:solidFill>
                  <a:srgbClr val="22DFEF"/>
                </a:solidFill>
                <a:latin typeface="Avenir Book"/>
                <a:cs typeface="Avenir Book"/>
              </a:rPr>
              <a:t>/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120151" y="3962260"/>
            <a:ext cx="3762608" cy="3877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Henderson+ (2016), PASP, 128, 124401</a:t>
            </a:r>
          </a:p>
        </p:txBody>
      </p:sp>
      <p:pic>
        <p:nvPicPr>
          <p:cNvPr id="2" name="reproj_lens_even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2130" y="914400"/>
            <a:ext cx="4699740" cy="5029200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22DFEF"/>
                </a:solidFill>
                <a:latin typeface="Avenir Book"/>
                <a:cs typeface="Avenir Book"/>
              </a:rPr>
              <a:t>Microlens Parallax π</a:t>
            </a:r>
            <a:r>
              <a:rPr lang="en-US" sz="3600" baseline="-25000" smtClean="0">
                <a:solidFill>
                  <a:srgbClr val="22DFEF"/>
                </a:solidFill>
                <a:latin typeface="Avenir Book"/>
                <a:cs typeface="Avenir Book"/>
              </a:rPr>
              <a:t>E</a:t>
            </a:r>
            <a:r>
              <a:rPr lang="en-US" sz="3600" smtClean="0">
                <a:solidFill>
                  <a:srgbClr val="22DFEF"/>
                </a:solidFill>
                <a:latin typeface="Avenir Book"/>
                <a:cs typeface="Avenir Book"/>
              </a:rPr>
              <a:t>: </a:t>
            </a:r>
            <a:r>
              <a:rPr lang="en-US" sz="3600" smtClean="0">
                <a:solidFill>
                  <a:schemeClr val="bg1"/>
                </a:solidFill>
                <a:latin typeface="Avenir Book"/>
                <a:cs typeface="Avenir Book"/>
              </a:rPr>
              <a:t>I. Satellite Parallax</a:t>
            </a:r>
            <a:endParaRPr lang="en-US" sz="3600" i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nasa_jpl_caltech_logo_larg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163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791221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D861"/>
                </a:solidFill>
                <a:latin typeface="Avenir Book"/>
                <a:cs typeface="Avenir Book"/>
              </a:rPr>
              <a:t>Found at:</a:t>
            </a:r>
          </a:p>
          <a:p>
            <a:r>
              <a:rPr lang="en-US" sz="1600" dirty="0" smtClean="0">
                <a:solidFill>
                  <a:srgbClr val="22DFEF"/>
                </a:solidFill>
                <a:latin typeface="Avenir Book"/>
                <a:cs typeface="Avenir Book"/>
              </a:rPr>
              <a:t>http</a:t>
            </a:r>
            <a:r>
              <a:rPr lang="en-US" sz="1600" dirty="0">
                <a:solidFill>
                  <a:srgbClr val="22DFEF"/>
                </a:solidFill>
                <a:latin typeface="Avenir Book"/>
                <a:cs typeface="Avenir Book"/>
              </a:rPr>
              <a:t>://www.astronomy.ohio-state.edu/~henderson/k2c9_parallax_animations</a:t>
            </a:r>
            <a:r>
              <a:rPr lang="en-US" sz="1600" dirty="0" smtClean="0">
                <a:solidFill>
                  <a:srgbClr val="22DFEF"/>
                </a:solidFill>
                <a:latin typeface="Avenir Book"/>
                <a:cs typeface="Avenir Book"/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90655" y="3947512"/>
            <a:ext cx="3762608" cy="3877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Henderson+ (2016), PASP, 128, 124401</a:t>
            </a:r>
          </a:p>
        </p:txBody>
      </p:sp>
      <p:pic>
        <p:nvPicPr>
          <p:cNvPr id="3" name="orbits_lightcurv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8683" y="914400"/>
            <a:ext cx="4826635" cy="50292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31520"/>
          </a:xfrm>
        </p:spPr>
        <p:txBody>
          <a:bodyPr anchor="ctr">
            <a:noAutofit/>
          </a:bodyPr>
          <a:lstStyle/>
          <a:p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Microlens</a:t>
            </a:r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 Parallax π</a:t>
            </a:r>
            <a:r>
              <a:rPr lang="en-US" sz="3600" baseline="-25000" dirty="0" smtClean="0">
                <a:solidFill>
                  <a:srgbClr val="22DFEF"/>
                </a:solidFill>
                <a:latin typeface="Avenir Book"/>
                <a:cs typeface="Avenir Book"/>
              </a:rPr>
              <a:t>E</a:t>
            </a:r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: </a:t>
            </a:r>
            <a:r>
              <a:rPr lang="en-US" sz="3600" dirty="0" smtClean="0">
                <a:solidFill>
                  <a:schemeClr val="bg1"/>
                </a:solidFill>
                <a:latin typeface="Avenir Book"/>
                <a:cs typeface="Avenir Book"/>
              </a:rPr>
              <a:t>I. Satellite Parallax</a:t>
            </a:r>
            <a:endParaRPr lang="en-US" sz="3600" i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nasa_jpl_caltech_logo_larg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1" name="TextBox 20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94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22DFEF"/>
                </a:solidFill>
                <a:latin typeface="Avenir Book"/>
                <a:cs typeface="Avenir Book"/>
              </a:rPr>
              <a:t>Microlens Parallax π</a:t>
            </a:r>
            <a:r>
              <a:rPr lang="en-US" sz="3600" baseline="-25000" smtClean="0">
                <a:solidFill>
                  <a:srgbClr val="22DFEF"/>
                </a:solidFill>
                <a:latin typeface="Avenir Book"/>
                <a:cs typeface="Avenir Book"/>
              </a:rPr>
              <a:t>E</a:t>
            </a:r>
            <a:r>
              <a:rPr lang="en-US" sz="3600" smtClean="0">
                <a:solidFill>
                  <a:srgbClr val="22DFEF"/>
                </a:solidFill>
                <a:latin typeface="Avenir Book"/>
                <a:cs typeface="Avenir Book"/>
              </a:rPr>
              <a:t>: </a:t>
            </a:r>
            <a:r>
              <a:rPr lang="en-US" sz="3600" smtClean="0">
                <a:solidFill>
                  <a:schemeClr val="bg1"/>
                </a:solidFill>
                <a:latin typeface="Avenir Book"/>
                <a:cs typeface="Avenir Book"/>
              </a:rPr>
              <a:t>I. Satellite Parallax</a:t>
            </a:r>
            <a:endParaRPr lang="en-US" sz="3600" i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8" name="TextBox 27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5279" y="826778"/>
            <a:ext cx="8987461" cy="5465068"/>
            <a:chOff x="85279" y="661888"/>
            <a:chExt cx="8987461" cy="5465068"/>
          </a:xfrm>
        </p:grpSpPr>
        <p:pic>
          <p:nvPicPr>
            <p:cNvPr id="6" name="Picture 5" descr="yee2015_802_76_fig1_500ppi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9785" y="1238423"/>
              <a:ext cx="4572000" cy="4472310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88261" y="1357712"/>
              <a:ext cx="2057400" cy="2225568"/>
              <a:chOff x="88261" y="1357712"/>
              <a:chExt cx="2057400" cy="2225568"/>
            </a:xfrm>
          </p:grpSpPr>
          <p:pic>
            <p:nvPicPr>
              <p:cNvPr id="11" name="Picture 10" descr="spitzer_credit_NASA:JPL-Caltech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5" r="12896"/>
              <a:stretch/>
            </p:blipFill>
            <p:spPr>
              <a:xfrm>
                <a:off x="88261" y="1357712"/>
                <a:ext cx="2057400" cy="1922837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22938" y="3306281"/>
                <a:ext cx="198208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85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rPr>
                  <a:t>Credit: NASA/JPL-Caltech</a:t>
                </a:r>
                <a:endParaRPr lang="en-US" sz="1200" dirty="0">
                  <a:solidFill>
                    <a:schemeClr val="bg1">
                      <a:lumMod val="85000"/>
                    </a:schemeClr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85279" y="4052549"/>
              <a:ext cx="2057400" cy="1658184"/>
              <a:chOff x="85279" y="4052549"/>
              <a:chExt cx="2057400" cy="1658184"/>
            </a:xfrm>
          </p:grpSpPr>
          <p:pic>
            <p:nvPicPr>
              <p:cNvPr id="14" name="Picture 13" descr="ogle_credit_krzysztof_ulaczyk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79" y="4052549"/>
                <a:ext cx="2057400" cy="1369641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84766" y="5433734"/>
                <a:ext cx="18554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>
                        <a:lumMod val="85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rPr>
                  <a:t>Credit: Krzysztof Ulaczyk</a:t>
                </a:r>
                <a:endParaRPr lang="en-US" sz="1200" dirty="0">
                  <a:solidFill>
                    <a:schemeClr val="bg1">
                      <a:lumMod val="85000"/>
                    </a:schemeClr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616440" y="5739158"/>
              <a:ext cx="3911120" cy="3877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Yee+ (2015) </a:t>
              </a:r>
              <a:r>
                <a:rPr lang="en-US" sz="1600" dirty="0" err="1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ApJ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, 802, 76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933044" y="2129553"/>
              <a:ext cx="2139696" cy="2353455"/>
              <a:chOff x="6933044" y="2683239"/>
              <a:chExt cx="2139696" cy="235345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7038981" y="2683239"/>
                <a:ext cx="1936502" cy="235345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60000"/>
                </a:schemeClr>
              </a:solidFill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aseline="-25000" dirty="0">
                  <a:latin typeface="Avenir Medium" charset="0"/>
                  <a:ea typeface="Avenir Medium" charset="0"/>
                  <a:cs typeface="Avenir Medium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933044" y="2794718"/>
                <a:ext cx="2139696" cy="9725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400" dirty="0" smtClean="0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M</a:t>
                </a:r>
                <a:r>
                  <a:rPr lang="en-US" sz="2400" baseline="-25000" dirty="0" smtClean="0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*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0.23 ± 0.07 M</a:t>
                </a:r>
                <a:r>
                  <a:rPr lang="en-US" sz="2000" baseline="-25000" dirty="0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☉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950385" y="3936787"/>
                <a:ext cx="2105013" cy="9725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400" dirty="0" smtClean="0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D</a:t>
                </a:r>
                <a:r>
                  <a:rPr lang="en-US" sz="2400" baseline="-25000" dirty="0" smtClean="0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l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3.1 ± 0.4 </a:t>
                </a:r>
                <a:r>
                  <a:rPr lang="en-US" sz="2000" dirty="0" err="1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kpc</a:t>
                </a:r>
                <a:endParaRPr lang="en-US" sz="2000" dirty="0" smtClean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628900" y="661888"/>
              <a:ext cx="3886200" cy="6093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OGLE-2014-BLG-0939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78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31520"/>
          </a:xfrm>
        </p:spPr>
        <p:txBody>
          <a:bodyPr anchor="ctr">
            <a:noAutofit/>
          </a:bodyPr>
          <a:lstStyle/>
          <a:p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Microlens</a:t>
            </a:r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 Parallax π</a:t>
            </a:r>
            <a:r>
              <a:rPr lang="en-US" sz="3600" baseline="-25000" dirty="0" smtClean="0">
                <a:solidFill>
                  <a:srgbClr val="22DFEF"/>
                </a:solidFill>
                <a:latin typeface="Avenir Book"/>
                <a:cs typeface="Avenir Book"/>
              </a:rPr>
              <a:t>E</a:t>
            </a:r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: </a:t>
            </a:r>
            <a:r>
              <a:rPr lang="en-US" sz="3600" dirty="0" smtClean="0">
                <a:solidFill>
                  <a:schemeClr val="bg1"/>
                </a:solidFill>
                <a:latin typeface="Avenir Book"/>
                <a:cs typeface="Avenir Book"/>
              </a:rPr>
              <a:t>II. Orbital Parallax</a:t>
            </a:r>
            <a:endParaRPr lang="en-US" sz="3600" i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19490" y="1515256"/>
            <a:ext cx="7905019" cy="2763888"/>
            <a:chOff x="951250" y="1672652"/>
            <a:chExt cx="7905019" cy="27638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250" y="1672652"/>
              <a:ext cx="3657600" cy="276388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669" y="1672652"/>
              <a:ext cx="3657600" cy="2709949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171851" y="1118864"/>
            <a:ext cx="255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OGLE3-ULENS-PAR-02</a:t>
            </a:r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9270" y="1145923"/>
            <a:ext cx="255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OGLE3-ULENS-PAR-05</a:t>
            </a:r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21969" y="4306204"/>
            <a:ext cx="1452642" cy="105413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dirty="0" err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~ 290 d</a:t>
            </a:r>
          </a:p>
          <a:p>
            <a:pPr algn="ctr">
              <a:lnSpc>
                <a:spcPts val="2500"/>
              </a:lnSpc>
            </a:pP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</a:t>
            </a:r>
            <a:r>
              <a:rPr lang="en-US" baseline="-25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</a:t>
            </a: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~ 8.7 M</a:t>
            </a:r>
            <a:r>
              <a:rPr lang="en-US" baseline="-25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☉</a:t>
            </a:r>
          </a:p>
          <a:p>
            <a:pPr algn="ctr">
              <a:lnSpc>
                <a:spcPts val="2500"/>
              </a:lnSpc>
            </a:pP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</a:t>
            </a:r>
            <a:r>
              <a:rPr lang="en-US" baseline="-25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</a:t>
            </a: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~ 1.8 </a:t>
            </a:r>
            <a:r>
              <a:rPr lang="en-US" dirty="0" err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kpc</a:t>
            </a:r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69388" y="4306203"/>
            <a:ext cx="1452642" cy="105413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dirty="0" err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~ 160 d</a:t>
            </a:r>
          </a:p>
          <a:p>
            <a:pPr algn="ctr">
              <a:lnSpc>
                <a:spcPts val="2500"/>
              </a:lnSpc>
            </a:pP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</a:t>
            </a:r>
            <a:r>
              <a:rPr lang="en-US" baseline="-25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</a:t>
            </a: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~ 3.3 M</a:t>
            </a:r>
            <a:r>
              <a:rPr lang="en-US" baseline="-25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☉</a:t>
            </a:r>
          </a:p>
          <a:p>
            <a:pPr algn="ctr">
              <a:lnSpc>
                <a:spcPts val="2500"/>
              </a:lnSpc>
            </a:pP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</a:t>
            </a:r>
            <a:r>
              <a:rPr lang="en-US" baseline="-250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</a:t>
            </a: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~ 2.9 </a:t>
            </a:r>
            <a:r>
              <a:rPr lang="en-US" dirty="0" err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kpc</a:t>
            </a:r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16440" y="5563156"/>
            <a:ext cx="3911120" cy="3877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err="1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Wyrzykowski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+ (2016) MNRAS, 458, 3012</a:t>
            </a:r>
          </a:p>
        </p:txBody>
      </p:sp>
    </p:spTree>
    <p:extLst>
      <p:ext uri="{BB962C8B-B14F-4D97-AF65-F5344CB8AC3E}">
        <p14:creationId xmlns:p14="http://schemas.microsoft.com/office/powerpoint/2010/main" val="44190011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31520"/>
          </a:xfrm>
        </p:spPr>
        <p:txBody>
          <a:bodyPr anchor="ctr">
            <a:noAutofit/>
          </a:bodyPr>
          <a:lstStyle/>
          <a:p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Microlens</a:t>
            </a:r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 Parallax π</a:t>
            </a:r>
            <a:r>
              <a:rPr lang="en-US" sz="3600" baseline="-25000" dirty="0" smtClean="0">
                <a:solidFill>
                  <a:srgbClr val="22DFEF"/>
                </a:solidFill>
                <a:latin typeface="Avenir Book"/>
                <a:cs typeface="Avenir Book"/>
              </a:rPr>
              <a:t>E</a:t>
            </a:r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: </a:t>
            </a:r>
            <a:r>
              <a:rPr lang="en-US" sz="3600" dirty="0" smtClean="0">
                <a:solidFill>
                  <a:schemeClr val="bg1"/>
                </a:solidFill>
                <a:latin typeface="Avenir Book"/>
                <a:cs typeface="Avenir Book"/>
              </a:rPr>
              <a:t>III. Terrestrial Parallax</a:t>
            </a:r>
            <a:endParaRPr lang="en-US" sz="3600" i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0884" y="1352860"/>
            <a:ext cx="8741315" cy="4970350"/>
            <a:chOff x="250884" y="1143000"/>
            <a:chExt cx="8741315" cy="4970350"/>
          </a:xfrm>
        </p:grpSpPr>
        <p:grpSp>
          <p:nvGrpSpPr>
            <p:cNvPr id="3" name="Group 2"/>
            <p:cNvGrpSpPr/>
            <p:nvPr/>
          </p:nvGrpSpPr>
          <p:grpSpPr>
            <a:xfrm>
              <a:off x="250884" y="1143000"/>
              <a:ext cx="4718304" cy="4970350"/>
              <a:chOff x="0" y="1143000"/>
              <a:chExt cx="4718304" cy="497035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143000"/>
                <a:ext cx="4718304" cy="4572000"/>
              </a:xfrm>
              <a:prstGeom prst="rect">
                <a:avLst/>
              </a:prstGeom>
              <a:solidFill>
                <a:schemeClr val="bg1"/>
              </a:solidFill>
              <a:ln w="88900" cap="sq">
                <a:noFill/>
                <a:miter lim="800000"/>
              </a:ln>
              <a:effectLst/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0" y="5725552"/>
                <a:ext cx="3279929" cy="38779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600" dirty="0" smtClean="0">
                    <a:solidFill>
                      <a:schemeClr val="bg1">
                        <a:lumMod val="85000"/>
                      </a:schemeClr>
                    </a:solidFill>
                    <a:latin typeface="Avenir Book"/>
                    <a:cs typeface="Avenir Book"/>
                  </a:rPr>
                  <a:t>Gould+ (2009) </a:t>
                </a:r>
                <a:r>
                  <a:rPr lang="en-US" sz="1600" dirty="0" err="1" smtClean="0">
                    <a:solidFill>
                      <a:schemeClr val="bg1">
                        <a:lumMod val="85000"/>
                      </a:schemeClr>
                    </a:solidFill>
                    <a:latin typeface="Avenir Book"/>
                    <a:cs typeface="Avenir Book"/>
                  </a:rPr>
                  <a:t>ApJL</a:t>
                </a:r>
                <a:r>
                  <a:rPr lang="en-US" sz="1600" dirty="0" smtClean="0">
                    <a:solidFill>
                      <a:schemeClr val="bg1">
                        <a:lumMod val="85000"/>
                      </a:schemeClr>
                    </a:solidFill>
                    <a:latin typeface="Avenir Book"/>
                    <a:cs typeface="Avenir Book"/>
                  </a:rPr>
                  <a:t>, 698, 147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5105999" y="1149073"/>
              <a:ext cx="3886200" cy="2286000"/>
              <a:chOff x="2583930" y="2286000"/>
              <a:chExt cx="3886200" cy="22860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583930" y="2286000"/>
                <a:ext cx="3886200" cy="2286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4000"/>
                </a:schemeClr>
              </a:solidFill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aseline="-25000" dirty="0">
                  <a:latin typeface="Avenir Medium" charset="0"/>
                  <a:ea typeface="Avenir Medium" charset="0"/>
                  <a:cs typeface="Avenir Medium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684190" y="2398541"/>
                <a:ext cx="3685680" cy="209288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000" dirty="0">
                    <a:solidFill>
                      <a:srgbClr val="00E606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Green: </a:t>
                </a:r>
                <a:r>
                  <a:rPr lang="en-US" sz="2000" dirty="0" err="1">
                    <a:solidFill>
                      <a:srgbClr val="00E606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Bronberg</a:t>
                </a:r>
                <a:r>
                  <a:rPr lang="en-US" sz="2000" dirty="0">
                    <a:solidFill>
                      <a:srgbClr val="00E606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(South Africa)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000" dirty="0">
                    <a:solidFill>
                      <a:srgbClr val="24C0F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Blue: </a:t>
                </a:r>
                <a:r>
                  <a:rPr lang="en-US" sz="2000" dirty="0" err="1">
                    <a:solidFill>
                      <a:srgbClr val="24C0F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RoboNet</a:t>
                </a:r>
                <a:r>
                  <a:rPr lang="en-US" sz="2000" dirty="0">
                    <a:solidFill>
                      <a:srgbClr val="24C0F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(Canaries</a:t>
                </a:r>
                <a:r>
                  <a:rPr lang="en-US" sz="2000" dirty="0" smtClean="0">
                    <a:solidFill>
                      <a:srgbClr val="24C0F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)</a:t>
                </a:r>
                <a:endParaRPr lang="en-US" sz="2000" dirty="0" smtClean="0">
                  <a:solidFill>
                    <a:srgbClr val="B31A24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rgbClr val="B31A24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Red: OGLE </a:t>
                </a:r>
                <a:r>
                  <a:rPr lang="en-US" sz="2000" i="1" dirty="0" smtClean="0">
                    <a:solidFill>
                      <a:srgbClr val="B31A24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I</a:t>
                </a:r>
                <a:r>
                  <a:rPr lang="en-US" sz="2000" dirty="0" smtClean="0">
                    <a:solidFill>
                      <a:srgbClr val="B31A24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(LCO)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rgbClr val="FF48F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Magenta: SMARTS </a:t>
                </a:r>
                <a:r>
                  <a:rPr lang="en-US" sz="2000" i="1" dirty="0" smtClean="0">
                    <a:solidFill>
                      <a:srgbClr val="FF48F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I</a:t>
                </a:r>
                <a:r>
                  <a:rPr lang="en-US" sz="2000" dirty="0" smtClean="0">
                    <a:solidFill>
                      <a:srgbClr val="FF48F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 (CTIO)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000" dirty="0" smtClean="0">
                    <a:latin typeface="Avenir Book" charset="0"/>
                    <a:ea typeface="Avenir Book" charset="0"/>
                    <a:cs typeface="Avenir Book" charset="0"/>
                  </a:rPr>
                  <a:t>Black: SMARTS </a:t>
                </a:r>
                <a:r>
                  <a:rPr lang="en-US" sz="2000" i="1" dirty="0" smtClean="0">
                    <a:latin typeface="Avenir Book" charset="0"/>
                    <a:ea typeface="Avenir Book" charset="0"/>
                    <a:cs typeface="Avenir Book" charset="0"/>
                  </a:rPr>
                  <a:t>H</a:t>
                </a:r>
                <a:r>
                  <a:rPr lang="en-US" sz="2000" dirty="0" smtClean="0">
                    <a:latin typeface="Avenir Book" charset="0"/>
                    <a:ea typeface="Avenir Book" charset="0"/>
                    <a:cs typeface="Avenir Book" charset="0"/>
                  </a:rPr>
                  <a:t> (CTIO)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684994" y="3688769"/>
              <a:ext cx="2743200" cy="2040246"/>
              <a:chOff x="5684994" y="3688769"/>
              <a:chExt cx="2743200" cy="2040246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5684994" y="3703760"/>
                <a:ext cx="2743200" cy="202525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60000"/>
                </a:schemeClr>
              </a:solidFill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aseline="-25000" dirty="0">
                  <a:latin typeface="Avenir Medium" charset="0"/>
                  <a:ea typeface="Avenir Medium" charset="0"/>
                  <a:cs typeface="Avenir Medium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684994" y="3688769"/>
                <a:ext cx="2743200" cy="9725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400" dirty="0" smtClean="0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M</a:t>
                </a:r>
                <a:r>
                  <a:rPr lang="en-US" sz="2400" baseline="-25000" dirty="0" smtClean="0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*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0.056 ± 0.004 M</a:t>
                </a:r>
                <a:r>
                  <a:rPr lang="en-US" sz="2000" baseline="-25000" dirty="0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☉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004087" y="4737013"/>
                <a:ext cx="2105013" cy="9725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400" dirty="0" smtClean="0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D</a:t>
                </a:r>
                <a:r>
                  <a:rPr lang="en-US" sz="2400" baseline="-25000" dirty="0" smtClean="0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l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525 ± 40 </a:t>
                </a:r>
                <a:r>
                  <a:rPr lang="en-US" sz="2000" dirty="0" err="1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kpc</a:t>
                </a:r>
                <a:endParaRPr lang="en-US" sz="2000" dirty="0" smtClean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2628900" y="796798"/>
            <a:ext cx="3886200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OGLE-2007-BLG-224</a:t>
            </a:r>
          </a:p>
        </p:txBody>
      </p:sp>
    </p:spTree>
    <p:extLst>
      <p:ext uri="{BB962C8B-B14F-4D97-AF65-F5344CB8AC3E}">
        <p14:creationId xmlns:p14="http://schemas.microsoft.com/office/powerpoint/2010/main" val="200785713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144" y="-16280"/>
            <a:ext cx="9162288" cy="13675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00533" y="930131"/>
            <a:ext cx="8542935" cy="3112667"/>
            <a:chOff x="300533" y="1604684"/>
            <a:chExt cx="8542935" cy="3112667"/>
          </a:xfrm>
        </p:grpSpPr>
        <p:grpSp>
          <p:nvGrpSpPr>
            <p:cNvPr id="9" name="Group 12"/>
            <p:cNvGrpSpPr>
              <a:grpSpLocks noChangeAspect="1"/>
            </p:cNvGrpSpPr>
            <p:nvPr/>
          </p:nvGrpSpPr>
          <p:grpSpPr bwMode="auto">
            <a:xfrm>
              <a:off x="2694683" y="1604684"/>
              <a:ext cx="3754634" cy="1141691"/>
              <a:chOff x="233189" y="1062687"/>
              <a:chExt cx="4086988" cy="1890705"/>
            </a:xfrm>
            <a:solidFill>
              <a:srgbClr val="22DFEF"/>
            </a:solidFill>
            <a:effectLst/>
          </p:grpSpPr>
          <p:sp>
            <p:nvSpPr>
              <p:cNvPr id="10" name="Rounded Rectangle 9"/>
              <p:cNvSpPr/>
              <p:nvPr/>
            </p:nvSpPr>
            <p:spPr>
              <a:xfrm>
                <a:off x="233189" y="1062687"/>
                <a:ext cx="4086988" cy="1890705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" name="TextBox 14"/>
              <p:cNvSpPr txBox="1">
                <a:spLocks noChangeArrowheads="1"/>
              </p:cNvSpPr>
              <p:nvPr/>
            </p:nvSpPr>
            <p:spPr bwMode="auto">
              <a:xfrm>
                <a:off x="431425" y="1257542"/>
                <a:ext cx="3710221" cy="152908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squar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dirty="0" smtClean="0">
                    <a:latin typeface="Avenir Book" charset="0"/>
                    <a:ea typeface="Avenir Book" charset="0"/>
                    <a:cs typeface="Avenir Book" charset="0"/>
                  </a:rPr>
                  <a:t>Angular Einstein Radius</a:t>
                </a:r>
              </a:p>
              <a:p>
                <a:pPr algn="ctr" eaLnBrk="1" hangingPunct="1"/>
                <a:endParaRPr lang="en-US" sz="600" dirty="0"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 algn="ctr" eaLnBrk="1" hangingPunct="1"/>
                <a:r>
                  <a:rPr lang="en-US" dirty="0" smtClean="0">
                    <a:latin typeface="Avenir Book" charset="0"/>
                    <a:ea typeface="Avenir Book" charset="0"/>
                    <a:cs typeface="Avenir Book" charset="0"/>
                  </a:rPr>
                  <a:t>θ</a:t>
                </a:r>
                <a:r>
                  <a:rPr lang="en-US" baseline="-25000" dirty="0" smtClean="0">
                    <a:latin typeface="Avenir Book" charset="0"/>
                    <a:ea typeface="Avenir Book" charset="0"/>
                    <a:cs typeface="Avenir Book" charset="0"/>
                  </a:rPr>
                  <a:t>E </a:t>
                </a:r>
                <a:r>
                  <a:rPr lang="en-US" dirty="0" smtClean="0">
                    <a:latin typeface="Avenir Book" charset="0"/>
                    <a:ea typeface="Avenir Book" charset="0"/>
                    <a:cs typeface="Avenir Book" charset="0"/>
                  </a:rPr>
                  <a:t>= f(</a:t>
                </a:r>
                <a:r>
                  <a:rPr lang="en-US" i="1" dirty="0" smtClean="0">
                    <a:latin typeface="Avenir Book" charset="0"/>
                    <a:ea typeface="Avenir Book" charset="0"/>
                    <a:cs typeface="Avenir Book" charset="0"/>
                  </a:rPr>
                  <a:t>D</a:t>
                </a:r>
                <a:r>
                  <a:rPr lang="en-US" i="1" baseline="-25000" dirty="0" smtClean="0">
                    <a:latin typeface="Avenir Book" charset="0"/>
                    <a:ea typeface="Avenir Book" charset="0"/>
                    <a:cs typeface="Avenir Book" charset="0"/>
                  </a:rPr>
                  <a:t>l</a:t>
                </a:r>
                <a:r>
                  <a:rPr lang="en-US" dirty="0" smtClean="0">
                    <a:latin typeface="Avenir Book" charset="0"/>
                    <a:ea typeface="Avenir Book" charset="0"/>
                    <a:cs typeface="Avenir Book" charset="0"/>
                  </a:rPr>
                  <a:t>, </a:t>
                </a:r>
                <a:r>
                  <a:rPr lang="en-US" i="1" dirty="0" smtClean="0">
                    <a:latin typeface="Avenir Book" charset="0"/>
                    <a:ea typeface="Avenir Book" charset="0"/>
                    <a:cs typeface="Avenir Book" charset="0"/>
                  </a:rPr>
                  <a:t>M</a:t>
                </a:r>
                <a:r>
                  <a:rPr lang="en-US" i="1" baseline="-25000" dirty="0" smtClean="0">
                    <a:latin typeface="Avenir Book" charset="0"/>
                    <a:ea typeface="Avenir Book" charset="0"/>
                    <a:cs typeface="Avenir Book" charset="0"/>
                  </a:rPr>
                  <a:t>l</a:t>
                </a:r>
                <a:r>
                  <a:rPr lang="en-US" dirty="0" smtClean="0">
                    <a:latin typeface="Avenir Book" charset="0"/>
                    <a:ea typeface="Avenir Book" charset="0"/>
                    <a:cs typeface="Avenir Book" charset="0"/>
                  </a:rPr>
                  <a:t>)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00533" y="3575660"/>
              <a:ext cx="8542935" cy="1141691"/>
              <a:chOff x="205282" y="3543910"/>
              <a:chExt cx="8542935" cy="1141691"/>
            </a:xfrm>
          </p:grpSpPr>
          <p:grpSp>
            <p:nvGrpSpPr>
              <p:cNvPr id="17" name="Group 12"/>
              <p:cNvGrpSpPr>
                <a:grpSpLocks noChangeAspect="1"/>
              </p:cNvGrpSpPr>
              <p:nvPr/>
            </p:nvGrpSpPr>
            <p:grpSpPr bwMode="auto">
              <a:xfrm>
                <a:off x="3577699" y="3543910"/>
                <a:ext cx="1738509" cy="1141691"/>
                <a:chOff x="233189" y="1084347"/>
                <a:chExt cx="4086988" cy="1890705"/>
              </a:xfrm>
              <a:solidFill>
                <a:schemeClr val="accent1"/>
              </a:solidFill>
            </p:grpSpPr>
            <p:sp>
              <p:nvSpPr>
                <p:cNvPr id="18" name="Rounded Rectangle 17"/>
                <p:cNvSpPr/>
                <p:nvPr/>
              </p:nvSpPr>
              <p:spPr>
                <a:xfrm>
                  <a:off x="233189" y="1084347"/>
                  <a:ext cx="4086988" cy="1890705"/>
                </a:xfrm>
                <a:prstGeom prst="roundRect">
                  <a:avLst/>
                </a:prstGeom>
                <a:solidFill>
                  <a:srgbClr val="22DFE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9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431425" y="1362896"/>
                  <a:ext cx="3627513" cy="1376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/>
              </p:spPr>
              <p:txBody>
                <a:bodyPr wrap="square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dirty="0" smtClean="0">
                      <a:latin typeface="Avenir Book" charset="0"/>
                      <a:ea typeface="Avenir Book" charset="0"/>
                      <a:cs typeface="Avenir Book" charset="0"/>
                    </a:rPr>
                    <a:t>Lens Flux</a:t>
                  </a:r>
                </a:p>
                <a:p>
                  <a:pPr algn="ctr" eaLnBrk="1" hangingPunct="1"/>
                  <a:r>
                    <a:rPr lang="en-US" dirty="0" err="1" smtClean="0">
                      <a:latin typeface="Avenir Book" charset="0"/>
                      <a:ea typeface="Avenir Book" charset="0"/>
                      <a:cs typeface="Avenir Book" charset="0"/>
                    </a:rPr>
                    <a:t>F</a:t>
                  </a:r>
                  <a:r>
                    <a:rPr lang="en-US" baseline="-25000" dirty="0" err="1" smtClean="0">
                      <a:latin typeface="Avenir Book" charset="0"/>
                      <a:ea typeface="Avenir Book" charset="0"/>
                      <a:cs typeface="Avenir Book" charset="0"/>
                    </a:rPr>
                    <a:t>l</a:t>
                  </a:r>
                  <a:endParaRPr lang="en-US" baseline="-25000" dirty="0">
                    <a:latin typeface="Avenir Book" charset="0"/>
                    <a:ea typeface="Avenir Book" charset="0"/>
                    <a:cs typeface="Avenir Book" charset="0"/>
                  </a:endParaRPr>
                </a:p>
              </p:txBody>
            </p:sp>
          </p:grpSp>
          <p:grpSp>
            <p:nvGrpSpPr>
              <p:cNvPr id="29" name="Group 12"/>
              <p:cNvGrpSpPr>
                <a:grpSpLocks noChangeAspect="1"/>
              </p:cNvGrpSpPr>
              <p:nvPr/>
            </p:nvGrpSpPr>
            <p:grpSpPr bwMode="auto">
              <a:xfrm>
                <a:off x="6134606" y="3543910"/>
                <a:ext cx="2613611" cy="1141691"/>
                <a:chOff x="233189" y="1084347"/>
                <a:chExt cx="4086988" cy="1890705"/>
              </a:xfrm>
              <a:solidFill>
                <a:schemeClr val="accent1"/>
              </a:solidFill>
            </p:grpSpPr>
            <p:sp>
              <p:nvSpPr>
                <p:cNvPr id="30" name="Rounded Rectangle 29"/>
                <p:cNvSpPr/>
                <p:nvPr/>
              </p:nvSpPr>
              <p:spPr>
                <a:xfrm>
                  <a:off x="233189" y="1084347"/>
                  <a:ext cx="4086988" cy="1890705"/>
                </a:xfrm>
                <a:prstGeom prst="roundRect">
                  <a:avLst/>
                </a:prstGeom>
                <a:solidFill>
                  <a:srgbClr val="22DFE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1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233191" y="1370144"/>
                  <a:ext cx="4086986" cy="1376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/>
              </p:spPr>
              <p:txBody>
                <a:bodyPr wrap="square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dirty="0" smtClean="0">
                      <a:latin typeface="Avenir Book" charset="0"/>
                      <a:ea typeface="Avenir Book" charset="0"/>
                      <a:cs typeface="Avenir Book" charset="0"/>
                    </a:rPr>
                    <a:t>Mass-luminosity</a:t>
                  </a:r>
                  <a:br>
                    <a:rPr lang="en-US" dirty="0" smtClean="0">
                      <a:latin typeface="Avenir Book" charset="0"/>
                      <a:ea typeface="Avenir Book" charset="0"/>
                      <a:cs typeface="Avenir Book" charset="0"/>
                    </a:rPr>
                  </a:br>
                  <a:r>
                    <a:rPr lang="en-US" dirty="0" smtClean="0">
                      <a:latin typeface="Avenir Book" charset="0"/>
                      <a:ea typeface="Avenir Book" charset="0"/>
                      <a:cs typeface="Avenir Book" charset="0"/>
                    </a:rPr>
                    <a:t>Relation</a:t>
                  </a:r>
                </a:p>
              </p:txBody>
            </p:sp>
          </p:grpSp>
          <p:grpSp>
            <p:nvGrpSpPr>
              <p:cNvPr id="32" name="Group 12"/>
              <p:cNvGrpSpPr>
                <a:grpSpLocks/>
              </p:cNvGrpSpPr>
              <p:nvPr/>
            </p:nvGrpSpPr>
            <p:grpSpPr bwMode="auto">
              <a:xfrm>
                <a:off x="205282" y="3543910"/>
                <a:ext cx="2615184" cy="1141691"/>
                <a:chOff x="233189" y="1084347"/>
                <a:chExt cx="4086988" cy="1890705"/>
              </a:xfrm>
              <a:solidFill>
                <a:schemeClr val="accent1"/>
              </a:solidFill>
            </p:grpSpPr>
            <p:sp>
              <p:nvSpPr>
                <p:cNvPr id="33" name="Rounded Rectangle 32"/>
                <p:cNvSpPr/>
                <p:nvPr/>
              </p:nvSpPr>
              <p:spPr>
                <a:xfrm>
                  <a:off x="233189" y="1084347"/>
                  <a:ext cx="4086988" cy="1890705"/>
                </a:xfrm>
                <a:prstGeom prst="roundRect">
                  <a:avLst/>
                </a:prstGeom>
                <a:solidFill>
                  <a:srgbClr val="22DFE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4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431425" y="1625795"/>
                  <a:ext cx="3627512" cy="7645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/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dirty="0" smtClean="0">
                      <a:latin typeface="Avenir Book" charset="0"/>
                      <a:ea typeface="Avenir Book" charset="0"/>
                      <a:cs typeface="Avenir Book" charset="0"/>
                    </a:rPr>
                    <a:t>Lens Extinction</a:t>
                  </a:r>
                </a:p>
              </p:txBody>
            </p:sp>
          </p:grpSp>
          <p:sp>
            <p:nvSpPr>
              <p:cNvPr id="2" name="Plus 1"/>
              <p:cNvSpPr>
                <a:spLocks noChangeAspect="1"/>
              </p:cNvSpPr>
              <p:nvPr/>
            </p:nvSpPr>
            <p:spPr>
              <a:xfrm>
                <a:off x="2981134" y="3875325"/>
                <a:ext cx="457200" cy="457200"/>
              </a:xfrm>
              <a:prstGeom prst="mathPlus">
                <a:avLst/>
              </a:prstGeom>
              <a:solidFill>
                <a:srgbClr val="22DFE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Plus 37"/>
              <p:cNvSpPr>
                <a:spLocks noChangeAspect="1"/>
              </p:cNvSpPr>
              <p:nvPr/>
            </p:nvSpPr>
            <p:spPr>
              <a:xfrm>
                <a:off x="5498909" y="3875325"/>
                <a:ext cx="457200" cy="457200"/>
              </a:xfrm>
              <a:prstGeom prst="mathPlus">
                <a:avLst/>
              </a:prstGeom>
              <a:solidFill>
                <a:srgbClr val="22DFE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2" name="Plus 41"/>
            <p:cNvSpPr>
              <a:spLocks noChangeAspect="1"/>
            </p:cNvSpPr>
            <p:nvPr/>
          </p:nvSpPr>
          <p:spPr>
            <a:xfrm>
              <a:off x="4343400" y="2948225"/>
              <a:ext cx="457200" cy="457200"/>
            </a:xfrm>
            <a:prstGeom prst="mathPlus">
              <a:avLst/>
            </a:prstGeom>
            <a:solidFill>
              <a:srgbClr val="22DFE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Lens Flux 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F</a:t>
            </a:r>
            <a:r>
              <a:rPr lang="en-US" sz="3600" baseline="-250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l</a:t>
            </a:r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: </a:t>
            </a:r>
            <a:r>
              <a:rPr lang="en-US" sz="3600" dirty="0" smtClean="0">
                <a:solidFill>
                  <a:schemeClr val="bg1"/>
                </a:solidFill>
                <a:latin typeface="Avenir Book"/>
                <a:cs typeface="Avenir Book"/>
              </a:rPr>
              <a:t>Lens Mass – Distance Relations</a:t>
            </a:r>
            <a:endParaRPr lang="en-US" sz="3600" i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493434" y="4402667"/>
            <a:ext cx="4157132" cy="1787811"/>
            <a:chOff x="2493434" y="4792126"/>
            <a:chExt cx="4157132" cy="1787811"/>
          </a:xfrm>
        </p:grpSpPr>
        <p:grpSp>
          <p:nvGrpSpPr>
            <p:cNvPr id="46" name="Group 45"/>
            <p:cNvGrpSpPr/>
            <p:nvPr/>
          </p:nvGrpSpPr>
          <p:grpSpPr>
            <a:xfrm>
              <a:off x="2493434" y="4792126"/>
              <a:ext cx="4157132" cy="966632"/>
              <a:chOff x="1989667" y="2830622"/>
              <a:chExt cx="5164667" cy="1286933"/>
            </a:xfrm>
            <a:noFill/>
          </p:grpSpPr>
          <p:sp>
            <p:nvSpPr>
              <p:cNvPr id="48" name="Rounded Rectangle 47"/>
              <p:cNvSpPr/>
              <p:nvPr/>
            </p:nvSpPr>
            <p:spPr>
              <a:xfrm>
                <a:off x="1989667" y="2830622"/>
                <a:ext cx="5164667" cy="1286933"/>
              </a:xfrm>
              <a:prstGeom prst="roundRect">
                <a:avLst/>
              </a:prstGeom>
              <a:grpFill/>
              <a:ln w="76200" cmpd="sng">
                <a:solidFill>
                  <a:srgbClr val="FFD86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765339" y="3017566"/>
                <a:ext cx="3613323" cy="86049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D861"/>
                    </a:solidFill>
                    <a:latin typeface="Avenir Heavy"/>
                    <a:cs typeface="Avenir Heavy"/>
                  </a:rPr>
                  <a:t>Parameters</a:t>
                </a:r>
                <a:endParaRPr lang="en-US" sz="3600" dirty="0">
                  <a:solidFill>
                    <a:srgbClr val="FFD861"/>
                  </a:solidFill>
                  <a:latin typeface="Avenir Heavy"/>
                  <a:cs typeface="Avenir Heavy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2737276" y="5822807"/>
              <a:ext cx="3669449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rgbClr val="22DFEF"/>
                  </a:solidFill>
                  <a:latin typeface="Avenir Heavy"/>
                  <a:cs typeface="Avenir Heavy"/>
                </a:rPr>
                <a:t>Lens Mass:			       </a:t>
              </a:r>
              <a:r>
                <a:rPr lang="en-US" i="1" dirty="0" smtClean="0">
                  <a:solidFill>
                    <a:srgbClr val="22DFEF"/>
                  </a:solidFill>
                  <a:latin typeface="Avenir Heavy"/>
                  <a:cs typeface="Avenir Heavy"/>
                </a:rPr>
                <a:t>M</a:t>
              </a:r>
              <a:r>
                <a:rPr lang="en-US" i="1" baseline="-25000" dirty="0" smtClean="0">
                  <a:solidFill>
                    <a:srgbClr val="22DFEF"/>
                  </a:solidFill>
                  <a:latin typeface="Avenir Heavy"/>
                  <a:cs typeface="Avenir Heavy"/>
                </a:rPr>
                <a:t>l</a:t>
              </a:r>
            </a:p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rgbClr val="22DFEF"/>
                  </a:solidFill>
                  <a:latin typeface="Avenir Heavy"/>
                  <a:cs typeface="Avenir Heavy"/>
                </a:rPr>
                <a:t>Lens System Distance:	 </a:t>
              </a:r>
              <a:r>
                <a:rPr lang="en-US" i="1" dirty="0" smtClean="0">
                  <a:solidFill>
                    <a:srgbClr val="22DFEF"/>
                  </a:solidFill>
                  <a:latin typeface="Avenir Heavy"/>
                  <a:cs typeface="Avenir Heavy"/>
                </a:rPr>
                <a:t>D</a:t>
              </a:r>
              <a:r>
                <a:rPr lang="en-US" i="1" baseline="-25000" dirty="0" smtClean="0">
                  <a:solidFill>
                    <a:srgbClr val="22DFEF"/>
                  </a:solidFill>
                  <a:latin typeface="Avenir Heavy"/>
                  <a:cs typeface="Avenir Heavy"/>
                </a:rPr>
                <a:t>l</a:t>
              </a:r>
              <a:endParaRPr lang="en-US" i="1" baseline="-25000" dirty="0">
                <a:solidFill>
                  <a:srgbClr val="22DFEF"/>
                </a:solidFill>
                <a:latin typeface="Avenir Heavy"/>
                <a:cs typeface="Avenir Heavy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51" name="Straight Connector 50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53" name="TextBox 52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78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144" y="-16280"/>
            <a:ext cx="9162288" cy="13675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00533" y="930131"/>
            <a:ext cx="8542935" cy="3112667"/>
            <a:chOff x="300533" y="1604684"/>
            <a:chExt cx="8542935" cy="3112667"/>
          </a:xfrm>
        </p:grpSpPr>
        <p:grpSp>
          <p:nvGrpSpPr>
            <p:cNvPr id="9" name="Group 12"/>
            <p:cNvGrpSpPr>
              <a:grpSpLocks noChangeAspect="1"/>
            </p:cNvGrpSpPr>
            <p:nvPr/>
          </p:nvGrpSpPr>
          <p:grpSpPr bwMode="auto">
            <a:xfrm>
              <a:off x="2694683" y="1604684"/>
              <a:ext cx="3754634" cy="1141691"/>
              <a:chOff x="233189" y="1062687"/>
              <a:chExt cx="4086988" cy="1890705"/>
            </a:xfrm>
            <a:solidFill>
              <a:srgbClr val="22DFEF"/>
            </a:solidFill>
            <a:effectLst/>
          </p:grpSpPr>
          <p:sp>
            <p:nvSpPr>
              <p:cNvPr id="10" name="Rounded Rectangle 9"/>
              <p:cNvSpPr/>
              <p:nvPr/>
            </p:nvSpPr>
            <p:spPr>
              <a:xfrm>
                <a:off x="233189" y="1062687"/>
                <a:ext cx="4086988" cy="1890705"/>
              </a:xfrm>
              <a:prstGeom prst="roundRect">
                <a:avLst/>
              </a:prstGeom>
              <a:solidFill>
                <a:schemeClr val="bg1">
                  <a:lumMod val="6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" name="TextBox 14"/>
              <p:cNvSpPr txBox="1">
                <a:spLocks noChangeArrowheads="1"/>
              </p:cNvSpPr>
              <p:nvPr/>
            </p:nvSpPr>
            <p:spPr bwMode="auto">
              <a:xfrm>
                <a:off x="431425" y="1257542"/>
                <a:ext cx="3710221" cy="1529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squar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rPr>
                  <a:t>Angular Einstein Radius</a:t>
                </a:r>
              </a:p>
              <a:p>
                <a:pPr algn="ctr" eaLnBrk="1" hangingPunct="1"/>
                <a:endParaRPr lang="en-US" sz="600" dirty="0">
                  <a:solidFill>
                    <a:schemeClr val="bg1">
                      <a:lumMod val="65000"/>
                    </a:schemeClr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 algn="ctr" eaLnBrk="1" hangingPunct="1"/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rPr>
                  <a:t>θ</a:t>
                </a:r>
                <a:r>
                  <a:rPr lang="en-US" baseline="-25000" dirty="0" smtClean="0">
                    <a:solidFill>
                      <a:schemeClr val="bg1">
                        <a:lumMod val="65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rPr>
                  <a:t>E </a:t>
                </a:r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rPr>
                  <a:t>= f(</a:t>
                </a:r>
                <a:r>
                  <a:rPr lang="en-US" i="1" dirty="0" smtClean="0">
                    <a:solidFill>
                      <a:schemeClr val="bg1">
                        <a:lumMod val="65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rPr>
                  <a:t>D</a:t>
                </a:r>
                <a:r>
                  <a:rPr lang="en-US" i="1" baseline="-25000" dirty="0" smtClean="0">
                    <a:solidFill>
                      <a:schemeClr val="bg1">
                        <a:lumMod val="65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rPr>
                  <a:t>l</a:t>
                </a:r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rPr>
                  <a:t>, </a:t>
                </a:r>
                <a:r>
                  <a:rPr lang="en-US" i="1" dirty="0" smtClean="0">
                    <a:solidFill>
                      <a:schemeClr val="bg1">
                        <a:lumMod val="65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rPr>
                  <a:t>M</a:t>
                </a:r>
                <a:r>
                  <a:rPr lang="en-US" i="1" baseline="-25000" dirty="0" smtClean="0">
                    <a:solidFill>
                      <a:schemeClr val="bg1">
                        <a:lumMod val="65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rPr>
                  <a:t>l</a:t>
                </a:r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rPr>
                  <a:t>)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00533" y="3575660"/>
              <a:ext cx="8542935" cy="1141691"/>
              <a:chOff x="205282" y="3543910"/>
              <a:chExt cx="8542935" cy="1141691"/>
            </a:xfrm>
          </p:grpSpPr>
          <p:grpSp>
            <p:nvGrpSpPr>
              <p:cNvPr id="17" name="Group 12"/>
              <p:cNvGrpSpPr>
                <a:grpSpLocks noChangeAspect="1"/>
              </p:cNvGrpSpPr>
              <p:nvPr/>
            </p:nvGrpSpPr>
            <p:grpSpPr bwMode="auto">
              <a:xfrm>
                <a:off x="3577699" y="3543910"/>
                <a:ext cx="1738509" cy="1141691"/>
                <a:chOff x="233189" y="1084347"/>
                <a:chExt cx="4086988" cy="1890705"/>
              </a:xfrm>
              <a:solidFill>
                <a:schemeClr val="accent1"/>
              </a:solidFill>
            </p:grpSpPr>
            <p:sp>
              <p:nvSpPr>
                <p:cNvPr id="18" name="Rounded Rectangle 17"/>
                <p:cNvSpPr/>
                <p:nvPr/>
              </p:nvSpPr>
              <p:spPr>
                <a:xfrm>
                  <a:off x="233189" y="1084347"/>
                  <a:ext cx="4086988" cy="1890705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B31A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9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431425" y="1362896"/>
                  <a:ext cx="3627513" cy="1376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/>
              </p:spPr>
              <p:txBody>
                <a:bodyPr wrap="square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dirty="0" smtClean="0">
                      <a:solidFill>
                        <a:srgbClr val="B31A24"/>
                      </a:solidFill>
                      <a:latin typeface="Avenir Medium" charset="0"/>
                      <a:ea typeface="Avenir Medium" charset="0"/>
                      <a:cs typeface="Avenir Medium" charset="0"/>
                    </a:rPr>
                    <a:t>Lens Flux</a:t>
                  </a:r>
                </a:p>
                <a:p>
                  <a:pPr algn="ctr" eaLnBrk="1" hangingPunct="1"/>
                  <a:r>
                    <a:rPr lang="en-US" dirty="0" err="1" smtClean="0">
                      <a:solidFill>
                        <a:srgbClr val="B31A24"/>
                      </a:solidFill>
                      <a:latin typeface="Avenir Medium" charset="0"/>
                      <a:ea typeface="Avenir Medium" charset="0"/>
                      <a:cs typeface="Avenir Medium" charset="0"/>
                    </a:rPr>
                    <a:t>F</a:t>
                  </a:r>
                  <a:r>
                    <a:rPr lang="en-US" baseline="-25000" dirty="0" err="1" smtClean="0">
                      <a:solidFill>
                        <a:srgbClr val="B31A24"/>
                      </a:solidFill>
                      <a:latin typeface="Avenir Medium" charset="0"/>
                      <a:ea typeface="Avenir Medium" charset="0"/>
                      <a:cs typeface="Avenir Medium" charset="0"/>
                    </a:rPr>
                    <a:t>l</a:t>
                  </a:r>
                  <a:endParaRPr lang="en-US" baseline="-25000" dirty="0">
                    <a:solidFill>
                      <a:srgbClr val="B31A24"/>
                    </a:solidFill>
                    <a:latin typeface="Avenir Medium" charset="0"/>
                    <a:ea typeface="Avenir Medium" charset="0"/>
                    <a:cs typeface="Avenir Medium" charset="0"/>
                  </a:endParaRPr>
                </a:p>
              </p:txBody>
            </p:sp>
          </p:grpSp>
          <p:grpSp>
            <p:nvGrpSpPr>
              <p:cNvPr id="29" name="Group 12"/>
              <p:cNvGrpSpPr>
                <a:grpSpLocks noChangeAspect="1"/>
              </p:cNvGrpSpPr>
              <p:nvPr/>
            </p:nvGrpSpPr>
            <p:grpSpPr bwMode="auto">
              <a:xfrm>
                <a:off x="6134606" y="3543910"/>
                <a:ext cx="2613611" cy="1141691"/>
                <a:chOff x="233189" y="1084347"/>
                <a:chExt cx="4086988" cy="1890705"/>
              </a:xfrm>
              <a:solidFill>
                <a:schemeClr val="accent1"/>
              </a:solidFill>
            </p:grpSpPr>
            <p:sp>
              <p:nvSpPr>
                <p:cNvPr id="30" name="Rounded Rectangle 29"/>
                <p:cNvSpPr/>
                <p:nvPr/>
              </p:nvSpPr>
              <p:spPr>
                <a:xfrm>
                  <a:off x="233189" y="1084347"/>
                  <a:ext cx="4086988" cy="1890705"/>
                </a:xfrm>
                <a:prstGeom prst="roundRect">
                  <a:avLst/>
                </a:prstGeom>
                <a:solidFill>
                  <a:schemeClr val="bg1">
                    <a:lumMod val="65000"/>
                    <a:alpha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1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233191" y="1370144"/>
                  <a:ext cx="4086986" cy="1376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/>
              </p:spPr>
              <p:txBody>
                <a:bodyPr wrap="square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dirty="0" smtClean="0">
                      <a:solidFill>
                        <a:schemeClr val="bg1">
                          <a:lumMod val="65000"/>
                        </a:schemeClr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Mass-luminosity</a:t>
                  </a:r>
                  <a:br>
                    <a:rPr lang="en-US" dirty="0" smtClean="0">
                      <a:solidFill>
                        <a:schemeClr val="bg1">
                          <a:lumMod val="65000"/>
                        </a:schemeClr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</a:br>
                  <a:r>
                    <a:rPr lang="en-US" dirty="0" smtClean="0">
                      <a:solidFill>
                        <a:schemeClr val="bg1">
                          <a:lumMod val="65000"/>
                        </a:schemeClr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Relation</a:t>
                  </a:r>
                </a:p>
              </p:txBody>
            </p:sp>
          </p:grpSp>
          <p:grpSp>
            <p:nvGrpSpPr>
              <p:cNvPr id="32" name="Group 12"/>
              <p:cNvGrpSpPr>
                <a:grpSpLocks/>
              </p:cNvGrpSpPr>
              <p:nvPr/>
            </p:nvGrpSpPr>
            <p:grpSpPr bwMode="auto">
              <a:xfrm>
                <a:off x="205282" y="3543910"/>
                <a:ext cx="2615184" cy="1141691"/>
                <a:chOff x="233189" y="1084347"/>
                <a:chExt cx="4086988" cy="1890705"/>
              </a:xfrm>
              <a:solidFill>
                <a:schemeClr val="accent1"/>
              </a:solidFill>
            </p:grpSpPr>
            <p:sp>
              <p:nvSpPr>
                <p:cNvPr id="33" name="Rounded Rectangle 32"/>
                <p:cNvSpPr/>
                <p:nvPr/>
              </p:nvSpPr>
              <p:spPr>
                <a:xfrm>
                  <a:off x="233189" y="1084347"/>
                  <a:ext cx="4086988" cy="1890705"/>
                </a:xfrm>
                <a:prstGeom prst="roundRect">
                  <a:avLst/>
                </a:prstGeom>
                <a:solidFill>
                  <a:schemeClr val="bg1">
                    <a:lumMod val="65000"/>
                    <a:alpha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4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431425" y="1625795"/>
                  <a:ext cx="3627512" cy="7645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/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dirty="0" smtClean="0">
                      <a:solidFill>
                        <a:schemeClr val="bg1">
                          <a:lumMod val="65000"/>
                        </a:schemeClr>
                      </a:solidFill>
                      <a:latin typeface="Avenir Book" charset="0"/>
                      <a:ea typeface="Avenir Book" charset="0"/>
                      <a:cs typeface="Avenir Book" charset="0"/>
                    </a:rPr>
                    <a:t>Lens Extinction</a:t>
                  </a:r>
                </a:p>
              </p:txBody>
            </p:sp>
          </p:grpSp>
          <p:sp>
            <p:nvSpPr>
              <p:cNvPr id="2" name="Plus 1"/>
              <p:cNvSpPr>
                <a:spLocks noChangeAspect="1"/>
              </p:cNvSpPr>
              <p:nvPr/>
            </p:nvSpPr>
            <p:spPr>
              <a:xfrm>
                <a:off x="2981134" y="3875325"/>
                <a:ext cx="457200" cy="457200"/>
              </a:xfrm>
              <a:prstGeom prst="mathPlus">
                <a:avLst/>
              </a:prstGeom>
              <a:solidFill>
                <a:schemeClr val="bg1">
                  <a:lumMod val="6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Plus 37"/>
              <p:cNvSpPr>
                <a:spLocks noChangeAspect="1"/>
              </p:cNvSpPr>
              <p:nvPr/>
            </p:nvSpPr>
            <p:spPr>
              <a:xfrm>
                <a:off x="5498909" y="3875325"/>
                <a:ext cx="457200" cy="457200"/>
              </a:xfrm>
              <a:prstGeom prst="mathPlus">
                <a:avLst/>
              </a:prstGeom>
              <a:solidFill>
                <a:schemeClr val="bg1">
                  <a:lumMod val="65000"/>
                  <a:alpha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2" name="Plus 41"/>
            <p:cNvSpPr>
              <a:spLocks noChangeAspect="1"/>
            </p:cNvSpPr>
            <p:nvPr/>
          </p:nvSpPr>
          <p:spPr>
            <a:xfrm>
              <a:off x="4343400" y="2948225"/>
              <a:ext cx="457200" cy="457200"/>
            </a:xfrm>
            <a:prstGeom prst="mathPlus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Lens Flux 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F</a:t>
            </a:r>
            <a:r>
              <a:rPr lang="en-US" sz="3600" baseline="-250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l</a:t>
            </a:r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: </a:t>
            </a:r>
            <a:r>
              <a:rPr lang="en-US" sz="3600" dirty="0" smtClean="0">
                <a:solidFill>
                  <a:schemeClr val="bg1"/>
                </a:solidFill>
                <a:latin typeface="Avenir Book"/>
                <a:cs typeface="Avenir Book"/>
              </a:rPr>
              <a:t>Lens Mass – Distance Relations</a:t>
            </a:r>
            <a:endParaRPr lang="en-US" sz="3600" i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493434" y="4402667"/>
            <a:ext cx="4157132" cy="1787811"/>
            <a:chOff x="2493434" y="4792126"/>
            <a:chExt cx="4157132" cy="1787811"/>
          </a:xfrm>
        </p:grpSpPr>
        <p:grpSp>
          <p:nvGrpSpPr>
            <p:cNvPr id="46" name="Group 45"/>
            <p:cNvGrpSpPr/>
            <p:nvPr/>
          </p:nvGrpSpPr>
          <p:grpSpPr>
            <a:xfrm>
              <a:off x="2493434" y="4792126"/>
              <a:ext cx="4157132" cy="966632"/>
              <a:chOff x="1989667" y="2830622"/>
              <a:chExt cx="5164667" cy="1286933"/>
            </a:xfrm>
            <a:noFill/>
          </p:grpSpPr>
          <p:sp>
            <p:nvSpPr>
              <p:cNvPr id="48" name="Rounded Rectangle 47"/>
              <p:cNvSpPr/>
              <p:nvPr/>
            </p:nvSpPr>
            <p:spPr>
              <a:xfrm>
                <a:off x="1989667" y="2830622"/>
                <a:ext cx="5164667" cy="1286933"/>
              </a:xfrm>
              <a:prstGeom prst="roundRect">
                <a:avLst/>
              </a:prstGeom>
              <a:grpFill/>
              <a:ln w="7620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765339" y="3017566"/>
                <a:ext cx="3613323" cy="86049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chemeClr val="bg1">
                        <a:lumMod val="65000"/>
                      </a:schemeClr>
                    </a:solidFill>
                    <a:latin typeface="Avenir Heavy"/>
                    <a:cs typeface="Avenir Heavy"/>
                  </a:rPr>
                  <a:t>Parameters</a:t>
                </a:r>
                <a:endParaRPr lang="en-US" sz="3600" dirty="0">
                  <a:solidFill>
                    <a:schemeClr val="bg1">
                      <a:lumMod val="65000"/>
                    </a:schemeClr>
                  </a:solidFill>
                  <a:latin typeface="Avenir Heavy"/>
                  <a:cs typeface="Avenir Heavy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2737276" y="5822807"/>
              <a:ext cx="3669449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  <a:latin typeface="Avenir Heavy"/>
                  <a:cs typeface="Avenir Heavy"/>
                </a:rPr>
                <a:t>Lens Mass:			       </a:t>
              </a:r>
              <a:r>
                <a:rPr lang="en-US" i="1" dirty="0" smtClean="0">
                  <a:solidFill>
                    <a:schemeClr val="bg1">
                      <a:lumMod val="65000"/>
                    </a:schemeClr>
                  </a:solidFill>
                  <a:latin typeface="Avenir Heavy"/>
                  <a:cs typeface="Avenir Heavy"/>
                </a:rPr>
                <a:t>M</a:t>
              </a:r>
              <a:r>
                <a:rPr lang="en-US" i="1" baseline="-25000" dirty="0" smtClean="0">
                  <a:solidFill>
                    <a:schemeClr val="bg1">
                      <a:lumMod val="65000"/>
                    </a:schemeClr>
                  </a:solidFill>
                  <a:latin typeface="Avenir Heavy"/>
                  <a:cs typeface="Avenir Heavy"/>
                </a:rPr>
                <a:t>l</a:t>
              </a:r>
            </a:p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  <a:latin typeface="Avenir Heavy"/>
                  <a:cs typeface="Avenir Heavy"/>
                </a:rPr>
                <a:t>Lens System Distance:	 </a:t>
              </a:r>
              <a:r>
                <a:rPr lang="en-US" i="1" dirty="0" smtClean="0">
                  <a:solidFill>
                    <a:schemeClr val="bg1">
                      <a:lumMod val="65000"/>
                    </a:schemeClr>
                  </a:solidFill>
                  <a:latin typeface="Avenir Heavy"/>
                  <a:cs typeface="Avenir Heavy"/>
                </a:rPr>
                <a:t>D</a:t>
              </a:r>
              <a:r>
                <a:rPr lang="en-US" i="1" baseline="-25000" dirty="0" smtClean="0">
                  <a:solidFill>
                    <a:schemeClr val="bg1">
                      <a:lumMod val="65000"/>
                    </a:schemeClr>
                  </a:solidFill>
                  <a:latin typeface="Avenir Heavy"/>
                  <a:cs typeface="Avenir Heavy"/>
                </a:rPr>
                <a:t>l</a:t>
              </a:r>
              <a:endParaRPr lang="en-US" i="1" baseline="-25000" dirty="0">
                <a:solidFill>
                  <a:schemeClr val="bg1">
                    <a:lumMod val="65000"/>
                  </a:schemeClr>
                </a:solidFill>
                <a:latin typeface="Avenir Heavy"/>
                <a:cs typeface="Avenir Heavy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51" name="Straight Connector 50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53" name="TextBox 52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651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t="9829" r="9188" b="9179"/>
          <a:stretch/>
        </p:blipFill>
        <p:spPr>
          <a:xfrm>
            <a:off x="2287537" y="1143000"/>
            <a:ext cx="4568926" cy="45720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1946184" y="1143000"/>
            <a:ext cx="0" cy="4572000"/>
          </a:xfrm>
          <a:prstGeom prst="straightConnector1">
            <a:avLst/>
          </a:prstGeom>
          <a:ln w="127000">
            <a:solidFill>
              <a:srgbClr val="FFD86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4784" y="3075057"/>
            <a:ext cx="1117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>
                <a:solidFill>
                  <a:srgbClr val="FFD861"/>
                </a:solidFill>
                <a:latin typeface="Avenir Book" charset="0"/>
                <a:ea typeface="Avenir Book" charset="0"/>
                <a:cs typeface="Avenir Book" charset="0"/>
              </a:rPr>
              <a:t>90”</a:t>
            </a:r>
            <a:endParaRPr lang="en-US" sz="4000" dirty="0">
              <a:solidFill>
                <a:srgbClr val="FFD86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82804" y="33158"/>
            <a:ext cx="4893733" cy="731520"/>
          </a:xfrm>
        </p:spPr>
        <p:txBody>
          <a:bodyPr anchor="ctr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MOA: MOA-red (</a:t>
            </a:r>
            <a:r>
              <a:rPr lang="en-US" sz="3600" i="1" dirty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R</a:t>
            </a:r>
            <a:r>
              <a:rPr lang="en-US" sz="3600" dirty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+</a:t>
            </a:r>
            <a:r>
              <a:rPr lang="en-US" sz="3600" i="1" dirty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I</a:t>
            </a:r>
            <a:r>
              <a:rPr lang="en-US" sz="3600" dirty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19" name="TextBox 18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sp>
        <p:nvSpPr>
          <p:cNvPr id="2" name="Frame 1"/>
          <p:cNvSpPr>
            <a:spLocks noChangeAspect="1"/>
          </p:cNvSpPr>
          <p:nvPr/>
        </p:nvSpPr>
        <p:spPr>
          <a:xfrm>
            <a:off x="4273638" y="3023891"/>
            <a:ext cx="512064" cy="512064"/>
          </a:xfrm>
          <a:prstGeom prst="frame">
            <a:avLst>
              <a:gd name="adj1" fmla="val 6007"/>
            </a:avLst>
          </a:prstGeom>
          <a:solidFill>
            <a:srgbClr val="EBD2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4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6666" r="9840" b="9629"/>
          <a:stretch/>
        </p:blipFill>
        <p:spPr>
          <a:xfrm>
            <a:off x="2284049" y="1143000"/>
            <a:ext cx="4575902" cy="4572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149602" y="33158"/>
            <a:ext cx="2844796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UKIRT: </a:t>
            </a:r>
            <a:r>
              <a:rPr lang="en-US" sz="3600" i="1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H</a:t>
            </a:r>
            <a:endParaRPr lang="en-US" sz="3600" dirty="0">
              <a:solidFill>
                <a:schemeClr val="bg1"/>
              </a:solidFill>
              <a:latin typeface="Avenir Book"/>
              <a:ea typeface="Avenir Medium" charset="0"/>
              <a:cs typeface="Avenir Boo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17" name="TextBox 16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37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03911" y="897468"/>
            <a:ext cx="5136178" cy="966632"/>
            <a:chOff x="987763" y="2785534"/>
            <a:chExt cx="5164667" cy="1286933"/>
          </a:xfrm>
          <a:solidFill>
            <a:schemeClr val="accent6">
              <a:lumMod val="75000"/>
            </a:schemeClr>
          </a:solidFill>
        </p:grpSpPr>
        <p:sp>
          <p:nvSpPr>
            <p:cNvPr id="3" name="Rounded Rectangle 2"/>
            <p:cNvSpPr/>
            <p:nvPr/>
          </p:nvSpPr>
          <p:spPr>
            <a:xfrm>
              <a:off x="987763" y="2785534"/>
              <a:ext cx="5164667" cy="1286933"/>
            </a:xfrm>
            <a:prstGeom prst="roundRect">
              <a:avLst/>
            </a:prstGeom>
            <a:solidFill>
              <a:srgbClr val="22DFE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20765" y="2972478"/>
              <a:ext cx="4898662" cy="860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dirty="0" smtClean="0">
                  <a:latin typeface="Avenir Book"/>
                  <a:cs typeface="Avenir Book"/>
                </a:rPr>
                <a:t>Observables</a:t>
              </a:r>
              <a:endParaRPr lang="en-US" sz="3600" dirty="0">
                <a:latin typeface="Avenir Book"/>
                <a:cs typeface="Avenir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9330" y="2045427"/>
            <a:ext cx="8805340" cy="2039051"/>
            <a:chOff x="169330" y="2265556"/>
            <a:chExt cx="8805340" cy="2039051"/>
          </a:xfrm>
        </p:grpSpPr>
        <p:grpSp>
          <p:nvGrpSpPr>
            <p:cNvPr id="29" name="Group 28"/>
            <p:cNvGrpSpPr/>
            <p:nvPr/>
          </p:nvGrpSpPr>
          <p:grpSpPr>
            <a:xfrm>
              <a:off x="169330" y="2265556"/>
              <a:ext cx="3886200" cy="2039051"/>
              <a:chOff x="2628900" y="2265556"/>
              <a:chExt cx="3886200" cy="203905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628900" y="2265556"/>
                <a:ext cx="3886200" cy="914340"/>
                <a:chOff x="2455334" y="2971830"/>
                <a:chExt cx="4233333" cy="914340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2455334" y="2971830"/>
                  <a:ext cx="4233333" cy="914340"/>
                </a:xfrm>
                <a:prstGeom prst="roundRect">
                  <a:avLst/>
                </a:prstGeom>
                <a:solidFill>
                  <a:srgbClr val="22DFE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2764303" y="3167390"/>
                  <a:ext cx="3615395" cy="5232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2800" dirty="0" smtClean="0">
                      <a:latin typeface="Avenir Book"/>
                      <a:cs typeface="Avenir Book"/>
                    </a:rPr>
                    <a:t>Single Object Lens</a:t>
                  </a:r>
                  <a:endParaRPr lang="en-US" sz="2800" dirty="0">
                    <a:latin typeface="Avenir Book"/>
                    <a:cs typeface="Avenir Book"/>
                  </a:endParaRPr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3158067" y="3215078"/>
                <a:ext cx="2827867" cy="1089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 smtClean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Einstein timescale:	</a:t>
                </a:r>
                <a:r>
                  <a:rPr lang="en-US" i="1" dirty="0" err="1" smtClean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t</a:t>
                </a:r>
                <a:r>
                  <a:rPr lang="en-US" baseline="-25000" dirty="0" err="1" smtClean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E</a:t>
                </a:r>
                <a:endParaRPr lang="en-US" baseline="-25000" dirty="0" smtClean="0">
                  <a:solidFill>
                    <a:srgbClr val="FFD861"/>
                  </a:solidFill>
                  <a:latin typeface="Avenir Light"/>
                  <a:cs typeface="Avenir Ligh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dirty="0" smtClean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(Finite </a:t>
                </a:r>
                <a:r>
                  <a:rPr lang="en-US" dirty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s</a:t>
                </a:r>
                <a:r>
                  <a:rPr lang="en-US" dirty="0" smtClean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ource size:	</a:t>
                </a:r>
                <a:r>
                  <a:rPr lang="en-US" dirty="0" err="1" smtClean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ρ</a:t>
                </a:r>
                <a:r>
                  <a:rPr lang="en-US" dirty="0" smtClean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 smtClean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Source flux:			F</a:t>
                </a:r>
                <a:r>
                  <a:rPr lang="en-US" baseline="-25000" dirty="0" smtClean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s</a:t>
                </a:r>
                <a:endParaRPr lang="en-US" baseline="-25000" dirty="0">
                  <a:solidFill>
                    <a:srgbClr val="FFD861"/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088470" y="2265556"/>
              <a:ext cx="3886200" cy="1706652"/>
              <a:chOff x="2628900" y="2265556"/>
              <a:chExt cx="3886200" cy="1706652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628900" y="2265556"/>
                <a:ext cx="3886200" cy="914340"/>
                <a:chOff x="2455334" y="2971830"/>
                <a:chExt cx="4233333" cy="914340"/>
              </a:xfrm>
            </p:grpSpPr>
            <p:sp>
              <p:nvSpPr>
                <p:cNvPr id="19" name="Rounded Rectangle 18"/>
                <p:cNvSpPr/>
                <p:nvPr/>
              </p:nvSpPr>
              <p:spPr>
                <a:xfrm>
                  <a:off x="2455334" y="2971830"/>
                  <a:ext cx="4233333" cy="914340"/>
                </a:xfrm>
                <a:prstGeom prst="roundRect">
                  <a:avLst/>
                </a:prstGeom>
                <a:solidFill>
                  <a:srgbClr val="22DFE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30185" y="3167390"/>
                  <a:ext cx="2883632" cy="5232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2800" dirty="0" smtClean="0">
                      <a:latin typeface="Avenir Book"/>
                      <a:cs typeface="Avenir Book"/>
                    </a:rPr>
                    <a:t>Two-body Lens</a:t>
                  </a:r>
                  <a:endParaRPr lang="en-US" sz="2800" dirty="0">
                    <a:latin typeface="Avenir Book"/>
                    <a:cs typeface="Avenir Book"/>
                  </a:endParaRPr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2823631" y="3215078"/>
                <a:ext cx="3162304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 smtClean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Mass ratio:		 		</a:t>
                </a:r>
                <a:r>
                  <a:rPr lang="en-US" i="1" dirty="0" smtClean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q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Projected </a:t>
                </a:r>
                <a:r>
                  <a:rPr lang="en-US" dirty="0" smtClean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separation</a:t>
                </a:r>
                <a:r>
                  <a:rPr lang="en-US" dirty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:	</a:t>
                </a:r>
                <a:r>
                  <a:rPr lang="en-US" dirty="0" smtClean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	</a:t>
                </a:r>
                <a:r>
                  <a:rPr lang="en-US" i="1" dirty="0" smtClean="0">
                    <a:solidFill>
                      <a:srgbClr val="FFD861"/>
                    </a:solidFill>
                    <a:latin typeface="Avenir Light"/>
                    <a:cs typeface="Avenir Light"/>
                  </a:rPr>
                  <a:t>s</a:t>
                </a:r>
                <a:endParaRPr lang="en-US" i="1" dirty="0">
                  <a:solidFill>
                    <a:srgbClr val="FFD861"/>
                  </a:solidFill>
                  <a:latin typeface="Avenir Light"/>
                  <a:cs typeface="Avenir Light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2493434" y="4402667"/>
            <a:ext cx="4157132" cy="1787811"/>
            <a:chOff x="2493434" y="4792126"/>
            <a:chExt cx="4157132" cy="1787811"/>
          </a:xfrm>
        </p:grpSpPr>
        <p:grpSp>
          <p:nvGrpSpPr>
            <p:cNvPr id="31" name="Group 30"/>
            <p:cNvGrpSpPr/>
            <p:nvPr/>
          </p:nvGrpSpPr>
          <p:grpSpPr>
            <a:xfrm>
              <a:off x="2493434" y="4792126"/>
              <a:ext cx="4157132" cy="966632"/>
              <a:chOff x="1989667" y="2830622"/>
              <a:chExt cx="5164667" cy="1286933"/>
            </a:xfrm>
            <a:noFill/>
          </p:grpSpPr>
          <p:sp>
            <p:nvSpPr>
              <p:cNvPr id="32" name="Rounded Rectangle 31"/>
              <p:cNvSpPr/>
              <p:nvPr/>
            </p:nvSpPr>
            <p:spPr>
              <a:xfrm>
                <a:off x="1989667" y="2830622"/>
                <a:ext cx="5164667" cy="1286933"/>
              </a:xfrm>
              <a:prstGeom prst="roundRect">
                <a:avLst/>
              </a:prstGeom>
              <a:grpFill/>
              <a:ln w="76200" cmpd="sng">
                <a:solidFill>
                  <a:srgbClr val="FFD86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765339" y="3017566"/>
                <a:ext cx="3613323" cy="86049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D861"/>
                    </a:solidFill>
                    <a:latin typeface="Avenir Heavy"/>
                    <a:cs typeface="Avenir Heavy"/>
                  </a:rPr>
                  <a:t>Parameters</a:t>
                </a:r>
                <a:endParaRPr lang="en-US" sz="3600" dirty="0">
                  <a:solidFill>
                    <a:srgbClr val="FFD861"/>
                  </a:solidFill>
                  <a:latin typeface="Avenir Heavy"/>
                  <a:cs typeface="Avenir Heavy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2737276" y="5822807"/>
              <a:ext cx="3669449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rgbClr val="22DFEF"/>
                  </a:solidFill>
                  <a:latin typeface="Avenir Heavy"/>
                  <a:cs typeface="Avenir Heavy"/>
                </a:rPr>
                <a:t>Lens Mass:			       </a:t>
              </a:r>
              <a:r>
                <a:rPr lang="en-US" i="1" dirty="0" smtClean="0">
                  <a:solidFill>
                    <a:srgbClr val="22DFEF"/>
                  </a:solidFill>
                  <a:latin typeface="Avenir Heavy"/>
                  <a:cs typeface="Avenir Heavy"/>
                </a:rPr>
                <a:t>M</a:t>
              </a:r>
              <a:r>
                <a:rPr lang="en-US" i="1" baseline="-25000" dirty="0" smtClean="0">
                  <a:solidFill>
                    <a:srgbClr val="22DFEF"/>
                  </a:solidFill>
                  <a:latin typeface="Avenir Heavy"/>
                  <a:cs typeface="Avenir Heavy"/>
                </a:rPr>
                <a:t>l</a:t>
              </a:r>
            </a:p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rgbClr val="22DFEF"/>
                  </a:solidFill>
                  <a:latin typeface="Avenir Heavy"/>
                  <a:cs typeface="Avenir Heavy"/>
                </a:rPr>
                <a:t>Lens System Distance:	 </a:t>
              </a:r>
              <a:r>
                <a:rPr lang="en-US" i="1" dirty="0" smtClean="0">
                  <a:solidFill>
                    <a:srgbClr val="22DFEF"/>
                  </a:solidFill>
                  <a:latin typeface="Avenir Heavy"/>
                  <a:cs typeface="Avenir Heavy"/>
                </a:rPr>
                <a:t>D</a:t>
              </a:r>
              <a:r>
                <a:rPr lang="en-US" i="1" baseline="-25000" dirty="0" smtClean="0">
                  <a:solidFill>
                    <a:srgbClr val="22DFEF"/>
                  </a:solidFill>
                  <a:latin typeface="Avenir Heavy"/>
                  <a:cs typeface="Avenir Heavy"/>
                </a:rPr>
                <a:t>l</a:t>
              </a:r>
              <a:endParaRPr lang="en-US" i="1" baseline="-25000" dirty="0">
                <a:solidFill>
                  <a:srgbClr val="22DFEF"/>
                </a:solidFill>
                <a:latin typeface="Avenir Heavy"/>
                <a:cs typeface="Avenir Heavy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996267" y="3132674"/>
            <a:ext cx="1151467" cy="1129352"/>
            <a:chOff x="3996267" y="3623731"/>
            <a:chExt cx="1151467" cy="1129352"/>
          </a:xfrm>
        </p:grpSpPr>
        <p:sp>
          <p:nvSpPr>
            <p:cNvPr id="36" name="Down Arrow 35"/>
            <p:cNvSpPr/>
            <p:nvPr/>
          </p:nvSpPr>
          <p:spPr>
            <a:xfrm>
              <a:off x="3996267" y="3623731"/>
              <a:ext cx="1151467" cy="1129352"/>
            </a:xfrm>
            <a:prstGeom prst="downArrow">
              <a:avLst/>
            </a:prstGeom>
            <a:solidFill>
              <a:schemeClr val="bg1"/>
            </a:solidFill>
            <a:ln w="762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46555" y="3733135"/>
              <a:ext cx="4508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accent2">
                      <a:lumMod val="75000"/>
                    </a:schemeClr>
                  </a:solidFill>
                  <a:latin typeface="Avenir Heavy"/>
                  <a:cs typeface="Avenir Heavy"/>
                </a:rPr>
                <a:t>?</a:t>
              </a:r>
              <a:endParaRPr lang="en-US" sz="4000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endParaRPr>
            </a:p>
          </p:txBody>
        </p:sp>
      </p:grp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/>
                <a:cs typeface="Avenir Book"/>
              </a:rPr>
              <a:t>From Observables to Parameters</a:t>
            </a:r>
            <a:endParaRPr lang="en-US" sz="3600" i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46" name="Straight Connector 45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48" name="TextBox 47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59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9" t="35844" r="42112" b="44915"/>
          <a:stretch/>
        </p:blipFill>
        <p:spPr>
          <a:xfrm>
            <a:off x="3923937" y="2684463"/>
            <a:ext cx="1124712" cy="112701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149602" y="33158"/>
            <a:ext cx="2844796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UKIRT: </a:t>
            </a:r>
            <a:r>
              <a:rPr lang="en-US" sz="3600" i="1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H</a:t>
            </a:r>
            <a:endParaRPr lang="en-US" sz="3600" dirty="0">
              <a:solidFill>
                <a:schemeClr val="bg1"/>
              </a:solidFill>
              <a:latin typeface="Avenir Book"/>
              <a:ea typeface="Avenir Medium" charset="0"/>
              <a:cs typeface="Avenir Book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17" name="TextBox 16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607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9" t="35844" r="42112" b="44915"/>
          <a:stretch/>
        </p:blipFill>
        <p:spPr>
          <a:xfrm>
            <a:off x="2286000" y="1138323"/>
            <a:ext cx="4572000" cy="458135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149602" y="33158"/>
            <a:ext cx="2844796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UKIRT: </a:t>
            </a:r>
            <a:r>
              <a:rPr lang="en-US" sz="3600" i="1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H</a:t>
            </a:r>
            <a:endParaRPr lang="en-US" sz="3600" dirty="0">
              <a:solidFill>
                <a:schemeClr val="bg1"/>
              </a:solidFill>
              <a:latin typeface="Avenir Book"/>
              <a:ea typeface="Avenir Medium" charset="0"/>
              <a:cs typeface="Avenir Book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17" name="TextBox 16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14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8" t="29384" r="29231" b="30369"/>
          <a:stretch/>
        </p:blipFill>
        <p:spPr>
          <a:xfrm>
            <a:off x="2286000" y="1143001"/>
            <a:ext cx="4572000" cy="457199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717801" y="33158"/>
            <a:ext cx="3708398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NIRC2 (Wide): </a:t>
            </a:r>
            <a:r>
              <a:rPr lang="en-US" sz="3600" i="1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H</a:t>
            </a:r>
            <a:endParaRPr lang="en-US" sz="3600" dirty="0">
              <a:solidFill>
                <a:schemeClr val="bg1"/>
              </a:solidFill>
              <a:latin typeface="Avenir Book"/>
              <a:ea typeface="Avenir Medium" charset="0"/>
              <a:cs typeface="Avenir Book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18" name="TextBox 17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704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9" t="41383" r="40953" b="42518"/>
          <a:stretch/>
        </p:blipFill>
        <p:spPr>
          <a:xfrm>
            <a:off x="3657600" y="2506133"/>
            <a:ext cx="1828800" cy="18288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717801" y="33158"/>
            <a:ext cx="3708398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NIRC2 (Wide): </a:t>
            </a:r>
            <a:r>
              <a:rPr lang="en-US" sz="3600" i="1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H</a:t>
            </a:r>
            <a:endParaRPr lang="en-US" sz="3600" dirty="0">
              <a:solidFill>
                <a:schemeClr val="bg1"/>
              </a:solidFill>
              <a:latin typeface="Avenir Book"/>
              <a:ea typeface="Avenir Medium" charset="0"/>
              <a:cs typeface="Avenir Book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18" name="TextBox 17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700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9" t="41383" r="40953" b="42518"/>
          <a:stretch/>
        </p:blipFill>
        <p:spPr>
          <a:xfrm>
            <a:off x="2286000" y="1143000"/>
            <a:ext cx="4572000" cy="4572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717801" y="33158"/>
            <a:ext cx="3708398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NIRC2 (Wide): </a:t>
            </a:r>
            <a:r>
              <a:rPr lang="en-US" sz="3600" i="1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H</a:t>
            </a:r>
            <a:endParaRPr lang="en-US" sz="3600" dirty="0">
              <a:solidFill>
                <a:schemeClr val="bg1"/>
              </a:solidFill>
              <a:latin typeface="Avenir Book"/>
              <a:ea typeface="Avenir Medium" charset="0"/>
              <a:cs typeface="Avenir Book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18" name="TextBox 17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018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t="14217" r="20212" b="25290"/>
          <a:stretch/>
        </p:blipFill>
        <p:spPr>
          <a:xfrm>
            <a:off x="2286000" y="1143000"/>
            <a:ext cx="4572001" cy="4572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479041" y="33158"/>
            <a:ext cx="4185919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NIRC2 (Narrow): </a:t>
            </a:r>
            <a:r>
              <a:rPr lang="en-US" sz="3600" i="1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H</a:t>
            </a:r>
            <a:endParaRPr lang="en-US" sz="3600" dirty="0">
              <a:solidFill>
                <a:schemeClr val="bg1"/>
              </a:solidFill>
              <a:latin typeface="Avenir Book"/>
              <a:ea typeface="Avenir Medium" charset="0"/>
              <a:cs typeface="Avenir Book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18" name="TextBox 17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346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965201" y="1143000"/>
            <a:ext cx="5892800" cy="4572000"/>
            <a:chOff x="965201" y="1143000"/>
            <a:chExt cx="5892800" cy="4572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0" t="14217" r="20212" b="25290"/>
            <a:stretch/>
          </p:blipFill>
          <p:spPr>
            <a:xfrm>
              <a:off x="2286000" y="1143000"/>
              <a:ext cx="4572001" cy="4572000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2286000" y="1143000"/>
              <a:ext cx="0" cy="4572000"/>
            </a:xfrm>
            <a:prstGeom prst="straightConnector1">
              <a:avLst/>
            </a:prstGeom>
            <a:ln w="127000">
              <a:solidFill>
                <a:srgbClr val="FFD86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65201" y="3075057"/>
              <a:ext cx="111760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D861"/>
                  </a:solidFill>
                  <a:latin typeface="Avenir Book" charset="0"/>
                  <a:ea typeface="Avenir Book" charset="0"/>
                  <a:cs typeface="Avenir Book" charset="0"/>
                </a:rPr>
                <a:t>10”</a:t>
              </a:r>
              <a:endParaRPr lang="en-US" sz="4000" dirty="0">
                <a:solidFill>
                  <a:srgbClr val="FFD861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479041" y="33158"/>
            <a:ext cx="4185919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NIRC2 (Narrow): </a:t>
            </a:r>
            <a:r>
              <a:rPr lang="en-US" sz="3600" i="1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H</a:t>
            </a:r>
            <a:endParaRPr lang="en-US" sz="3600" dirty="0">
              <a:solidFill>
                <a:schemeClr val="bg1"/>
              </a:solidFill>
              <a:latin typeface="Avenir Book"/>
              <a:ea typeface="Avenir Medium" charset="0"/>
              <a:cs typeface="Avenir Book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1" name="TextBox 20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57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965201" y="1143000"/>
            <a:ext cx="5892800" cy="4572000"/>
            <a:chOff x="965201" y="1143000"/>
            <a:chExt cx="5892800" cy="4572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0" t="14217" r="20212" b="25290"/>
            <a:stretch/>
          </p:blipFill>
          <p:spPr>
            <a:xfrm>
              <a:off x="2286000" y="1143000"/>
              <a:ext cx="4572001" cy="4572000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2286000" y="1143000"/>
              <a:ext cx="0" cy="4572000"/>
            </a:xfrm>
            <a:prstGeom prst="straightConnector1">
              <a:avLst/>
            </a:prstGeom>
            <a:ln w="127000">
              <a:solidFill>
                <a:srgbClr val="FFD86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65201" y="3075057"/>
              <a:ext cx="111760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D861"/>
                  </a:solidFill>
                  <a:latin typeface="Avenir Book" charset="0"/>
                  <a:ea typeface="Avenir Book" charset="0"/>
                  <a:cs typeface="Avenir Book" charset="0"/>
                </a:rPr>
                <a:t>10”</a:t>
              </a:r>
              <a:endParaRPr lang="en-US" sz="4000" dirty="0">
                <a:solidFill>
                  <a:srgbClr val="FFD861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3" name="Donut 2"/>
          <p:cNvSpPr>
            <a:spLocks noChangeAspect="1"/>
          </p:cNvSpPr>
          <p:nvPr/>
        </p:nvSpPr>
        <p:spPr>
          <a:xfrm>
            <a:off x="4962330" y="3917919"/>
            <a:ext cx="371670" cy="370994"/>
          </a:xfrm>
          <a:prstGeom prst="donut">
            <a:avLst>
              <a:gd name="adj" fmla="val 12826"/>
            </a:avLst>
          </a:prstGeom>
          <a:solidFill>
            <a:srgbClr val="61CD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479041" y="33158"/>
            <a:ext cx="4185919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NIRC2 (Narrow): </a:t>
            </a:r>
            <a:r>
              <a:rPr lang="en-US" sz="3600" i="1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H</a:t>
            </a:r>
            <a:endParaRPr lang="en-US" sz="3600" dirty="0">
              <a:solidFill>
                <a:schemeClr val="bg1"/>
              </a:solidFill>
              <a:latin typeface="Avenir Book"/>
              <a:ea typeface="Avenir Medium" charset="0"/>
              <a:cs typeface="Avenir Book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03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" y="33158"/>
            <a:ext cx="9093200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venir Book"/>
                <a:ea typeface="Avenir Medium" charset="0"/>
                <a:cs typeface="Avenir Book"/>
              </a:rPr>
              <a:t>Benefit of High-resolution (e.g., AO, space)</a:t>
            </a:r>
            <a:endParaRPr lang="en-US" sz="3600" dirty="0">
              <a:solidFill>
                <a:schemeClr val="bg1"/>
              </a:solidFill>
              <a:latin typeface="Avenir Book"/>
              <a:ea typeface="Avenir Medium" charset="0"/>
              <a:cs typeface="Avenir Book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nasa_jpl_caltech_logo_larg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13467" y="953011"/>
            <a:ext cx="7717066" cy="5364269"/>
            <a:chOff x="914401" y="953011"/>
            <a:chExt cx="7717066" cy="5364269"/>
          </a:xfrm>
        </p:grpSpPr>
        <p:grpSp>
          <p:nvGrpSpPr>
            <p:cNvPr id="6" name="Group 5"/>
            <p:cNvGrpSpPr/>
            <p:nvPr/>
          </p:nvGrpSpPr>
          <p:grpSpPr>
            <a:xfrm>
              <a:off x="914401" y="953011"/>
              <a:ext cx="3657599" cy="5364269"/>
              <a:chOff x="914401" y="953011"/>
              <a:chExt cx="3657599" cy="5364269"/>
            </a:xfrm>
          </p:grpSpPr>
          <p:cxnSp>
            <p:nvCxnSpPr>
              <p:cNvPr id="4" name="Straight Arrow Connector 3"/>
              <p:cNvCxnSpPr/>
              <p:nvPr/>
            </p:nvCxnSpPr>
            <p:spPr>
              <a:xfrm flipV="1">
                <a:off x="914401" y="5539242"/>
                <a:ext cx="3657599" cy="1"/>
              </a:xfrm>
              <a:prstGeom prst="straightConnector1">
                <a:avLst/>
              </a:prstGeom>
              <a:ln w="127000">
                <a:solidFill>
                  <a:srgbClr val="FFD86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2184400" y="5609394"/>
                <a:ext cx="1117600" cy="7078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D86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10”</a:t>
                </a:r>
                <a:endParaRPr lang="en-US" sz="4000" dirty="0">
                  <a:solidFill>
                    <a:srgbClr val="FFD861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87" t="43079" r="50063" b="49074"/>
              <a:stretch/>
            </p:blipFill>
            <p:spPr>
              <a:xfrm>
                <a:off x="914401" y="1551864"/>
                <a:ext cx="3657599" cy="3657600"/>
              </a:xfrm>
              <a:prstGeom prst="rect">
                <a:avLst/>
              </a:prstGeom>
              <a:effectLst/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2015288" y="953011"/>
                <a:ext cx="1455823" cy="7078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22DFE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MOA</a:t>
                </a:r>
                <a:endParaRPr lang="en-US" sz="4000" dirty="0">
                  <a:solidFill>
                    <a:srgbClr val="22DFEF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970118" y="953011"/>
              <a:ext cx="3661349" cy="5348334"/>
              <a:chOff x="4970118" y="953011"/>
              <a:chExt cx="3661349" cy="5348334"/>
            </a:xfrm>
          </p:grpSpPr>
          <p:grpSp>
            <p:nvGrpSpPr>
              <p:cNvPr id="5" name="Group 4"/>
              <p:cNvGrpSpPr>
                <a:grpSpLocks noChangeAspect="1"/>
              </p:cNvGrpSpPr>
              <p:nvPr/>
            </p:nvGrpSpPr>
            <p:grpSpPr>
              <a:xfrm>
                <a:off x="4970118" y="1548116"/>
                <a:ext cx="3661349" cy="3661348"/>
                <a:chOff x="2285998" y="1143001"/>
                <a:chExt cx="4571996" cy="4572005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380" t="14217" r="20212" b="25290"/>
                <a:stretch/>
              </p:blipFill>
              <p:spPr>
                <a:xfrm>
                  <a:off x="2285998" y="1143001"/>
                  <a:ext cx="4571996" cy="4572005"/>
                </a:xfrm>
                <a:prstGeom prst="rect">
                  <a:avLst/>
                </a:prstGeom>
              </p:spPr>
            </p:pic>
            <p:sp>
              <p:nvSpPr>
                <p:cNvPr id="3" name="Donut 2"/>
                <p:cNvSpPr>
                  <a:spLocks noChangeAspect="1"/>
                </p:cNvSpPr>
                <p:nvPr/>
              </p:nvSpPr>
              <p:spPr>
                <a:xfrm>
                  <a:off x="4962330" y="3917919"/>
                  <a:ext cx="371670" cy="370994"/>
                </a:xfrm>
                <a:prstGeom prst="donut">
                  <a:avLst>
                    <a:gd name="adj" fmla="val 12826"/>
                  </a:avLst>
                </a:prstGeom>
                <a:solidFill>
                  <a:srgbClr val="61CD6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7" name="Straight Arrow Connector 26"/>
              <p:cNvCxnSpPr/>
              <p:nvPr/>
            </p:nvCxnSpPr>
            <p:spPr>
              <a:xfrm flipV="1">
                <a:off x="4970118" y="5523307"/>
                <a:ext cx="3657599" cy="1"/>
              </a:xfrm>
              <a:prstGeom prst="straightConnector1">
                <a:avLst/>
              </a:prstGeom>
              <a:ln w="127000">
                <a:solidFill>
                  <a:srgbClr val="FFD86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6240117" y="5593459"/>
                <a:ext cx="1117600" cy="7078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D86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10”</a:t>
                </a:r>
                <a:endParaRPr lang="en-US" sz="4000" dirty="0">
                  <a:solidFill>
                    <a:srgbClr val="FFD861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970118" y="953011"/>
                <a:ext cx="3657598" cy="7078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22DFEF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NIRC2 Narrow</a:t>
                </a:r>
                <a:endParaRPr lang="en-US" sz="4000" dirty="0">
                  <a:solidFill>
                    <a:srgbClr val="22DFEF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65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38870" y="1113117"/>
            <a:ext cx="9006728" cy="4733365"/>
            <a:chOff x="238870" y="1062318"/>
            <a:chExt cx="9006728" cy="4733365"/>
          </a:xfrm>
        </p:grpSpPr>
        <p:pic>
          <p:nvPicPr>
            <p:cNvPr id="3" name="Picture 2" descr="batista2014_780_54_fig2_modified_Yossi_v2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70" y="1062318"/>
              <a:ext cx="5029200" cy="473336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00132" y="2182505"/>
              <a:ext cx="394546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en-US" sz="2400" dirty="0" smtClean="0">
                  <a:solidFill>
                    <a:srgbClr val="EBD20F"/>
                  </a:solidFill>
                  <a:latin typeface="Avenir Book" charset="0"/>
                  <a:ea typeface="Avenir Book" charset="0"/>
                  <a:cs typeface="Avenir Book" charset="0"/>
                  <a:sym typeface="Wingdings"/>
                </a:rPr>
                <a:t> </a:t>
              </a:r>
              <a:r>
                <a:rPr lang="en-US" sz="2400" i="1" dirty="0" err="1" smtClean="0">
                  <a:solidFill>
                    <a:srgbClr val="EBD20F"/>
                  </a:solidFill>
                  <a:latin typeface="Avenir Book" charset="0"/>
                  <a:ea typeface="Avenir Book" charset="0"/>
                  <a:cs typeface="Avenir Book" charset="0"/>
                  <a:sym typeface="Wingdings"/>
                </a:rPr>
                <a:t>H</a:t>
              </a:r>
              <a:r>
                <a:rPr lang="en-US" sz="2400" baseline="-25000" dirty="0" err="1" smtClean="0">
                  <a:solidFill>
                    <a:srgbClr val="EBD20F"/>
                  </a:solidFill>
                  <a:latin typeface="Avenir Book" charset="0"/>
                  <a:ea typeface="Avenir Book" charset="0"/>
                  <a:cs typeface="Avenir Book" charset="0"/>
                  <a:sym typeface="Wingdings"/>
                </a:rPr>
                <a:t>s</a:t>
              </a:r>
              <a:r>
                <a:rPr lang="en-US" sz="2400" dirty="0" smtClean="0">
                  <a:solidFill>
                    <a:srgbClr val="EBD20F"/>
                  </a:solidFill>
                  <a:latin typeface="Avenir Book" charset="0"/>
                  <a:ea typeface="Avenir Book" charset="0"/>
                  <a:cs typeface="Avenir Book" charset="0"/>
                  <a:sym typeface="Wingdings"/>
                </a:rPr>
                <a:t> from ground-based</a:t>
              </a:r>
            </a:p>
            <a:p>
              <a:pPr lvl="1"/>
              <a:r>
                <a:rPr lang="en-US" sz="2400" dirty="0">
                  <a:solidFill>
                    <a:srgbClr val="EBD20F"/>
                  </a:solidFill>
                  <a:latin typeface="Avenir Book" charset="0"/>
                  <a:ea typeface="Avenir Book" charset="0"/>
                  <a:cs typeface="Avenir Book" charset="0"/>
                  <a:sym typeface="Wingdings"/>
                </a:rPr>
                <a:t> </a:t>
              </a:r>
              <a:r>
                <a:rPr lang="en-US" sz="2400" dirty="0" smtClean="0">
                  <a:solidFill>
                    <a:srgbClr val="EBD20F"/>
                  </a:solidFill>
                  <a:latin typeface="Avenir Book" charset="0"/>
                  <a:ea typeface="Avenir Book" charset="0"/>
                  <a:cs typeface="Avenir Book" charset="0"/>
                  <a:sym typeface="Wingdings"/>
                </a:rPr>
                <a:t>light curve data</a:t>
              </a:r>
            </a:p>
            <a:p>
              <a:pPr marL="457200" indent="-457200">
                <a:buFont typeface="+mj-lt"/>
                <a:buAutoNum type="arabicPeriod"/>
              </a:pPr>
              <a:endParaRPr lang="en-US" sz="1200" dirty="0" smtClean="0">
                <a:solidFill>
                  <a:srgbClr val="EBD20F"/>
                </a:solidFill>
                <a:latin typeface="Avenir Book" charset="0"/>
                <a:ea typeface="Avenir Book" charset="0"/>
                <a:cs typeface="Avenir Book" charset="0"/>
                <a:sym typeface="Wingdings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en-US" sz="2400" dirty="0" smtClean="0">
                  <a:solidFill>
                    <a:srgbClr val="EBD20F"/>
                  </a:solidFill>
                  <a:latin typeface="Avenir Book" charset="0"/>
                  <a:ea typeface="Avenir Book" charset="0"/>
                  <a:cs typeface="Avenir Book" charset="0"/>
                  <a:sym typeface="Wingdings"/>
                </a:rPr>
                <a:t> </a:t>
              </a:r>
              <a:r>
                <a:rPr lang="en-US" sz="2400" i="1" dirty="0" err="1" smtClean="0">
                  <a:solidFill>
                    <a:srgbClr val="EBD20F"/>
                  </a:solidFill>
                  <a:latin typeface="Avenir Book" charset="0"/>
                  <a:ea typeface="Avenir Book" charset="0"/>
                  <a:cs typeface="Avenir Book" charset="0"/>
                  <a:sym typeface="Wingdings"/>
                </a:rPr>
                <a:t>H</a:t>
              </a:r>
              <a:r>
                <a:rPr lang="en-US" sz="2400" i="1" baseline="-25000" dirty="0" err="1" smtClean="0">
                  <a:solidFill>
                    <a:srgbClr val="EBD20F"/>
                  </a:solidFill>
                  <a:latin typeface="Avenir Book" charset="0"/>
                  <a:ea typeface="Avenir Book" charset="0"/>
                  <a:cs typeface="Avenir Book" charset="0"/>
                  <a:sym typeface="Wingdings"/>
                </a:rPr>
                <a:t>l+s</a:t>
              </a:r>
              <a:r>
                <a:rPr lang="en-US" sz="2400" dirty="0" smtClean="0">
                  <a:solidFill>
                    <a:srgbClr val="EBD20F"/>
                  </a:solidFill>
                  <a:latin typeface="Avenir Book" charset="0"/>
                  <a:ea typeface="Avenir Book" charset="0"/>
                  <a:cs typeface="Avenir Book" charset="0"/>
                  <a:sym typeface="Wingdings"/>
                </a:rPr>
                <a:t> from high-resolution follow-up</a:t>
              </a:r>
            </a:p>
            <a:p>
              <a:pPr marL="457200" indent="-457200">
                <a:buFont typeface="+mj-lt"/>
                <a:buAutoNum type="arabicPeriod"/>
              </a:pPr>
              <a:endParaRPr lang="en-US" sz="1200" dirty="0" smtClean="0">
                <a:solidFill>
                  <a:srgbClr val="EBD20F"/>
                </a:solidFill>
                <a:latin typeface="Avenir Book" charset="0"/>
                <a:ea typeface="Avenir Book" charset="0"/>
                <a:cs typeface="Avenir Book" charset="0"/>
                <a:sym typeface="Wingdings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en-US" sz="2400" dirty="0" smtClean="0">
                  <a:solidFill>
                    <a:srgbClr val="EBD20F"/>
                  </a:solidFill>
                  <a:latin typeface="Avenir Book" charset="0"/>
                  <a:ea typeface="Avenir Book" charset="0"/>
                  <a:cs typeface="Avenir Book" charset="0"/>
                  <a:sym typeface="Wingdings"/>
                </a:rPr>
                <a:t> Arithmetic!</a:t>
              </a:r>
            </a:p>
            <a:p>
              <a:pPr marL="457200" indent="-457200">
                <a:buFont typeface="+mj-lt"/>
                <a:buAutoNum type="arabicPeriod"/>
              </a:pPr>
              <a:endParaRPr lang="en-US" sz="1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  <a:sym typeface="Wingdings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en-US" sz="2400" b="1" dirty="0" smtClean="0">
                  <a:solidFill>
                    <a:schemeClr val="bg1"/>
                  </a:solidFill>
                  <a:latin typeface="Avenir Heavy" charset="0"/>
                  <a:ea typeface="Avenir Heavy" charset="0"/>
                  <a:cs typeface="Avenir Heavy" charset="0"/>
                  <a:sym typeface="Wingdings"/>
                </a:rPr>
                <a:t> Search for excess flux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8071" y="5795908"/>
            <a:ext cx="2893797" cy="3877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Batista+ (2014) </a:t>
            </a:r>
            <a:r>
              <a:rPr lang="en-US" sz="1600" dirty="0" err="1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ApJ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, 780, 54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 descr="nasa_jpl_caltech_logo_lar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0" name="TextBox 19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0" y="0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22DFEF"/>
                </a:solidFill>
                <a:latin typeface="Avenir Book"/>
                <a:cs typeface="Avenir Book"/>
              </a:rPr>
              <a:t>Lens Flux F</a:t>
            </a:r>
            <a:r>
              <a:rPr lang="en-US" sz="3600" baseline="-25000" smtClean="0">
                <a:solidFill>
                  <a:srgbClr val="22DFEF"/>
                </a:solidFill>
                <a:latin typeface="Avenir Book"/>
                <a:cs typeface="Avenir Book"/>
              </a:rPr>
              <a:t>l</a:t>
            </a:r>
            <a:r>
              <a:rPr lang="en-US" sz="3600" smtClean="0">
                <a:solidFill>
                  <a:srgbClr val="22DFEF"/>
                </a:solidFill>
                <a:latin typeface="Avenir Book"/>
                <a:cs typeface="Avenir Book"/>
              </a:rPr>
              <a:t>: </a:t>
            </a:r>
            <a:r>
              <a:rPr lang="en-US" sz="3600" smtClean="0">
                <a:solidFill>
                  <a:schemeClr val="bg1"/>
                </a:solidFill>
                <a:latin typeface="Avenir Book"/>
                <a:cs typeface="Avenir Book"/>
              </a:rPr>
              <a:t>I. Prompt Follow-up</a:t>
            </a:r>
            <a:endParaRPr lang="en-US" sz="3600" i="1" baseline="-25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5386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03911" y="897468"/>
            <a:ext cx="5136178" cy="966632"/>
            <a:chOff x="987763" y="2785534"/>
            <a:chExt cx="5164667" cy="1286933"/>
          </a:xfrm>
          <a:solidFill>
            <a:schemeClr val="accent6">
              <a:lumMod val="75000"/>
            </a:schemeClr>
          </a:solidFill>
        </p:grpSpPr>
        <p:sp>
          <p:nvSpPr>
            <p:cNvPr id="3" name="Rounded Rectangle 2"/>
            <p:cNvSpPr/>
            <p:nvPr/>
          </p:nvSpPr>
          <p:spPr>
            <a:xfrm>
              <a:off x="987763" y="2785534"/>
              <a:ext cx="5164667" cy="1286933"/>
            </a:xfrm>
            <a:prstGeom prst="roundRect">
              <a:avLst/>
            </a:prstGeom>
            <a:solidFill>
              <a:srgbClr val="22DFEF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20765" y="2972478"/>
              <a:ext cx="4898662" cy="860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Book"/>
                  <a:cs typeface="Avenir Book"/>
                </a:rPr>
                <a:t>Observables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9330" y="2061329"/>
            <a:ext cx="8805340" cy="2039051"/>
            <a:chOff x="169330" y="2265556"/>
            <a:chExt cx="8805340" cy="2039051"/>
          </a:xfrm>
        </p:grpSpPr>
        <p:grpSp>
          <p:nvGrpSpPr>
            <p:cNvPr id="29" name="Group 28"/>
            <p:cNvGrpSpPr/>
            <p:nvPr/>
          </p:nvGrpSpPr>
          <p:grpSpPr>
            <a:xfrm>
              <a:off x="169330" y="2265556"/>
              <a:ext cx="3886200" cy="2039051"/>
              <a:chOff x="2628900" y="2265556"/>
              <a:chExt cx="3886200" cy="203905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628900" y="2265556"/>
                <a:ext cx="3886200" cy="914340"/>
                <a:chOff x="2455334" y="2971830"/>
                <a:chExt cx="4233333" cy="914340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2455334" y="2971830"/>
                  <a:ext cx="4233333" cy="914340"/>
                </a:xfrm>
                <a:prstGeom prst="roundRect">
                  <a:avLst/>
                </a:prstGeom>
                <a:solidFill>
                  <a:srgbClr val="22DFEF">
                    <a:alpha val="25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2764303" y="3167390"/>
                  <a:ext cx="3615395" cy="5232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28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Book"/>
                      <a:cs typeface="Avenir Book"/>
                    </a:rPr>
                    <a:t>Single Object Lens</a:t>
                  </a:r>
                  <a:endPara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Book"/>
                    <a:cs typeface="Avenir Book"/>
                  </a:endParaRPr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3158067" y="3215078"/>
                <a:ext cx="2827867" cy="1089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Einstein timescale:	</a:t>
                </a:r>
                <a:r>
                  <a:rPr lang="en-US" i="1" dirty="0" err="1" smtClean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t</a:t>
                </a:r>
                <a:r>
                  <a:rPr lang="en-US" baseline="-25000" dirty="0" err="1" smtClean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E</a:t>
                </a:r>
                <a:endParaRPr lang="en-US" baseline="-25000" dirty="0" smtClean="0">
                  <a:solidFill>
                    <a:schemeClr val="bg1">
                      <a:lumMod val="50000"/>
                    </a:schemeClr>
                  </a:solidFill>
                  <a:latin typeface="Avenir Light"/>
                  <a:cs typeface="Avenir Ligh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(Finite source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s</a:t>
                </a: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ize:	</a:t>
                </a:r>
                <a:r>
                  <a:rPr lang="en-US" dirty="0" err="1" smtClean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ρ</a:t>
                </a: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Source flux:			F</a:t>
                </a:r>
                <a:r>
                  <a:rPr lang="en-US" baseline="-25000" dirty="0" smtClean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s</a:t>
                </a:r>
                <a:endParaRPr lang="en-US" baseline="-25000" dirty="0">
                  <a:solidFill>
                    <a:schemeClr val="bg1">
                      <a:lumMod val="50000"/>
                    </a:schemeClr>
                  </a:solidFill>
                  <a:latin typeface="Avenir Light"/>
                  <a:cs typeface="Avenir Light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088470" y="2265556"/>
              <a:ext cx="3886200" cy="1706652"/>
              <a:chOff x="2628900" y="2265556"/>
              <a:chExt cx="3886200" cy="1706652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628900" y="2265556"/>
                <a:ext cx="3886200" cy="914340"/>
                <a:chOff x="2455334" y="2971830"/>
                <a:chExt cx="4233333" cy="914340"/>
              </a:xfrm>
            </p:grpSpPr>
            <p:sp>
              <p:nvSpPr>
                <p:cNvPr id="19" name="Rounded Rectangle 18"/>
                <p:cNvSpPr/>
                <p:nvPr/>
              </p:nvSpPr>
              <p:spPr>
                <a:xfrm>
                  <a:off x="2455334" y="2971830"/>
                  <a:ext cx="4233333" cy="914340"/>
                </a:xfrm>
                <a:prstGeom prst="roundRect">
                  <a:avLst/>
                </a:prstGeom>
                <a:solidFill>
                  <a:srgbClr val="22DFEF">
                    <a:alpha val="25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30185" y="3167390"/>
                  <a:ext cx="2883632" cy="52322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28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Book"/>
                      <a:cs typeface="Avenir Book"/>
                    </a:rPr>
                    <a:t>Two-body Lens</a:t>
                  </a:r>
                  <a:endPara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Book"/>
                    <a:cs typeface="Avenir Book"/>
                  </a:endParaRPr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2823631" y="3215078"/>
                <a:ext cx="3162304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Mass ratio:		 		</a:t>
                </a:r>
                <a:r>
                  <a:rPr lang="en-US" i="1" dirty="0" smtClean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q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Projected </a:t>
                </a: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separation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:	</a:t>
                </a: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	</a:t>
                </a:r>
                <a:r>
                  <a:rPr lang="en-US" i="1" dirty="0" smtClean="0">
                    <a:solidFill>
                      <a:schemeClr val="bg1">
                        <a:lumMod val="50000"/>
                      </a:schemeClr>
                    </a:solidFill>
                    <a:latin typeface="Avenir Light"/>
                    <a:cs typeface="Avenir Light"/>
                  </a:rPr>
                  <a:t>s</a:t>
                </a:r>
                <a:endParaRPr lang="en-US" i="1" dirty="0">
                  <a:solidFill>
                    <a:schemeClr val="bg1">
                      <a:lumMod val="50000"/>
                    </a:schemeClr>
                  </a:solidFill>
                  <a:latin typeface="Avenir Light"/>
                  <a:cs typeface="Avenir Light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2493434" y="4385726"/>
            <a:ext cx="4157132" cy="1804744"/>
            <a:chOff x="2493434" y="4758260"/>
            <a:chExt cx="4157132" cy="1804744"/>
          </a:xfrm>
        </p:grpSpPr>
        <p:grpSp>
          <p:nvGrpSpPr>
            <p:cNvPr id="31" name="Group 30"/>
            <p:cNvGrpSpPr/>
            <p:nvPr/>
          </p:nvGrpSpPr>
          <p:grpSpPr>
            <a:xfrm>
              <a:off x="2493434" y="4758260"/>
              <a:ext cx="4157132" cy="966632"/>
              <a:chOff x="1989667" y="2785534"/>
              <a:chExt cx="5164667" cy="1286933"/>
            </a:xfrm>
            <a:noFill/>
          </p:grpSpPr>
          <p:sp>
            <p:nvSpPr>
              <p:cNvPr id="32" name="Rounded Rectangle 31"/>
              <p:cNvSpPr/>
              <p:nvPr/>
            </p:nvSpPr>
            <p:spPr>
              <a:xfrm>
                <a:off x="1989667" y="2785534"/>
                <a:ext cx="5164667" cy="1286933"/>
              </a:xfrm>
              <a:prstGeom prst="roundRect">
                <a:avLst/>
              </a:prstGeom>
              <a:grpFill/>
              <a:ln w="76200" cmpd="sng">
                <a:solidFill>
                  <a:srgbClr val="FFD861">
                    <a:alpha val="25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765339" y="2995022"/>
                <a:ext cx="3613323" cy="86049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chemeClr val="bg1">
                        <a:lumMod val="50000"/>
                      </a:schemeClr>
                    </a:solidFill>
                    <a:latin typeface="Avenir Heavy"/>
                    <a:cs typeface="Avenir Heavy"/>
                  </a:rPr>
                  <a:t>Parameters</a:t>
                </a:r>
                <a:endParaRPr lang="en-US" sz="3600" dirty="0">
                  <a:solidFill>
                    <a:schemeClr val="bg1">
                      <a:lumMod val="50000"/>
                    </a:schemeClr>
                  </a:solidFill>
                  <a:latin typeface="Avenir Heavy"/>
                  <a:cs typeface="Avenir Heavy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2737276" y="5805874"/>
              <a:ext cx="3669449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Avenir Heavy"/>
                  <a:cs typeface="Avenir Heavy"/>
                </a:rPr>
                <a:t>Lens Mass:		 	 	</a:t>
              </a:r>
              <a:r>
                <a:rPr lang="en-US" i="1" dirty="0" smtClean="0">
                  <a:solidFill>
                    <a:schemeClr val="bg1">
                      <a:lumMod val="50000"/>
                    </a:schemeClr>
                  </a:solidFill>
                  <a:latin typeface="Avenir Heavy"/>
                  <a:cs typeface="Avenir Heavy"/>
                </a:rPr>
                <a:t>M</a:t>
              </a:r>
              <a:r>
                <a:rPr lang="en-US" i="1" baseline="-25000" dirty="0" smtClean="0">
                  <a:solidFill>
                    <a:schemeClr val="bg1">
                      <a:lumMod val="50000"/>
                    </a:schemeClr>
                  </a:solidFill>
                  <a:latin typeface="Avenir Heavy"/>
                  <a:cs typeface="Avenir Heavy"/>
                </a:rPr>
                <a:t>l</a:t>
              </a:r>
            </a:p>
            <a:p>
              <a:pPr>
                <a:lnSpc>
                  <a:spcPct val="120000"/>
                </a:lnSpc>
              </a:pP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Avenir Heavy"/>
                  <a:cs typeface="Avenir Heavy"/>
                </a:rPr>
                <a:t>Lens System Distance:	 </a:t>
              </a:r>
              <a:r>
                <a:rPr lang="en-US" i="1" dirty="0" smtClean="0">
                  <a:solidFill>
                    <a:schemeClr val="bg1">
                      <a:lumMod val="50000"/>
                    </a:schemeClr>
                  </a:solidFill>
                  <a:latin typeface="Avenir Heavy"/>
                  <a:cs typeface="Avenir Heavy"/>
                </a:rPr>
                <a:t>D</a:t>
              </a:r>
              <a:r>
                <a:rPr lang="en-US" i="1" baseline="-25000" dirty="0" smtClean="0">
                  <a:solidFill>
                    <a:schemeClr val="bg1">
                      <a:lumMod val="50000"/>
                    </a:schemeClr>
                  </a:solidFill>
                  <a:latin typeface="Avenir Heavy"/>
                  <a:cs typeface="Avenir Heavy"/>
                </a:rPr>
                <a:t>l</a:t>
              </a:r>
              <a:endParaRPr lang="en-US" i="1" baseline="-25000" dirty="0">
                <a:solidFill>
                  <a:schemeClr val="bg1">
                    <a:lumMod val="50000"/>
                  </a:schemeClr>
                </a:solidFill>
                <a:latin typeface="Avenir Heavy"/>
                <a:cs typeface="Avenir Heavy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996267" y="3234272"/>
            <a:ext cx="1151467" cy="1129352"/>
            <a:chOff x="3996267" y="3623731"/>
            <a:chExt cx="1151467" cy="1129352"/>
          </a:xfrm>
        </p:grpSpPr>
        <p:sp>
          <p:nvSpPr>
            <p:cNvPr id="36" name="Down Arrow 35"/>
            <p:cNvSpPr/>
            <p:nvPr/>
          </p:nvSpPr>
          <p:spPr>
            <a:xfrm>
              <a:off x="3996267" y="3623731"/>
              <a:ext cx="1151467" cy="1129352"/>
            </a:xfrm>
            <a:prstGeom prst="downArrow">
              <a:avLst/>
            </a:prstGeom>
            <a:solidFill>
              <a:schemeClr val="bg1">
                <a:alpha val="25000"/>
              </a:schemeClr>
            </a:solidFill>
            <a:ln w="76200" cmpd="sng">
              <a:solidFill>
                <a:schemeClr val="accent2">
                  <a:lumMod val="75000"/>
                  <a:alpha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46555" y="3733135"/>
              <a:ext cx="4508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accent2">
                      <a:lumMod val="75000"/>
                    </a:schemeClr>
                  </a:solidFill>
                  <a:latin typeface="Avenir Heavy"/>
                  <a:cs typeface="Avenir Heavy"/>
                </a:rPr>
                <a:t>?</a:t>
              </a:r>
              <a:endParaRPr lang="en-US" sz="4000" dirty="0">
                <a:solidFill>
                  <a:schemeClr val="accent2">
                    <a:lumMod val="75000"/>
                  </a:schemeClr>
                </a:solidFill>
                <a:latin typeface="Avenir Heavy"/>
                <a:cs typeface="Avenir Heavy"/>
              </a:endParaRPr>
            </a:p>
          </p:txBody>
        </p:sp>
      </p:grpSp>
      <p:sp>
        <p:nvSpPr>
          <p:cNvPr id="35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  <a:latin typeface="Avenir Book"/>
                <a:cs typeface="Avenir Book"/>
              </a:rPr>
              <a:t>Why conduct microlensing from space?</a:t>
            </a:r>
            <a:endParaRPr lang="en-US" sz="3600" i="1" dirty="0">
              <a:solidFill>
                <a:schemeClr val="bg1">
                  <a:lumMod val="65000"/>
                </a:schemeClr>
              </a:solidFill>
              <a:latin typeface="Avenir Book"/>
              <a:cs typeface="Avenir Book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41" name="Straight Connector 40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43" name="TextBox 42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93750" y="2535033"/>
            <a:ext cx="7356501" cy="1852103"/>
            <a:chOff x="893750" y="2491297"/>
            <a:chExt cx="7356501" cy="1852103"/>
          </a:xfrm>
        </p:grpSpPr>
        <p:sp>
          <p:nvSpPr>
            <p:cNvPr id="54" name="Rounded Rectangle 53"/>
            <p:cNvSpPr/>
            <p:nvPr/>
          </p:nvSpPr>
          <p:spPr>
            <a:xfrm>
              <a:off x="914400" y="2514600"/>
              <a:ext cx="7315200" cy="1828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93750" y="2491297"/>
              <a:ext cx="7356501" cy="16312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0000" dirty="0" smtClean="0">
                  <a:solidFill>
                    <a:schemeClr val="accent4">
                      <a:lumMod val="75000"/>
                    </a:schemeClr>
                  </a:solidFill>
                </a:rPr>
                <a:t>M</a:t>
              </a:r>
              <a:r>
                <a:rPr lang="en-US" sz="10000" baseline="-25000" dirty="0" smtClean="0">
                  <a:solidFill>
                    <a:schemeClr val="accent4">
                      <a:lumMod val="75000"/>
                    </a:schemeClr>
                  </a:solidFill>
                </a:rPr>
                <a:t>l</a:t>
              </a:r>
              <a:r>
                <a:rPr lang="en-US" sz="10000" dirty="0" smtClean="0">
                  <a:solidFill>
                    <a:schemeClr val="accent4">
                      <a:lumMod val="75000"/>
                    </a:schemeClr>
                  </a:solidFill>
                </a:rPr>
                <a:t> = θ</a:t>
              </a:r>
              <a:r>
                <a:rPr lang="en-US" sz="10000" baseline="-25000" dirty="0" smtClean="0">
                  <a:solidFill>
                    <a:schemeClr val="accent4">
                      <a:lumMod val="75000"/>
                    </a:schemeClr>
                  </a:solidFill>
                </a:rPr>
                <a:t>E</a:t>
              </a:r>
              <a:r>
                <a:rPr lang="en-US" sz="10000" dirty="0" smtClean="0">
                  <a:solidFill>
                    <a:schemeClr val="accent4">
                      <a:lumMod val="75000"/>
                    </a:schemeClr>
                  </a:solidFill>
                </a:rPr>
                <a:t> / (κπ</a:t>
              </a:r>
              <a:r>
                <a:rPr lang="en-US" sz="10000" baseline="-25000" dirty="0" smtClean="0">
                  <a:solidFill>
                    <a:schemeClr val="accent4">
                      <a:lumMod val="75000"/>
                    </a:schemeClr>
                  </a:solidFill>
                </a:rPr>
                <a:t>E</a:t>
              </a:r>
              <a:r>
                <a:rPr lang="en-US" sz="10000" dirty="0" smtClean="0">
                  <a:solidFill>
                    <a:schemeClr val="accent4">
                      <a:lumMod val="75000"/>
                    </a:schemeClr>
                  </a:solidFill>
                </a:rPr>
                <a:t>)</a:t>
              </a:r>
              <a:endParaRPr lang="en-US" sz="10000" i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39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14" name="TextBox 13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0" y="0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Lens Flux 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F</a:t>
            </a:r>
            <a:r>
              <a:rPr lang="en-US" sz="3600" baseline="-250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l</a:t>
            </a:r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: </a:t>
            </a:r>
            <a:r>
              <a:rPr lang="en-US" sz="3600" dirty="0" smtClean="0">
                <a:solidFill>
                  <a:schemeClr val="bg1"/>
                </a:solidFill>
                <a:latin typeface="Avenir Book"/>
                <a:cs typeface="Avenir Book"/>
              </a:rPr>
              <a:t>II. Spatially Resolve Lens</a:t>
            </a:r>
            <a:endParaRPr lang="en-US" sz="3600" i="1" baseline="-25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1758" y="890210"/>
            <a:ext cx="8575319" cy="5424950"/>
            <a:chOff x="501758" y="890210"/>
            <a:chExt cx="8575319" cy="5424950"/>
          </a:xfrm>
        </p:grpSpPr>
        <p:grpSp>
          <p:nvGrpSpPr>
            <p:cNvPr id="5" name="Group 4"/>
            <p:cNvGrpSpPr/>
            <p:nvPr/>
          </p:nvGrpSpPr>
          <p:grpSpPr>
            <a:xfrm>
              <a:off x="501758" y="890210"/>
              <a:ext cx="4622196" cy="5424950"/>
              <a:chOff x="2073139" y="898033"/>
              <a:chExt cx="4622196" cy="542495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3496" y="898033"/>
                <a:ext cx="4611839" cy="502920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073139" y="5935185"/>
                <a:ext cx="3002268" cy="38779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600" dirty="0" smtClean="0">
                    <a:solidFill>
                      <a:schemeClr val="bg1">
                        <a:lumMod val="85000"/>
                      </a:schemeClr>
                    </a:solidFill>
                    <a:latin typeface="Avenir Book"/>
                    <a:cs typeface="Avenir Book"/>
                  </a:rPr>
                  <a:t>Gould+ (2006) </a:t>
                </a:r>
                <a:r>
                  <a:rPr lang="en-US" sz="1600" dirty="0" err="1" smtClean="0">
                    <a:solidFill>
                      <a:schemeClr val="bg1">
                        <a:lumMod val="85000"/>
                      </a:schemeClr>
                    </a:solidFill>
                    <a:latin typeface="Avenir Book"/>
                    <a:cs typeface="Avenir Book"/>
                  </a:rPr>
                  <a:t>ApJ</a:t>
                </a:r>
                <a:r>
                  <a:rPr lang="en-US" sz="1600" dirty="0" smtClean="0">
                    <a:solidFill>
                      <a:schemeClr val="bg1">
                        <a:lumMod val="85000"/>
                      </a:schemeClr>
                    </a:solidFill>
                    <a:latin typeface="Avenir Book"/>
                    <a:cs typeface="Avenir Book"/>
                  </a:rPr>
                  <a:t>, 644, 37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190877" y="892574"/>
              <a:ext cx="3886200" cy="4827035"/>
              <a:chOff x="5190877" y="892574"/>
              <a:chExt cx="3886200" cy="482703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5190877" y="892574"/>
                <a:ext cx="3886200" cy="60939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800" dirty="0" smtClean="0">
                    <a:solidFill>
                      <a:srgbClr val="22DFEF"/>
                    </a:solidFill>
                    <a:latin typeface="Avenir Book"/>
                    <a:cs typeface="Avenir Book"/>
                  </a:rPr>
                  <a:t>OGLE-2005-BLG-169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190877" y="1749291"/>
                <a:ext cx="3886200" cy="39703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venir Book"/>
                    <a:cs typeface="Avenir Book"/>
                  </a:rPr>
                  <a:t>q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 ~ 8</a:t>
                </a:r>
                <a:r>
                  <a:rPr lang="en-US" sz="2400" baseline="300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+2</a:t>
                </a:r>
                <a:r>
                  <a:rPr lang="en-US" sz="2400" baseline="-250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-3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 * 10</a:t>
                </a:r>
                <a:r>
                  <a:rPr lang="en-US" sz="2400" baseline="300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-5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 (~Neptune)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venir Book"/>
                    <a:cs typeface="Avenir Book"/>
                  </a:rPr>
                  <a:t>s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 ~ 1.0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± 0.02</a:t>
                </a:r>
                <a:endParaRPr lang="en-US" sz="2400" dirty="0" smtClean="0">
                  <a:solidFill>
                    <a:schemeClr val="bg1"/>
                  </a:solidFill>
                  <a:latin typeface="Avenir Book"/>
                  <a:cs typeface="Avenir Book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err="1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θ</a:t>
                </a:r>
                <a:r>
                  <a:rPr lang="en-US" sz="2400" baseline="-25000" dirty="0" err="1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E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 = 1.00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± 0.22 mas</a:t>
                </a:r>
                <a:endParaRPr lang="en-US" sz="2400" dirty="0" smtClean="0">
                  <a:solidFill>
                    <a:schemeClr val="bg1"/>
                  </a:solidFill>
                  <a:latin typeface="Avenir Book"/>
                  <a:cs typeface="Avenir Book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smtClean="0">
                    <a:solidFill>
                      <a:srgbClr val="22DFEF"/>
                    </a:solidFill>
                    <a:latin typeface="Avenir Book"/>
                    <a:cs typeface="Avenir Book"/>
                  </a:rPr>
                  <a:t>M</a:t>
                </a:r>
                <a:r>
                  <a:rPr lang="en-US" sz="2400" baseline="-25000" dirty="0">
                    <a:solidFill>
                      <a:srgbClr val="22DFEF"/>
                    </a:solidFill>
                    <a:latin typeface="Avenir Book"/>
                    <a:cs typeface="Avenir Book"/>
                  </a:rPr>
                  <a:t>*</a:t>
                </a:r>
                <a:r>
                  <a:rPr lang="en-US" sz="2400" dirty="0">
                    <a:solidFill>
                      <a:srgbClr val="22DFEF"/>
                    </a:solidFill>
                    <a:latin typeface="Avenir Book"/>
                    <a:cs typeface="Avenir Book"/>
                  </a:rPr>
                  <a:t> =</a:t>
                </a:r>
                <a:r>
                  <a:rPr lang="en-US" sz="2400" dirty="0">
                    <a:solidFill>
                      <a:schemeClr val="bg1"/>
                    </a:solidFill>
                    <a:latin typeface="Avenir Book"/>
                    <a:cs typeface="Avenir Book"/>
                  </a:rPr>
                  <a:t>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???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err="1" smtClean="0">
                    <a:solidFill>
                      <a:srgbClr val="22DFEF"/>
                    </a:solidFill>
                    <a:latin typeface="Avenir Book"/>
                    <a:cs typeface="Avenir Book"/>
                  </a:rPr>
                  <a:t>M</a:t>
                </a:r>
                <a:r>
                  <a:rPr lang="en-US" sz="2400" baseline="-25000" dirty="0" err="1" smtClean="0">
                    <a:solidFill>
                      <a:srgbClr val="22DFEF"/>
                    </a:solidFill>
                    <a:latin typeface="Avenir Book"/>
                    <a:cs typeface="Avenir Book"/>
                  </a:rPr>
                  <a:t>p</a:t>
                </a:r>
                <a:r>
                  <a:rPr lang="en-US" sz="2400" dirty="0" smtClean="0">
                    <a:solidFill>
                      <a:srgbClr val="22DFEF"/>
                    </a:solidFill>
                    <a:latin typeface="Avenir Book"/>
                    <a:cs typeface="Avenir Book"/>
                  </a:rPr>
                  <a:t> =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 ???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smtClean="0">
                    <a:solidFill>
                      <a:srgbClr val="22DFEF"/>
                    </a:solidFill>
                    <a:latin typeface="Avenir Book"/>
                    <a:cs typeface="Avenir Book"/>
                  </a:rPr>
                  <a:t>a</a:t>
                </a:r>
                <a:r>
                  <a:rPr lang="en-US" sz="2400" baseline="-25000" dirty="0" smtClean="0">
                    <a:solidFill>
                      <a:srgbClr val="22DFEF"/>
                    </a:solidFill>
                    <a:latin typeface="Avenir Book"/>
                    <a:cs typeface="Avenir Book"/>
                  </a:rPr>
                  <a:t>⟂ </a:t>
                </a:r>
                <a:r>
                  <a:rPr lang="en-US" sz="2400" dirty="0" smtClean="0">
                    <a:solidFill>
                      <a:srgbClr val="22DFEF"/>
                    </a:solidFill>
                    <a:latin typeface="Avenir Book"/>
                    <a:cs typeface="Avenir Book"/>
                  </a:rPr>
                  <a:t>=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???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smtClean="0">
                    <a:solidFill>
                      <a:srgbClr val="22DFEF"/>
                    </a:solidFill>
                    <a:latin typeface="Avenir Book"/>
                    <a:cs typeface="Avenir Book"/>
                  </a:rPr>
                  <a:t>D</a:t>
                </a:r>
                <a:r>
                  <a:rPr lang="en-US" sz="2400" baseline="-25000" dirty="0" smtClean="0">
                    <a:solidFill>
                      <a:srgbClr val="22DFEF"/>
                    </a:solidFill>
                    <a:latin typeface="Avenir Book"/>
                    <a:cs typeface="Avenir Book"/>
                  </a:rPr>
                  <a:t>l</a:t>
                </a:r>
                <a:r>
                  <a:rPr lang="en-US" sz="2400" dirty="0" smtClean="0">
                    <a:solidFill>
                      <a:srgbClr val="22DFEF"/>
                    </a:solidFill>
                    <a:latin typeface="Avenir Book"/>
                    <a:cs typeface="Avenir Book"/>
                  </a:rPr>
                  <a:t> =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venir Book"/>
                    <a:cs typeface="Avenir Book"/>
                  </a:rPr>
                  <a:t>???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266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14" name="TextBox 13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0" y="0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Lens Flux 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F</a:t>
            </a:r>
            <a:r>
              <a:rPr lang="en-US" sz="3600" baseline="-250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l</a:t>
            </a:r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: </a:t>
            </a:r>
            <a:r>
              <a:rPr lang="en-US" sz="3600" dirty="0" smtClean="0">
                <a:solidFill>
                  <a:schemeClr val="bg1"/>
                </a:solidFill>
                <a:latin typeface="Avenir Book"/>
                <a:cs typeface="Avenir Book"/>
              </a:rPr>
              <a:t>II. Spatially Resolve Lens</a:t>
            </a:r>
            <a:endParaRPr lang="en-US" sz="3600" i="1" baseline="-25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22239" y="871906"/>
            <a:ext cx="8299523" cy="5436353"/>
            <a:chOff x="422239" y="785641"/>
            <a:chExt cx="8299523" cy="5436353"/>
          </a:xfrm>
        </p:grpSpPr>
        <p:pic>
          <p:nvPicPr>
            <p:cNvPr id="16" name="Picture 15" descr="batista_2015_apj_808_170_fig3_mo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39" y="785641"/>
              <a:ext cx="8231422" cy="394523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92162" y="963632"/>
              <a:ext cx="3886200" cy="6093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OGLE-2005-BLG-169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92162" y="4697669"/>
              <a:ext cx="8229600" cy="1120245"/>
              <a:chOff x="457200" y="4764561"/>
              <a:chExt cx="8252029" cy="112024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457200" y="4764561"/>
                <a:ext cx="8229600" cy="112024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60000"/>
                </a:schemeClr>
              </a:solidFill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aseline="-25000" dirty="0">
                  <a:latin typeface="Avenir Medium" charset="0"/>
                  <a:ea typeface="Avenir Medium" charset="0"/>
                  <a:cs typeface="Avenir Medium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615724" y="4846320"/>
                <a:ext cx="2110750" cy="9725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400" dirty="0" smtClean="0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D</a:t>
                </a:r>
                <a:r>
                  <a:rPr lang="en-US" sz="2400" baseline="-25000" dirty="0" smtClean="0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l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4.0 ± 0.4 </a:t>
                </a:r>
                <a:r>
                  <a:rPr lang="en-US" sz="2000" dirty="0" err="1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kpc</a:t>
                </a:r>
                <a:endParaRPr lang="en-US" sz="2000" dirty="0" smtClean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57201" y="4846320"/>
                <a:ext cx="2198198" cy="9725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400" dirty="0" smtClean="0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M</a:t>
                </a:r>
                <a:r>
                  <a:rPr lang="en-US" sz="2400" baseline="-25000" dirty="0" smtClean="0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*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0.65 ± 0.05 M</a:t>
                </a:r>
                <a:r>
                  <a:rPr lang="en-US" sz="2000" baseline="-25000" dirty="0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☉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588554" y="4846320"/>
                <a:ext cx="2203156" cy="9725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400" dirty="0" err="1" smtClean="0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M</a:t>
                </a:r>
                <a:r>
                  <a:rPr lang="en-US" sz="2400" baseline="-25000" dirty="0" err="1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p</a:t>
                </a:r>
                <a:endParaRPr lang="en-US" sz="2400" baseline="-25000" dirty="0" smtClean="0">
                  <a:solidFill>
                    <a:srgbClr val="22DFEF"/>
                  </a:solidFill>
                  <a:latin typeface="Avenir Medium" charset="0"/>
                  <a:ea typeface="Avenir Medium" charset="0"/>
                  <a:cs typeface="Avenir Medium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13.2 ± 1.3 M</a:t>
                </a:r>
                <a:r>
                  <a:rPr lang="en-US" sz="2000" baseline="-25000" dirty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⨁</a:t>
                </a:r>
                <a:endParaRPr lang="en-US" sz="2000" baseline="-25000" dirty="0" smtClean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831927" y="4845798"/>
                <a:ext cx="1877302" cy="9725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400" dirty="0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a</a:t>
                </a:r>
                <a:r>
                  <a:rPr lang="en-US" sz="2400" baseline="-25000" dirty="0">
                    <a:solidFill>
                      <a:srgbClr val="22DFEF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⟂</a:t>
                </a:r>
                <a:endParaRPr lang="en-US" sz="2400" dirty="0" smtClean="0">
                  <a:solidFill>
                    <a:schemeClr val="bg1"/>
                  </a:solidFill>
                  <a:latin typeface="Avenir Medium" charset="0"/>
                  <a:ea typeface="Avenir Medium" charset="0"/>
                  <a:cs typeface="Avenir Medium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chemeClr val="bg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3.4 ± 0.3 AU</a:t>
                </a:r>
                <a:endParaRPr lang="en-US" sz="2000" baseline="-25000" dirty="0" smtClean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5691889" y="5834196"/>
              <a:ext cx="3002268" cy="3877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Batista+ (2015) </a:t>
              </a:r>
              <a:r>
                <a:rPr lang="en-US" sz="1600" dirty="0" err="1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ApJ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, 808, 170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6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0" name="TextBox 19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0" y="0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  <a:latin typeface="Avenir Book"/>
                <a:cs typeface="Avenir Book"/>
              </a:rPr>
              <a:t>Combining Constraints I.</a:t>
            </a:r>
            <a:endParaRPr lang="en-US" sz="3600" i="1" baseline="-25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24" y="1143000"/>
            <a:ext cx="6128952" cy="4572000"/>
          </a:xfrm>
          <a:prstGeom prst="rect">
            <a:avLst/>
          </a:prstGeom>
          <a:solidFill>
            <a:schemeClr val="bg1"/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070866" y="5816943"/>
            <a:ext cx="3002268" cy="3877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Yee (2015) </a:t>
            </a:r>
            <a:r>
              <a:rPr lang="en-US" sz="1600" dirty="0" err="1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ApJL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, 814, 11</a:t>
            </a:r>
          </a:p>
        </p:txBody>
      </p:sp>
    </p:spTree>
    <p:extLst>
      <p:ext uri="{BB962C8B-B14F-4D97-AF65-F5344CB8AC3E}">
        <p14:creationId xmlns:p14="http://schemas.microsoft.com/office/powerpoint/2010/main" val="123713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Astrometric </a:t>
            </a:r>
            <a:r>
              <a:rPr lang="en-US" sz="3600" dirty="0">
                <a:solidFill>
                  <a:srgbClr val="22DFEF"/>
                </a:solidFill>
                <a:latin typeface="Avenir Book"/>
                <a:cs typeface="Avenir Book"/>
              </a:rPr>
              <a:t>Microlensing </a:t>
            </a:r>
            <a:r>
              <a:rPr lang="en-US" sz="3600" dirty="0" err="1">
                <a:solidFill>
                  <a:srgbClr val="22DFEF"/>
                </a:solidFill>
                <a:latin typeface="Avenir Book"/>
                <a:cs typeface="Avenir Book"/>
              </a:rPr>
              <a:t>θ</a:t>
            </a:r>
            <a:r>
              <a:rPr lang="en-US" sz="3600" baseline="-25000" dirty="0" err="1">
                <a:solidFill>
                  <a:srgbClr val="22DFEF"/>
                </a:solidFill>
                <a:latin typeface="Avenir Book"/>
                <a:cs typeface="Avenir Book"/>
              </a:rPr>
              <a:t>E</a:t>
            </a:r>
            <a:endParaRPr lang="en-US" sz="3600" i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1" name="TextBox 20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9" y="1409053"/>
            <a:ext cx="7554383" cy="2860730"/>
          </a:xfrm>
          <a:prstGeom prst="rect">
            <a:avLst/>
          </a:prstGeom>
          <a:solidFill>
            <a:schemeClr val="bg1"/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201" y="4442416"/>
            <a:ext cx="3661599" cy="788261"/>
          </a:xfrm>
          <a:prstGeom prst="rect">
            <a:avLst/>
          </a:prstGeom>
          <a:solidFill>
            <a:schemeClr val="bg1"/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317738" y="5497008"/>
            <a:ext cx="2508524" cy="3877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Lu+ (2016) </a:t>
            </a:r>
            <a:r>
              <a:rPr lang="en-US" sz="1600" dirty="0" err="1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ApJ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, 830, 41</a:t>
            </a:r>
          </a:p>
        </p:txBody>
      </p:sp>
    </p:spTree>
    <p:extLst>
      <p:ext uri="{BB962C8B-B14F-4D97-AF65-F5344CB8AC3E}">
        <p14:creationId xmlns:p14="http://schemas.microsoft.com/office/powerpoint/2010/main" val="60506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0" name="TextBox 19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0" y="0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  <a:latin typeface="Avenir Book"/>
                <a:cs typeface="Avenir Book"/>
              </a:rPr>
              <a:t>Combining Constraints II.</a:t>
            </a:r>
            <a:endParaRPr lang="en-US" sz="3600" i="1" baseline="-25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0866" y="5816943"/>
            <a:ext cx="3002268" cy="3877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Yee (2015) </a:t>
            </a:r>
            <a:r>
              <a:rPr lang="en-US" sz="1600" dirty="0" err="1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ApJL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, 814, 11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35907" y="1143000"/>
            <a:ext cx="6072187" cy="4572000"/>
            <a:chOff x="1535907" y="1143000"/>
            <a:chExt cx="6072187" cy="4572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907" y="1143000"/>
              <a:ext cx="6072187" cy="4572000"/>
            </a:xfrm>
            <a:prstGeom prst="rect">
              <a:avLst/>
            </a:prstGeom>
            <a:solidFill>
              <a:schemeClr val="bg1"/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47" t="12816" r="16830" b="68061"/>
            <a:stretch/>
          </p:blipFill>
          <p:spPr>
            <a:xfrm>
              <a:off x="2432193" y="3147935"/>
              <a:ext cx="1583896" cy="826960"/>
            </a:xfrm>
            <a:prstGeom prst="rect">
              <a:avLst/>
            </a:prstGeom>
            <a:solidFill>
              <a:schemeClr val="bg1"/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4864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31520"/>
          </a:xfrm>
        </p:spPr>
        <p:txBody>
          <a:bodyPr anchor="ctr">
            <a:noAutofit/>
          </a:bodyPr>
          <a:lstStyle/>
          <a:p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Keplerian</a:t>
            </a:r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 Solution</a:t>
            </a:r>
            <a:endParaRPr lang="en-US" sz="3600" i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1" name="TextBox 20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9418" y="1738859"/>
            <a:ext cx="4114800" cy="4454557"/>
            <a:chOff x="295524" y="1572388"/>
            <a:chExt cx="4114800" cy="44545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5"/>
            <a:stretch/>
          </p:blipFill>
          <p:spPr>
            <a:xfrm>
              <a:off x="295524" y="1572388"/>
              <a:ext cx="4114800" cy="4017361"/>
            </a:xfrm>
            <a:prstGeom prst="rect">
              <a:avLst/>
            </a:prstGeom>
            <a:solidFill>
              <a:schemeClr val="bg1"/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295524" y="5639147"/>
              <a:ext cx="3002268" cy="3877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 err="1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Skowron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+ (2011) </a:t>
              </a:r>
              <a:r>
                <a:rPr lang="en-US" sz="1600" dirty="0" err="1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ApJ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, 738, 87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99741" y="2908092"/>
            <a:ext cx="4148736" cy="3285324"/>
            <a:chOff x="4699741" y="2158587"/>
            <a:chExt cx="4148736" cy="32853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3"/>
            <a:stretch/>
          </p:blipFill>
          <p:spPr>
            <a:xfrm>
              <a:off x="4699741" y="2158587"/>
              <a:ext cx="4148736" cy="284812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4" name="TextBox 13"/>
            <p:cNvSpPr txBox="1"/>
            <p:nvPr/>
          </p:nvSpPr>
          <p:spPr>
            <a:xfrm>
              <a:off x="5846209" y="5056113"/>
              <a:ext cx="3002268" cy="3877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Yee+ (2016) </a:t>
              </a:r>
              <a:r>
                <a:rPr lang="en-US" sz="1600" dirty="0" err="1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ApJ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, 821, 121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03718" y="1066319"/>
            <a:ext cx="3886200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OGLE-2009-BLG-020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93635" y="1149911"/>
            <a:ext cx="4154841" cy="1580196"/>
          </a:xfrm>
          <a:prstGeom prst="rect">
            <a:avLst/>
          </a:prstGeom>
          <a:solidFill>
            <a:schemeClr val="tx1">
              <a:lumMod val="50000"/>
              <a:lumOff val="50000"/>
              <a:alpha val="84000"/>
            </a:schemeClr>
          </a:solidFill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aseline="-2500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32985" y="1173645"/>
            <a:ext cx="3685680" cy="15327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Bright!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en-US" i="1" dirty="0" smtClean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lang="en-US" baseline="-25000" dirty="0" smtClean="0">
                <a:latin typeface="Avenir Book" charset="0"/>
                <a:ea typeface="Avenir Book" charset="0"/>
                <a:cs typeface="Avenir Book" charset="0"/>
              </a:rPr>
              <a:t>l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 = 15.6, </a:t>
            </a:r>
            <a:r>
              <a:rPr lang="en-US" i="1" dirty="0" smtClean="0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lang="en-US" baseline="-25000" dirty="0" smtClean="0">
                <a:latin typeface="Avenir Book" charset="0"/>
                <a:ea typeface="Avenir Book" charset="0"/>
                <a:cs typeface="Avenir Book" charset="0"/>
              </a:rPr>
              <a:t>s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 = 16.4)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Finite-source effects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Parallax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Lens orbital motion</a:t>
            </a:r>
          </a:p>
        </p:txBody>
      </p:sp>
      <p:sp>
        <p:nvSpPr>
          <p:cNvPr id="27" name="Down Arrow 26"/>
          <p:cNvSpPr/>
          <p:nvPr/>
        </p:nvSpPr>
        <p:spPr>
          <a:xfrm rot="16200000">
            <a:off x="7046256" y="1675868"/>
            <a:ext cx="389822" cy="588240"/>
          </a:xfrm>
          <a:prstGeom prst="downArrow">
            <a:avLst/>
          </a:prstGeom>
          <a:solidFill>
            <a:schemeClr val="bg1"/>
          </a:solidFill>
          <a:ln w="508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435121" y="1435069"/>
            <a:ext cx="1482685" cy="10525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RV</a:t>
            </a:r>
          </a:p>
          <a:p>
            <a:pPr algn="ctr">
              <a:lnSpc>
                <a:spcPct val="13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test bed</a:t>
            </a:r>
          </a:p>
        </p:txBody>
      </p:sp>
    </p:spTree>
    <p:extLst>
      <p:ext uri="{BB962C8B-B14F-4D97-AF65-F5344CB8AC3E}">
        <p14:creationId xmlns:p14="http://schemas.microsoft.com/office/powerpoint/2010/main" val="75507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8016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Primary Channels for Deriving Physical Properties of Lens Systems</a:t>
            </a:r>
            <a:endParaRPr lang="en-US" sz="3600" i="1" dirty="0">
              <a:solidFill>
                <a:srgbClr val="22DFEF"/>
              </a:solidFill>
              <a:latin typeface="Avenir Book"/>
              <a:cs typeface="Avenir Book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49903" y="1362336"/>
            <a:ext cx="822960" cy="4897292"/>
            <a:chOff x="2249903" y="1391832"/>
            <a:chExt cx="822960" cy="4897292"/>
          </a:xfrm>
        </p:grpSpPr>
        <p:grpSp>
          <p:nvGrpSpPr>
            <p:cNvPr id="4" name="Group 3"/>
            <p:cNvGrpSpPr/>
            <p:nvPr/>
          </p:nvGrpSpPr>
          <p:grpSpPr>
            <a:xfrm>
              <a:off x="2249903" y="1391832"/>
              <a:ext cx="822960" cy="822960"/>
              <a:chOff x="4160520" y="3017520"/>
              <a:chExt cx="822960" cy="822960"/>
            </a:xfrm>
          </p:grpSpPr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4160520" y="3017520"/>
                <a:ext cx="822960" cy="8229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375672" y="3136612"/>
                <a:ext cx="392656" cy="58477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</a:rPr>
                  <a:t>1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249903" y="2410415"/>
              <a:ext cx="822960" cy="822960"/>
              <a:chOff x="4160520" y="3017520"/>
              <a:chExt cx="822960" cy="822960"/>
            </a:xfrm>
          </p:grpSpPr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4160520" y="3017520"/>
                <a:ext cx="822960" cy="8229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375472" y="3136613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2249903" y="3428998"/>
              <a:ext cx="822960" cy="822960"/>
              <a:chOff x="4160520" y="3017520"/>
              <a:chExt cx="822960" cy="822960"/>
            </a:xfrm>
          </p:grpSpPr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4160520" y="3017520"/>
                <a:ext cx="822960" cy="8229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375672" y="3136612"/>
                <a:ext cx="392656" cy="58477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</a:rPr>
                  <a:t>3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2249903" y="4447581"/>
              <a:ext cx="822960" cy="822960"/>
              <a:chOff x="4160520" y="3017520"/>
              <a:chExt cx="822960" cy="822960"/>
            </a:xfrm>
          </p:grpSpPr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4160520" y="3017520"/>
                <a:ext cx="822960" cy="8229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375472" y="3136612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2249903" y="5466164"/>
              <a:ext cx="822960" cy="822960"/>
              <a:chOff x="4160520" y="3017520"/>
              <a:chExt cx="822960" cy="822960"/>
            </a:xfrm>
          </p:grpSpPr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4160520" y="3017520"/>
                <a:ext cx="822960" cy="82296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375672" y="3136612"/>
                <a:ext cx="392656" cy="58477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</a:rPr>
                  <a:t>5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3288015" y="1512206"/>
            <a:ext cx="4621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Finite-source effects (</a:t>
            </a:r>
            <a:r>
              <a:rPr lang="en-US" sz="2800" dirty="0" err="1" smtClean="0">
                <a:solidFill>
                  <a:schemeClr val="bg1"/>
                </a:solidFill>
                <a:latin typeface="Avenir Book"/>
                <a:cs typeface="Avenir Book"/>
              </a:rPr>
              <a:t>ρ</a:t>
            </a:r>
            <a:r>
              <a:rPr lang="en-US" sz="2800" i="1" dirty="0" err="1" smtClean="0">
                <a:solidFill>
                  <a:schemeClr val="bg1"/>
                </a:solidFill>
                <a:latin typeface="Avenir Book"/>
                <a:cs typeface="Avenir Book"/>
                <a:sym typeface="Wingdings"/>
              </a:rPr>
              <a:t></a:t>
            </a:r>
            <a:r>
              <a:rPr lang="en-US" sz="2800" dirty="0" err="1" smtClean="0">
                <a:solidFill>
                  <a:schemeClr val="bg1"/>
                </a:solidFill>
                <a:latin typeface="Avenir Book"/>
                <a:cs typeface="Avenir Book"/>
                <a:sym typeface="Wingdings"/>
              </a:rPr>
              <a:t>θ</a:t>
            </a:r>
            <a:r>
              <a:rPr lang="en-US" sz="2800" baseline="-25000" dirty="0" err="1" smtClean="0">
                <a:solidFill>
                  <a:schemeClr val="bg1"/>
                </a:solidFill>
                <a:latin typeface="Avenir Book"/>
                <a:cs typeface="Avenir Book"/>
                <a:sym typeface="Wingdings"/>
              </a:rPr>
              <a:t>E</a:t>
            </a: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)</a:t>
            </a:r>
            <a:endParaRPr lang="en-US" sz="28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88015" y="2530789"/>
            <a:ext cx="369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venir Book"/>
                <a:cs typeface="Avenir Book"/>
              </a:rPr>
              <a:t>Microlens</a:t>
            </a: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 parallax (π</a:t>
            </a:r>
            <a:r>
              <a:rPr lang="en-US" sz="2800" baseline="-25000" dirty="0" smtClean="0">
                <a:solidFill>
                  <a:schemeClr val="bg1"/>
                </a:solidFill>
                <a:latin typeface="Avenir Book"/>
                <a:cs typeface="Avenir Book"/>
                <a:sym typeface="Wingdings"/>
              </a:rPr>
              <a:t>E</a:t>
            </a: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)</a:t>
            </a:r>
            <a:endParaRPr lang="en-US" sz="28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8015" y="3549372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Lens flux (</a:t>
            </a:r>
            <a:r>
              <a:rPr lang="en-US" sz="2800" dirty="0" err="1" smtClean="0">
                <a:solidFill>
                  <a:schemeClr val="bg1"/>
                </a:solidFill>
                <a:latin typeface="Avenir Book"/>
                <a:cs typeface="Avenir Book"/>
              </a:rPr>
              <a:t>F</a:t>
            </a:r>
            <a:r>
              <a:rPr lang="en-US" sz="2800" baseline="-25000" dirty="0" err="1" smtClean="0">
                <a:solidFill>
                  <a:schemeClr val="bg1"/>
                </a:solidFill>
                <a:latin typeface="Avenir Book"/>
                <a:cs typeface="Avenir Book"/>
              </a:rPr>
              <a:t>l</a:t>
            </a: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)</a:t>
            </a:r>
            <a:endParaRPr lang="en-US" sz="28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87815" y="4567954"/>
            <a:ext cx="2563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Astrometry (</a:t>
            </a:r>
            <a:r>
              <a:rPr lang="en-US" sz="2800" dirty="0" err="1" smtClean="0">
                <a:solidFill>
                  <a:schemeClr val="bg1"/>
                </a:solidFill>
                <a:latin typeface="Avenir Book"/>
                <a:cs typeface="Avenir Book"/>
                <a:sym typeface="Wingdings"/>
              </a:rPr>
              <a:t>θ</a:t>
            </a:r>
            <a:r>
              <a:rPr lang="en-US" sz="2800" baseline="-25000" dirty="0" err="1" smtClean="0">
                <a:solidFill>
                  <a:schemeClr val="bg1"/>
                </a:solidFill>
                <a:latin typeface="Avenir Book"/>
                <a:cs typeface="Avenir Book"/>
                <a:sym typeface="Wingdings"/>
              </a:rPr>
              <a:t>E</a:t>
            </a: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  <a:sym typeface="Wingdings"/>
              </a:rPr>
              <a:t>)</a:t>
            </a:r>
            <a:endParaRPr lang="en-US" sz="28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87815" y="5586536"/>
            <a:ext cx="3079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venir Book"/>
                <a:cs typeface="Avenir Book"/>
              </a:rPr>
              <a:t>Keplerian</a:t>
            </a:r>
            <a:r>
              <a:rPr lang="en-US" sz="2800" dirty="0" smtClean="0">
                <a:solidFill>
                  <a:schemeClr val="bg1"/>
                </a:solidFill>
                <a:latin typeface="Avenir Book"/>
                <a:cs typeface="Avenir Book"/>
              </a:rPr>
              <a:t> solution</a:t>
            </a:r>
            <a:endParaRPr lang="en-US" sz="28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49" name="TextBox 48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31520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Finite-source Effects 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ρ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  <a:sym typeface="Wingdings"/>
              </a:rPr>
              <a:t>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θ</a:t>
            </a:r>
            <a:r>
              <a:rPr lang="en-US" sz="3600" baseline="-250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E</a:t>
            </a:r>
            <a:endParaRPr lang="en-US" sz="3600" i="1" baseline="-25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828800" y="1600200"/>
            <a:ext cx="5486400" cy="3657600"/>
            <a:chOff x="1828800" y="1600200"/>
            <a:chExt cx="5486400" cy="3657600"/>
          </a:xfrm>
        </p:grpSpPr>
        <p:sp>
          <p:nvSpPr>
            <p:cNvPr id="2" name="Rectangle 1"/>
            <p:cNvSpPr/>
            <p:nvPr/>
          </p:nvSpPr>
          <p:spPr>
            <a:xfrm>
              <a:off x="1828800" y="1600200"/>
              <a:ext cx="5486400" cy="365760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0000"/>
              </a:schemeClr>
            </a:solidFill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aseline="-25000" dirty="0">
                <a:latin typeface="Avenir Medium" charset="0"/>
                <a:ea typeface="Avenir Medium" charset="0"/>
                <a:cs typeface="Avenir Medium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320322" y="2258845"/>
              <a:ext cx="2503357" cy="2340311"/>
              <a:chOff x="3320322" y="2130277"/>
              <a:chExt cx="2503357" cy="234031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3320322" y="2130277"/>
                <a:ext cx="2503357" cy="738664"/>
                <a:chOff x="3320322" y="3059668"/>
                <a:chExt cx="2503357" cy="738664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3320322" y="3059668"/>
                  <a:ext cx="2503357" cy="73866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4200" dirty="0" err="1">
                      <a:latin typeface="Avenir Medium" charset="0"/>
                      <a:ea typeface="Avenir Medium" charset="0"/>
                      <a:cs typeface="Avenir Medium" charset="0"/>
                    </a:rPr>
                    <a:t>ρ</a:t>
                  </a:r>
                  <a:r>
                    <a:rPr lang="en-US" sz="4200" dirty="0">
                      <a:latin typeface="Avenir Medium" charset="0"/>
                      <a:ea typeface="Avenir Medium" charset="0"/>
                      <a:cs typeface="Avenir Medium" charset="0"/>
                    </a:rPr>
                    <a:t> </a:t>
                  </a:r>
                  <a:r>
                    <a:rPr lang="en-US" sz="4200" dirty="0" smtClean="0">
                      <a:latin typeface="Avenir Medium" charset="0"/>
                      <a:ea typeface="Avenir Medium" charset="0"/>
                      <a:cs typeface="Avenir Medium" charset="0"/>
                    </a:rPr>
                    <a:t>   </a:t>
                  </a:r>
                  <a:r>
                    <a:rPr lang="en-US" sz="4200" dirty="0" err="1">
                      <a:latin typeface="Avenir Medium" charset="0"/>
                      <a:ea typeface="Avenir Medium" charset="0"/>
                      <a:cs typeface="Avenir Medium" charset="0"/>
                    </a:rPr>
                    <a:t>θ</a:t>
                  </a:r>
                  <a:r>
                    <a:rPr lang="en-US" sz="4200" baseline="-25000" dirty="0">
                      <a:latin typeface="Avenir Medium" charset="0"/>
                      <a:ea typeface="Avenir Medium" charset="0"/>
                      <a:cs typeface="Avenir Medium" charset="0"/>
                    </a:rPr>
                    <a:t>*</a:t>
                  </a:r>
                  <a:r>
                    <a:rPr lang="en-US" sz="4200" dirty="0">
                      <a:latin typeface="Avenir Medium" charset="0"/>
                      <a:ea typeface="Avenir Medium" charset="0"/>
                      <a:cs typeface="Avenir Medium" charset="0"/>
                    </a:rPr>
                    <a:t>/</a:t>
                  </a:r>
                  <a:r>
                    <a:rPr lang="en-US" sz="4200" dirty="0" err="1" smtClean="0">
                      <a:latin typeface="Avenir Medium" charset="0"/>
                      <a:ea typeface="Avenir Medium" charset="0"/>
                      <a:cs typeface="Avenir Medium" charset="0"/>
                    </a:rPr>
                    <a:t>θ</a:t>
                  </a:r>
                  <a:r>
                    <a:rPr lang="en-US" sz="4200" baseline="-25000" dirty="0" err="1" smtClean="0">
                      <a:latin typeface="Avenir Medium" charset="0"/>
                      <a:ea typeface="Avenir Medium" charset="0"/>
                      <a:cs typeface="Avenir Medium" charset="0"/>
                    </a:rPr>
                    <a:t>E</a:t>
                  </a:r>
                  <a:endParaRPr lang="en-US" sz="4200" baseline="-25000" dirty="0">
                    <a:latin typeface="Avenir Medium" charset="0"/>
                    <a:ea typeface="Avenir Medium" charset="0"/>
                    <a:cs typeface="Avenir Medium" charset="0"/>
                  </a:endParaRPr>
                </a:p>
              </p:txBody>
            </p:sp>
            <p:grpSp>
              <p:nvGrpSpPr>
                <p:cNvPr id="11" name="Group 10"/>
                <p:cNvGrpSpPr/>
                <p:nvPr/>
              </p:nvGrpSpPr>
              <p:grpSpPr>
                <a:xfrm>
                  <a:off x="3979887" y="3302874"/>
                  <a:ext cx="269824" cy="244839"/>
                  <a:chOff x="3979887" y="3302874"/>
                  <a:chExt cx="269824" cy="244839"/>
                </a:xfrm>
              </p:grpSpPr>
              <p:cxnSp>
                <p:nvCxnSpPr>
                  <p:cNvPr id="7" name="Straight Connector 6"/>
                  <p:cNvCxnSpPr/>
                  <p:nvPr/>
                </p:nvCxnSpPr>
                <p:spPr>
                  <a:xfrm>
                    <a:off x="3979888" y="3547713"/>
                    <a:ext cx="269823" cy="0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3979888" y="3428998"/>
                    <a:ext cx="269823" cy="0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3979887" y="3302874"/>
                    <a:ext cx="269823" cy="0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5" name="TextBox 24"/>
              <p:cNvSpPr txBox="1"/>
              <p:nvPr/>
            </p:nvSpPr>
            <p:spPr>
              <a:xfrm>
                <a:off x="3320322" y="3731924"/>
                <a:ext cx="2503357" cy="73866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200" dirty="0" err="1" smtClean="0">
                    <a:solidFill>
                      <a:schemeClr val="bg1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θ</a:t>
                </a:r>
                <a:r>
                  <a:rPr lang="en-US" sz="4200" baseline="-25000" dirty="0" err="1" smtClean="0">
                    <a:solidFill>
                      <a:schemeClr val="bg1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E</a:t>
                </a:r>
                <a:r>
                  <a:rPr lang="en-US" sz="4200" dirty="0" smtClean="0">
                    <a:solidFill>
                      <a:schemeClr val="bg1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 = </a:t>
                </a:r>
                <a:r>
                  <a:rPr lang="en-US" sz="4200" dirty="0" err="1" smtClean="0">
                    <a:solidFill>
                      <a:schemeClr val="bg1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θ</a:t>
                </a:r>
                <a:r>
                  <a:rPr lang="en-US" sz="4200" baseline="-25000" dirty="0" smtClean="0">
                    <a:solidFill>
                      <a:schemeClr val="bg1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*</a:t>
                </a:r>
                <a:r>
                  <a:rPr lang="en-US" sz="4200" dirty="0" smtClean="0">
                    <a:solidFill>
                      <a:schemeClr val="bg1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/</a:t>
                </a:r>
                <a:r>
                  <a:rPr lang="en-US" sz="4200" dirty="0" err="1" smtClean="0">
                    <a:solidFill>
                      <a:schemeClr val="bg1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ρ</a:t>
                </a:r>
                <a:endParaRPr lang="en-US" sz="4200" baseline="-25000" dirty="0">
                  <a:solidFill>
                    <a:schemeClr val="bg1"/>
                  </a:solidFill>
                  <a:latin typeface="Avenir Medium" charset="0"/>
                  <a:ea typeface="Avenir Medium" charset="0"/>
                  <a:cs typeface="Avenir Medium" charset="0"/>
                </a:endParaRPr>
              </a:p>
            </p:txBody>
          </p:sp>
          <p:sp>
            <p:nvSpPr>
              <p:cNvPr id="21" name="Down Arrow 20"/>
              <p:cNvSpPr/>
              <p:nvPr/>
            </p:nvSpPr>
            <p:spPr>
              <a:xfrm>
                <a:off x="4373379" y="3035508"/>
                <a:ext cx="397243" cy="607102"/>
              </a:xfrm>
              <a:prstGeom prst="downArrow">
                <a:avLst/>
              </a:prstGeom>
              <a:solidFill>
                <a:schemeClr val="bg1"/>
              </a:solidFill>
              <a:ln w="31750">
                <a:solidFill>
                  <a:srgbClr val="B31A2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265244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14700" y="731520"/>
            <a:ext cx="2514600" cy="914400"/>
            <a:chOff x="3314700" y="2971800"/>
            <a:chExt cx="2514600" cy="914400"/>
          </a:xfrm>
        </p:grpSpPr>
        <p:sp>
          <p:nvSpPr>
            <p:cNvPr id="2" name="Rectangle 1"/>
            <p:cNvSpPr>
              <a:spLocks/>
            </p:cNvSpPr>
            <p:nvPr/>
          </p:nvSpPr>
          <p:spPr>
            <a:xfrm>
              <a:off x="3314700" y="2971800"/>
              <a:ext cx="2514600" cy="91440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0000"/>
              </a:schemeClr>
            </a:solidFill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aseline="-25000" dirty="0">
                <a:latin typeface="Avenir Medium" charset="0"/>
                <a:ea typeface="Avenir Medium" charset="0"/>
                <a:cs typeface="Avenir Medium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320322" y="3059670"/>
              <a:ext cx="2503357" cy="738664"/>
              <a:chOff x="3168160" y="3243879"/>
              <a:chExt cx="2503357" cy="738664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3168160" y="3243879"/>
                <a:ext cx="2503357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200" dirty="0" err="1" smtClean="0">
                    <a:latin typeface="Avenir Medium" charset="0"/>
                    <a:ea typeface="Avenir Medium" charset="0"/>
                    <a:cs typeface="Avenir Medium" charset="0"/>
                  </a:rPr>
                  <a:t>θ</a:t>
                </a:r>
                <a:r>
                  <a:rPr lang="en-US" sz="4200" baseline="-25000" dirty="0" err="1" smtClean="0">
                    <a:latin typeface="Avenir Medium" charset="0"/>
                    <a:ea typeface="Avenir Medium" charset="0"/>
                    <a:cs typeface="Avenir Medium" charset="0"/>
                  </a:rPr>
                  <a:t>E</a:t>
                </a:r>
                <a:r>
                  <a:rPr lang="en-US" sz="4200" dirty="0" smtClean="0">
                    <a:latin typeface="Avenir Medium" charset="0"/>
                    <a:ea typeface="Avenir Medium" charset="0"/>
                    <a:cs typeface="Avenir Medium" charset="0"/>
                  </a:rPr>
                  <a:t>    </a:t>
                </a:r>
                <a:r>
                  <a:rPr lang="en-US" sz="4200" dirty="0" err="1" smtClean="0">
                    <a:latin typeface="Avenir Medium" charset="0"/>
                    <a:ea typeface="Avenir Medium" charset="0"/>
                    <a:cs typeface="Avenir Medium" charset="0"/>
                  </a:rPr>
                  <a:t>θ</a:t>
                </a:r>
                <a:r>
                  <a:rPr lang="en-US" sz="4200" baseline="-25000" dirty="0" smtClean="0">
                    <a:latin typeface="Avenir Medium" charset="0"/>
                    <a:ea typeface="Avenir Medium" charset="0"/>
                    <a:cs typeface="Avenir Medium" charset="0"/>
                  </a:rPr>
                  <a:t>*</a:t>
                </a:r>
                <a:r>
                  <a:rPr lang="en-US" sz="4200" dirty="0" smtClean="0">
                    <a:latin typeface="Avenir Medium" charset="0"/>
                    <a:ea typeface="Avenir Medium" charset="0"/>
                    <a:cs typeface="Avenir Medium" charset="0"/>
                  </a:rPr>
                  <a:t>/</a:t>
                </a:r>
                <a:r>
                  <a:rPr lang="en-US" sz="4200" dirty="0" err="1" smtClean="0">
                    <a:solidFill>
                      <a:schemeClr val="bg1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ρ</a:t>
                </a:r>
                <a:endParaRPr lang="en-US" sz="4200" baseline="-25000" dirty="0">
                  <a:solidFill>
                    <a:schemeClr val="bg1"/>
                  </a:solidFill>
                  <a:latin typeface="Avenir Medium" charset="0"/>
                  <a:ea typeface="Avenir Medium" charset="0"/>
                  <a:cs typeface="Avenir Medium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4037585" y="3487085"/>
                <a:ext cx="269824" cy="244839"/>
                <a:chOff x="3979887" y="3302874"/>
                <a:chExt cx="269824" cy="244839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3979888" y="3547713"/>
                  <a:ext cx="269823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3979888" y="3428998"/>
                  <a:ext cx="269823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3979887" y="3302874"/>
                  <a:ext cx="269823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0" name="Title 1"/>
          <p:cNvSpPr txBox="1">
            <a:spLocks/>
          </p:cNvSpPr>
          <p:nvPr/>
        </p:nvSpPr>
        <p:spPr>
          <a:xfrm>
            <a:off x="0" y="0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Finite-source Effects 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ρ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  <a:sym typeface="Wingdings"/>
              </a:rPr>
              <a:t>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θ</a:t>
            </a:r>
            <a:r>
              <a:rPr lang="en-US" sz="3600" baseline="-250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E</a:t>
            </a:r>
            <a:endParaRPr lang="en-US" sz="3600" i="1" baseline="-25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5118" y="1128666"/>
            <a:ext cx="2954154" cy="4997089"/>
            <a:chOff x="375118" y="1128666"/>
            <a:chExt cx="2954154" cy="4997089"/>
          </a:xfrm>
        </p:grpSpPr>
        <p:sp>
          <p:nvSpPr>
            <p:cNvPr id="21" name="TextBox 20"/>
            <p:cNvSpPr txBox="1"/>
            <p:nvPr/>
          </p:nvSpPr>
          <p:spPr>
            <a:xfrm>
              <a:off x="375118" y="5737957"/>
              <a:ext cx="2954154" cy="3877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 err="1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Yoo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+ (2004) </a:t>
              </a:r>
              <a:r>
                <a:rPr lang="en-US" sz="1600" dirty="0" err="1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ApJ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, 603, 139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6722" y="1128666"/>
              <a:ext cx="1934734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 smtClean="0">
                  <a:solidFill>
                    <a:srgbClr val="22DFEF"/>
                  </a:solidFill>
                  <a:latin typeface="Avenir Book"/>
                  <a:cs typeface="Avenir Book"/>
                </a:rPr>
                <a:t>Single lens:</a:t>
              </a:r>
            </a:p>
            <a:p>
              <a:pPr>
                <a:lnSpc>
                  <a:spcPct val="12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u</a:t>
              </a:r>
              <a:r>
                <a:rPr lang="en-US" sz="2000" baseline="-250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0</a:t>
              </a:r>
              <a:r>
                <a:rPr lang="en-US" sz="20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 </a:t>
              </a:r>
              <a:r>
                <a:rPr lang="en-US" sz="2000" b="1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≲</a:t>
              </a:r>
              <a:r>
                <a:rPr lang="en-US" sz="20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Avenir Book"/>
                  <a:cs typeface="Avenir Book"/>
                </a:rPr>
                <a:t>ρ</a:t>
              </a:r>
              <a:endParaRPr lang="en-US" sz="2000" dirty="0" smtClean="0">
                <a:solidFill>
                  <a:schemeClr val="bg1"/>
                </a:solidFill>
                <a:latin typeface="Avenir Book"/>
                <a:cs typeface="Avenir Book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0" y="2015139"/>
            <a:ext cx="2790871" cy="3657600"/>
          </a:xfrm>
          <a:prstGeom prst="rect">
            <a:avLst/>
          </a:prstGeom>
          <a:solidFill>
            <a:schemeClr val="bg1"/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4574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14700" y="731520"/>
            <a:ext cx="2514600" cy="914400"/>
            <a:chOff x="3314700" y="2971800"/>
            <a:chExt cx="2514600" cy="914400"/>
          </a:xfrm>
        </p:grpSpPr>
        <p:sp>
          <p:nvSpPr>
            <p:cNvPr id="2" name="Rectangle 1"/>
            <p:cNvSpPr>
              <a:spLocks/>
            </p:cNvSpPr>
            <p:nvPr/>
          </p:nvSpPr>
          <p:spPr>
            <a:xfrm>
              <a:off x="3314700" y="2971800"/>
              <a:ext cx="2514600" cy="91440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0000"/>
              </a:schemeClr>
            </a:solidFill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aseline="-25000" dirty="0">
                <a:latin typeface="Avenir Medium" charset="0"/>
                <a:ea typeface="Avenir Medium" charset="0"/>
                <a:cs typeface="Avenir Medium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320322" y="3059670"/>
              <a:ext cx="2503357" cy="738664"/>
              <a:chOff x="3168160" y="3243879"/>
              <a:chExt cx="2503357" cy="738664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3168160" y="3243879"/>
                <a:ext cx="2503357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200" dirty="0" err="1" smtClean="0">
                    <a:latin typeface="Avenir Medium" charset="0"/>
                    <a:ea typeface="Avenir Medium" charset="0"/>
                    <a:cs typeface="Avenir Medium" charset="0"/>
                  </a:rPr>
                  <a:t>θ</a:t>
                </a:r>
                <a:r>
                  <a:rPr lang="en-US" sz="4200" baseline="-25000" dirty="0" err="1" smtClean="0">
                    <a:latin typeface="Avenir Medium" charset="0"/>
                    <a:ea typeface="Avenir Medium" charset="0"/>
                    <a:cs typeface="Avenir Medium" charset="0"/>
                  </a:rPr>
                  <a:t>E</a:t>
                </a:r>
                <a:r>
                  <a:rPr lang="en-US" sz="4200" dirty="0" smtClean="0">
                    <a:latin typeface="Avenir Medium" charset="0"/>
                    <a:ea typeface="Avenir Medium" charset="0"/>
                    <a:cs typeface="Avenir Medium" charset="0"/>
                  </a:rPr>
                  <a:t>    </a:t>
                </a:r>
                <a:r>
                  <a:rPr lang="en-US" sz="4200" dirty="0" err="1" smtClean="0">
                    <a:latin typeface="Avenir Medium" charset="0"/>
                    <a:ea typeface="Avenir Medium" charset="0"/>
                    <a:cs typeface="Avenir Medium" charset="0"/>
                  </a:rPr>
                  <a:t>θ</a:t>
                </a:r>
                <a:r>
                  <a:rPr lang="en-US" sz="4200" baseline="-25000" dirty="0" smtClean="0">
                    <a:latin typeface="Avenir Medium" charset="0"/>
                    <a:ea typeface="Avenir Medium" charset="0"/>
                    <a:cs typeface="Avenir Medium" charset="0"/>
                  </a:rPr>
                  <a:t>*</a:t>
                </a:r>
                <a:r>
                  <a:rPr lang="en-US" sz="4200" dirty="0" smtClean="0">
                    <a:latin typeface="Avenir Medium" charset="0"/>
                    <a:ea typeface="Avenir Medium" charset="0"/>
                    <a:cs typeface="Avenir Medium" charset="0"/>
                  </a:rPr>
                  <a:t>/</a:t>
                </a:r>
                <a:r>
                  <a:rPr lang="en-US" sz="4200" dirty="0" err="1" smtClean="0">
                    <a:solidFill>
                      <a:schemeClr val="bg1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ρ</a:t>
                </a:r>
                <a:endParaRPr lang="en-US" sz="4200" baseline="-25000" dirty="0">
                  <a:solidFill>
                    <a:schemeClr val="bg1"/>
                  </a:solidFill>
                  <a:latin typeface="Avenir Medium" charset="0"/>
                  <a:ea typeface="Avenir Medium" charset="0"/>
                  <a:cs typeface="Avenir Medium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4037585" y="3487085"/>
                <a:ext cx="269824" cy="244839"/>
                <a:chOff x="3979887" y="3302874"/>
                <a:chExt cx="269824" cy="244839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3979888" y="3547713"/>
                  <a:ext cx="269823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3979888" y="3428998"/>
                  <a:ext cx="269823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3979887" y="3302874"/>
                  <a:ext cx="269823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0" name="Title 1"/>
          <p:cNvSpPr txBox="1">
            <a:spLocks/>
          </p:cNvSpPr>
          <p:nvPr/>
        </p:nvSpPr>
        <p:spPr>
          <a:xfrm>
            <a:off x="0" y="0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Finite-source Effects 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ρ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  <a:sym typeface="Wingdings"/>
              </a:rPr>
              <a:t>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θ</a:t>
            </a:r>
            <a:r>
              <a:rPr lang="en-US" sz="3600" baseline="-250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E</a:t>
            </a:r>
            <a:endParaRPr lang="en-US" sz="3600" i="1" baseline="-25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5118" y="1128666"/>
            <a:ext cx="8586584" cy="4997089"/>
            <a:chOff x="375118" y="1128666"/>
            <a:chExt cx="8586584" cy="499708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747" y="1976184"/>
              <a:ext cx="4771955" cy="3657600"/>
            </a:xfrm>
            <a:prstGeom prst="rect">
              <a:avLst/>
            </a:prstGeom>
            <a:solidFill>
              <a:schemeClr val="bg1"/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1" name="TextBox 20"/>
            <p:cNvSpPr txBox="1"/>
            <p:nvPr/>
          </p:nvSpPr>
          <p:spPr>
            <a:xfrm>
              <a:off x="375118" y="5737957"/>
              <a:ext cx="2954154" cy="3877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 err="1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Yoo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+ (2004) </a:t>
              </a:r>
              <a:r>
                <a:rPr lang="en-US" sz="1600" dirty="0" err="1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ApJ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, 603, 139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97292" y="5734031"/>
              <a:ext cx="3756864" cy="3877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Bennett &amp; </a:t>
              </a:r>
              <a:r>
                <a:rPr lang="en-US" sz="1600" dirty="0" err="1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Rhie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 (1996) </a:t>
              </a:r>
              <a:r>
                <a:rPr lang="en-US" sz="1600" dirty="0" err="1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ApJ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, 472, 660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6722" y="1128666"/>
              <a:ext cx="1934734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 smtClean="0">
                  <a:solidFill>
                    <a:srgbClr val="22DFEF"/>
                  </a:solidFill>
                  <a:latin typeface="Avenir Book"/>
                  <a:cs typeface="Avenir Book"/>
                </a:rPr>
                <a:t>Single lens:</a:t>
              </a:r>
            </a:p>
            <a:p>
              <a:pPr>
                <a:lnSpc>
                  <a:spcPct val="12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u</a:t>
              </a:r>
              <a:r>
                <a:rPr lang="en-US" sz="2000" baseline="-250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0</a:t>
              </a:r>
              <a:r>
                <a:rPr lang="en-US" sz="20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 </a:t>
              </a:r>
              <a:r>
                <a:rPr lang="en-US" sz="2000" b="1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≲</a:t>
              </a:r>
              <a:r>
                <a:rPr lang="en-US" sz="20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Avenir Book"/>
                  <a:cs typeface="Avenir Book"/>
                </a:rPr>
                <a:t>ρ</a:t>
              </a:r>
              <a:endParaRPr lang="en-US" sz="2000" dirty="0" smtClean="0">
                <a:solidFill>
                  <a:schemeClr val="bg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34921" y="1128666"/>
              <a:ext cx="3126781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22DFEF"/>
                  </a:solidFill>
                  <a:latin typeface="Avenir Book"/>
                  <a:cs typeface="Avenir Book"/>
                </a:rPr>
                <a:t>Two-body lens:</a:t>
              </a:r>
            </a:p>
            <a:p>
              <a:pPr algn="r">
                <a:lnSpc>
                  <a:spcPct val="12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Caustic crossing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0" y="2015139"/>
            <a:ext cx="2790871" cy="3657600"/>
          </a:xfrm>
          <a:prstGeom prst="rect">
            <a:avLst/>
          </a:prstGeom>
          <a:solidFill>
            <a:schemeClr val="bg1"/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531080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nasa_jpl_caltech_logo_lar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14700" y="731520"/>
            <a:ext cx="2514600" cy="914400"/>
            <a:chOff x="3314700" y="2971800"/>
            <a:chExt cx="2514600" cy="914400"/>
          </a:xfrm>
        </p:grpSpPr>
        <p:sp>
          <p:nvSpPr>
            <p:cNvPr id="2" name="Rectangle 1"/>
            <p:cNvSpPr>
              <a:spLocks/>
            </p:cNvSpPr>
            <p:nvPr/>
          </p:nvSpPr>
          <p:spPr>
            <a:xfrm>
              <a:off x="3314700" y="2971800"/>
              <a:ext cx="2514600" cy="91440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0000"/>
              </a:schemeClr>
            </a:solidFill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aseline="-25000" dirty="0">
                <a:latin typeface="Avenir Medium" charset="0"/>
                <a:ea typeface="Avenir Medium" charset="0"/>
                <a:cs typeface="Avenir Medium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320322" y="3059670"/>
              <a:ext cx="2503357" cy="738664"/>
              <a:chOff x="3168160" y="3243879"/>
              <a:chExt cx="2503357" cy="738664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3168160" y="3243879"/>
                <a:ext cx="2503357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200" dirty="0" err="1" smtClean="0">
                    <a:latin typeface="Avenir Medium" charset="0"/>
                    <a:ea typeface="Avenir Medium" charset="0"/>
                    <a:cs typeface="Avenir Medium" charset="0"/>
                  </a:rPr>
                  <a:t>θ</a:t>
                </a:r>
                <a:r>
                  <a:rPr lang="en-US" sz="4200" baseline="-25000" dirty="0" err="1" smtClean="0">
                    <a:latin typeface="Avenir Medium" charset="0"/>
                    <a:ea typeface="Avenir Medium" charset="0"/>
                    <a:cs typeface="Avenir Medium" charset="0"/>
                  </a:rPr>
                  <a:t>E</a:t>
                </a:r>
                <a:r>
                  <a:rPr lang="en-US" sz="4200" dirty="0" smtClean="0">
                    <a:latin typeface="Avenir Medium" charset="0"/>
                    <a:ea typeface="Avenir Medium" charset="0"/>
                    <a:cs typeface="Avenir Medium" charset="0"/>
                  </a:rPr>
                  <a:t>    </a:t>
                </a:r>
                <a:r>
                  <a:rPr lang="en-US" sz="4200" dirty="0" err="1" smtClean="0">
                    <a:solidFill>
                      <a:schemeClr val="bg1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θ</a:t>
                </a:r>
                <a:r>
                  <a:rPr lang="en-US" sz="4200" baseline="-25000" dirty="0" smtClean="0">
                    <a:solidFill>
                      <a:schemeClr val="bg1"/>
                    </a:solidFill>
                    <a:latin typeface="Avenir Medium" charset="0"/>
                    <a:ea typeface="Avenir Medium" charset="0"/>
                    <a:cs typeface="Avenir Medium" charset="0"/>
                  </a:rPr>
                  <a:t>*</a:t>
                </a:r>
                <a:r>
                  <a:rPr lang="en-US" sz="4200" dirty="0" smtClean="0">
                    <a:latin typeface="Avenir Medium" charset="0"/>
                    <a:ea typeface="Avenir Medium" charset="0"/>
                    <a:cs typeface="Avenir Medium" charset="0"/>
                  </a:rPr>
                  <a:t>/</a:t>
                </a:r>
                <a:r>
                  <a:rPr lang="en-US" sz="4200" dirty="0" err="1" smtClean="0">
                    <a:latin typeface="Avenir Medium" charset="0"/>
                    <a:ea typeface="Avenir Medium" charset="0"/>
                    <a:cs typeface="Avenir Medium" charset="0"/>
                  </a:rPr>
                  <a:t>ρ</a:t>
                </a:r>
                <a:endParaRPr lang="en-US" sz="4200" baseline="-25000" dirty="0">
                  <a:latin typeface="Avenir Medium" charset="0"/>
                  <a:ea typeface="Avenir Medium" charset="0"/>
                  <a:cs typeface="Avenir Medium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4037585" y="3487085"/>
                <a:ext cx="269824" cy="244839"/>
                <a:chOff x="3979887" y="3302874"/>
                <a:chExt cx="269824" cy="244839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3979888" y="3547713"/>
                  <a:ext cx="269823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3979888" y="3428998"/>
                  <a:ext cx="269823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3979887" y="3302874"/>
                  <a:ext cx="269823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0" name="Title 1"/>
          <p:cNvSpPr txBox="1">
            <a:spLocks/>
          </p:cNvSpPr>
          <p:nvPr/>
        </p:nvSpPr>
        <p:spPr>
          <a:xfrm>
            <a:off x="0" y="0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Finite-source Effects 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ρ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  <a:sym typeface="Wingdings"/>
              </a:rPr>
              <a:t></a:t>
            </a:r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θ</a:t>
            </a:r>
            <a:r>
              <a:rPr lang="en-US" sz="3600" baseline="-250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E</a:t>
            </a:r>
            <a:endParaRPr lang="en-US" sz="3600" i="1" baseline="-25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1589" y="1130021"/>
            <a:ext cx="8865464" cy="4965752"/>
            <a:chOff x="79780" y="1130021"/>
            <a:chExt cx="8865464" cy="4965752"/>
          </a:xfrm>
        </p:grpSpPr>
        <p:sp>
          <p:nvSpPr>
            <p:cNvPr id="21" name="TextBox 20"/>
            <p:cNvSpPr txBox="1"/>
            <p:nvPr/>
          </p:nvSpPr>
          <p:spPr>
            <a:xfrm>
              <a:off x="79780" y="5707975"/>
              <a:ext cx="3760389" cy="3877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e.g., Henderson+ (2014) </a:t>
              </a:r>
              <a:r>
                <a:rPr lang="en-US" sz="1600" dirty="0" err="1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ApJ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, 794, 71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88380" y="5706674"/>
              <a:ext cx="3756864" cy="3877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600" dirty="0" err="1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Kervella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+ (2004) A&amp;A, 426, 297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0497" y="1130021"/>
              <a:ext cx="2800676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Calibrate instrumental</a:t>
              </a:r>
            </a:p>
            <a:p>
              <a:pPr>
                <a:lnSpc>
                  <a:spcPct val="12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Avenir Book"/>
                  <a:cs typeface="Avenir Book"/>
                </a:rPr>
                <a:t>s</a:t>
              </a:r>
              <a:r>
                <a:rPr lang="en-US" sz="20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ource color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73410" y="2737443"/>
              <a:ext cx="447183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20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Convert </a:t>
              </a:r>
              <a:r>
                <a:rPr lang="en-US" sz="2000" smtClean="0">
                  <a:solidFill>
                    <a:schemeClr val="bg1"/>
                  </a:solidFill>
                  <a:latin typeface="Avenir Book"/>
                  <a:cs typeface="Avenir Book"/>
                </a:rPr>
                <a:t>source color to </a:t>
              </a:r>
              <a:r>
                <a:rPr lang="en-US" sz="2000" dirty="0" smtClean="0">
                  <a:solidFill>
                    <a:schemeClr val="bg1"/>
                  </a:solidFill>
                  <a:latin typeface="Avenir Book"/>
                  <a:cs typeface="Avenir Book"/>
                </a:rPr>
                <a:t>angular size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7" y="2084418"/>
              <a:ext cx="3649672" cy="3554875"/>
            </a:xfrm>
            <a:prstGeom prst="rect">
              <a:avLst/>
            </a:prstGeom>
            <a:solidFill>
              <a:schemeClr val="bg1"/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0666" y="3199108"/>
              <a:ext cx="4914578" cy="2440185"/>
            </a:xfrm>
            <a:prstGeom prst="rect">
              <a:avLst/>
            </a:prstGeom>
            <a:solidFill>
              <a:schemeClr val="bg1"/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1427011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791221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D861"/>
                </a:solidFill>
                <a:latin typeface="Avenir Book"/>
                <a:cs typeface="Avenir Book"/>
              </a:rPr>
              <a:t>Found at:</a:t>
            </a:r>
          </a:p>
          <a:p>
            <a:r>
              <a:rPr lang="en-US" sz="1600" dirty="0" smtClean="0">
                <a:solidFill>
                  <a:srgbClr val="22DFEF"/>
                </a:solidFill>
                <a:latin typeface="Avenir Book"/>
                <a:cs typeface="Avenir Book"/>
              </a:rPr>
              <a:t>http</a:t>
            </a:r>
            <a:r>
              <a:rPr lang="en-US" sz="1600" dirty="0">
                <a:solidFill>
                  <a:srgbClr val="22DFEF"/>
                </a:solidFill>
                <a:latin typeface="Avenir Book"/>
                <a:cs typeface="Avenir Book"/>
              </a:rPr>
              <a:t>://www.astronomy.ohio-state.edu/~henderson/k2c9_parallax_animations</a:t>
            </a:r>
            <a:r>
              <a:rPr lang="en-US" sz="1600" dirty="0" smtClean="0">
                <a:solidFill>
                  <a:srgbClr val="22DFEF"/>
                </a:solidFill>
                <a:latin typeface="Avenir Book"/>
                <a:cs typeface="Avenir Book"/>
              </a:rPr>
              <a:t>/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6371401"/>
            <a:ext cx="9144000" cy="435819"/>
            <a:chOff x="0" y="6371401"/>
            <a:chExt cx="9144000" cy="435819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0" y="6371401"/>
              <a:ext cx="9144000" cy="2"/>
            </a:xfrm>
            <a:prstGeom prst="line">
              <a:avLst/>
            </a:prstGeom>
            <a:ln w="38100" cmpd="sng">
              <a:solidFill>
                <a:srgbClr val="22DFE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nasa_jpl_caltech_logo_larg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3" y="6441459"/>
              <a:ext cx="1946518" cy="3657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0" y="6425524"/>
              <a:ext cx="2249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venir Book"/>
                  <a:cs typeface="Avenir Book"/>
                </a:rPr>
                <a:t>Calen B. Henderson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47631" y="6425524"/>
              <a:ext cx="2648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BD20F"/>
                  </a:solidFill>
                  <a:latin typeface="Avenir Book"/>
                  <a:cs typeface="Avenir Book"/>
                </a:rPr>
                <a:t>Microlensing 21 Tutorial</a:t>
              </a:r>
            </a:p>
          </p:txBody>
        </p:sp>
      </p:grpSp>
      <p:pic>
        <p:nvPicPr>
          <p:cNvPr id="4" name="ecliptic_x_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130" y="914400"/>
            <a:ext cx="4699741" cy="50292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22DFEF"/>
                </a:solidFill>
                <a:latin typeface="Avenir Book"/>
                <a:cs typeface="Avenir Book"/>
              </a:rPr>
              <a:t>Microlens</a:t>
            </a:r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 Parallax π</a:t>
            </a:r>
            <a:r>
              <a:rPr lang="en-US" sz="3600" baseline="-25000" dirty="0" smtClean="0">
                <a:solidFill>
                  <a:srgbClr val="22DFEF"/>
                </a:solidFill>
                <a:latin typeface="Avenir Book"/>
                <a:cs typeface="Avenir Book"/>
              </a:rPr>
              <a:t>E</a:t>
            </a:r>
            <a:r>
              <a:rPr lang="en-US" sz="3600" dirty="0" smtClean="0">
                <a:solidFill>
                  <a:srgbClr val="22DFEF"/>
                </a:solidFill>
                <a:latin typeface="Avenir Book"/>
                <a:cs typeface="Avenir Book"/>
              </a:rPr>
              <a:t>: </a:t>
            </a:r>
            <a:r>
              <a:rPr lang="en-US" sz="3600" dirty="0" smtClean="0">
                <a:solidFill>
                  <a:schemeClr val="bg1"/>
                </a:solidFill>
                <a:latin typeface="Avenir Book"/>
                <a:cs typeface="Avenir Book"/>
              </a:rPr>
              <a:t>I. Satellite Parallax</a:t>
            </a:r>
            <a:endParaRPr lang="en-US" sz="3600" i="1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46927" y="3961864"/>
            <a:ext cx="3762608" cy="3877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rPr>
              <a:t>Henderson+ (2016), PASP, 128, 124401</a:t>
            </a:r>
          </a:p>
        </p:txBody>
      </p:sp>
    </p:spTree>
    <p:extLst>
      <p:ext uri="{BB962C8B-B14F-4D97-AF65-F5344CB8AC3E}">
        <p14:creationId xmlns:p14="http://schemas.microsoft.com/office/powerpoint/2010/main" val="127013485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</TotalTime>
  <Words>1102</Words>
  <Application>Microsoft Macintosh PowerPoint</Application>
  <PresentationFormat>On-screen Show (4:3)</PresentationFormat>
  <Paragraphs>303</Paragraphs>
  <Slides>35</Slides>
  <Notes>34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Avenir Book</vt:lpstr>
      <vt:lpstr>Avenir Heavy</vt:lpstr>
      <vt:lpstr>Avenir Light</vt:lpstr>
      <vt:lpstr>Avenir Medium</vt:lpstr>
      <vt:lpstr>Calibri</vt:lpstr>
      <vt:lpstr>Wingdings</vt:lpstr>
      <vt:lpstr>Office Theme</vt:lpstr>
      <vt:lpstr>PowerPoint Presentation</vt:lpstr>
      <vt:lpstr>From Observables to Parameters</vt:lpstr>
      <vt:lpstr>Why conduct microlensing from space?</vt:lpstr>
      <vt:lpstr>Primary Channels for Deriving Physical Properties of Lens Systems</vt:lpstr>
      <vt:lpstr>Finite-source Effects ρθE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Microlens Parallax πE: I. Satellite Parallax</vt:lpstr>
      <vt:lpstr>PowerPoint Presentation</vt:lpstr>
      <vt:lpstr>Microlens Parallax πE: II. Orbital Parallax</vt:lpstr>
      <vt:lpstr>Microlens Parallax πE: III. Terrestrial Parallax</vt:lpstr>
      <vt:lpstr>Lens Flux Fl: Lens Mass – Distance Relations</vt:lpstr>
      <vt:lpstr>Lens Flux Fl: Lens Mass – Distance Relations</vt:lpstr>
      <vt:lpstr>MOA: MOA-red (R+I)</vt:lpstr>
      <vt:lpstr>UKIRT: H</vt:lpstr>
      <vt:lpstr>UKIRT: H</vt:lpstr>
      <vt:lpstr>UKIRT: H</vt:lpstr>
      <vt:lpstr>NIRC2 (Wide): H</vt:lpstr>
      <vt:lpstr>NIRC2 (Wide): H</vt:lpstr>
      <vt:lpstr>NIRC2 (Wide): H</vt:lpstr>
      <vt:lpstr>NIRC2 (Narrow): H</vt:lpstr>
      <vt:lpstr>NIRC2 (Narrow): H</vt:lpstr>
      <vt:lpstr>NIRC2 (Narrow): H</vt:lpstr>
      <vt:lpstr>Benefit of High-resolution (e.g., AO, space)</vt:lpstr>
      <vt:lpstr>PowerPoint Presentation</vt:lpstr>
      <vt:lpstr>PowerPoint Presentation</vt:lpstr>
      <vt:lpstr>PowerPoint Presentation</vt:lpstr>
      <vt:lpstr>PowerPoint Presentation</vt:lpstr>
      <vt:lpstr>Astrometric Microlensing θE</vt:lpstr>
      <vt:lpstr>PowerPoint Presentation</vt:lpstr>
      <vt:lpstr>Keplerian Solution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Calen</dc:creator>
  <cp:lastModifiedBy>Microsoft Office User</cp:lastModifiedBy>
  <cp:revision>594</cp:revision>
  <dcterms:created xsi:type="dcterms:W3CDTF">2016-10-07T20:38:59Z</dcterms:created>
  <dcterms:modified xsi:type="dcterms:W3CDTF">2017-02-06T20:16:32Z</dcterms:modified>
</cp:coreProperties>
</file>