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74" r:id="rId4"/>
    <p:sldId id="256" r:id="rId5"/>
    <p:sldId id="270" r:id="rId6"/>
    <p:sldId id="259" r:id="rId7"/>
    <p:sldId id="273" r:id="rId8"/>
    <p:sldId id="260" r:id="rId9"/>
    <p:sldId id="262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75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95"/>
    <p:restoredTop sz="94674"/>
  </p:normalViewPr>
  <p:slideViewPr>
    <p:cSldViewPr snapToGrid="0" snapToObjects="1">
      <p:cViewPr>
        <p:scale>
          <a:sx n="75" d="100"/>
          <a:sy n="75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E4093-90DE-E94C-8661-F06C6954BB61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61831-F2FF-9D42-AB56-0F3B35C89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99FFE5-603E-F64F-B3C3-2E24106A40FF}" type="slidenum">
              <a:rPr lang="en-US" altLang="ja-JP" sz="1200"/>
              <a:pPr/>
              <a:t>6</a:t>
            </a:fld>
            <a:endParaRPr lang="en-US" altLang="ja-JP" sz="1200"/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ja-JP">
                <a:ea typeface="ＭＳ Ｐゴシック" charset="0"/>
                <a:cs typeface="ＭＳ Ｐゴシック" charset="0"/>
              </a:rPr>
              <a:t>1</a:t>
            </a:r>
            <a:endParaRPr lang="ja-JP" alt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5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B45A-3112-B04B-AECD-23C5E6DAD559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47C2-20B9-BC48-9289-F14AE7C8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4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B45A-3112-B04B-AECD-23C5E6DAD559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47C2-20B9-BC48-9289-F14AE7C8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99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B45A-3112-B04B-AECD-23C5E6DAD559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47C2-20B9-BC48-9289-F14AE7C8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6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B45A-3112-B04B-AECD-23C5E6DAD559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47C2-20B9-BC48-9289-F14AE7C8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3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B45A-3112-B04B-AECD-23C5E6DAD559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47C2-20B9-BC48-9289-F14AE7C8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B45A-3112-B04B-AECD-23C5E6DAD559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47C2-20B9-BC48-9289-F14AE7C8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B45A-3112-B04B-AECD-23C5E6DAD559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47C2-20B9-BC48-9289-F14AE7C8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1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B45A-3112-B04B-AECD-23C5E6DAD559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47C2-20B9-BC48-9289-F14AE7C8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B45A-3112-B04B-AECD-23C5E6DAD559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47C2-20B9-BC48-9289-F14AE7C8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B45A-3112-B04B-AECD-23C5E6DAD559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47C2-20B9-BC48-9289-F14AE7C8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B45A-3112-B04B-AECD-23C5E6DAD559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647C2-20B9-BC48-9289-F14AE7C8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2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DB45A-3112-B04B-AECD-23C5E6DAD559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647C2-20B9-BC48-9289-F14AE7C8E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8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50.png"/><Relationship Id="rId5" Type="http://schemas.openxmlformats.org/officeDocument/2006/relationships/image" Target="../media/image60.png"/><Relationship Id="rId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6" Type="http://schemas.openxmlformats.org/officeDocument/2006/relationships/image" Target="../media/image1.jpeg"/><Relationship Id="rId7" Type="http://schemas.openxmlformats.org/officeDocument/2006/relationships/image" Target="../media/image4.gif"/><Relationship Id="rId8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1" y="762002"/>
            <a:ext cx="9076266" cy="18287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Developing WFIRST Exoplanet Mass </a:t>
            </a:r>
            <a:r>
              <a:rPr lang="en-US" smtClean="0"/>
              <a:t>Measurement 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352800"/>
            <a:ext cx="6400800" cy="3123782"/>
          </a:xfrm>
          <a:ln w="3175">
            <a:noFill/>
          </a:ln>
        </p:spPr>
        <p:txBody>
          <a:bodyPr>
            <a:normAutofit fontScale="62500" lnSpcReduction="20000"/>
          </a:bodyPr>
          <a:lstStyle/>
          <a:p>
            <a:r>
              <a:rPr lang="en-US" sz="6000" b="1" u="sng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Aparna</a:t>
            </a:r>
            <a:r>
              <a:rPr lang="en-US" sz="6000" b="1" u="sng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Bhattacharya</a:t>
            </a:r>
          </a:p>
          <a:p>
            <a:r>
              <a:rPr lang="en-US" sz="51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 GSFC, Notre Dame, UMBC</a:t>
            </a:r>
            <a:endParaRPr lang="en-US" sz="51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Collaborator</a:t>
            </a:r>
            <a:r>
              <a:rPr lang="en-US" sz="3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 Bennett</a:t>
            </a:r>
          </a:p>
          <a:p>
            <a:r>
              <a:rPr lang="en-US" sz="3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J.Anderson</a:t>
            </a:r>
            <a:r>
              <a:rPr lang="en-US" sz="3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</a:t>
            </a:r>
            <a:r>
              <a:rPr lang="en-US" sz="3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Koshimoto</a:t>
            </a:r>
            <a:r>
              <a:rPr lang="en-US" sz="3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en-US" sz="3400" dirty="0" smtClean="0">
              <a:solidFill>
                <a:srgbClr val="92D050"/>
              </a:solidFill>
            </a:endParaRPr>
          </a:p>
          <a:p>
            <a:r>
              <a:rPr lang="en-US" sz="3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V.Batista</a:t>
            </a:r>
            <a:r>
              <a:rPr lang="en-US" sz="3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J.-P. Beaulieu, </a:t>
            </a:r>
            <a:r>
              <a:rPr lang="en-US" sz="3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I.A.Bond</a:t>
            </a:r>
            <a:r>
              <a:rPr lang="en-US" sz="3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A.Gould</a:t>
            </a:r>
            <a:r>
              <a:rPr lang="en-US" sz="3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D.Suzuki</a:t>
            </a:r>
            <a:endParaRPr lang="en-US" sz="3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</a:rPr>
              <a:t>21</a:t>
            </a:r>
            <a:r>
              <a:rPr lang="en-US" sz="3400" baseline="30000" dirty="0" smtClean="0">
                <a:solidFill>
                  <a:schemeClr val="accent6">
                    <a:lumMod val="75000"/>
                  </a:schemeClr>
                </a:solidFill>
              </a:rPr>
              <a:t>st</a:t>
            </a:r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400" dirty="0">
                <a:solidFill>
                  <a:schemeClr val="accent6">
                    <a:lumMod val="75000"/>
                  </a:schemeClr>
                </a:solidFill>
              </a:rPr>
              <a:t>Microlensing Workshop, </a:t>
            </a:r>
            <a:r>
              <a:rPr lang="en-US" sz="3400" dirty="0" err="1" smtClean="0">
                <a:solidFill>
                  <a:schemeClr val="accent6">
                    <a:lumMod val="75000"/>
                  </a:schemeClr>
                </a:solidFill>
              </a:rPr>
              <a:t>NASAdena</a:t>
            </a:r>
            <a:endParaRPr lang="en-US" sz="3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3400" dirty="0" smtClean="0">
                <a:solidFill>
                  <a:schemeClr val="accent6">
                    <a:lumMod val="75000"/>
                  </a:schemeClr>
                </a:solidFill>
              </a:rPr>
              <a:t>February 2, 2017</a:t>
            </a:r>
            <a:endParaRPr lang="en-US" sz="3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067" y="5562600"/>
            <a:ext cx="1286933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2600"/>
            <a:ext cx="143933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6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92D050"/>
                </a:solidFill>
              </a:rPr>
              <a:t>MOA-2008-BLG-310</a:t>
            </a:r>
            <a:r>
              <a:rPr lang="en-US" sz="60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60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u="sng" dirty="0" smtClean="0">
                <a:solidFill>
                  <a:schemeClr val="accent1"/>
                </a:solidFill>
              </a:rPr>
              <a:t>Two star fit – Source Flux Constrained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2012 HST F814W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33" y="2505075"/>
            <a:ext cx="3640667" cy="331549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2" y="1681163"/>
            <a:ext cx="5183188" cy="823912"/>
          </a:xfrm>
        </p:spPr>
        <p:txBody>
          <a:bodyPr/>
          <a:lstStyle/>
          <a:p>
            <a:r>
              <a:rPr lang="en-US" dirty="0" smtClean="0"/>
              <a:t>2014 HST F555W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43" y="2505075"/>
            <a:ext cx="3443023" cy="331549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133" y="6248400"/>
            <a:ext cx="795867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3160"/>
            <a:ext cx="694267" cy="6248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008533" y="6250093"/>
            <a:ext cx="238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Aparna</a:t>
            </a:r>
            <a:r>
              <a:rPr lang="en-US" sz="20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Bhattacharya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2730363" y="3803767"/>
            <a:ext cx="58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S</a:t>
            </a:r>
            <a:endParaRPr lang="en-US" sz="2800" b="1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8783637" y="3803767"/>
            <a:ext cx="58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</a:rPr>
              <a:t>S</a:t>
            </a:r>
            <a:endParaRPr lang="en-US" sz="2800" b="1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2539124" y="4065377"/>
            <a:ext cx="58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8715347" y="4018529"/>
            <a:ext cx="58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70008" y="951227"/>
            <a:ext cx="2026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2D050"/>
                </a:solidFill>
              </a:rPr>
              <a:t>Source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Blend Star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60984" y="4668728"/>
            <a:ext cx="154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Expected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438298" y="4110473"/>
            <a:ext cx="435052" cy="431276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7600" y="3234721"/>
            <a:ext cx="1247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Reality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071880" y="3821113"/>
            <a:ext cx="452228" cy="365610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685292" y="3339334"/>
            <a:ext cx="454898" cy="357052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8867298" y="4707130"/>
            <a:ext cx="418042" cy="384863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59708" y="6045667"/>
            <a:ext cx="726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Source Flux </a:t>
            </a:r>
            <a:r>
              <a:rPr lang="en-US" sz="2800" dirty="0"/>
              <a:t>constrained </a:t>
            </a:r>
            <a:r>
              <a:rPr lang="en-US" sz="2800" dirty="0" smtClean="0"/>
              <a:t>from light curve fitting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914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11887200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92D050"/>
                </a:solidFill>
              </a:rPr>
              <a:t>MOA-2008-BLG-310</a:t>
            </a:r>
            <a:r>
              <a:rPr lang="en-US" sz="48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48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u="sng" dirty="0" smtClean="0">
                <a:solidFill>
                  <a:schemeClr val="accent1"/>
                </a:solidFill>
              </a:rPr>
              <a:t>Two </a:t>
            </a:r>
            <a:r>
              <a:rPr lang="en-US" sz="3600" u="sng" dirty="0">
                <a:solidFill>
                  <a:schemeClr val="accent1"/>
                </a:solidFill>
              </a:rPr>
              <a:t>star </a:t>
            </a:r>
            <a:r>
              <a:rPr lang="en-US" sz="3600" u="sng" dirty="0" smtClean="0">
                <a:solidFill>
                  <a:schemeClr val="accent1"/>
                </a:solidFill>
              </a:rPr>
              <a:t>fit – Source Flux and </a:t>
            </a:r>
            <a:r>
              <a:rPr lang="en-US" sz="3600" u="sng" smtClean="0">
                <a:solidFill>
                  <a:schemeClr val="accent1"/>
                </a:solidFill>
              </a:rPr>
              <a:t>Lens- Source Separation </a:t>
            </a:r>
            <a:r>
              <a:rPr lang="en-US" sz="3600" u="sng" dirty="0" smtClean="0">
                <a:solidFill>
                  <a:schemeClr val="accent1"/>
                </a:solidFill>
              </a:rPr>
              <a:t>Constrained 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7" y="1502842"/>
            <a:ext cx="9668933" cy="4739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22933" y="4022616"/>
            <a:ext cx="1964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FF0000"/>
                </a:solidFill>
              </a:rPr>
              <a:t>χ</a:t>
            </a:r>
            <a:r>
              <a:rPr lang="en-US" sz="2800" baseline="30000" dirty="0" smtClean="0">
                <a:solidFill>
                  <a:srgbClr val="FF0000"/>
                </a:solidFill>
              </a:rPr>
              <a:t>2 </a:t>
            </a:r>
          </a:p>
          <a:p>
            <a:pPr algn="ctr"/>
            <a:r>
              <a:rPr lang="en-US" sz="2800" baseline="300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is high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9262533" y="4707467"/>
            <a:ext cx="1058334" cy="1466556"/>
          </a:xfrm>
          <a:prstGeom prst="frame">
            <a:avLst>
              <a:gd name="adj1" fmla="val 29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133" y="6248400"/>
            <a:ext cx="795867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3160"/>
            <a:ext cx="694267" cy="6248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008533" y="6250093"/>
            <a:ext cx="238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Aparna</a:t>
            </a:r>
            <a:r>
              <a:rPr lang="en-US" sz="20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Bhattacharya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59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11887200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</a:rPr>
              <a:t>MOA-2008-BLG-310</a:t>
            </a:r>
            <a:r>
              <a:rPr lang="en-US" sz="48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48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u="sng" dirty="0" smtClean="0">
                <a:solidFill>
                  <a:schemeClr val="accent1"/>
                </a:solidFill>
              </a:rPr>
              <a:t>Two </a:t>
            </a:r>
            <a:r>
              <a:rPr lang="en-US" sz="3600" u="sng" dirty="0">
                <a:solidFill>
                  <a:schemeClr val="accent1"/>
                </a:solidFill>
              </a:rPr>
              <a:t>star </a:t>
            </a:r>
            <a:r>
              <a:rPr lang="en-US" sz="3600" u="sng" dirty="0" smtClean="0">
                <a:solidFill>
                  <a:schemeClr val="accent1"/>
                </a:solidFill>
              </a:rPr>
              <a:t>fit – Conclusions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08533" y="6250093"/>
            <a:ext cx="238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Aparna</a:t>
            </a:r>
            <a:r>
              <a:rPr lang="en-US" sz="20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Bhattacharya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690688"/>
            <a:ext cx="1049866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dirty="0"/>
              <a:t>The Extra flux on top of the source is primarily </a:t>
            </a:r>
            <a:r>
              <a:rPr lang="en-US" sz="3200" u="sng" dirty="0"/>
              <a:t>NOT</a:t>
            </a:r>
            <a:r>
              <a:rPr lang="en-US" sz="3200" dirty="0"/>
              <a:t> due to the lens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Source Companion –  The velocity of the blend star is too high to be source companion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Lens Companion – Velocity direction is not similar to lens– not a lens companion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/>
              <a:t>Ambient Star – Possibly , the proper motion is consistent with bulge stars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133" y="6248400"/>
            <a:ext cx="795867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3160"/>
            <a:ext cx="694267" cy="62484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60401" y="2209346"/>
            <a:ext cx="203199" cy="263964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812800" y="1945383"/>
            <a:ext cx="524934" cy="527927"/>
          </a:xfrm>
          <a:prstGeom prst="line">
            <a:avLst/>
          </a:prstGeom>
          <a:ln w="889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12800" y="4874850"/>
            <a:ext cx="503767" cy="560228"/>
          </a:xfrm>
          <a:prstGeom prst="line">
            <a:avLst/>
          </a:prstGeom>
          <a:ln w="889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77334" y="5183028"/>
            <a:ext cx="186266" cy="252050"/>
          </a:xfrm>
          <a:prstGeom prst="line">
            <a:avLst/>
          </a:pr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62000" y="4027139"/>
            <a:ext cx="465668" cy="577945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11200" y="3034851"/>
            <a:ext cx="524934" cy="527927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711200" y="4077812"/>
            <a:ext cx="516468" cy="485426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677334" y="3044572"/>
            <a:ext cx="550334" cy="501555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27200" y="5943599"/>
            <a:ext cx="282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Bhattacharya+ 2017 in prep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11887200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</a:rPr>
              <a:t>MOA-2008-BLG-310</a:t>
            </a:r>
            <a:r>
              <a:rPr lang="en-US" sz="48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48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u="sng" dirty="0" smtClean="0">
                <a:solidFill>
                  <a:schemeClr val="accent1"/>
                </a:solidFill>
              </a:rPr>
              <a:t>Three </a:t>
            </a:r>
            <a:r>
              <a:rPr lang="en-US" sz="3600" u="sng" dirty="0">
                <a:solidFill>
                  <a:schemeClr val="accent1"/>
                </a:solidFill>
              </a:rPr>
              <a:t>star </a:t>
            </a:r>
            <a:r>
              <a:rPr lang="en-US" sz="3600" u="sng" dirty="0" smtClean="0">
                <a:solidFill>
                  <a:schemeClr val="accent1"/>
                </a:solidFill>
              </a:rPr>
              <a:t>fit – Upper Limit on </a:t>
            </a:r>
            <a:r>
              <a:rPr lang="en-US" sz="3600" u="sng" dirty="0">
                <a:solidFill>
                  <a:schemeClr val="accent1"/>
                </a:solidFill>
              </a:rPr>
              <a:t>L</a:t>
            </a:r>
            <a:r>
              <a:rPr lang="en-US" sz="3600" u="sng" dirty="0" smtClean="0">
                <a:solidFill>
                  <a:schemeClr val="accent1"/>
                </a:solidFill>
              </a:rPr>
              <a:t>ens Mass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08533" y="6250093"/>
            <a:ext cx="238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Aparna</a:t>
            </a:r>
            <a:r>
              <a:rPr lang="en-US" sz="20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Bhattacharya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133" y="6248400"/>
            <a:ext cx="795867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3160"/>
            <a:ext cx="694267" cy="624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6" y="1946055"/>
            <a:ext cx="11200409" cy="37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8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11887200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92D050"/>
                </a:solidFill>
              </a:rPr>
              <a:t>MOA-2008-BLG-310</a:t>
            </a:r>
            <a:r>
              <a:rPr lang="en-US" sz="48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48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u="sng" dirty="0" smtClean="0">
                <a:solidFill>
                  <a:schemeClr val="accent1"/>
                </a:solidFill>
              </a:rPr>
              <a:t>Three </a:t>
            </a:r>
            <a:r>
              <a:rPr lang="en-US" sz="3600" u="sng" dirty="0">
                <a:solidFill>
                  <a:schemeClr val="accent1"/>
                </a:solidFill>
              </a:rPr>
              <a:t>star </a:t>
            </a:r>
            <a:r>
              <a:rPr lang="en-US" sz="3600" u="sng" dirty="0" smtClean="0">
                <a:solidFill>
                  <a:schemeClr val="accent1"/>
                </a:solidFill>
              </a:rPr>
              <a:t>fit – Upper Limit on </a:t>
            </a:r>
            <a:r>
              <a:rPr lang="en-US" sz="3600" u="sng" dirty="0">
                <a:solidFill>
                  <a:schemeClr val="accent1"/>
                </a:solidFill>
              </a:rPr>
              <a:t>L</a:t>
            </a:r>
            <a:r>
              <a:rPr lang="en-US" sz="3600" u="sng" dirty="0" smtClean="0">
                <a:solidFill>
                  <a:schemeClr val="accent1"/>
                </a:solidFill>
              </a:rPr>
              <a:t>ens Mass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08533" y="6250093"/>
            <a:ext cx="238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Aparna</a:t>
            </a:r>
            <a:r>
              <a:rPr lang="en-US" sz="20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Bhattacharya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40267" y="1719814"/>
            <a:ext cx="10498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133" y="6248400"/>
            <a:ext cx="795867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3160"/>
            <a:ext cx="694267" cy="624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28" y="1719815"/>
            <a:ext cx="9245080" cy="45133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2" y="2321521"/>
            <a:ext cx="10240592" cy="403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33425 -0.3870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6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11887200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</a:rPr>
              <a:t>MOA-2008-BLG-379</a:t>
            </a:r>
            <a:r>
              <a:rPr lang="en-US" sz="48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48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u="sng" dirty="0" smtClean="0">
                <a:solidFill>
                  <a:schemeClr val="accent1"/>
                </a:solidFill>
              </a:rPr>
              <a:t>Three </a:t>
            </a:r>
            <a:r>
              <a:rPr lang="en-US" sz="3600" u="sng" dirty="0">
                <a:solidFill>
                  <a:schemeClr val="accent1"/>
                </a:solidFill>
              </a:rPr>
              <a:t>star </a:t>
            </a:r>
            <a:r>
              <a:rPr lang="en-US" sz="3600" u="sng" dirty="0" smtClean="0">
                <a:solidFill>
                  <a:schemeClr val="accent1"/>
                </a:solidFill>
              </a:rPr>
              <a:t>fit 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08533" y="6250093"/>
            <a:ext cx="238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Aparna</a:t>
            </a:r>
            <a:r>
              <a:rPr lang="en-US" sz="20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Bhattacharya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40267" y="1719814"/>
            <a:ext cx="10498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133" y="6248400"/>
            <a:ext cx="795867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3160"/>
            <a:ext cx="694267" cy="6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2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11887200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</a:rPr>
              <a:t>Conclusions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08533" y="6250093"/>
            <a:ext cx="238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Aparna</a:t>
            </a:r>
            <a:r>
              <a:rPr lang="en-US" sz="20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Bhattacharya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40267" y="1719814"/>
            <a:ext cx="10498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133" y="6248400"/>
            <a:ext cx="795867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3160"/>
            <a:ext cx="694267" cy="6248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2133" y="1690688"/>
            <a:ext cx="105325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Extra Flux detection on top of  the source is not necessarily the lens.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It is important to verify the lens with relative proper motion in high resolution images. 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 smtClean="0"/>
          </a:p>
          <a:p>
            <a:pPr marL="285750" indent="-285750">
              <a:buFont typeface="Arial" charset="0"/>
              <a:buChar char="•"/>
            </a:pPr>
            <a:r>
              <a:rPr lang="en-US" sz="2800" dirty="0" smtClean="0"/>
              <a:t>Since mass measurement with lens detection is going to be one of the primary methods of planet-host star mass measurement in WFIRST era, we need to be more careful with lens detection in high resolution images.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800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621" y="1282699"/>
            <a:ext cx="9273327" cy="46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9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944033"/>
            <a:ext cx="9941658" cy="503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8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0"/>
            <a:ext cx="6730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1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1335" y="854905"/>
            <a:ext cx="102446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A typical case of microlensing light curve modelling provides with </a:t>
            </a:r>
            <a:r>
              <a:rPr lang="en-US" sz="3200" dirty="0" smtClean="0"/>
              <a:t>planet-host star </a:t>
            </a:r>
            <a:r>
              <a:rPr lang="en-US" sz="3200" dirty="0"/>
              <a:t>mass ratio </a:t>
            </a:r>
            <a:r>
              <a:rPr lang="en-US" sz="3200" i="1" dirty="0"/>
              <a:t>q</a:t>
            </a:r>
            <a:r>
              <a:rPr lang="en-US" sz="3200" dirty="0"/>
              <a:t> and planet – star separation </a:t>
            </a:r>
            <a:r>
              <a:rPr lang="en-US" sz="3200" i="1" dirty="0"/>
              <a:t>s</a:t>
            </a:r>
            <a:r>
              <a:rPr lang="en-US" sz="3200" dirty="0"/>
              <a:t> in Einstein radius. But does NOT provide planet, </a:t>
            </a:r>
            <a:r>
              <a:rPr lang="en-US" sz="3200" dirty="0" smtClean="0"/>
              <a:t>host star </a:t>
            </a:r>
            <a:r>
              <a:rPr lang="en-US" sz="3200" dirty="0"/>
              <a:t>masses and distances in physical values</a:t>
            </a:r>
          </a:p>
          <a:p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If lucky , parallax measurements from ground and SPITZER can provide us mass and distance measurements</a:t>
            </a:r>
          </a:p>
          <a:p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W</a:t>
            </a:r>
            <a:r>
              <a:rPr lang="en-US" sz="3200" dirty="0" smtClean="0"/>
              <a:t>e </a:t>
            </a:r>
            <a:r>
              <a:rPr lang="en-US" sz="3200" dirty="0"/>
              <a:t>need </a:t>
            </a:r>
            <a:r>
              <a:rPr lang="en-US" sz="3200" dirty="0" smtClean="0"/>
              <a:t>high resolution images to detect the lens </a:t>
            </a:r>
            <a:endParaRPr lang="en-IN" sz="3200" dirty="0"/>
          </a:p>
        </p:txBody>
      </p:sp>
      <p:sp>
        <p:nvSpPr>
          <p:cNvPr id="5" name="Rectangle 4"/>
          <p:cNvSpPr/>
          <p:nvPr/>
        </p:nvSpPr>
        <p:spPr>
          <a:xfrm>
            <a:off x="9008533" y="6250093"/>
            <a:ext cx="238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Aparna</a:t>
            </a:r>
            <a:r>
              <a:rPr lang="en-US" sz="20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Bhattacharya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133" y="6248400"/>
            <a:ext cx="795867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3160"/>
            <a:ext cx="694267" cy="6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0267" y="1719814"/>
            <a:ext cx="10498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956" y="2012201"/>
            <a:ext cx="1945745" cy="215154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86767" y="2838183"/>
            <a:ext cx="4123266" cy="1325563"/>
          </a:xfrm>
        </p:spPr>
        <p:txBody>
          <a:bodyPr>
            <a:noAutofit/>
          </a:bodyPr>
          <a:lstStyle/>
          <a:p>
            <a:r>
              <a:rPr lang="en-US" sz="5400" dirty="0" smtClean="0"/>
              <a:t>Thank you!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9008533" y="6250093"/>
            <a:ext cx="238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Aparna</a:t>
            </a:r>
            <a:r>
              <a:rPr lang="en-US" sz="20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Bhattacharya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133" y="6248400"/>
            <a:ext cx="795867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3160"/>
            <a:ext cx="694267" cy="6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6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8300" y="2152010"/>
            <a:ext cx="2590800" cy="10212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79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8635" y="3386777"/>
            <a:ext cx="2590800" cy="990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38300" y="2355911"/>
                <a:ext cx="2590800" cy="592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box>
                        <m:box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𝟒</m:t>
                              </m:r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𝑮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𝑳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𝑺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𝑳</m:t>
                                  </m:r>
                                </m:sub>
                              </m:sSub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4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𝒄</m:t>
                              </m:r>
                              <m:r>
                                <a:rPr lang="en-US" sz="2400" b="1" i="1" baseline="20000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𝑺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𝑳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2355911"/>
                <a:ext cx="2590800" cy="5924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662249" y="3573966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  Mass – Luminosity </a:t>
            </a:r>
            <a:endParaRPr lang="en-US" sz="1100" dirty="0">
              <a:solidFill>
                <a:prstClr val="black"/>
              </a:solidFill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Empirical relation </a:t>
            </a:r>
            <a:r>
              <a:rPr lang="en-US" sz="2000" baseline="30000" dirty="0">
                <a:solidFill>
                  <a:prstClr val="black"/>
                </a:solidFill>
              </a:rPr>
              <a:t>1,2,3,4</a:t>
            </a:r>
          </a:p>
        </p:txBody>
      </p:sp>
      <p:sp>
        <p:nvSpPr>
          <p:cNvPr id="9" name="Rectangle 8"/>
          <p:cNvSpPr/>
          <p:nvPr/>
        </p:nvSpPr>
        <p:spPr>
          <a:xfrm>
            <a:off x="1731625" y="4909418"/>
            <a:ext cx="2590800" cy="16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From  PSF fitting  to HST image 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Constrains  I</a:t>
            </a:r>
            <a:r>
              <a:rPr lang="en-US" sz="2400" baseline="-25000" dirty="0">
                <a:solidFill>
                  <a:prstClr val="black"/>
                </a:solidFill>
              </a:rPr>
              <a:t>s</a:t>
            </a:r>
            <a:r>
              <a:rPr lang="en-US" sz="2400" dirty="0">
                <a:solidFill>
                  <a:prstClr val="black"/>
                </a:solidFill>
              </a:rPr>
              <a:t> and total target brightness  </a:t>
            </a:r>
          </a:p>
        </p:txBody>
      </p:sp>
      <p:sp>
        <p:nvSpPr>
          <p:cNvPr id="13" name="Up Arrow 12"/>
          <p:cNvSpPr/>
          <p:nvPr/>
        </p:nvSpPr>
        <p:spPr>
          <a:xfrm>
            <a:off x="2793535" y="4280486"/>
            <a:ext cx="381000" cy="628933"/>
          </a:xfrm>
          <a:prstGeom prst="upArrow">
            <a:avLst>
              <a:gd name="adj1" fmla="val 50000"/>
              <a:gd name="adj2" fmla="val 52558"/>
            </a:avLst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2706" y="2588417"/>
            <a:ext cx="6858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6801" y="2588417"/>
            <a:ext cx="45719" cy="131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05300" y="3859098"/>
            <a:ext cx="609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 flipV="1">
            <a:off x="4935599" y="3173282"/>
            <a:ext cx="415654" cy="129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36869" y="2393854"/>
            <a:ext cx="1447800" cy="13325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89269" y="2448148"/>
            <a:ext cx="1143000" cy="4765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M</a:t>
            </a:r>
            <a:r>
              <a:rPr lang="en-US" sz="2800" baseline="-25000" dirty="0">
                <a:solidFill>
                  <a:prstClr val="black"/>
                </a:solidFill>
              </a:rPr>
              <a:t>L</a:t>
            </a:r>
          </a:p>
        </p:txBody>
      </p:sp>
      <p:sp>
        <p:nvSpPr>
          <p:cNvPr id="24" name="Oval 23"/>
          <p:cNvSpPr/>
          <p:nvPr/>
        </p:nvSpPr>
        <p:spPr>
          <a:xfrm>
            <a:off x="5789269" y="3109095"/>
            <a:ext cx="1143000" cy="47599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D</a:t>
            </a:r>
            <a:r>
              <a:rPr lang="en-US" sz="2000" b="1" baseline="-25000" dirty="0">
                <a:solidFill>
                  <a:prstClr val="black"/>
                </a:solidFill>
              </a:rPr>
              <a:t>L</a:t>
            </a:r>
            <a:r>
              <a:rPr lang="en-US" sz="2000" b="1" dirty="0">
                <a:solidFill>
                  <a:prstClr val="black"/>
                </a:solidFill>
              </a:rPr>
              <a:t>/D</a:t>
            </a:r>
            <a:r>
              <a:rPr lang="en-US" sz="2000" b="1" baseline="-25000" dirty="0">
                <a:solidFill>
                  <a:prstClr val="black"/>
                </a:solidFill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260835" y="789218"/>
                <a:ext cx="2199869" cy="138056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prstClr val="black"/>
                    </a:solidFill>
                  </a:rPr>
                  <a:t>M</a:t>
                </a:r>
                <a:r>
                  <a:rPr lang="en-US" sz="2400" baseline="-25000" dirty="0">
                    <a:solidFill>
                      <a:prstClr val="black"/>
                    </a:solidFill>
                  </a:rPr>
                  <a:t>L</a:t>
                </a:r>
                <a:r>
                  <a:rPr lang="en-US" sz="2400" dirty="0">
                    <a:solidFill>
                      <a:prstClr val="black"/>
                    </a:solidFill>
                  </a:rPr>
                  <a:t>= M</a:t>
                </a:r>
                <a:r>
                  <a:rPr lang="en-US" sz="2400" baseline="-25000" dirty="0">
                    <a:solidFill>
                      <a:prstClr val="black"/>
                    </a:solidFill>
                  </a:rPr>
                  <a:t>P</a:t>
                </a:r>
                <a:r>
                  <a:rPr lang="en-US" sz="2400" dirty="0">
                    <a:solidFill>
                      <a:prstClr val="black"/>
                    </a:solidFill>
                  </a:rPr>
                  <a:t>+M</a:t>
                </a:r>
                <a:r>
                  <a:rPr lang="en-US" sz="2400" baseline="-25000" dirty="0">
                    <a:solidFill>
                      <a:prstClr val="black"/>
                    </a:solidFill>
                  </a:rPr>
                  <a:t>H</a:t>
                </a:r>
              </a:p>
              <a:p>
                <a:pPr algn="ctr"/>
                <a:r>
                  <a:rPr lang="en-US" sz="2400" dirty="0">
                    <a:solidFill>
                      <a:prstClr val="black"/>
                    </a:solidFill>
                  </a:rPr>
                  <a:t> q = M</a:t>
                </a:r>
                <a:r>
                  <a:rPr lang="en-US" sz="2400" baseline="-25000" dirty="0">
                    <a:solidFill>
                      <a:prstClr val="black"/>
                    </a:solidFill>
                  </a:rPr>
                  <a:t>P</a:t>
                </a:r>
                <a:r>
                  <a:rPr lang="en-US" sz="2400" dirty="0">
                    <a:solidFill>
                      <a:prstClr val="black"/>
                    </a:solidFill>
                  </a:rPr>
                  <a:t>/M</a:t>
                </a:r>
                <a:r>
                  <a:rPr lang="en-US" sz="2400" baseline="-25000" dirty="0">
                    <a:solidFill>
                      <a:prstClr val="black"/>
                    </a:solidFill>
                  </a:rPr>
                  <a:t>H</a:t>
                </a:r>
              </a:p>
              <a:p>
                <a:pPr algn="ctr"/>
                <a:r>
                  <a:rPr lang="en-US" sz="2400" dirty="0">
                    <a:solidFill>
                      <a:prstClr val="black"/>
                    </a:solidFill>
                  </a:rPr>
                  <a:t> q (</a:t>
                </a:r>
                <a:r>
                  <a:rPr lang="en-US" sz="2400" dirty="0">
                    <a:solidFill>
                      <a:schemeClr val="tx1"/>
                    </a:solidFill>
                  </a:rPr>
                  <a:t>6×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)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834" y="789218"/>
                <a:ext cx="2199869" cy="1380562"/>
              </a:xfrm>
              <a:prstGeom prst="rect">
                <a:avLst/>
              </a:prstGeom>
              <a:blipFill rotWithShape="1">
                <a:blip r:embed="rId3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Down Arrow 25"/>
          <p:cNvSpPr/>
          <p:nvPr/>
        </p:nvSpPr>
        <p:spPr>
          <a:xfrm>
            <a:off x="6274836" y="2148935"/>
            <a:ext cx="236219" cy="335474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781801" y="2502788"/>
            <a:ext cx="923737" cy="36725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13912" y="2398224"/>
            <a:ext cx="1787288" cy="5763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 M</a:t>
            </a:r>
            <a:r>
              <a:rPr lang="en-US" sz="2800" baseline="-25000" dirty="0">
                <a:solidFill>
                  <a:prstClr val="black"/>
                </a:solidFill>
              </a:rPr>
              <a:t>H</a:t>
            </a:r>
            <a:r>
              <a:rPr lang="en-US" sz="2800" dirty="0">
                <a:solidFill>
                  <a:prstClr val="black"/>
                </a:solidFill>
              </a:rPr>
              <a:t>, M</a:t>
            </a:r>
            <a:r>
              <a:rPr lang="en-US" sz="2800" baseline="-25000" dirty="0">
                <a:solidFill>
                  <a:prstClr val="black"/>
                </a:solidFill>
              </a:rPr>
              <a:t>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808155" y="1436215"/>
            <a:ext cx="2015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prstClr val="black"/>
                </a:solidFill>
              </a:rPr>
              <a:t>Final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260835" y="4050522"/>
                <a:ext cx="2199868" cy="153040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prstClr val="black"/>
                    </a:solidFill>
                  </a:rPr>
                  <a:t>D</a:t>
                </a:r>
                <a:r>
                  <a:rPr lang="en-US" sz="2400" baseline="-25000" dirty="0">
                    <a:solidFill>
                      <a:prstClr val="black"/>
                    </a:solidFill>
                  </a:rPr>
                  <a:t>S</a:t>
                </a:r>
                <a:r>
                  <a:rPr lang="en-US" sz="2400" dirty="0">
                    <a:solidFill>
                      <a:prstClr val="black"/>
                    </a:solidFill>
                  </a:rPr>
                  <a:t>  ̴ 8 kpc</a:t>
                </a:r>
              </a:p>
              <a:p>
                <a:pPr algn="ctr"/>
                <a:r>
                  <a:rPr lang="en-US" sz="2400" dirty="0">
                    <a:solidFill>
                      <a:prstClr val="black"/>
                    </a:solidFill>
                  </a:rPr>
                  <a:t>a</a:t>
                </a:r>
                <a:r>
                  <a:rPr lang="en-US" sz="2400" baseline="-25000" dirty="0">
                    <a:solidFill>
                      <a:prstClr val="black"/>
                    </a:solidFill>
                    <a:sym typeface="Symbol"/>
                  </a:rPr>
                  <a:t></a:t>
                </a:r>
                <a:r>
                  <a:rPr lang="en-US" sz="2400" dirty="0">
                    <a:solidFill>
                      <a:prstClr val="black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baseline="-25000" dirty="0">
                    <a:solidFill>
                      <a:prstClr val="black"/>
                    </a:solidFill>
                  </a:rPr>
                  <a:t>E </a:t>
                </a:r>
                <a:r>
                  <a:rPr lang="en-US" sz="2400" dirty="0">
                    <a:solidFill>
                      <a:prstClr val="black"/>
                    </a:solidFill>
                  </a:rPr>
                  <a:t>s D</a:t>
                </a:r>
                <a:r>
                  <a:rPr lang="en-US" sz="2400" baseline="-25000" dirty="0">
                    <a:solidFill>
                      <a:prstClr val="black"/>
                    </a:solidFill>
                  </a:rPr>
                  <a:t>L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baseline="-25000" dirty="0">
                    <a:solidFill>
                      <a:prstClr val="black"/>
                    </a:solidFill>
                  </a:rPr>
                  <a:t>E </a:t>
                </a:r>
                <a:r>
                  <a:rPr lang="en-US" sz="2400" dirty="0">
                    <a:solidFill>
                      <a:prstClr val="black"/>
                    </a:solidFill>
                  </a:rPr>
                  <a:t> , s </a:t>
                </a:r>
                <a:r>
                  <a:rPr lang="en-US" sz="2000" dirty="0">
                    <a:solidFill>
                      <a:prstClr val="black"/>
                    </a:solidFill>
                  </a:rPr>
                  <a:t>(</a:t>
                </a:r>
                <a:r>
                  <a:rPr lang="en-US" dirty="0">
                    <a:solidFill>
                      <a:prstClr val="black"/>
                    </a:solidFill>
                  </a:rPr>
                  <a:t>known from light curve model)</a:t>
                </a:r>
                <a:endParaRPr lang="en-US" baseline="-25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835" y="4050522"/>
                <a:ext cx="2199868" cy="1530402"/>
              </a:xfrm>
              <a:prstGeom prst="rect">
                <a:avLst/>
              </a:prstGeom>
              <a:blipFill rotWithShape="1">
                <a:blip r:embed="rId4"/>
                <a:stretch>
                  <a:fillRect r="-2192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7824148" y="3104415"/>
            <a:ext cx="1777052" cy="4991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D</a:t>
            </a:r>
            <a:r>
              <a:rPr lang="en-US" sz="2800" baseline="-25000" dirty="0">
                <a:solidFill>
                  <a:prstClr val="black"/>
                </a:solidFill>
              </a:rPr>
              <a:t>L</a:t>
            </a:r>
            <a:r>
              <a:rPr lang="en-US" sz="2800" dirty="0">
                <a:solidFill>
                  <a:prstClr val="black"/>
                </a:solidFill>
              </a:rPr>
              <a:t>, a</a:t>
            </a:r>
            <a:r>
              <a:rPr lang="en-US" sz="2800" baseline="-25000" dirty="0">
                <a:solidFill>
                  <a:prstClr val="black"/>
                </a:solidFill>
                <a:sym typeface="Symbol"/>
              </a:rPr>
              <a:t> 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2" name="Up Arrow 31"/>
          <p:cNvSpPr/>
          <p:nvPr/>
        </p:nvSpPr>
        <p:spPr>
          <a:xfrm>
            <a:off x="6168391" y="3567570"/>
            <a:ext cx="236219" cy="464628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6781801" y="3173282"/>
            <a:ext cx="923737" cy="37966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76400" y="2424014"/>
                <a:ext cx="421526" cy="391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𝜽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sz="24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424013"/>
                <a:ext cx="421526" cy="39138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itle 36"/>
              <p:cNvSpPr>
                <a:spLocks noGrp="1"/>
              </p:cNvSpPr>
              <p:nvPr>
                <p:ph type="title"/>
              </p:nvPr>
            </p:nvSpPr>
            <p:spPr>
              <a:xfrm>
                <a:off x="1700349" y="960646"/>
                <a:ext cx="2264960" cy="82190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000" baseline="-25000" dirty="0">
                    <a:solidFill>
                      <a:prstClr val="black"/>
                    </a:solidFill>
                  </a:rPr>
                  <a:t>E </a:t>
                </a:r>
                <a:r>
                  <a:rPr lang="en-US" sz="2000" dirty="0">
                    <a:solidFill>
                      <a:schemeClr val="tx1"/>
                    </a:solidFill>
                  </a:rPr>
                  <a:t>from light curve models</a:t>
                </a:r>
              </a:p>
            </p:txBody>
          </p:sp>
        </mc:Choice>
        <mc:Fallback xmlns="">
          <p:sp>
            <p:nvSpPr>
              <p:cNvPr id="37" name="Title 3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6349" y="960645"/>
                <a:ext cx="2264960" cy="821909"/>
              </a:xfrm>
              <a:prstGeom prst="rect">
                <a:avLst/>
              </a:prstGeom>
              <a:blipFill rotWithShape="1">
                <a:blip r:embed="rId6"/>
                <a:stretch>
                  <a:fillRect l="-240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Up Arrow 37"/>
          <p:cNvSpPr/>
          <p:nvPr/>
        </p:nvSpPr>
        <p:spPr>
          <a:xfrm rot="10800000">
            <a:off x="2614344" y="1697826"/>
            <a:ext cx="381000" cy="574579"/>
          </a:xfrm>
          <a:prstGeom prst="upArrow">
            <a:avLst>
              <a:gd name="adj1" fmla="val 50000"/>
              <a:gd name="adj2" fmla="val 52558"/>
            </a:avLst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2326" y="3065719"/>
            <a:ext cx="1097722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/>
              <a:t>(Solving)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0834" y="450664"/>
            <a:ext cx="19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Input 2 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24800" y="198511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24800" y="366286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Output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5599" y="2919749"/>
            <a:ext cx="1108082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/>
              <a:t>Solutions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705537" y="1295736"/>
            <a:ext cx="2120568" cy="2736463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662250" y="8830"/>
            <a:ext cx="214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</a:t>
            </a:r>
            <a:r>
              <a:rPr lang="en-US" u="sng" dirty="0"/>
              <a:t>Stage1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852694" y="29033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Stage 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29195" y="33045"/>
            <a:ext cx="86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Stage 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27998" y="636151"/>
            <a:ext cx="19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Input 1 a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887163" y="6509618"/>
            <a:ext cx="19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Input  1 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27764" y="5577989"/>
            <a:ext cx="19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Input 2 b</a:t>
            </a:r>
          </a:p>
        </p:txBody>
      </p:sp>
      <p:sp>
        <p:nvSpPr>
          <p:cNvPr id="42" name="Footer Placeholder 34"/>
          <p:cNvSpPr>
            <a:spLocks noGrp="1"/>
          </p:cNvSpPr>
          <p:nvPr>
            <p:ph type="ftr" sz="quarter" idx="11"/>
          </p:nvPr>
        </p:nvSpPr>
        <p:spPr>
          <a:xfrm>
            <a:off x="7072477" y="5916544"/>
            <a:ext cx="3551262" cy="792163"/>
          </a:xfrm>
        </p:spPr>
        <p:txBody>
          <a:bodyPr/>
          <a:lstStyle/>
          <a:p>
            <a:pPr algn="l"/>
            <a:r>
              <a:rPr lang="en-US" dirty="0" smtClean="0"/>
              <a:t>1. Henry and McCarthy (1993</a:t>
            </a:r>
            <a:r>
              <a:rPr lang="en-US" dirty="0"/>
              <a:t>, AJ, 106, 773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2. </a:t>
            </a:r>
            <a:r>
              <a:rPr lang="en-US" dirty="0" err="1" smtClean="0"/>
              <a:t>Delfosse</a:t>
            </a:r>
            <a:r>
              <a:rPr lang="en-US" dirty="0" smtClean="0"/>
              <a:t> et al  </a:t>
            </a:r>
            <a:r>
              <a:rPr lang="en-US" dirty="0"/>
              <a:t>(2000 A&amp;A 364, 217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3. Henry et al  </a:t>
            </a:r>
            <a:r>
              <a:rPr lang="en-US" dirty="0"/>
              <a:t>(1999, </a:t>
            </a:r>
            <a:r>
              <a:rPr lang="en-US" dirty="0" err="1"/>
              <a:t>ApJ</a:t>
            </a:r>
            <a:r>
              <a:rPr lang="en-US" dirty="0"/>
              <a:t>, 512, 864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4. Kenyon and Hartmann </a:t>
            </a:r>
            <a:r>
              <a:rPr lang="en-US" dirty="0"/>
              <a:t>(1995, </a:t>
            </a:r>
            <a:r>
              <a:rPr lang="en-US" dirty="0" err="1"/>
              <a:t>ApJS</a:t>
            </a:r>
            <a:r>
              <a:rPr lang="en-US" dirty="0"/>
              <a:t>, 101, </a:t>
            </a:r>
            <a:r>
              <a:rPr lang="en-US" dirty="0" smtClean="0"/>
              <a:t>117)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133" y="6248400"/>
            <a:ext cx="795867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3160"/>
            <a:ext cx="694267" cy="624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08533" y="6250093"/>
            <a:ext cx="238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Aparna</a:t>
            </a:r>
            <a:r>
              <a:rPr lang="en-US" sz="20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Bhattacharya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286932" y="1185333"/>
            <a:ext cx="101092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MOA-2008-BLG-310 (</a:t>
            </a:r>
            <a:r>
              <a:rPr lang="en-US" sz="2400" dirty="0" err="1" smtClean="0"/>
              <a:t>Janczak</a:t>
            </a:r>
            <a:r>
              <a:rPr lang="en-US" sz="2400" dirty="0" smtClean="0"/>
              <a:t>+  2010)</a:t>
            </a:r>
          </a:p>
          <a:p>
            <a:r>
              <a:rPr lang="en-US" sz="2400" dirty="0" smtClean="0"/>
              <a:t>MOA-2011-BLG-293</a:t>
            </a:r>
            <a:r>
              <a:rPr lang="en-US" sz="2400" dirty="0"/>
              <a:t> </a:t>
            </a:r>
            <a:r>
              <a:rPr lang="en-US" sz="2400" dirty="0" smtClean="0"/>
              <a:t>(Batista+ 2014, Yee+ 2012)</a:t>
            </a:r>
          </a:p>
          <a:p>
            <a:r>
              <a:rPr lang="en-US" sz="2400" dirty="0" smtClean="0"/>
              <a:t>OGLE-2012-BLG-0950(</a:t>
            </a:r>
            <a:r>
              <a:rPr lang="en-US" sz="2400" dirty="0" err="1" smtClean="0"/>
              <a:t>Koshimoto</a:t>
            </a:r>
            <a:r>
              <a:rPr lang="en-US" sz="2400" dirty="0" smtClean="0"/>
              <a:t>+ 2016)</a:t>
            </a:r>
          </a:p>
          <a:p>
            <a:r>
              <a:rPr lang="en-US" sz="2400" dirty="0" smtClean="0"/>
              <a:t>OGLE-2012-BLG-563 (Fukui+ 2015)</a:t>
            </a:r>
          </a:p>
          <a:p>
            <a:r>
              <a:rPr lang="en-US" sz="2400" dirty="0" smtClean="0"/>
              <a:t>OGLE-2007-BLG-368 (Sumi+ 2010)</a:t>
            </a:r>
          </a:p>
          <a:p>
            <a:r>
              <a:rPr lang="en-US" sz="2400" dirty="0" smtClean="0"/>
              <a:t>MOA-2007-BLG-192 (</a:t>
            </a:r>
            <a:r>
              <a:rPr lang="en-US" sz="2400" dirty="0" err="1" smtClean="0"/>
              <a:t>Kubas</a:t>
            </a:r>
            <a:r>
              <a:rPr lang="en-US" sz="2400" dirty="0" smtClean="0"/>
              <a:t>+ 2010, Bennett+ 2008)</a:t>
            </a:r>
          </a:p>
          <a:p>
            <a:r>
              <a:rPr lang="en-US" sz="2400" dirty="0" smtClean="0"/>
              <a:t>OGLE-2005-BLG-169 (Bennett+ 2015, Batista+ 2015, Gould+ 2006)</a:t>
            </a:r>
          </a:p>
          <a:p>
            <a:r>
              <a:rPr lang="en-US" sz="2400" dirty="0" smtClean="0"/>
              <a:t>OGLE-2007-BLG-349 (Bennett+ 2016)</a:t>
            </a:r>
          </a:p>
          <a:p>
            <a:r>
              <a:rPr lang="en-US" sz="2400" dirty="0" smtClean="0"/>
              <a:t>OGLE-2012-BLG-0026 (Beaulieu+ 2016)</a:t>
            </a:r>
          </a:p>
          <a:p>
            <a:r>
              <a:rPr lang="en-US" sz="2400" dirty="0" smtClean="0"/>
              <a:t>OGLE-2006-BLG-109 (Gaudi+ 2010)</a:t>
            </a:r>
          </a:p>
          <a:p>
            <a:r>
              <a:rPr lang="en-US" sz="2400" dirty="0" smtClean="0"/>
              <a:t>OGLE-2003-BLG-235 (Bennett+ 2006)</a:t>
            </a:r>
          </a:p>
          <a:p>
            <a:r>
              <a:rPr lang="en-US" sz="2400" dirty="0" smtClean="0"/>
              <a:t>OGLE-2005-BLG-071 (Dong+ 2009, </a:t>
            </a:r>
            <a:r>
              <a:rPr lang="en-US" sz="2400" dirty="0" err="1" smtClean="0"/>
              <a:t>Udalski</a:t>
            </a:r>
            <a:r>
              <a:rPr lang="en-US" sz="2400" dirty="0" smtClean="0"/>
              <a:t>+ 2006) 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94267" y="273122"/>
            <a:ext cx="9804400" cy="580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/>
              <a:t>Planetary Microlensing Events with Excess Flux Detection in High Resolution Images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13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4267" y="273122"/>
            <a:ext cx="9804400" cy="580495"/>
          </a:xfrm>
        </p:spPr>
        <p:txBody>
          <a:bodyPr>
            <a:noAutofit/>
          </a:bodyPr>
          <a:lstStyle/>
          <a:p>
            <a:r>
              <a:rPr lang="en-US" sz="2800" dirty="0" smtClean="0"/>
              <a:t>Planetary Microlensing Events with Excess Flux Detection in High Resolution Images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133" y="6248400"/>
            <a:ext cx="795867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3160"/>
            <a:ext cx="694267" cy="624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08533" y="6250093"/>
            <a:ext cx="238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Aparna</a:t>
            </a:r>
            <a:r>
              <a:rPr lang="en-US" sz="20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Bhattacharya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337731" y="1339513"/>
            <a:ext cx="48090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MOA-2008-BLG-310</a:t>
            </a:r>
          </a:p>
          <a:p>
            <a:r>
              <a:rPr lang="en-US" sz="2400" dirty="0" smtClean="0"/>
              <a:t>MOA-2011-BLG-293</a:t>
            </a:r>
            <a:endParaRPr lang="en-US" sz="2400" dirty="0"/>
          </a:p>
          <a:p>
            <a:r>
              <a:rPr lang="en-US" sz="2400" dirty="0" smtClean="0"/>
              <a:t>OGLE-2012-BLG-0950</a:t>
            </a:r>
          </a:p>
          <a:p>
            <a:r>
              <a:rPr lang="en-US" sz="2400" dirty="0" smtClean="0"/>
              <a:t>OGLE-2012-BLG-563</a:t>
            </a:r>
          </a:p>
          <a:p>
            <a:r>
              <a:rPr lang="en-US" sz="2400" dirty="0" smtClean="0"/>
              <a:t>OGLE-2007-BLG-368</a:t>
            </a:r>
          </a:p>
          <a:p>
            <a:r>
              <a:rPr lang="en-US" sz="2400" dirty="0" smtClean="0"/>
              <a:t>MOA-2007-BLG-192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OGLE-2007-BLG-349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OGLE-2012-BLG-0026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OGLE-2006-BLG-109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OGLE-2003-BLG-235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OGLE-2005-BLG-071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OGLE-2005-BLG-169</a:t>
            </a:r>
            <a:endParaRPr lang="en-US" sz="2400" dirty="0" smtClean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4631" y="641085"/>
            <a:ext cx="5651501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endParaRPr lang="en-US" sz="2800" dirty="0" smtClean="0">
              <a:solidFill>
                <a:schemeClr val="accent6"/>
              </a:solidFill>
            </a:endParaRPr>
          </a:p>
          <a:p>
            <a:r>
              <a:rPr lang="en-US" sz="2400" dirty="0" smtClean="0">
                <a:solidFill>
                  <a:schemeClr val="accent6"/>
                </a:solidFill>
              </a:rPr>
              <a:t>Lens detection based on probability</a:t>
            </a:r>
          </a:p>
          <a:p>
            <a:r>
              <a:rPr lang="en-US" sz="2400" dirty="0" smtClean="0">
                <a:solidFill>
                  <a:schemeClr val="accent6"/>
                </a:solidFill>
              </a:rPr>
              <a:t> P(Lens) = 1-   P(contamination)</a:t>
            </a:r>
          </a:p>
          <a:p>
            <a:r>
              <a:rPr lang="en-US" sz="2400" dirty="0" smtClean="0"/>
              <a:t> (</a:t>
            </a:r>
            <a:r>
              <a:rPr lang="en-US" sz="2400" dirty="0" err="1" smtClean="0"/>
              <a:t>Koshimoto</a:t>
            </a:r>
            <a:r>
              <a:rPr lang="en-US" sz="2400" dirty="0" smtClean="0"/>
              <a:t>+ 2017 in prep)</a:t>
            </a:r>
          </a:p>
          <a:p>
            <a:endParaRPr lang="en-US" sz="2400" dirty="0"/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Planet- host mass measurements along with parallax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B0F0"/>
                </a:solidFill>
              </a:rPr>
              <a:t>HST </a:t>
            </a:r>
            <a:r>
              <a:rPr lang="en-US" sz="2400" dirty="0">
                <a:solidFill>
                  <a:srgbClr val="00B0F0"/>
                </a:solidFill>
              </a:rPr>
              <a:t>2 </a:t>
            </a:r>
            <a:r>
              <a:rPr lang="en-US" sz="2400" dirty="0" smtClean="0">
                <a:solidFill>
                  <a:srgbClr val="00B0F0"/>
                </a:solidFill>
              </a:rPr>
              <a:t>sigma lens </a:t>
            </a:r>
            <a:r>
              <a:rPr lang="en-US" sz="2400" dirty="0">
                <a:solidFill>
                  <a:srgbClr val="00B0F0"/>
                </a:solidFill>
              </a:rPr>
              <a:t>detection using color </a:t>
            </a:r>
            <a:r>
              <a:rPr lang="en-US" sz="2400" smtClean="0">
                <a:solidFill>
                  <a:srgbClr val="00B0F0"/>
                </a:solidFill>
              </a:rPr>
              <a:t>dependence centroid shift</a:t>
            </a:r>
            <a:endParaRPr lang="en-US" sz="2400" dirty="0">
              <a:solidFill>
                <a:srgbClr val="00B0F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Lens </a:t>
            </a:r>
            <a:r>
              <a:rPr lang="en-US" sz="2400" dirty="0">
                <a:solidFill>
                  <a:srgbClr val="FF0000"/>
                </a:solidFill>
              </a:rPr>
              <a:t>–source partially resolved,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lens detection verified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9437" y="1524000"/>
            <a:ext cx="9219463" cy="5221288"/>
          </a:xfrm>
        </p:spPr>
        <p:txBody>
          <a:bodyPr>
            <a:normAutofit/>
          </a:bodyPr>
          <a:lstStyle/>
          <a:p>
            <a:pPr marL="173038" indent="-173038">
              <a:defRPr/>
            </a:pPr>
            <a:r>
              <a:rPr lang="en-US" altLang="ja-JP" sz="2400" dirty="0">
                <a:solidFill>
                  <a:srgbClr val="FF0000"/>
                </a:solidFill>
                <a:latin typeface="Trebuchet MS" charset="0"/>
                <a:ea typeface="ヒラギノ角ゴ Pro W3" charset="0"/>
                <a:cs typeface="ヒラギノ角ゴ Pro W3" charset="0"/>
              </a:rPr>
              <a:t>Finite source effect                                                                              or lens-source proper motion</a:t>
            </a:r>
          </a:p>
          <a:p>
            <a:pPr marL="173038" indent="-173038">
              <a:buNone/>
              <a:defRPr/>
            </a:pPr>
            <a:r>
              <a:rPr lang="en-US" altLang="ja-JP" sz="2400" dirty="0">
                <a:latin typeface="Trebuchet MS" charset="0"/>
                <a:ea typeface="ヒラギノ角ゴ Pro W3" charset="0"/>
                <a:cs typeface="ヒラギノ角ゴ Pro W3" charset="0"/>
              </a:rPr>
              <a:t>     Angular Einstein radius  </a:t>
            </a:r>
            <a:r>
              <a:rPr lang="en-US" altLang="ja-JP" sz="2400" i="1" dirty="0">
                <a:latin typeface="Trebuchet MS" charset="0"/>
                <a:ea typeface="ヒラギノ角ゴ Pro W3" charset="0"/>
                <a:cs typeface="ヒラギノ角ゴ Pro W3" charset="0"/>
                <a:sym typeface="Symbol" charset="0"/>
              </a:rPr>
              <a:t></a:t>
            </a:r>
            <a:r>
              <a:rPr lang="en-US" altLang="ja-JP" sz="2400" i="1" baseline="-25000" dirty="0">
                <a:latin typeface="Trebuchet MS" charset="0"/>
                <a:ea typeface="ヒラギノ角ゴ Pro W3" charset="0"/>
                <a:cs typeface="ヒラギノ角ゴ Pro W3" charset="0"/>
              </a:rPr>
              <a:t>E</a:t>
            </a:r>
            <a:r>
              <a:rPr lang="en-US" altLang="ja-JP" sz="2400" i="1" dirty="0">
                <a:latin typeface="Trebuchet MS" charset="0"/>
                <a:ea typeface="ヒラギノ角ゴ Pro W3" charset="0"/>
                <a:cs typeface="ヒラギノ角ゴ Pro W3" charset="0"/>
              </a:rPr>
              <a:t>=</a:t>
            </a:r>
            <a:r>
              <a:rPr lang="en-US" altLang="ja-JP" sz="2400" i="1" dirty="0">
                <a:latin typeface="Trebuchet MS" charset="0"/>
                <a:ea typeface="ヒラギノ角ゴ Pro W3" charset="0"/>
                <a:cs typeface="ヒラギノ角ゴ Pro W3" charset="0"/>
                <a:sym typeface="Symbol" charset="0"/>
              </a:rPr>
              <a:t></a:t>
            </a:r>
            <a:r>
              <a:rPr lang="en-US" altLang="ja-JP" sz="2400" i="1" baseline="-25000" dirty="0">
                <a:latin typeface="Trebuchet MS" charset="0"/>
                <a:ea typeface="ヒラギノ角ゴ Pro W3" charset="0"/>
                <a:cs typeface="ヒラギノ角ゴ Pro W3" charset="0"/>
              </a:rPr>
              <a:t>*</a:t>
            </a:r>
            <a:r>
              <a:rPr lang="en-US" altLang="ja-JP" sz="2400" i="1" dirty="0" err="1">
                <a:latin typeface="Trebuchet MS" charset="0"/>
                <a:ea typeface="ヒラギノ角ゴ Pro W3" charset="0"/>
                <a:cs typeface="ヒラギノ角ゴ Pro W3" charset="0"/>
              </a:rPr>
              <a:t>t</a:t>
            </a:r>
            <a:r>
              <a:rPr lang="en-US" altLang="ja-JP" sz="2400" i="1" baseline="-25000" dirty="0" err="1">
                <a:latin typeface="Trebuchet MS" charset="0"/>
                <a:ea typeface="ヒラギノ角ゴ Pro W3" charset="0"/>
                <a:cs typeface="ヒラギノ角ゴ Pro W3" charset="0"/>
              </a:rPr>
              <a:t>E</a:t>
            </a:r>
            <a:r>
              <a:rPr lang="en-US" altLang="ja-JP" sz="2400" dirty="0">
                <a:latin typeface="Trebuchet MS" charset="0"/>
                <a:ea typeface="ヒラギノ角ゴ Pro W3" charset="0"/>
                <a:cs typeface="ヒラギノ角ゴ Pro W3" charset="0"/>
              </a:rPr>
              <a:t>/</a:t>
            </a:r>
            <a:r>
              <a:rPr lang="en-US" altLang="ja-JP" sz="2400" i="1" dirty="0">
                <a:latin typeface="Trebuchet MS" charset="0"/>
                <a:ea typeface="ヒラギノ角ゴ Pro W3" charset="0"/>
                <a:cs typeface="ヒラギノ角ゴ Pro W3" charset="0"/>
              </a:rPr>
              <a:t>t</a:t>
            </a:r>
            <a:r>
              <a:rPr lang="en-US" altLang="ja-JP" sz="2400" i="1" baseline="-25000" dirty="0">
                <a:latin typeface="Trebuchet MS" charset="0"/>
                <a:ea typeface="ヒラギノ角ゴ Pro W3" charset="0"/>
                <a:cs typeface="ヒラギノ角ゴ Pro W3" charset="0"/>
              </a:rPr>
              <a:t>*</a:t>
            </a:r>
            <a:r>
              <a:rPr lang="en-US" altLang="ja-JP" sz="2400" dirty="0">
                <a:latin typeface="Trebuchet MS" charset="0"/>
                <a:ea typeface="ヒラギノ角ゴ Pro W3" charset="0"/>
                <a:cs typeface="ヒラギノ角ゴ Pro W3" charset="0"/>
              </a:rPr>
              <a:t> </a:t>
            </a:r>
          </a:p>
          <a:p>
            <a:pPr marL="461963" lvl="1" indent="-174625">
              <a:buNone/>
              <a:defRPr/>
            </a:pPr>
            <a:r>
              <a:rPr lang="en-US" altLang="ja-JP" i="1" dirty="0">
                <a:latin typeface="Trebuchet MS" charset="0"/>
                <a:ea typeface="ヒラギノ角ゴ Pro W3" charset="0"/>
                <a:cs typeface="ヒラギノ角ゴ Pro W3" charset="0"/>
                <a:sym typeface="Symbol" charset="0"/>
              </a:rPr>
              <a:t> </a:t>
            </a:r>
            <a:r>
              <a:rPr lang="en-US" altLang="ja-JP" i="1" baseline="-25000" dirty="0">
                <a:latin typeface="Trebuchet MS" charset="0"/>
                <a:ea typeface="ヒラギノ角ゴ Pro W3" charset="0"/>
                <a:cs typeface="ヒラギノ角ゴ Pro W3" charset="0"/>
              </a:rPr>
              <a:t>*</a:t>
            </a:r>
            <a:r>
              <a:rPr lang="en-US" altLang="ja-JP" dirty="0">
                <a:latin typeface="Trebuchet MS" charset="0"/>
                <a:ea typeface="ヒラギノ角ゴ Pro W3" charset="0"/>
                <a:cs typeface="ヒラギノ角ゴ Pro W3" charset="0"/>
              </a:rPr>
              <a:t> = source star angular radius</a:t>
            </a:r>
          </a:p>
          <a:p>
            <a:pPr marL="461963" lvl="1" indent="-174625">
              <a:buNone/>
              <a:defRPr/>
            </a:pPr>
            <a:r>
              <a:rPr lang="en-US" altLang="ja-JP" i="1" dirty="0">
                <a:latin typeface="Trebuchet MS" charset="0"/>
                <a:ea typeface="ヒラギノ角ゴ Pro W3" charset="0"/>
                <a:cs typeface="ヒラギノ角ゴ Pro W3" charset="0"/>
              </a:rPr>
              <a:t> D</a:t>
            </a:r>
            <a:r>
              <a:rPr lang="en-US" altLang="ja-JP" i="1" baseline="-25000" dirty="0">
                <a:latin typeface="Trebuchet MS" charset="0"/>
                <a:ea typeface="ヒラギノ角ゴ Pro W3" charset="0"/>
                <a:cs typeface="ヒラギノ角ゴ Pro W3" charset="0"/>
              </a:rPr>
              <a:t>L</a:t>
            </a:r>
            <a:r>
              <a:rPr lang="en-US" altLang="ja-JP" dirty="0">
                <a:latin typeface="Trebuchet MS" charset="0"/>
                <a:ea typeface="ヒラギノ角ゴ Pro W3" charset="0"/>
                <a:cs typeface="ヒラギノ角ゴ Pro W3" charset="0"/>
              </a:rPr>
              <a:t> and </a:t>
            </a:r>
            <a:r>
              <a:rPr lang="en-US" altLang="ja-JP" i="1" dirty="0">
                <a:latin typeface="Trebuchet MS" charset="0"/>
                <a:ea typeface="ヒラギノ角ゴ Pro W3" charset="0"/>
                <a:cs typeface="ヒラギノ角ゴ Pro W3" charset="0"/>
              </a:rPr>
              <a:t>D</a:t>
            </a:r>
            <a:r>
              <a:rPr lang="en-US" altLang="ja-JP" i="1" baseline="-25000" dirty="0">
                <a:latin typeface="Trebuchet MS" charset="0"/>
                <a:ea typeface="ヒラギノ角ゴ Pro W3" charset="0"/>
                <a:cs typeface="ヒラギノ角ゴ Pro W3" charset="0"/>
              </a:rPr>
              <a:t>S</a:t>
            </a:r>
            <a:r>
              <a:rPr lang="en-US" altLang="ja-JP" dirty="0">
                <a:latin typeface="Trebuchet MS" charset="0"/>
                <a:ea typeface="ヒラギノ角ゴ Pro W3" charset="0"/>
                <a:cs typeface="ヒラギノ角ゴ Pro W3" charset="0"/>
              </a:rPr>
              <a:t> are the lens and source distances</a:t>
            </a:r>
          </a:p>
          <a:p>
            <a:pPr marL="461963" lvl="1" indent="-174625">
              <a:buNone/>
              <a:defRPr/>
            </a:pPr>
            <a:endParaRPr lang="en-US" altLang="ja-JP" dirty="0">
              <a:latin typeface="Trebuchet MS" charset="0"/>
              <a:ea typeface="ヒラギノ角ゴ Pro W3" charset="0"/>
              <a:cs typeface="ヒラギノ角ゴ Pro W3" charset="0"/>
            </a:endParaRPr>
          </a:p>
          <a:p>
            <a:pPr>
              <a:defRPr/>
            </a:pPr>
            <a:r>
              <a:rPr lang="en-US" altLang="ja-JP" sz="2400" b="1" dirty="0">
                <a:solidFill>
                  <a:srgbClr val="FF0000"/>
                </a:solidFill>
                <a:ea typeface="ヒラギノ角ゴ Pro W3" charset="0"/>
                <a:cs typeface="ヒラギノ角ゴ Pro W3" charset="0"/>
              </a:rPr>
              <a:t>Lens brightness &amp; color(AO,HST) used in </a:t>
            </a:r>
          </a:p>
          <a:p>
            <a:pPr marL="0" indent="0">
              <a:buNone/>
              <a:defRPr/>
            </a:pPr>
            <a:r>
              <a:rPr lang="en-US" altLang="ja-JP" sz="2400" b="1" dirty="0">
                <a:solidFill>
                  <a:srgbClr val="FF0000"/>
                </a:solidFill>
                <a:ea typeface="ヒラギノ角ゴ Pro W3" charset="0"/>
                <a:cs typeface="ヒラギノ角ゴ Pro W3" charset="0"/>
              </a:rPr>
              <a:t>       Mass- Luminosity relation</a:t>
            </a:r>
          </a:p>
          <a:p>
            <a:pPr marL="173038" indent="-173038">
              <a:buNone/>
              <a:defRPr/>
            </a:pPr>
            <a:r>
              <a:rPr lang="en-US" altLang="ja-JP" sz="2400" dirty="0">
                <a:latin typeface="Trebuchet MS" charset="0"/>
                <a:ea typeface="ヒラギノ角ゴ Pro W3" charset="0"/>
                <a:cs typeface="ヒラギノ角ゴ Pro W3" charset="0"/>
              </a:rPr>
              <a:t>  </a:t>
            </a:r>
            <a:r>
              <a:rPr lang="en-US" altLang="ja-JP" sz="2400" dirty="0">
                <a:latin typeface="Zapf Dingbats" charset="0"/>
                <a:ea typeface="ヒラギノ角ゴ Pro W3" charset="0"/>
                <a:cs typeface="Zapf Dingbats" charset="0"/>
              </a:rPr>
              <a:t>   </a:t>
            </a:r>
            <a:r>
              <a:rPr lang="en-US" altLang="ja-JP" sz="2400" dirty="0">
                <a:latin typeface="Trebuchet MS" charset="0"/>
                <a:ea typeface="ヒラギノ角ゴ Pro W3" charset="0"/>
                <a:cs typeface="ヒラギノ角ゴ Pro W3" charset="0"/>
              </a:rPr>
              <a:t>mass-distance </a:t>
            </a:r>
            <a:r>
              <a:rPr lang="en-US" altLang="ja-JP" sz="2400" dirty="0" err="1">
                <a:latin typeface="Trebuchet MS" charset="0"/>
                <a:ea typeface="ヒラギノ角ゴ Pro W3" charset="0"/>
                <a:cs typeface="ヒラギノ角ゴ Pro W3" charset="0"/>
              </a:rPr>
              <a:t>relation</a:t>
            </a:r>
            <a:r>
              <a:rPr lang="en-US" altLang="ja-JP" sz="2400" dirty="0" err="1">
                <a:latin typeface="Wingdings" charset="0"/>
                <a:ea typeface="ヒラギノ角ゴ Pro W3" charset="0"/>
                <a:cs typeface="Wingdings" charset="0"/>
              </a:rPr>
              <a:t></a:t>
            </a:r>
            <a:r>
              <a:rPr lang="en-US" altLang="ja-JP" sz="2400" dirty="0" err="1">
                <a:latin typeface="Trebuchet MS" charset="0"/>
                <a:ea typeface="ヒラギノ角ゴ Pro W3" charset="0"/>
                <a:cs typeface="ヒラギノ角ゴ Pro W3" charset="0"/>
              </a:rPr>
              <a:t>D</a:t>
            </a:r>
            <a:r>
              <a:rPr lang="en-US" altLang="ja-JP" sz="2400" baseline="-25000" dirty="0" err="1">
                <a:latin typeface="Trebuchet MS" charset="0"/>
                <a:ea typeface="ヒラギノ角ゴ Pro W3" charset="0"/>
                <a:cs typeface="ヒラギノ角ゴ Pro W3" charset="0"/>
              </a:rPr>
              <a:t>L</a:t>
            </a:r>
            <a:r>
              <a:rPr lang="en-US" altLang="ja-JP" sz="2400" baseline="-25000" dirty="0">
                <a:latin typeface="Trebuchet MS" charset="0"/>
                <a:ea typeface="ヒラギノ角ゴ Pro W3" charset="0"/>
                <a:cs typeface="ヒラギノ角ゴ Pro W3" charset="0"/>
              </a:rPr>
              <a:t>  , </a:t>
            </a:r>
            <a:r>
              <a:rPr lang="en-US" altLang="ja-JP" sz="2400" dirty="0">
                <a:latin typeface="Trebuchet MS" charset="0"/>
                <a:ea typeface="ヒラギノ角ゴ Pro W3" charset="0"/>
                <a:cs typeface="ヒラギノ角ゴ Pro W3" charset="0"/>
              </a:rPr>
              <a:t>M</a:t>
            </a:r>
            <a:r>
              <a:rPr lang="en-US" altLang="ja-JP" sz="2400" baseline="-25000" dirty="0">
                <a:latin typeface="Trebuchet MS" charset="0"/>
                <a:ea typeface="ヒラギノ角ゴ Pro W3" charset="0"/>
                <a:cs typeface="ヒラギノ角ゴ Pro W3" charset="0"/>
              </a:rPr>
              <a:t>L</a:t>
            </a:r>
          </a:p>
        </p:txBody>
      </p:sp>
      <p:sp>
        <p:nvSpPr>
          <p:cNvPr id="153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2095500" y="111979"/>
            <a:ext cx="8420100" cy="1066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z="4000" dirty="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 Finite Source Effects &amp; Lens Brightness Measurement Yield Lens System Mass</a:t>
            </a:r>
          </a:p>
        </p:txBody>
      </p:sp>
      <p:graphicFrame>
        <p:nvGraphicFramePr>
          <p:cNvPr id="78855" name="Object 3"/>
          <p:cNvGraphicFramePr>
            <a:graphicFrameLocks noChangeAspect="1"/>
          </p:cNvGraphicFramePr>
          <p:nvPr>
            <p:extLst/>
          </p:nvPr>
        </p:nvGraphicFramePr>
        <p:xfrm>
          <a:off x="7762876" y="2071688"/>
          <a:ext cx="275272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数式" r:id="rId4" imgW="1320800" imgH="431800" progId="Equation.3">
                  <p:embed/>
                </p:oleObj>
              </mc:Choice>
              <mc:Fallback>
                <p:oleObj name="数式" r:id="rId4" imgW="1320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76" y="2071688"/>
                        <a:ext cx="2752725" cy="900112"/>
                      </a:xfrm>
                      <a:prstGeom prst="rect">
                        <a:avLst/>
                      </a:prstGeom>
                      <a:solidFill>
                        <a:srgbClr val="FFF9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8" name="十字形 13"/>
          <p:cNvSpPr>
            <a:spLocks noChangeAspect="1"/>
          </p:cNvSpPr>
          <p:nvPr/>
        </p:nvSpPr>
        <p:spPr bwMode="auto">
          <a:xfrm>
            <a:off x="8790783" y="3012651"/>
            <a:ext cx="554037" cy="554037"/>
          </a:xfrm>
          <a:prstGeom prst="plus">
            <a:avLst>
              <a:gd name="adj" fmla="val 3449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78861" name="図形グループ 46"/>
          <p:cNvGrpSpPr>
            <a:grpSpLocks/>
          </p:cNvGrpSpPr>
          <p:nvPr/>
        </p:nvGrpSpPr>
        <p:grpSpPr bwMode="auto">
          <a:xfrm>
            <a:off x="4495800" y="1219200"/>
            <a:ext cx="3816350" cy="1182688"/>
            <a:chOff x="3048000" y="1179512"/>
            <a:chExt cx="3815951" cy="1182688"/>
          </a:xfrm>
        </p:grpSpPr>
        <p:cxnSp>
          <p:nvCxnSpPr>
            <p:cNvPr id="78882" name="直線コネクタ 14"/>
            <p:cNvCxnSpPr>
              <a:cxnSpLocks noChangeShapeType="1"/>
            </p:cNvCxnSpPr>
            <p:nvPr/>
          </p:nvCxnSpPr>
          <p:spPr bwMode="auto">
            <a:xfrm>
              <a:off x="4444999" y="1179512"/>
              <a:ext cx="1574801" cy="420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883" name="直線コネクタ 16"/>
            <p:cNvCxnSpPr>
              <a:cxnSpLocks noChangeShapeType="1"/>
            </p:cNvCxnSpPr>
            <p:nvPr/>
          </p:nvCxnSpPr>
          <p:spPr bwMode="auto">
            <a:xfrm flipV="1">
              <a:off x="4457699" y="1600200"/>
              <a:ext cx="1521901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8884" name="円/楕円 24"/>
            <p:cNvSpPr>
              <a:spLocks noChangeArrowheads="1"/>
            </p:cNvSpPr>
            <p:nvPr/>
          </p:nvSpPr>
          <p:spPr bwMode="auto">
            <a:xfrm>
              <a:off x="4419600" y="1511300"/>
              <a:ext cx="76200" cy="15240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ドーナツ 27"/>
            <p:cNvSpPr>
              <a:spLocks noChangeAspect="1"/>
            </p:cNvSpPr>
            <p:nvPr/>
          </p:nvSpPr>
          <p:spPr bwMode="auto">
            <a:xfrm>
              <a:off x="4343265" y="1193800"/>
              <a:ext cx="209528" cy="863600"/>
            </a:xfrm>
            <a:prstGeom prst="donut">
              <a:avLst>
                <a:gd name="adj" fmla="val 0"/>
              </a:avLst>
            </a:prstGeom>
            <a:solidFill>
              <a:srgbClr val="FFFF00"/>
            </a:solidFill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6" name="ドーナツ 35"/>
            <p:cNvSpPr>
              <a:spLocks noChangeAspect="1"/>
            </p:cNvSpPr>
            <p:nvPr/>
          </p:nvSpPr>
          <p:spPr bwMode="auto">
            <a:xfrm>
              <a:off x="5076613" y="1397000"/>
              <a:ext cx="104764" cy="431800"/>
            </a:xfrm>
            <a:prstGeom prst="donut">
              <a:avLst>
                <a:gd name="adj" fmla="val 0"/>
              </a:avLst>
            </a:prstGeom>
            <a:solidFill>
              <a:srgbClr val="FFFF00"/>
            </a:solidFill>
            <a:ln w="9525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8887" name="円/楕円 36"/>
            <p:cNvSpPr>
              <a:spLocks noChangeAspect="1"/>
            </p:cNvSpPr>
            <p:nvPr/>
          </p:nvSpPr>
          <p:spPr bwMode="auto">
            <a:xfrm>
              <a:off x="5105400" y="1549400"/>
              <a:ext cx="58200" cy="116400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8888" name="テキスト ボックス 37"/>
            <p:cNvSpPr txBox="1">
              <a:spLocks noChangeArrowheads="1"/>
            </p:cNvSpPr>
            <p:nvPr/>
          </p:nvSpPr>
          <p:spPr bwMode="auto">
            <a:xfrm>
              <a:off x="5943601" y="1295400"/>
              <a:ext cx="92035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1" lang="en-US" altLang="ja-JP"/>
                <a:t>Earth</a:t>
              </a:r>
              <a:endParaRPr kumimoji="1" lang="ja-JP" altLang="en-US"/>
            </a:p>
          </p:txBody>
        </p:sp>
        <p:sp>
          <p:nvSpPr>
            <p:cNvPr id="78889" name="テキスト ボックス 38"/>
            <p:cNvSpPr txBox="1">
              <a:spLocks noChangeArrowheads="1"/>
            </p:cNvSpPr>
            <p:nvPr/>
          </p:nvSpPr>
          <p:spPr bwMode="auto">
            <a:xfrm>
              <a:off x="5041926" y="1900535"/>
              <a:ext cx="7492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1" lang="en-US" altLang="ja-JP"/>
                <a:t>lens</a:t>
              </a:r>
              <a:endParaRPr kumimoji="1" lang="ja-JP" altLang="en-US"/>
            </a:p>
          </p:txBody>
        </p:sp>
        <p:sp>
          <p:nvSpPr>
            <p:cNvPr id="78890" name="テキスト ボックス 39"/>
            <p:cNvSpPr txBox="1">
              <a:spLocks noChangeArrowheads="1"/>
            </p:cNvSpPr>
            <p:nvPr/>
          </p:nvSpPr>
          <p:spPr bwMode="auto">
            <a:xfrm>
              <a:off x="3048000" y="1214735"/>
              <a:ext cx="110844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kumimoji="1" lang="en-US" altLang="ja-JP"/>
                <a:t>source</a:t>
              </a:r>
              <a:endParaRPr kumimoji="1" lang="ja-JP" altLang="en-US"/>
            </a:p>
          </p:txBody>
        </p:sp>
        <p:cxnSp>
          <p:nvCxnSpPr>
            <p:cNvPr id="78891" name="直線コネクタ 41"/>
            <p:cNvCxnSpPr>
              <a:cxnSpLocks noChangeShapeType="1"/>
            </p:cNvCxnSpPr>
            <p:nvPr/>
          </p:nvCxnSpPr>
          <p:spPr bwMode="auto">
            <a:xfrm>
              <a:off x="4038600" y="1447800"/>
              <a:ext cx="3810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892" name="直線コネクタ 45"/>
            <p:cNvCxnSpPr>
              <a:cxnSpLocks noChangeShapeType="1"/>
            </p:cNvCxnSpPr>
            <p:nvPr/>
          </p:nvCxnSpPr>
          <p:spPr bwMode="auto">
            <a:xfrm rot="16200000" flipV="1">
              <a:off x="5071000" y="1723500"/>
              <a:ext cx="373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8876" name="直線矢印コネクタ 40"/>
          <p:cNvCxnSpPr>
            <a:cxnSpLocks noChangeShapeType="1"/>
          </p:cNvCxnSpPr>
          <p:nvPr/>
        </p:nvCxnSpPr>
        <p:spPr bwMode="auto">
          <a:xfrm rot="5400000">
            <a:off x="6664326" y="1735138"/>
            <a:ext cx="236537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7" name="直線コネクタ 42"/>
          <p:cNvCxnSpPr>
            <a:cxnSpLocks noChangeShapeType="1"/>
          </p:cNvCxnSpPr>
          <p:nvPr/>
        </p:nvCxnSpPr>
        <p:spPr bwMode="auto">
          <a:xfrm flipV="1">
            <a:off x="5181600" y="19050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80" name="直線コネクタ 48"/>
          <p:cNvCxnSpPr>
            <a:cxnSpLocks noChangeShapeType="1"/>
          </p:cNvCxnSpPr>
          <p:nvPr/>
        </p:nvCxnSpPr>
        <p:spPr bwMode="auto">
          <a:xfrm rot="10800000">
            <a:off x="5981700" y="1625600"/>
            <a:ext cx="1447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81" name="テキスト ボックス 58"/>
          <p:cNvSpPr txBox="1">
            <a:spLocks noChangeArrowheads="1"/>
          </p:cNvSpPr>
          <p:nvPr/>
        </p:nvSpPr>
        <p:spPr bwMode="auto">
          <a:xfrm>
            <a:off x="6781800" y="1524000"/>
            <a:ext cx="3834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1600" i="1">
                <a:sym typeface="Symbol" charset="0"/>
              </a:rPr>
              <a:t></a:t>
            </a:r>
            <a:r>
              <a:rPr lang="en-US" altLang="ja-JP" sz="1600" i="1" baseline="-25000"/>
              <a:t>E</a:t>
            </a:r>
            <a:endParaRPr kumimoji="1" lang="ja-JP" altLang="en-US" sz="160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133" y="6248400"/>
            <a:ext cx="795867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50" y="3670300"/>
            <a:ext cx="3460750" cy="25781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3160"/>
            <a:ext cx="694267" cy="62484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008533" y="6250093"/>
            <a:ext cx="238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Aparna</a:t>
            </a:r>
            <a:r>
              <a:rPr lang="en-US" sz="20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Bhattacharya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199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900586" y="3331105"/>
            <a:ext cx="4040188" cy="319998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Host mass:  0.687 ± .021 M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Planet Mass: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14.1 ± 0.9 M</a:t>
            </a:r>
            <a:r>
              <a:rPr lang="en-US" baseline="-25000" dirty="0">
                <a:latin typeface="Symbol" charset="2"/>
                <a:sym typeface="Symbol" charset="2"/>
              </a:rPr>
              <a:t></a:t>
            </a:r>
            <a:r>
              <a:rPr lang="en-US" dirty="0" smtClean="0"/>
              <a:t>  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D</a:t>
            </a:r>
            <a:r>
              <a:rPr lang="en-US" baseline="-25000" dirty="0" smtClean="0"/>
              <a:t>L </a:t>
            </a:r>
            <a:r>
              <a:rPr lang="en-US" dirty="0" smtClean="0"/>
              <a:t>   =   4.1 ± 0.4 </a:t>
            </a:r>
            <a:r>
              <a:rPr lang="en-US" dirty="0" err="1" smtClean="0"/>
              <a:t>kpc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/>
              <a:t>Projected Separation(a</a:t>
            </a:r>
            <a:r>
              <a:rPr lang="en-US" baseline="-25000" dirty="0">
                <a:sym typeface="Symbol"/>
              </a:rPr>
              <a:t>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     3.5  ± 0.3 </a:t>
            </a:r>
            <a:r>
              <a:rPr lang="en-US" dirty="0" smtClean="0"/>
              <a:t>AU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81090" y="191103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6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OGLE-2005-BLG-169: HST </a:t>
            </a:r>
            <a:r>
              <a:rPr lang="en-US" sz="36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&amp; Keck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05000" y="1143000"/>
            <a:ext cx="4040188" cy="533400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  </a:t>
            </a:r>
            <a:r>
              <a:rPr lang="en-US" u="sng" dirty="0" smtClean="0">
                <a:solidFill>
                  <a:schemeClr val="accent6"/>
                </a:solidFill>
              </a:rPr>
              <a:t>HST</a:t>
            </a:r>
            <a:endParaRPr lang="en-US" u="sng" dirty="0">
              <a:solidFill>
                <a:schemeClr val="accent6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490817" y="1066801"/>
            <a:ext cx="4041775" cy="609600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   </a:t>
            </a:r>
            <a:r>
              <a:rPr lang="en-US" u="sng" dirty="0" smtClean="0">
                <a:solidFill>
                  <a:schemeClr val="accent6"/>
                </a:solidFill>
              </a:rPr>
              <a:t>Keck</a:t>
            </a:r>
            <a:endParaRPr lang="en-US" u="sng" dirty="0">
              <a:solidFill>
                <a:schemeClr val="accent6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054954" y="3337903"/>
            <a:ext cx="4340693" cy="28956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Host mass:  0.667 </a:t>
            </a:r>
            <a:r>
              <a:rPr lang="en-US" dirty="0"/>
              <a:t>± .</a:t>
            </a:r>
            <a:r>
              <a:rPr lang="en-US" dirty="0" smtClean="0"/>
              <a:t>049M</a:t>
            </a:r>
            <a:r>
              <a:rPr lang="en-US" baseline="-25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dirty="0" smtClean="0"/>
              <a:t> 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Planet Mass: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13 </a:t>
            </a:r>
            <a:r>
              <a:rPr lang="en-US" dirty="0"/>
              <a:t>± </a:t>
            </a:r>
            <a:r>
              <a:rPr lang="en-US" dirty="0" smtClean="0"/>
              <a:t>1.5 M</a:t>
            </a:r>
            <a:r>
              <a:rPr lang="en-US" baseline="-25000" dirty="0">
                <a:latin typeface="Symbol" charset="2"/>
                <a:sym typeface="Symbol" charset="2"/>
              </a:rPr>
              <a:t></a:t>
            </a:r>
            <a:r>
              <a:rPr lang="en-US" dirty="0" smtClean="0"/>
              <a:t>    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D</a:t>
            </a:r>
            <a:r>
              <a:rPr lang="en-US" baseline="-25000" dirty="0"/>
              <a:t>L</a:t>
            </a:r>
            <a:r>
              <a:rPr lang="en-US" dirty="0"/>
              <a:t>    =   </a:t>
            </a:r>
            <a:r>
              <a:rPr lang="en-US" dirty="0" smtClean="0"/>
              <a:t>3.9 ± </a:t>
            </a:r>
            <a:r>
              <a:rPr lang="en-US" dirty="0"/>
              <a:t>0.4 </a:t>
            </a:r>
            <a:r>
              <a:rPr lang="en-US" dirty="0" err="1" smtClean="0"/>
              <a:t>kpc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Projected Separation(a</a:t>
            </a:r>
            <a:r>
              <a:rPr lang="en-US" baseline="-25000" dirty="0" smtClean="0">
                <a:sym typeface="Symbol"/>
              </a:rPr>
              <a:t></a:t>
            </a:r>
            <a:r>
              <a:rPr lang="en-US" dirty="0" smtClean="0"/>
              <a:t>):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3.4  ±  0.3 AU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4600" y="2705633"/>
                <a:ext cx="6019800" cy="465833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Both supports  </a:t>
                </a:r>
                <a:r>
                  <a:rPr lang="el-GR" sz="2400" dirty="0">
                    <a:solidFill>
                      <a:srgbClr val="FF0000"/>
                    </a:solidFill>
                  </a:rPr>
                  <a:t>α</a:t>
                </a:r>
                <a:r>
                  <a:rPr lang="en-US" sz="2400" dirty="0">
                    <a:solidFill>
                      <a:srgbClr val="FF0000"/>
                    </a:solidFill>
                  </a:rPr>
                  <a:t>   ̴ 90  ̊ and q = 6×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 model  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705632"/>
                <a:ext cx="6019800" cy="465833"/>
              </a:xfrm>
              <a:prstGeom prst="rect">
                <a:avLst/>
              </a:prstGeom>
              <a:blipFill rotWithShape="0">
                <a:blip r:embed="rId2"/>
                <a:stretch>
                  <a:fillRect l="-1517" t="-7692" r="-1314" b="-28205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133600" y="1783973"/>
            <a:ext cx="403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μ </a:t>
            </a:r>
            <a:r>
              <a:rPr lang="en-US" sz="2400" baseline="-25000" dirty="0" err="1"/>
              <a:t>rel_l</a:t>
            </a:r>
            <a:r>
              <a:rPr lang="en-US" sz="2400" dirty="0"/>
              <a:t>     = 7.39 ± .20 mas/</a:t>
            </a:r>
            <a:r>
              <a:rPr lang="en-US" sz="2400" dirty="0" err="1"/>
              <a:t>yr</a:t>
            </a:r>
            <a:endParaRPr lang="en-US" sz="2400" dirty="0"/>
          </a:p>
          <a:p>
            <a:r>
              <a:rPr lang="en-US" sz="2400" dirty="0"/>
              <a:t>μ </a:t>
            </a:r>
            <a:r>
              <a:rPr lang="en-US" sz="2400" baseline="-25000" dirty="0" err="1"/>
              <a:t>rel_b</a:t>
            </a:r>
            <a:r>
              <a:rPr lang="en-US" sz="2400" dirty="0"/>
              <a:t>    = 1.33 ± .23 mas/</a:t>
            </a:r>
            <a:r>
              <a:rPr lang="en-US" sz="2400" dirty="0" err="1"/>
              <a:t>yr</a:t>
            </a:r>
            <a:endParaRPr lang="en-US" sz="2400" dirty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19438" y="1790016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μ </a:t>
            </a:r>
            <a:r>
              <a:rPr lang="en-US" sz="2400" baseline="-25000" dirty="0" err="1"/>
              <a:t>rel_l</a:t>
            </a:r>
            <a:r>
              <a:rPr lang="en-US" sz="2400" dirty="0"/>
              <a:t>     = 7.28 ± .12 mas/</a:t>
            </a:r>
            <a:r>
              <a:rPr lang="en-US" sz="2400" dirty="0" err="1"/>
              <a:t>yr</a:t>
            </a:r>
            <a:endParaRPr lang="en-US" sz="2400" dirty="0"/>
          </a:p>
          <a:p>
            <a:r>
              <a:rPr lang="en-US" sz="2400" dirty="0"/>
              <a:t>       μ </a:t>
            </a:r>
            <a:r>
              <a:rPr lang="en-US" sz="2400" baseline="-25000" dirty="0" err="1"/>
              <a:t>rel_b</a:t>
            </a:r>
            <a:r>
              <a:rPr lang="en-US" sz="2400" dirty="0"/>
              <a:t>    = 1.54 ± .12 mas/</a:t>
            </a:r>
            <a:r>
              <a:rPr lang="en-US" sz="2400" dirty="0" err="1"/>
              <a:t>yr</a:t>
            </a:r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31" y="122046"/>
            <a:ext cx="1590675" cy="1466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689356" y="1010181"/>
            <a:ext cx="1590675" cy="64633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8.3 years after  discovery</a:t>
            </a:r>
            <a:r>
              <a:rPr lang="en-US" baseline="30000" dirty="0"/>
              <a:t>1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76400" y="6523163"/>
            <a:ext cx="3962400" cy="365125"/>
          </a:xfrm>
        </p:spPr>
        <p:txBody>
          <a:bodyPr/>
          <a:lstStyle/>
          <a:p>
            <a:r>
              <a:rPr lang="en-US" dirty="0" smtClean="0"/>
              <a:t>1. Batista  et al  2015 ,  2. Bennett et al  2015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" y="95708"/>
            <a:ext cx="2053714" cy="16393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133" y="6248400"/>
            <a:ext cx="795867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3160"/>
            <a:ext cx="694267" cy="62484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008533" y="6250093"/>
            <a:ext cx="238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Aparna</a:t>
            </a:r>
            <a:r>
              <a:rPr lang="en-US" sz="20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Bhattacharya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3953067" y="558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11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994" y="721122"/>
            <a:ext cx="5307806" cy="718608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92D050"/>
                </a:solidFill>
              </a:rPr>
              <a:t>MOA-2008-BLG-310</a:t>
            </a:r>
            <a:r>
              <a:rPr lang="en-US" sz="4000" dirty="0" smtClean="0">
                <a:solidFill>
                  <a:srgbClr val="92D050"/>
                </a:solidFill>
              </a:rPr>
              <a:t/>
            </a:r>
            <a:br>
              <a:rPr lang="en-US" sz="4000" dirty="0" smtClean="0">
                <a:solidFill>
                  <a:srgbClr val="92D050"/>
                </a:solidFill>
              </a:rPr>
            </a:br>
            <a:endParaRPr lang="en-US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11994" y="1164697"/>
            <a:ext cx="5307805" cy="4897436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From Discovery paper</a:t>
            </a:r>
            <a:r>
              <a:rPr lang="en-US" sz="3200" baseline="30000" dirty="0"/>
              <a:t>1</a:t>
            </a:r>
            <a:r>
              <a:rPr lang="en-US" sz="3200" dirty="0"/>
              <a:t>:</a:t>
            </a:r>
          </a:p>
          <a:p>
            <a:pPr marL="0" indent="0">
              <a:buNone/>
            </a:pPr>
            <a:r>
              <a:rPr lang="en-US" sz="3200" baseline="30000" dirty="0"/>
              <a:t>    </a:t>
            </a:r>
            <a:endParaRPr lang="en-US" sz="3200" baseline="30000" dirty="0" smtClean="0"/>
          </a:p>
          <a:p>
            <a:pPr marL="0" indent="0">
              <a:buNone/>
            </a:pPr>
            <a:r>
              <a:rPr lang="en-US" sz="3200" baseline="30000" dirty="0" smtClean="0"/>
              <a:t>        </a:t>
            </a:r>
            <a:r>
              <a:rPr lang="en-US" sz="3900" baseline="30000" dirty="0" smtClean="0"/>
              <a:t>q = (3.3±0.3)</a:t>
            </a:r>
          </a:p>
          <a:p>
            <a:pPr marL="0" indent="0">
              <a:buNone/>
            </a:pPr>
            <a:r>
              <a:rPr lang="en-US" sz="3200" baseline="30000" dirty="0" smtClean="0"/>
              <a:t>     </a:t>
            </a:r>
            <a:r>
              <a:rPr lang="en-US" sz="3900" baseline="30000" dirty="0"/>
              <a:t>Sub Saturn mass planet</a:t>
            </a:r>
            <a:r>
              <a:rPr lang="en-US" sz="3900" dirty="0"/>
              <a:t> </a:t>
            </a:r>
          </a:p>
          <a:p>
            <a:pPr marL="0" indent="0">
              <a:buNone/>
            </a:pPr>
            <a:r>
              <a:rPr lang="en-US" sz="3200" dirty="0"/>
              <a:t>    </a:t>
            </a:r>
            <a:r>
              <a:rPr lang="el-GR" sz="3200" dirty="0"/>
              <a:t>μ</a:t>
            </a:r>
            <a:r>
              <a:rPr lang="en-US" sz="3200" dirty="0"/>
              <a:t> </a:t>
            </a:r>
            <a:r>
              <a:rPr lang="en-US" sz="3200" baseline="-25000" dirty="0" err="1"/>
              <a:t>relG</a:t>
            </a:r>
            <a:r>
              <a:rPr lang="en-US" sz="3200" dirty="0"/>
              <a:t> = 5.1 ± 0.3 </a:t>
            </a:r>
            <a:r>
              <a:rPr lang="en-US" sz="3200" dirty="0" smtClean="0"/>
              <a:t>mas/</a:t>
            </a:r>
            <a:r>
              <a:rPr lang="en-US" sz="3200" dirty="0" err="1" smtClean="0"/>
              <a:t>yr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Excess </a:t>
            </a:r>
            <a:r>
              <a:rPr lang="en-US" sz="3200" dirty="0"/>
              <a:t>flux in H band (NACO Data)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Extra Flux detected on top of source in HST </a:t>
            </a:r>
            <a:r>
              <a:rPr lang="en-US" sz="3200" i="1" dirty="0" smtClean="0"/>
              <a:t>I</a:t>
            </a:r>
            <a:r>
              <a:rPr lang="en-US" sz="3200" dirty="0" smtClean="0"/>
              <a:t> and </a:t>
            </a:r>
            <a:r>
              <a:rPr lang="en-US" sz="3200" i="1" dirty="0" smtClean="0"/>
              <a:t>V</a:t>
            </a:r>
            <a:r>
              <a:rPr lang="en-US" sz="3200" dirty="0" smtClean="0"/>
              <a:t> band data in both epochs 3.6 and 5.6 years later</a:t>
            </a:r>
          </a:p>
          <a:p>
            <a:endParaRPr lang="en-US" sz="3200" baseline="30000" dirty="0"/>
          </a:p>
          <a:p>
            <a:endParaRPr lang="en-US" sz="3200" baseline="300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Image from NACO VLT data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68" y="810502"/>
            <a:ext cx="4087265" cy="3962400"/>
          </a:xfr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1058" y="6476582"/>
            <a:ext cx="570942" cy="3814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56296" y="1820335"/>
                <a:ext cx="121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296" y="1820335"/>
                <a:ext cx="121920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7500" t="-105333" b="-1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133600" y="6062133"/>
            <a:ext cx="3886200" cy="443575"/>
          </a:xfrm>
        </p:spPr>
        <p:txBody>
          <a:bodyPr/>
          <a:lstStyle/>
          <a:p>
            <a:r>
              <a:rPr lang="en-US" sz="1800" dirty="0" smtClean="0"/>
              <a:t>1. J. </a:t>
            </a:r>
            <a:r>
              <a:rPr lang="en-US" sz="1800" dirty="0" err="1" smtClean="0"/>
              <a:t>Janczak</a:t>
            </a:r>
            <a:r>
              <a:rPr lang="en-US" sz="1800" dirty="0" smtClean="0"/>
              <a:t>  et al 2010 </a:t>
            </a:r>
            <a:r>
              <a:rPr lang="en-US" sz="1800" dirty="0" err="1" smtClean="0"/>
              <a:t>ApJ</a:t>
            </a:r>
            <a:r>
              <a:rPr lang="en-US" sz="1800" dirty="0" smtClean="0"/>
              <a:t> 711 731</a:t>
            </a:r>
            <a:endParaRPr lang="en-US" sz="1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133" y="6248400"/>
            <a:ext cx="795867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3160"/>
            <a:ext cx="694267" cy="6248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008533" y="6250093"/>
            <a:ext cx="238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Aparna</a:t>
            </a:r>
            <a:r>
              <a:rPr lang="en-US" sz="20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Bhattacharya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837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92D050"/>
                </a:solidFill>
              </a:rPr>
              <a:t>MOA-2008-BLG-310</a:t>
            </a:r>
            <a:r>
              <a:rPr lang="en-US" sz="48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48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u="sng" dirty="0" smtClean="0">
                <a:solidFill>
                  <a:schemeClr val="accent1"/>
                </a:solidFill>
              </a:rPr>
              <a:t>Two </a:t>
            </a:r>
            <a:r>
              <a:rPr lang="en-US" sz="3600" u="sng" dirty="0">
                <a:solidFill>
                  <a:schemeClr val="accent1"/>
                </a:solidFill>
              </a:rPr>
              <a:t>star </a:t>
            </a:r>
            <a:r>
              <a:rPr lang="en-US" sz="3600" u="sng" dirty="0" smtClean="0">
                <a:solidFill>
                  <a:schemeClr val="accent1"/>
                </a:solidFill>
              </a:rPr>
              <a:t>fit - Unconstrained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559" y="1713770"/>
            <a:ext cx="9130882" cy="42490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0" y="2667001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Residual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0176" y="4600929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But neither star brightness matches with the source brightness. The separation does not match with predicted separation</a:t>
            </a:r>
            <a:endParaRPr lang="en-IN" sz="2800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133" y="6248400"/>
            <a:ext cx="795867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3160"/>
            <a:ext cx="694267" cy="6248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008533" y="6250093"/>
            <a:ext cx="238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Aparna</a:t>
            </a:r>
            <a:r>
              <a:rPr lang="en-US" sz="2000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Bhattacharya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020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4577</TotalTime>
  <Words>991</Words>
  <Application>Microsoft Macintosh PowerPoint</Application>
  <PresentationFormat>Widescreen</PresentationFormat>
  <Paragraphs>186</Paragraphs>
  <Slides>20</Slides>
  <Notes>1</Notes>
  <HiddenSlides>5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Calibri</vt:lpstr>
      <vt:lpstr>Calibri Light</vt:lpstr>
      <vt:lpstr>Cambria Math</vt:lpstr>
      <vt:lpstr>ＭＳ Ｐゴシック</vt:lpstr>
      <vt:lpstr>Symbol</vt:lpstr>
      <vt:lpstr>Trebuchet MS</vt:lpstr>
      <vt:lpstr>Wingdings</vt:lpstr>
      <vt:lpstr>Yu Gothic</vt:lpstr>
      <vt:lpstr>Zapf Dingbats</vt:lpstr>
      <vt:lpstr>ヒラギノ角ゴ Pro W3</vt:lpstr>
      <vt:lpstr>Arial</vt:lpstr>
      <vt:lpstr>Office Theme</vt:lpstr>
      <vt:lpstr>数式</vt:lpstr>
      <vt:lpstr>Developing WFIRST Exoplanet Mass Measurement Method</vt:lpstr>
      <vt:lpstr>PowerPoint Presentation</vt:lpstr>
      <vt:lpstr>θE from light curve models</vt:lpstr>
      <vt:lpstr>PowerPoint Presentation</vt:lpstr>
      <vt:lpstr>PowerPoint Presentation</vt:lpstr>
      <vt:lpstr> Finite Source Effects &amp; Lens Brightness Measurement Yield Lens System Mass</vt:lpstr>
      <vt:lpstr> OGLE-2005-BLG-169: HST &amp; Keck</vt:lpstr>
      <vt:lpstr>MOA-2008-BLG-310 </vt:lpstr>
      <vt:lpstr>MOA-2008-BLG-310 Two star fit - Unconstrained</vt:lpstr>
      <vt:lpstr>MOA-2008-BLG-310 Two star fit – Source Flux Constrained</vt:lpstr>
      <vt:lpstr>MOA-2008-BLG-310 Two star fit – Source Flux and Lens- Source Separation Constrained </vt:lpstr>
      <vt:lpstr>MOA-2008-BLG-310 Two star fit – Conclusions</vt:lpstr>
      <vt:lpstr>MOA-2008-BLG-310 Three star fit – Upper Limit on Lens Mass</vt:lpstr>
      <vt:lpstr>MOA-2008-BLG-310  Three star fit – Upper Limit on Lens Mass</vt:lpstr>
      <vt:lpstr>MOA-2008-BLG-379 Three star fit </vt:lpstr>
      <vt:lpstr>Conclusions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Burt, Wendy</cp:lastModifiedBy>
  <cp:revision>57</cp:revision>
  <dcterms:created xsi:type="dcterms:W3CDTF">2017-01-27T23:18:32Z</dcterms:created>
  <dcterms:modified xsi:type="dcterms:W3CDTF">2017-02-02T20:49:20Z</dcterms:modified>
</cp:coreProperties>
</file>