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795" r:id="rId2"/>
    <p:sldId id="801" r:id="rId3"/>
    <p:sldId id="805" r:id="rId4"/>
    <p:sldId id="802" r:id="rId5"/>
    <p:sldId id="803" r:id="rId6"/>
    <p:sldId id="804" r:id="rId7"/>
    <p:sldId id="806" r:id="rId8"/>
    <p:sldId id="796" r:id="rId9"/>
    <p:sldId id="799" r:id="rId10"/>
    <p:sldId id="807" r:id="rId11"/>
    <p:sldId id="798" r:id="rId12"/>
    <p:sldId id="797" r:id="rId13"/>
    <p:sldId id="810" r:id="rId14"/>
    <p:sldId id="811" r:id="rId15"/>
    <p:sldId id="808" r:id="rId16"/>
    <p:sldId id="809" r:id="rId17"/>
    <p:sldId id="812" r:id="rId18"/>
    <p:sldId id="813" r:id="rId19"/>
    <p:sldId id="815" r:id="rId20"/>
    <p:sldId id="816" r:id="rId21"/>
    <p:sldId id="814" r:id="rId22"/>
    <p:sldId id="817" r:id="rId23"/>
    <p:sldId id="819" r:id="rId24"/>
    <p:sldId id="820" r:id="rId25"/>
    <p:sldId id="818" r:id="rId26"/>
    <p:sldId id="824" r:id="rId27"/>
    <p:sldId id="821" r:id="rId28"/>
    <p:sldId id="823" r:id="rId29"/>
    <p:sldId id="825" r:id="rId30"/>
    <p:sldId id="826" r:id="rId31"/>
    <p:sldId id="828" r:id="rId32"/>
    <p:sldId id="827" r:id="rId33"/>
    <p:sldId id="847" r:id="rId34"/>
    <p:sldId id="829" r:id="rId35"/>
    <p:sldId id="831" r:id="rId36"/>
    <p:sldId id="832" r:id="rId37"/>
    <p:sldId id="822" r:id="rId38"/>
    <p:sldId id="842" r:id="rId39"/>
    <p:sldId id="841" r:id="rId40"/>
    <p:sldId id="749" r:id="rId41"/>
    <p:sldId id="750" r:id="rId42"/>
    <p:sldId id="708" r:id="rId43"/>
    <p:sldId id="833" r:id="rId44"/>
    <p:sldId id="843" r:id="rId45"/>
    <p:sldId id="713" r:id="rId46"/>
    <p:sldId id="712" r:id="rId47"/>
    <p:sldId id="838" r:id="rId48"/>
    <p:sldId id="837" r:id="rId49"/>
    <p:sldId id="836" r:id="rId50"/>
    <p:sldId id="835" r:id="rId51"/>
    <p:sldId id="834" r:id="rId52"/>
    <p:sldId id="849" r:id="rId53"/>
    <p:sldId id="844" r:id="rId54"/>
    <p:sldId id="846" r:id="rId55"/>
    <p:sldId id="845" r:id="rId56"/>
    <p:sldId id="848" r:id="rId57"/>
  </p:sldIdLst>
  <p:sldSz cx="9144000" cy="6858000" type="screen4x3"/>
  <p:notesSz cx="7099300" cy="10234613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accent2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accent2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accent2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accent2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33CC33"/>
    <a:srgbClr val="FF0066"/>
    <a:srgbClr val="0070C0"/>
    <a:srgbClr val="CC0000"/>
    <a:srgbClr val="FFC000"/>
    <a:srgbClr val="99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45" autoAdjust="0"/>
    <p:restoredTop sz="94212" autoAdjust="0"/>
  </p:normalViewPr>
  <p:slideViewPr>
    <p:cSldViewPr snapToGrid="0">
      <p:cViewPr varScale="1">
        <p:scale>
          <a:sx n="114" d="100"/>
          <a:sy n="114" d="100"/>
        </p:scale>
        <p:origin x="1554" y="84"/>
      </p:cViewPr>
      <p:guideLst>
        <p:guide orient="horz" pos="2160"/>
        <p:guide pos="17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578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725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pPr>
              <a:defRPr/>
            </a:pPr>
            <a:fld id="{9C51EFB8-3994-4F59-97B9-D9AE575AE80F}" type="datetimeFigureOut">
              <a:rPr lang="he-IL"/>
              <a:pPr>
                <a:defRPr/>
              </a:pPr>
              <a:t>י'/שבט/תשע"ז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2725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pPr>
              <a:defRPr/>
            </a:pPr>
            <a:fld id="{F4FCCF1F-6B03-450F-B7A1-070E3896C38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0450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026A5C2-FF86-4018-92C7-528984D50D9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87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9826E-1151-47C7-A0B7-69975A5F0356}" type="slidenum">
              <a:rPr lang="he-IL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7075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1724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7915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3114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5902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0141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824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2418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883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2177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0358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9454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6841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3635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5481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1581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1666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3850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0538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5705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6868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775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51103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42802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8770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43463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33808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1278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62576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6577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28872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62559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546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8548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D7CEE-AEC1-46A0-B9F8-EF0CBE58C3F0}" type="slidenum">
              <a:rPr lang="he-IL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13513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D7CEE-AEC1-46A0-B9F8-EF0CBE58C3F0}" type="slidenum">
              <a:rPr lang="he-IL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36877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D7CEE-AEC1-46A0-B9F8-EF0CBE58C3F0}" type="slidenum">
              <a:rPr lang="he-IL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14878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D7CEE-AEC1-46A0-B9F8-EF0CBE58C3F0}" type="slidenum">
              <a:rPr lang="he-IL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11311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D7CEE-AEC1-46A0-B9F8-EF0CBE58C3F0}" type="slidenum">
              <a:rPr lang="he-IL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5415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D7CEE-AEC1-46A0-B9F8-EF0CBE58C3F0}" type="slidenum">
              <a:rPr lang="he-IL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09643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D7CEE-AEC1-46A0-B9F8-EF0CBE58C3F0}" type="slidenum">
              <a:rPr lang="he-IL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88477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D7CEE-AEC1-46A0-B9F8-EF0CBE58C3F0}" type="slidenum">
              <a:rPr lang="he-IL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9251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D7CEE-AEC1-46A0-B9F8-EF0CBE58C3F0}" type="slidenum">
              <a:rPr lang="he-IL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88135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D7CEE-AEC1-46A0-B9F8-EF0CBE58C3F0}" type="slidenum">
              <a:rPr lang="he-IL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81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59697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D7CEE-AEC1-46A0-B9F8-EF0CBE58C3F0}" type="slidenum">
              <a:rPr lang="he-IL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55926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2050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30482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85856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58476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6072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2839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1380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876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1728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DF5FA-B496-4B72-B9E4-BE2C2B65790C}" type="slidenum">
              <a:rPr lang="he-IL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232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0880-8F9F-44A8-9C52-9426D956D3F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BE365-95F2-447A-9546-13250318A5F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A65A4-51E8-4712-8976-C5B77D4470A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1DB2-8743-49E3-825C-EC79917AF82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FFD9-831D-40C2-9322-23E6A3D9B56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2983-91AB-43F1-B6BB-EC4ED37E31D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AB06-72BD-4701-8651-6455B12C8F3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80670-A612-44DD-B07C-A2DDBFBFF29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4C5D-8A5C-4613-8B2D-C298C11C049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E3CE-2D12-4A55-BB67-D1666A421A9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fld id="{51BE111A-E708-4E94-A84C-8F9484AB8A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1302203" y="6556666"/>
            <a:ext cx="65395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Microlensing tutorial, 21</a:t>
            </a:r>
            <a:r>
              <a:rPr kumimoji="0" lang="en-US" sz="1400" b="0" i="0" u="none" strike="noStrike" kern="1200" cap="none" spc="0" normalizeH="0" baseline="3000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</a:t>
            </a:r>
            <a:r>
              <a: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Microlensing conference – Theory and Observables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 flipV="1">
            <a:off x="0" y="657383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4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6.jpe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5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5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5.png"/><Relationship Id="rId4" Type="http://schemas.openxmlformats.org/officeDocument/2006/relationships/image" Target="../media/image49.png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5.png"/><Relationship Id="rId10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0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5.png"/><Relationship Id="rId10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8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64.png"/><Relationship Id="rId5" Type="http://schemas.openxmlformats.org/officeDocument/2006/relationships/image" Target="../media/image35.png"/><Relationship Id="rId10" Type="http://schemas.openxmlformats.org/officeDocument/2006/relationships/image" Target="../media/image63.png"/><Relationship Id="rId4" Type="http://schemas.openxmlformats.org/officeDocument/2006/relationships/image" Target="../media/image49.png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emf"/><Relationship Id="rId5" Type="http://schemas.openxmlformats.org/officeDocument/2006/relationships/image" Target="../media/image73.png"/><Relationship Id="rId4" Type="http://schemas.openxmlformats.org/officeDocument/2006/relationships/image" Target="../media/image7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emf"/><Relationship Id="rId5" Type="http://schemas.openxmlformats.org/officeDocument/2006/relationships/image" Target="../media/image73.png"/><Relationship Id="rId4" Type="http://schemas.openxmlformats.org/officeDocument/2006/relationships/image" Target="../media/image72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emf"/><Relationship Id="rId4" Type="http://schemas.openxmlformats.org/officeDocument/2006/relationships/image" Target="../media/image7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5.png"/><Relationship Id="rId4" Type="http://schemas.openxmlformats.org/officeDocument/2006/relationships/image" Target="../media/image49.png"/><Relationship Id="rId9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8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5.png"/><Relationship Id="rId4" Type="http://schemas.openxmlformats.org/officeDocument/2006/relationships/image" Target="../media/image49.png"/><Relationship Id="rId9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8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5.png"/><Relationship Id="rId10" Type="http://schemas.openxmlformats.org/officeDocument/2006/relationships/image" Target="../media/image77.emf"/><Relationship Id="rId4" Type="http://schemas.openxmlformats.org/officeDocument/2006/relationships/image" Target="../media/image49.png"/><Relationship Id="rId9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25618" y="1338663"/>
            <a:ext cx="6635931" cy="1662545"/>
          </a:xfrm>
        </p:spPr>
        <p:txBody>
          <a:bodyPr>
            <a:normAutofit fontScale="90000"/>
          </a:bodyPr>
          <a:lstStyle/>
          <a:p>
            <a:pPr rtl="0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Microlensing Theory and Observables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Yossi Shvartzvald 	           NPP Fellow @ JPL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685" y="3269321"/>
            <a:ext cx="4417799" cy="301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73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</a:t>
            </a:r>
            <a:r>
              <a:rPr lang="en-US" sz="2800" dirty="0" smtClean="0"/>
              <a:t>Geometry</a:t>
            </a:r>
            <a:endParaRPr lang="en-US" dirty="0"/>
          </a:p>
        </p:txBody>
      </p:sp>
      <p:cxnSp>
        <p:nvCxnSpPr>
          <p:cNvPr id="7" name="Shape 64"/>
          <p:cNvCxnSpPr/>
          <p:nvPr/>
        </p:nvCxnSpPr>
        <p:spPr>
          <a:xfrm>
            <a:off x="2157245" y="5040007"/>
            <a:ext cx="4812900" cy="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65"/>
          <p:cNvCxnSpPr/>
          <p:nvPr/>
        </p:nvCxnSpPr>
        <p:spPr>
          <a:xfrm flipV="1">
            <a:off x="2157245" y="2518276"/>
            <a:ext cx="4792195" cy="25217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67"/>
          <p:cNvCxnSpPr/>
          <p:nvPr/>
        </p:nvCxnSpPr>
        <p:spPr>
          <a:xfrm flipV="1">
            <a:off x="2157245" y="4103802"/>
            <a:ext cx="4792195" cy="9362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68"/>
          <p:cNvCxnSpPr/>
          <p:nvPr/>
        </p:nvCxnSpPr>
        <p:spPr>
          <a:xfrm>
            <a:off x="6949440" y="2518276"/>
            <a:ext cx="0" cy="15744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70"/>
          <p:cNvCxnSpPr/>
          <p:nvPr/>
        </p:nvCxnSpPr>
        <p:spPr>
          <a:xfrm flipH="1" flipV="1">
            <a:off x="4398542" y="3877576"/>
            <a:ext cx="2550899" cy="2054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" name="Shape 71"/>
          <p:cNvCxnSpPr/>
          <p:nvPr/>
        </p:nvCxnSpPr>
        <p:spPr>
          <a:xfrm flipH="1">
            <a:off x="2139245" y="5602053"/>
            <a:ext cx="12000" cy="79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" name="Shape 72"/>
          <p:cNvCxnSpPr/>
          <p:nvPr/>
        </p:nvCxnSpPr>
        <p:spPr>
          <a:xfrm flipH="1">
            <a:off x="6952145" y="5602053"/>
            <a:ext cx="12000" cy="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7" name="Shape 73"/>
          <p:cNvCxnSpPr/>
          <p:nvPr/>
        </p:nvCxnSpPr>
        <p:spPr>
          <a:xfrm>
            <a:off x="4384220" y="5602053"/>
            <a:ext cx="1500" cy="36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8" name="Shape 74"/>
          <p:cNvCxnSpPr/>
          <p:nvPr/>
        </p:nvCxnSpPr>
        <p:spPr>
          <a:xfrm rot="10800000" flipH="1">
            <a:off x="2181270" y="5764278"/>
            <a:ext cx="21933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9" name="Shape 75"/>
          <p:cNvCxnSpPr/>
          <p:nvPr/>
        </p:nvCxnSpPr>
        <p:spPr>
          <a:xfrm rot="10800000" flipH="1">
            <a:off x="2181270" y="6361403"/>
            <a:ext cx="47409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8571" r="-25714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1429" r="-2214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1429" r="-20714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30624" y="238859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2388590"/>
                <a:ext cx="84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1429" r="-14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36364" r="-39090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36364" r="-35454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 bwMode="auto">
          <a:xfrm>
            <a:off x="3827042" y="3217058"/>
            <a:ext cx="1143000" cy="1143000"/>
          </a:xfrm>
          <a:prstGeom prst="arc">
            <a:avLst>
              <a:gd name="adj1" fmla="val 20418459"/>
              <a:gd name="adj2" fmla="val 808103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rc 31"/>
          <p:cNvSpPr/>
          <p:nvPr/>
        </p:nvSpPr>
        <p:spPr bwMode="auto">
          <a:xfrm>
            <a:off x="1594745" y="4413088"/>
            <a:ext cx="1143000" cy="1143000"/>
          </a:xfrm>
          <a:prstGeom prst="arc">
            <a:avLst>
              <a:gd name="adj1" fmla="val 20312189"/>
              <a:gd name="adj2" fmla="val 450852"/>
            </a:avLst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>
            <a:off x="1463038" y="4386962"/>
            <a:ext cx="1326961" cy="1142999"/>
          </a:xfrm>
          <a:prstGeom prst="arc">
            <a:avLst>
              <a:gd name="adj1" fmla="val 20554938"/>
              <a:gd name="adj2" fmla="val 450852"/>
            </a:avLst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rc 33"/>
          <p:cNvSpPr/>
          <p:nvPr/>
        </p:nvSpPr>
        <p:spPr bwMode="auto">
          <a:xfrm>
            <a:off x="931818" y="3892728"/>
            <a:ext cx="2258169" cy="2444676"/>
          </a:xfrm>
          <a:prstGeom prst="arc">
            <a:avLst>
              <a:gd name="adj1" fmla="val 20811375"/>
              <a:gd name="adj2" fmla="val 21351716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Arc 47"/>
          <p:cNvSpPr/>
          <p:nvPr/>
        </p:nvSpPr>
        <p:spPr bwMode="auto">
          <a:xfrm>
            <a:off x="1001486" y="3868729"/>
            <a:ext cx="2254057" cy="2174129"/>
          </a:xfrm>
          <a:prstGeom prst="arc">
            <a:avLst>
              <a:gd name="adj1" fmla="val 20243988"/>
              <a:gd name="adj2" fmla="val 21154868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479865" y="4652026"/>
                <a:ext cx="7820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865" y="4652026"/>
                <a:ext cx="782087" cy="246221"/>
              </a:xfrm>
              <a:prstGeom prst="rect">
                <a:avLst/>
              </a:prstGeom>
              <a:blipFill rotWithShape="0">
                <a:blip r:embed="rId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02669" y="4790589"/>
                <a:ext cx="7820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69" y="4790589"/>
                <a:ext cx="782087" cy="246221"/>
              </a:xfrm>
              <a:prstGeom prst="rect">
                <a:avLst/>
              </a:prstGeom>
              <a:blipFill rotWithShape="0">
                <a:blip r:embed="rId10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76748" y="4448053"/>
                <a:ext cx="7820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748" y="4448053"/>
                <a:ext cx="782087" cy="246221"/>
              </a:xfrm>
              <a:prstGeom prst="rect">
                <a:avLst/>
              </a:prstGeom>
              <a:blipFill rotWithShape="0">
                <a:blip r:embed="rId11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82162" y="3377616"/>
                <a:ext cx="1495779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162" y="3377616"/>
                <a:ext cx="1495779" cy="5204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316788" y="4216952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788" y="4216952"/>
                <a:ext cx="248786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23" idx="0"/>
          </p:cNvCxnSpPr>
          <p:nvPr/>
        </p:nvCxnSpPr>
        <p:spPr bwMode="auto">
          <a:xfrm flipV="1">
            <a:off x="4384220" y="3868729"/>
            <a:ext cx="21241" cy="1199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med"/>
            <a:tailEnd type="arrow" w="sm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7104" y="2074734"/>
                <a:ext cx="4759288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4" y="2074734"/>
                <a:ext cx="4759288" cy="8298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675600" y="1438254"/>
            <a:ext cx="492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The Lensing Equation (single lens)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307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</a:t>
            </a:r>
            <a:r>
              <a:rPr lang="en-US" sz="2800" dirty="0" smtClean="0"/>
              <a:t>Geometry</a:t>
            </a:r>
            <a:endParaRPr lang="en-US" dirty="0"/>
          </a:p>
        </p:txBody>
      </p:sp>
      <p:cxnSp>
        <p:nvCxnSpPr>
          <p:cNvPr id="7" name="Shape 64"/>
          <p:cNvCxnSpPr/>
          <p:nvPr/>
        </p:nvCxnSpPr>
        <p:spPr>
          <a:xfrm>
            <a:off x="2157245" y="5040007"/>
            <a:ext cx="4812900" cy="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65"/>
          <p:cNvCxnSpPr/>
          <p:nvPr/>
        </p:nvCxnSpPr>
        <p:spPr>
          <a:xfrm flipV="1">
            <a:off x="2157245" y="2518276"/>
            <a:ext cx="4792195" cy="25217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68"/>
          <p:cNvCxnSpPr/>
          <p:nvPr/>
        </p:nvCxnSpPr>
        <p:spPr>
          <a:xfrm>
            <a:off x="6949440" y="2518276"/>
            <a:ext cx="6382" cy="25335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" name="Shape 71"/>
          <p:cNvCxnSpPr/>
          <p:nvPr/>
        </p:nvCxnSpPr>
        <p:spPr>
          <a:xfrm flipH="1">
            <a:off x="2139245" y="5602053"/>
            <a:ext cx="12000" cy="79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" name="Shape 72"/>
          <p:cNvCxnSpPr/>
          <p:nvPr/>
        </p:nvCxnSpPr>
        <p:spPr>
          <a:xfrm flipH="1">
            <a:off x="6952145" y="5602053"/>
            <a:ext cx="12000" cy="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7" name="Shape 73"/>
          <p:cNvCxnSpPr/>
          <p:nvPr/>
        </p:nvCxnSpPr>
        <p:spPr>
          <a:xfrm>
            <a:off x="4384220" y="5602053"/>
            <a:ext cx="1500" cy="36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8" name="Shape 74"/>
          <p:cNvCxnSpPr/>
          <p:nvPr/>
        </p:nvCxnSpPr>
        <p:spPr>
          <a:xfrm rot="10800000" flipH="1">
            <a:off x="2181270" y="5764278"/>
            <a:ext cx="21933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9" name="Shape 75"/>
          <p:cNvCxnSpPr/>
          <p:nvPr/>
        </p:nvCxnSpPr>
        <p:spPr>
          <a:xfrm rot="10800000" flipH="1">
            <a:off x="2181270" y="6361403"/>
            <a:ext cx="47409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8571" r="-25714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1429" r="-2214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30624" y="238859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2388590"/>
                <a:ext cx="8496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1429" r="-14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36364" r="-39090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36364" r="-35454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 bwMode="auto">
          <a:xfrm>
            <a:off x="1594745" y="4413088"/>
            <a:ext cx="1143000" cy="1143000"/>
          </a:xfrm>
          <a:prstGeom prst="arc">
            <a:avLst>
              <a:gd name="adj1" fmla="val 20312189"/>
              <a:gd name="adj2" fmla="val 450852"/>
            </a:avLst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>
            <a:off x="1463038" y="4386962"/>
            <a:ext cx="1326961" cy="1142999"/>
          </a:xfrm>
          <a:prstGeom prst="arc">
            <a:avLst>
              <a:gd name="adj1" fmla="val 20554938"/>
              <a:gd name="adj2" fmla="val 450852"/>
            </a:avLst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479865" y="4652026"/>
                <a:ext cx="7820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865" y="4652026"/>
                <a:ext cx="782087" cy="246221"/>
              </a:xfrm>
              <a:prstGeom prst="rect">
                <a:avLst/>
              </a:prstGeom>
              <a:blipFill rotWithShape="0">
                <a:blip r:embed="rId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316788" y="4216952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788" y="4216952"/>
                <a:ext cx="248786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23" idx="0"/>
          </p:cNvCxnSpPr>
          <p:nvPr/>
        </p:nvCxnSpPr>
        <p:spPr bwMode="auto">
          <a:xfrm flipV="1">
            <a:off x="4384220" y="3868729"/>
            <a:ext cx="21241" cy="1199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med"/>
            <a:tailEnd type="arrow" w="sm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7104" y="2074734"/>
                <a:ext cx="4759288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4" y="2074734"/>
                <a:ext cx="4759288" cy="8298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675600" y="1438254"/>
            <a:ext cx="492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The Lensing Equation (single lens)</a:t>
            </a:r>
            <a:endParaRPr lang="en-US" u="sng" dirty="0"/>
          </a:p>
        </p:txBody>
      </p:sp>
      <p:cxnSp>
        <p:nvCxnSpPr>
          <p:cNvPr id="35" name="Shape 70"/>
          <p:cNvCxnSpPr/>
          <p:nvPr/>
        </p:nvCxnSpPr>
        <p:spPr>
          <a:xfrm flipH="1" flipV="1">
            <a:off x="4384220" y="3869689"/>
            <a:ext cx="2571602" cy="118214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" name="Arc 36"/>
          <p:cNvSpPr/>
          <p:nvPr/>
        </p:nvSpPr>
        <p:spPr bwMode="auto">
          <a:xfrm>
            <a:off x="3812719" y="3209171"/>
            <a:ext cx="1143000" cy="1143000"/>
          </a:xfrm>
          <a:prstGeom prst="arc">
            <a:avLst>
              <a:gd name="adj1" fmla="val 20418459"/>
              <a:gd name="adj2" fmla="val 1725658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89322" y="3522934"/>
                <a:ext cx="1495779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322" y="3522934"/>
                <a:ext cx="1495779" cy="5204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70145" y="4875059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145" y="4875059"/>
                <a:ext cx="8496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21429" r="-20714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8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</a:t>
            </a:r>
            <a:r>
              <a:rPr lang="en-US" sz="2800" dirty="0" smtClean="0"/>
              <a:t>Geometry</a:t>
            </a:r>
            <a:endParaRPr lang="en-US" dirty="0"/>
          </a:p>
        </p:txBody>
      </p:sp>
      <p:cxnSp>
        <p:nvCxnSpPr>
          <p:cNvPr id="7" name="Shape 64"/>
          <p:cNvCxnSpPr/>
          <p:nvPr/>
        </p:nvCxnSpPr>
        <p:spPr>
          <a:xfrm>
            <a:off x="2157245" y="5040007"/>
            <a:ext cx="4812900" cy="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65"/>
          <p:cNvCxnSpPr>
            <a:endCxn id="28" idx="0"/>
          </p:cNvCxnSpPr>
          <p:nvPr/>
        </p:nvCxnSpPr>
        <p:spPr>
          <a:xfrm flipV="1">
            <a:off x="2157245" y="3595980"/>
            <a:ext cx="2779373" cy="144402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70"/>
          <p:cNvCxnSpPr>
            <a:stCxn id="24" idx="1"/>
          </p:cNvCxnSpPr>
          <p:nvPr/>
        </p:nvCxnSpPr>
        <p:spPr>
          <a:xfrm flipH="1" flipV="1">
            <a:off x="4398543" y="3877576"/>
            <a:ext cx="2571602" cy="118214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8571" r="-25714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1429" r="-2214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70145" y="4875059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145" y="4875059"/>
                <a:ext cx="8496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1429" r="-20714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 bwMode="auto">
          <a:xfrm>
            <a:off x="3827042" y="3217058"/>
            <a:ext cx="1143000" cy="1143000"/>
          </a:xfrm>
          <a:prstGeom prst="arc">
            <a:avLst>
              <a:gd name="adj1" fmla="val 20418459"/>
              <a:gd name="adj2" fmla="val 1725658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rc 31"/>
          <p:cNvSpPr/>
          <p:nvPr/>
        </p:nvSpPr>
        <p:spPr bwMode="auto">
          <a:xfrm>
            <a:off x="1594745" y="4413088"/>
            <a:ext cx="1143000" cy="1143000"/>
          </a:xfrm>
          <a:prstGeom prst="arc">
            <a:avLst>
              <a:gd name="adj1" fmla="val 20312189"/>
              <a:gd name="adj2" fmla="val 450852"/>
            </a:avLst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>
            <a:off x="1463038" y="4386962"/>
            <a:ext cx="1326961" cy="1142999"/>
          </a:xfrm>
          <a:prstGeom prst="arc">
            <a:avLst>
              <a:gd name="adj1" fmla="val 20554938"/>
              <a:gd name="adj2" fmla="val 450852"/>
            </a:avLst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487779" y="4729449"/>
                <a:ext cx="7820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779" y="4729449"/>
                <a:ext cx="782087" cy="246221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34197" y="3516870"/>
                <a:ext cx="1495779" cy="565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197" y="3516870"/>
                <a:ext cx="1495779" cy="565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849955" y="2074424"/>
                <a:ext cx="4759288" cy="1091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955" y="2074424"/>
                <a:ext cx="4759288" cy="10911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2305445" y="1454888"/>
            <a:ext cx="4072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The Einstein Angular Radius</a:t>
            </a:r>
            <a:endParaRPr lang="en-US" u="sng" dirty="0"/>
          </a:p>
        </p:txBody>
      </p:sp>
      <p:sp>
        <p:nvSpPr>
          <p:cNvPr id="21" name="Oval 20"/>
          <p:cNvSpPr/>
          <p:nvPr/>
        </p:nvSpPr>
        <p:spPr bwMode="auto">
          <a:xfrm>
            <a:off x="4265018" y="3868729"/>
            <a:ext cx="257340" cy="233177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439302" y="4223703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302" y="4223703"/>
                <a:ext cx="248786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39024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 bwMode="auto">
          <a:xfrm flipV="1">
            <a:off x="4384220" y="3868729"/>
            <a:ext cx="21241" cy="1199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med"/>
            <a:tailEnd type="arrow" w="sm" len="med"/>
          </a:ln>
          <a:effectLst/>
        </p:spPr>
      </p:cxnSp>
      <p:cxnSp>
        <p:nvCxnSpPr>
          <p:cNvPr id="43" name="Shape 70"/>
          <p:cNvCxnSpPr>
            <a:stCxn id="24" idx="1"/>
            <a:endCxn id="21" idx="4"/>
          </p:cNvCxnSpPr>
          <p:nvPr/>
        </p:nvCxnSpPr>
        <p:spPr>
          <a:xfrm flipH="1">
            <a:off x="4393688" y="5059725"/>
            <a:ext cx="2576457" cy="114077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6340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</a:t>
            </a:r>
            <a:r>
              <a:rPr lang="en-US" sz="2800" dirty="0" smtClean="0"/>
              <a:t>Geometry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2857454"/>
            <a:ext cx="4673337" cy="3232354"/>
            <a:chOff x="931818" y="2388590"/>
            <a:chExt cx="6183766" cy="4208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030624" y="2388590"/>
                  <a:ext cx="849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0624" y="2388590"/>
                  <a:ext cx="8496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4545" r="-209091" b="-4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931818" y="2518276"/>
              <a:ext cx="6183766" cy="4078876"/>
              <a:chOff x="931818" y="2518276"/>
              <a:chExt cx="6183766" cy="4078876"/>
            </a:xfrm>
          </p:grpSpPr>
          <p:cxnSp>
            <p:nvCxnSpPr>
              <p:cNvPr id="7" name="Shape 64"/>
              <p:cNvCxnSpPr/>
              <p:nvPr/>
            </p:nvCxnSpPr>
            <p:spPr>
              <a:xfrm>
                <a:off x="2157245" y="5040007"/>
                <a:ext cx="4812900" cy="2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8" name="Shape 65"/>
              <p:cNvCxnSpPr/>
              <p:nvPr/>
            </p:nvCxnSpPr>
            <p:spPr>
              <a:xfrm flipV="1">
                <a:off x="2157245" y="2518276"/>
                <a:ext cx="4792195" cy="25217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" name="Shape 67"/>
              <p:cNvCxnSpPr/>
              <p:nvPr/>
            </p:nvCxnSpPr>
            <p:spPr>
              <a:xfrm flipV="1">
                <a:off x="2157245" y="4103802"/>
                <a:ext cx="4792195" cy="93620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" name="Shape 68"/>
              <p:cNvCxnSpPr/>
              <p:nvPr/>
            </p:nvCxnSpPr>
            <p:spPr>
              <a:xfrm>
                <a:off x="6949440" y="2518276"/>
                <a:ext cx="0" cy="15744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" name="Shape 70"/>
              <p:cNvCxnSpPr/>
              <p:nvPr/>
            </p:nvCxnSpPr>
            <p:spPr>
              <a:xfrm flipH="1" flipV="1">
                <a:off x="4398542" y="3877576"/>
                <a:ext cx="2550899" cy="20549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" name="Shape 71"/>
              <p:cNvCxnSpPr/>
              <p:nvPr/>
            </p:nvCxnSpPr>
            <p:spPr>
              <a:xfrm flipH="1">
                <a:off x="2139245" y="5602053"/>
                <a:ext cx="12000" cy="79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" name="Shape 72"/>
              <p:cNvCxnSpPr/>
              <p:nvPr/>
            </p:nvCxnSpPr>
            <p:spPr>
              <a:xfrm flipH="1">
                <a:off x="6952145" y="5602053"/>
                <a:ext cx="12000" cy="78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" name="Shape 73"/>
              <p:cNvCxnSpPr/>
              <p:nvPr/>
            </p:nvCxnSpPr>
            <p:spPr>
              <a:xfrm>
                <a:off x="4384220" y="5602053"/>
                <a:ext cx="1500" cy="36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" name="Shape 74"/>
              <p:cNvCxnSpPr/>
              <p:nvPr/>
            </p:nvCxnSpPr>
            <p:spPr>
              <a:xfrm rot="10800000" flipH="1">
                <a:off x="2181270" y="5764278"/>
                <a:ext cx="2193300" cy="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triangle" w="lg" len="lg"/>
                <a:tailEnd type="triangle" w="lg" len="lg"/>
              </a:ln>
            </p:spPr>
          </p:cxnSp>
          <p:cxnSp>
            <p:nvCxnSpPr>
              <p:cNvPr id="19" name="Shape 75"/>
              <p:cNvCxnSpPr/>
              <p:nvPr/>
            </p:nvCxnSpPr>
            <p:spPr>
              <a:xfrm rot="10800000" flipH="1">
                <a:off x="2181270" y="6361403"/>
                <a:ext cx="47409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triangle" w="lg" len="lg"/>
                <a:tailEnd type="triangle" w="lg" len="lg"/>
              </a:ln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2029804" y="5032178"/>
                    <a:ext cx="849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9804" y="5032178"/>
                    <a:ext cx="8496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54545" r="-363636" b="-434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4341740" y="5067926"/>
                    <a:ext cx="849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1740" y="5067926"/>
                    <a:ext cx="84960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80000" r="-340000" b="-425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7030624" y="3888810"/>
                    <a:ext cx="849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0624" y="3888810"/>
                    <a:ext cx="84960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54545" r="-290909" b="-434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3119455" y="5319495"/>
                    <a:ext cx="7053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9455" y="5319495"/>
                    <a:ext cx="7053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55556" r="-511111" b="-564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271208" y="6289375"/>
                    <a:ext cx="7053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1208" y="6289375"/>
                    <a:ext cx="7053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66667" r="-455556" b="-487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Arc 27"/>
              <p:cNvSpPr/>
              <p:nvPr/>
            </p:nvSpPr>
            <p:spPr bwMode="auto">
              <a:xfrm>
                <a:off x="3827042" y="3217058"/>
                <a:ext cx="1143000" cy="1143000"/>
              </a:xfrm>
              <a:prstGeom prst="arc">
                <a:avLst>
                  <a:gd name="adj1" fmla="val 20418459"/>
                  <a:gd name="adj2" fmla="val 808103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Arc 31"/>
              <p:cNvSpPr/>
              <p:nvPr/>
            </p:nvSpPr>
            <p:spPr bwMode="auto">
              <a:xfrm>
                <a:off x="1594745" y="4413088"/>
                <a:ext cx="1143000" cy="1143000"/>
              </a:xfrm>
              <a:prstGeom prst="arc">
                <a:avLst>
                  <a:gd name="adj1" fmla="val 20312189"/>
                  <a:gd name="adj2" fmla="val 450852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Arc 32"/>
              <p:cNvSpPr/>
              <p:nvPr/>
            </p:nvSpPr>
            <p:spPr bwMode="auto">
              <a:xfrm>
                <a:off x="1463038" y="4386962"/>
                <a:ext cx="1326961" cy="1142999"/>
              </a:xfrm>
              <a:prstGeom prst="arc">
                <a:avLst>
                  <a:gd name="adj1" fmla="val 20554938"/>
                  <a:gd name="adj2" fmla="val 450852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>
                <a:off x="931818" y="3892728"/>
                <a:ext cx="2258169" cy="2444676"/>
              </a:xfrm>
              <a:prstGeom prst="arc">
                <a:avLst>
                  <a:gd name="adj1" fmla="val 20811375"/>
                  <a:gd name="adj2" fmla="val 21351716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Arc 47"/>
              <p:cNvSpPr/>
              <p:nvPr/>
            </p:nvSpPr>
            <p:spPr bwMode="auto">
              <a:xfrm>
                <a:off x="1001486" y="3868729"/>
                <a:ext cx="2254057" cy="2174129"/>
              </a:xfrm>
              <a:prstGeom prst="arc">
                <a:avLst>
                  <a:gd name="adj1" fmla="val 20243988"/>
                  <a:gd name="adj2" fmla="val 21154868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2537556" y="4619321"/>
                    <a:ext cx="782087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7556" y="4619321"/>
                    <a:ext cx="782087" cy="246221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419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107442" y="4757910"/>
                    <a:ext cx="782087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7442" y="4757910"/>
                    <a:ext cx="782087" cy="24622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774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35432" y="4424117"/>
                    <a:ext cx="782087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5432" y="4424117"/>
                    <a:ext cx="782087" cy="246221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548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095716" y="3311107"/>
                    <a:ext cx="1495779" cy="52046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1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5716" y="3311107"/>
                    <a:ext cx="1495779" cy="520463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287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/>
              <p:cNvCxnSpPr>
                <a:stCxn id="23" idx="0"/>
              </p:cNvCxnSpPr>
              <p:nvPr/>
            </p:nvCxnSpPr>
            <p:spPr bwMode="auto">
              <a:xfrm flipV="1">
                <a:off x="4384220" y="3868729"/>
                <a:ext cx="21241" cy="119919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med"/>
                <a:tailEnd type="arrow" w="sm" len="med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7104" y="2074734"/>
                <a:ext cx="4759288" cy="74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4" y="2074734"/>
                <a:ext cx="4759288" cy="7469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675600" y="1438254"/>
            <a:ext cx="492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The Lensing Equation (single lens)</a:t>
            </a:r>
            <a:endParaRPr lang="en-US" u="sng" dirty="0"/>
          </a:p>
        </p:txBody>
      </p:sp>
      <p:sp>
        <p:nvSpPr>
          <p:cNvPr id="35" name="Oval 34"/>
          <p:cNvSpPr/>
          <p:nvPr/>
        </p:nvSpPr>
        <p:spPr bwMode="auto">
          <a:xfrm>
            <a:off x="2515480" y="4080372"/>
            <a:ext cx="218065" cy="174051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</a:t>
            </a:r>
            <a:r>
              <a:rPr lang="en-US" sz="2800" dirty="0" smtClean="0"/>
              <a:t>Geometry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2857454"/>
            <a:ext cx="4673337" cy="3232354"/>
            <a:chOff x="931818" y="2388590"/>
            <a:chExt cx="6183766" cy="4208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030624" y="2388590"/>
                  <a:ext cx="849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0624" y="2388590"/>
                  <a:ext cx="8496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4545" r="-209091" b="-4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931818" y="2518276"/>
              <a:ext cx="6183766" cy="4078876"/>
              <a:chOff x="931818" y="2518276"/>
              <a:chExt cx="6183766" cy="4078876"/>
            </a:xfrm>
          </p:grpSpPr>
          <p:cxnSp>
            <p:nvCxnSpPr>
              <p:cNvPr id="7" name="Shape 64"/>
              <p:cNvCxnSpPr/>
              <p:nvPr/>
            </p:nvCxnSpPr>
            <p:spPr>
              <a:xfrm>
                <a:off x="2157245" y="5040007"/>
                <a:ext cx="4812900" cy="2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8" name="Shape 65"/>
              <p:cNvCxnSpPr/>
              <p:nvPr/>
            </p:nvCxnSpPr>
            <p:spPr>
              <a:xfrm flipV="1">
                <a:off x="2157245" y="2518276"/>
                <a:ext cx="4792195" cy="25217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" name="Shape 67"/>
              <p:cNvCxnSpPr/>
              <p:nvPr/>
            </p:nvCxnSpPr>
            <p:spPr>
              <a:xfrm flipV="1">
                <a:off x="2157245" y="4103802"/>
                <a:ext cx="4792195" cy="93620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" name="Shape 68"/>
              <p:cNvCxnSpPr/>
              <p:nvPr/>
            </p:nvCxnSpPr>
            <p:spPr>
              <a:xfrm>
                <a:off x="6949440" y="2518276"/>
                <a:ext cx="0" cy="15744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" name="Shape 70"/>
              <p:cNvCxnSpPr/>
              <p:nvPr/>
            </p:nvCxnSpPr>
            <p:spPr>
              <a:xfrm flipH="1" flipV="1">
                <a:off x="4398542" y="3877576"/>
                <a:ext cx="2550899" cy="20549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" name="Shape 71"/>
              <p:cNvCxnSpPr/>
              <p:nvPr/>
            </p:nvCxnSpPr>
            <p:spPr>
              <a:xfrm flipH="1">
                <a:off x="2139245" y="5602053"/>
                <a:ext cx="12000" cy="79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6" name="Shape 72"/>
              <p:cNvCxnSpPr/>
              <p:nvPr/>
            </p:nvCxnSpPr>
            <p:spPr>
              <a:xfrm flipH="1">
                <a:off x="6952145" y="5602053"/>
                <a:ext cx="12000" cy="781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7" name="Shape 73"/>
              <p:cNvCxnSpPr/>
              <p:nvPr/>
            </p:nvCxnSpPr>
            <p:spPr>
              <a:xfrm>
                <a:off x="4384220" y="5602053"/>
                <a:ext cx="1500" cy="36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8" name="Shape 74"/>
              <p:cNvCxnSpPr/>
              <p:nvPr/>
            </p:nvCxnSpPr>
            <p:spPr>
              <a:xfrm rot="10800000" flipH="1">
                <a:off x="2181270" y="5764278"/>
                <a:ext cx="2193300" cy="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triangle" w="lg" len="lg"/>
                <a:tailEnd type="triangle" w="lg" len="lg"/>
              </a:ln>
            </p:spPr>
          </p:cxnSp>
          <p:cxnSp>
            <p:nvCxnSpPr>
              <p:cNvPr id="19" name="Shape 75"/>
              <p:cNvCxnSpPr/>
              <p:nvPr/>
            </p:nvCxnSpPr>
            <p:spPr>
              <a:xfrm rot="10800000" flipH="1">
                <a:off x="2181270" y="6361403"/>
                <a:ext cx="4740900" cy="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triangle" w="lg" len="lg"/>
                <a:tailEnd type="triangle" w="lg" len="lg"/>
              </a:ln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2029804" y="5032178"/>
                    <a:ext cx="849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9804" y="5032178"/>
                    <a:ext cx="8496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54545" r="-363636" b="-434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4341740" y="5067926"/>
                    <a:ext cx="849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1740" y="5067926"/>
                    <a:ext cx="84960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80000" r="-340000" b="-425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7030624" y="3888810"/>
                    <a:ext cx="849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0624" y="3888810"/>
                    <a:ext cx="84960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54545" r="-290909" b="-434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3119455" y="5319495"/>
                    <a:ext cx="7053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9455" y="5319495"/>
                    <a:ext cx="7053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55556" r="-511111" b="-564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271208" y="6289375"/>
                    <a:ext cx="7053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1208" y="6289375"/>
                    <a:ext cx="7053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66667" r="-455556" b="-487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Arc 27"/>
              <p:cNvSpPr/>
              <p:nvPr/>
            </p:nvSpPr>
            <p:spPr bwMode="auto">
              <a:xfrm>
                <a:off x="3827042" y="3217058"/>
                <a:ext cx="1143000" cy="1143000"/>
              </a:xfrm>
              <a:prstGeom prst="arc">
                <a:avLst>
                  <a:gd name="adj1" fmla="val 20418459"/>
                  <a:gd name="adj2" fmla="val 808103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Arc 31"/>
              <p:cNvSpPr/>
              <p:nvPr/>
            </p:nvSpPr>
            <p:spPr bwMode="auto">
              <a:xfrm>
                <a:off x="1594745" y="4413088"/>
                <a:ext cx="1143000" cy="1143000"/>
              </a:xfrm>
              <a:prstGeom prst="arc">
                <a:avLst>
                  <a:gd name="adj1" fmla="val 20312189"/>
                  <a:gd name="adj2" fmla="val 450852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Arc 32"/>
              <p:cNvSpPr/>
              <p:nvPr/>
            </p:nvSpPr>
            <p:spPr bwMode="auto">
              <a:xfrm>
                <a:off x="1463038" y="4386962"/>
                <a:ext cx="1326961" cy="1142999"/>
              </a:xfrm>
              <a:prstGeom prst="arc">
                <a:avLst>
                  <a:gd name="adj1" fmla="val 20554938"/>
                  <a:gd name="adj2" fmla="val 450852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>
                <a:off x="931818" y="3892728"/>
                <a:ext cx="2258169" cy="2444676"/>
              </a:xfrm>
              <a:prstGeom prst="arc">
                <a:avLst>
                  <a:gd name="adj1" fmla="val 20811375"/>
                  <a:gd name="adj2" fmla="val 21351716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Arc 47"/>
              <p:cNvSpPr/>
              <p:nvPr/>
            </p:nvSpPr>
            <p:spPr bwMode="auto">
              <a:xfrm>
                <a:off x="1001486" y="3868729"/>
                <a:ext cx="2254057" cy="2174129"/>
              </a:xfrm>
              <a:prstGeom prst="arc">
                <a:avLst>
                  <a:gd name="adj1" fmla="val 20243988"/>
                  <a:gd name="adj2" fmla="val 21154868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2537556" y="4619321"/>
                    <a:ext cx="782087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7556" y="4619321"/>
                    <a:ext cx="782087" cy="246221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419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107442" y="4757910"/>
                    <a:ext cx="782087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7442" y="4757910"/>
                    <a:ext cx="782087" cy="24622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774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35432" y="4424117"/>
                    <a:ext cx="782087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5432" y="4424117"/>
                    <a:ext cx="782087" cy="246221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548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095716" y="3311107"/>
                    <a:ext cx="1495779" cy="52046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1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5716" y="3311107"/>
                    <a:ext cx="1495779" cy="520463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287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/>
              <p:cNvCxnSpPr>
                <a:stCxn id="23" idx="0"/>
              </p:cNvCxnSpPr>
              <p:nvPr/>
            </p:nvCxnSpPr>
            <p:spPr bwMode="auto">
              <a:xfrm flipV="1">
                <a:off x="4384220" y="3868729"/>
                <a:ext cx="21241" cy="119919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med"/>
                <a:tailEnd type="arrow" w="sm" len="med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7104" y="2074734"/>
                <a:ext cx="4759288" cy="74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4" y="2074734"/>
                <a:ext cx="4759288" cy="7469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675600" y="1438254"/>
            <a:ext cx="492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The Lensing Equation (single lens)</a:t>
            </a:r>
            <a:endParaRPr lang="en-US" u="sng" dirty="0"/>
          </a:p>
        </p:txBody>
      </p:sp>
      <p:sp>
        <p:nvSpPr>
          <p:cNvPr id="35" name="Oval 34"/>
          <p:cNvSpPr/>
          <p:nvPr/>
        </p:nvSpPr>
        <p:spPr bwMode="auto">
          <a:xfrm>
            <a:off x="2515480" y="4080372"/>
            <a:ext cx="218065" cy="174051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469" y="3050558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Side view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016288" y="2626621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Observer view</a:t>
            </a:r>
            <a:endParaRPr lang="en-US" dirty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14" cstate="print">
            <a:lum bright="-18000"/>
          </a:blip>
          <a:srcRect l="10618" r="8565"/>
          <a:stretch/>
        </p:blipFill>
        <p:spPr bwMode="auto">
          <a:xfrm>
            <a:off x="5895703" y="3551814"/>
            <a:ext cx="2481944" cy="272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7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Magnification by a Single lens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79390" y="1538396"/>
                <a:ext cx="4759288" cy="689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magnification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images</m:t>
                          </m:r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area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source</m:t>
                          </m:r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area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90" y="1538396"/>
                <a:ext cx="4759288" cy="6890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6016288" y="2626621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Observer view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952596" y="3725091"/>
            <a:ext cx="1743075" cy="2557464"/>
            <a:chOff x="3743325" y="3743325"/>
            <a:chExt cx="1743075" cy="2557464"/>
          </a:xfrm>
        </p:grpSpPr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3743325" y="4314933"/>
              <a:ext cx="1743075" cy="56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1600" b="1" baseline="30000" dirty="0"/>
                <a:t>    </a:t>
              </a:r>
              <a:r>
                <a:rPr lang="en-US" sz="2000" b="1" dirty="0">
                  <a:solidFill>
                    <a:schemeClr val="accent4"/>
                  </a:solidFill>
                </a:rPr>
                <a:t>~</a:t>
              </a:r>
              <a:r>
                <a:rPr lang="en-US" sz="2000" b="1" dirty="0" err="1">
                  <a:solidFill>
                    <a:schemeClr val="accent4"/>
                  </a:solidFill>
                </a:rPr>
                <a:t>milliarcsec</a:t>
              </a:r>
              <a:endParaRPr 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 flipV="1">
              <a:off x="4635500" y="3743325"/>
              <a:ext cx="0" cy="65767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he-IL"/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 flipH="1">
              <a:off x="4659313" y="5179410"/>
              <a:ext cx="1588" cy="112137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he-IL"/>
            </a:p>
          </p:txBody>
        </p:sp>
      </p:grpSp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lum bright="-18000"/>
          </a:blip>
          <a:srcRect l="10618" r="8565"/>
          <a:stretch/>
        </p:blipFill>
        <p:spPr bwMode="auto">
          <a:xfrm>
            <a:off x="5895703" y="3551814"/>
            <a:ext cx="2481944" cy="272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8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Magnification by a Single lens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79390" y="1538396"/>
                <a:ext cx="4759288" cy="689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magnification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images</m:t>
                          </m:r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area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source</m:t>
                          </m:r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area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90" y="1538396"/>
                <a:ext cx="4759288" cy="6890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6016288" y="2626621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Observer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42061" y="3088286"/>
                <a:ext cx="255198" cy="714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" y="3088286"/>
                <a:ext cx="255198" cy="714876"/>
              </a:xfrm>
              <a:prstGeom prst="rect">
                <a:avLst/>
              </a:prstGeom>
              <a:blipFill rotWithShape="0">
                <a:blip r:embed="rId4"/>
                <a:stretch>
                  <a:fillRect r="-4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2447" y="2676955"/>
            <a:ext cx="5119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Source plane to Lens plane</a:t>
            </a:r>
            <a:endParaRPr lang="en-US" u="sng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654629" y="3927618"/>
            <a:ext cx="8708" cy="1480405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740917" y="4296699"/>
                <a:ext cx="255198" cy="727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917" y="4296699"/>
                <a:ext cx="255198" cy="727122"/>
              </a:xfrm>
              <a:prstGeom prst="rect">
                <a:avLst/>
              </a:prstGeom>
              <a:blipFill rotWithShape="0">
                <a:blip r:embed="rId5"/>
                <a:stretch>
                  <a:fillRect r="-2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35726" y="5448696"/>
                <a:ext cx="2246811" cy="7674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6" y="5448696"/>
                <a:ext cx="2246811" cy="7674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7" cstate="print">
            <a:lum bright="-18000"/>
          </a:blip>
          <a:srcRect l="10618" r="8565"/>
          <a:stretch/>
        </p:blipFill>
        <p:spPr bwMode="auto">
          <a:xfrm>
            <a:off x="5895703" y="3551814"/>
            <a:ext cx="2481944" cy="272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Magnification by a Single lens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79390" y="1538396"/>
                <a:ext cx="4759288" cy="689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magnification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images</m:t>
                          </m:r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area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source</m:t>
                          </m:r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area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90" y="1538396"/>
                <a:ext cx="4759288" cy="6890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6016288" y="2626621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Observer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42061" y="3088286"/>
                <a:ext cx="255198" cy="714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" y="3088286"/>
                <a:ext cx="255198" cy="714876"/>
              </a:xfrm>
              <a:prstGeom prst="rect">
                <a:avLst/>
              </a:prstGeom>
              <a:blipFill rotWithShape="0">
                <a:blip r:embed="rId4"/>
                <a:stretch>
                  <a:fillRect r="-4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2447" y="2676955"/>
            <a:ext cx="5119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Source plane to Lens plane</a:t>
            </a:r>
            <a:endParaRPr lang="en-US" u="sng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654629" y="3927618"/>
            <a:ext cx="8708" cy="1480405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740917" y="4296699"/>
                <a:ext cx="255198" cy="727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917" y="4296699"/>
                <a:ext cx="255198" cy="727122"/>
              </a:xfrm>
              <a:prstGeom prst="rect">
                <a:avLst/>
              </a:prstGeom>
              <a:blipFill rotWithShape="0">
                <a:blip r:embed="rId5"/>
                <a:stretch>
                  <a:fillRect r="-2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35726" y="5448696"/>
                <a:ext cx="2246811" cy="7674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6" y="5448696"/>
                <a:ext cx="2246811" cy="7674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7" cstate="print">
            <a:lum bright="-18000"/>
          </a:blip>
          <a:srcRect l="10618" r="8565"/>
          <a:stretch/>
        </p:blipFill>
        <p:spPr bwMode="auto">
          <a:xfrm>
            <a:off x="5895703" y="3551814"/>
            <a:ext cx="2481944" cy="272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56115" y="5497139"/>
                <a:ext cx="2246811" cy="67056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</m:t>
                          </m:r>
                          <m:r>
                            <m:rPr>
                              <m:brk m:alnAt="2"/>
                            </m:r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groupCh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115" y="5497139"/>
                <a:ext cx="2246811" cy="67056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6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328972" y="1313869"/>
                <a:ext cx="5218388" cy="1811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Event timescale:</a:t>
                </a: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5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2200" u="sng" dirty="0" smtClean="0"/>
              </a:p>
              <a:p>
                <a:pPr algn="l" rtl="0">
                  <a:spcBef>
                    <a:spcPct val="50000"/>
                  </a:spcBef>
                </a:pPr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972" y="1313869"/>
                <a:ext cx="5218388" cy="1811714"/>
              </a:xfrm>
              <a:prstGeom prst="rect">
                <a:avLst/>
              </a:prstGeom>
              <a:blipFill rotWithShape="0">
                <a:blip r:embed="rId3"/>
                <a:stretch>
                  <a:fillRect l="-140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Microlensing observables – single lens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53361" y="2365364"/>
            <a:ext cx="4996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Lens-Source relative proper motion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720046" y="2020390"/>
            <a:ext cx="113211" cy="3449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731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328972" y="1313869"/>
                <a:ext cx="5218388" cy="248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Event timescale:</a:t>
                </a: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5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Minimal separation:</a:t>
                </a:r>
                <a:r>
                  <a:rPr lang="en-US" sz="2200" dirty="0" smtClean="0"/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5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2200" u="sng" dirty="0" smtClean="0"/>
              </a:p>
              <a:p>
                <a:pPr algn="l" rtl="0">
                  <a:spcBef>
                    <a:spcPct val="50000"/>
                  </a:spcBef>
                </a:pPr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972" y="1313869"/>
                <a:ext cx="5218388" cy="2481128"/>
              </a:xfrm>
              <a:prstGeom prst="rect">
                <a:avLst/>
              </a:prstGeom>
              <a:blipFill rotWithShape="0">
                <a:blip r:embed="rId3"/>
                <a:stretch>
                  <a:fillRect l="-140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Microlensing observables – single lens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44415"/>
          <a:stretch/>
        </p:blipFill>
        <p:spPr>
          <a:xfrm>
            <a:off x="1125176" y="3393896"/>
            <a:ext cx="3978047" cy="3090995"/>
          </a:xfrm>
          <a:prstGeom prst="rect">
            <a:avLst/>
          </a:prstGeom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00397" y="6115004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1800" dirty="0" smtClean="0">
                <a:solidFill>
                  <a:schemeClr val="tx1"/>
                </a:solidFill>
              </a:rPr>
              <a:t>Gaudi 2012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</a:t>
            </a:r>
            <a:r>
              <a:rPr lang="en-US" sz="2800" dirty="0" smtClean="0"/>
              <a:t>Geometry</a:t>
            </a:r>
            <a:endParaRPr lang="en-US" dirty="0"/>
          </a:p>
        </p:txBody>
      </p:sp>
      <p:cxnSp>
        <p:nvCxnSpPr>
          <p:cNvPr id="15" name="Shape 71"/>
          <p:cNvCxnSpPr/>
          <p:nvPr/>
        </p:nvCxnSpPr>
        <p:spPr>
          <a:xfrm flipH="1">
            <a:off x="2139245" y="5602053"/>
            <a:ext cx="12000" cy="79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" name="Shape 72"/>
          <p:cNvCxnSpPr/>
          <p:nvPr/>
        </p:nvCxnSpPr>
        <p:spPr>
          <a:xfrm flipH="1">
            <a:off x="6952145" y="5602053"/>
            <a:ext cx="12000" cy="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9" name="Shape 75"/>
          <p:cNvCxnSpPr/>
          <p:nvPr/>
        </p:nvCxnSpPr>
        <p:spPr>
          <a:xfrm rot="10800000" flipH="1">
            <a:off x="2181270" y="6361403"/>
            <a:ext cx="47409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8571" r="-25714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1429" r="-20714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36364" r="-35454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7030624" y="3744686"/>
            <a:ext cx="153947" cy="1441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Image result for earth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414" name="Picture 6" descr="Image result for telescop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67" y="4702629"/>
            <a:ext cx="411993" cy="4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328972" y="1313869"/>
                <a:ext cx="5218388" cy="248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Event timescale:</a:t>
                </a: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5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Minimal separation:</a:t>
                </a:r>
                <a:r>
                  <a:rPr lang="en-US" sz="2200" dirty="0" smtClean="0"/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5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Time of minimal separation: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u="sng" dirty="0" smtClean="0"/>
              </a:p>
              <a:p>
                <a:pPr algn="l" rtl="0">
                  <a:spcBef>
                    <a:spcPct val="50000"/>
                  </a:spcBef>
                </a:pPr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972" y="1313869"/>
                <a:ext cx="5218388" cy="2481128"/>
              </a:xfrm>
              <a:prstGeom prst="rect">
                <a:avLst/>
              </a:prstGeom>
              <a:blipFill rotWithShape="0">
                <a:blip r:embed="rId3"/>
                <a:stretch>
                  <a:fillRect l="-140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Microlensing observables – single lens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911463" y="1178658"/>
                <a:ext cx="2865120" cy="10016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463" y="1178658"/>
                <a:ext cx="2865120" cy="10016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r="44415"/>
          <a:stretch/>
        </p:blipFill>
        <p:spPr>
          <a:xfrm>
            <a:off x="1125176" y="3393896"/>
            <a:ext cx="3978047" cy="3090995"/>
          </a:xfrm>
          <a:prstGeom prst="rect">
            <a:avLst/>
          </a:prstGeom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00397" y="6115004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1800" dirty="0" smtClean="0">
                <a:solidFill>
                  <a:schemeClr val="tx1"/>
                </a:solidFill>
              </a:rPr>
              <a:t>Gaudi 2012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328972" y="1313869"/>
                <a:ext cx="5218388" cy="248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Event timescale:</a:t>
                </a: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5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Minimal separation:</a:t>
                </a:r>
                <a:r>
                  <a:rPr lang="en-US" sz="2200" dirty="0" smtClean="0"/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5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Time of minimal separation: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u="sng" dirty="0" smtClean="0"/>
              </a:p>
              <a:p>
                <a:pPr algn="l" rtl="0">
                  <a:spcBef>
                    <a:spcPct val="50000"/>
                  </a:spcBef>
                </a:pPr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972" y="1313869"/>
                <a:ext cx="5218388" cy="2481128"/>
              </a:xfrm>
              <a:prstGeom prst="rect">
                <a:avLst/>
              </a:prstGeom>
              <a:blipFill rotWithShape="0">
                <a:blip r:embed="rId3"/>
                <a:stretch>
                  <a:fillRect l="-140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Microlensing observables – single lens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124823" y="2392212"/>
                <a:ext cx="2246811" cy="7674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823" y="2392212"/>
                <a:ext cx="2246811" cy="7674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176" y="3393896"/>
            <a:ext cx="7156676" cy="3090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11463" y="1178658"/>
                <a:ext cx="2865120" cy="10016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463" y="1178658"/>
                <a:ext cx="2865120" cy="10016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00397" y="6115004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1800" dirty="0" smtClean="0">
                <a:solidFill>
                  <a:schemeClr val="tx1"/>
                </a:solidFill>
              </a:rPr>
              <a:t>Gaudi 2012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Microlensing observables – single lens</a:t>
            </a:r>
            <a:endParaRPr lang="en-US" dirty="0"/>
          </a:p>
        </p:txBody>
      </p:sp>
      <p:pic>
        <p:nvPicPr>
          <p:cNvPr id="8" name="Picture 5" descr="gaudipoin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009" y="358944"/>
            <a:ext cx="6354762" cy="6354762"/>
          </a:xfrm>
          <a:prstGeom prst="rect">
            <a:avLst/>
          </a:prstGeom>
          <a:noFill/>
        </p:spPr>
      </p:pic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2487205" y="5985056"/>
            <a:ext cx="215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S. Gaudi</a:t>
            </a:r>
          </a:p>
        </p:txBody>
      </p:sp>
    </p:spTree>
    <p:extLst>
      <p:ext uri="{BB962C8B-B14F-4D97-AF65-F5344CB8AC3E}">
        <p14:creationId xmlns:p14="http://schemas.microsoft.com/office/powerpoint/2010/main" val="39475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16288" y="2626621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Observer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6001007" y="3826733"/>
            <a:ext cx="2246009" cy="22630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052720" y="4601224"/>
            <a:ext cx="153947" cy="1441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7030549" y="4866300"/>
            <a:ext cx="177149" cy="15930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36364" r="-2363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blipFill rotWithShape="0">
                <a:blip r:embed="rId5"/>
                <a:stretch>
                  <a:fillRect l="-154545" r="-290909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6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16288" y="2626621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Observer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6001007" y="3826733"/>
            <a:ext cx="2246009" cy="22630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052720" y="4601224"/>
            <a:ext cx="153947" cy="1441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7030549" y="4866300"/>
            <a:ext cx="177149" cy="15930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045049" y="4112913"/>
            <a:ext cx="62631" cy="645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8571" r="-22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36364" r="-2363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blipFill rotWithShape="0">
                <a:blip r:embed="rId6"/>
                <a:stretch>
                  <a:fillRect l="-154545" r="-290909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56572" y="2626621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Side view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016288" y="2626621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Observer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6001007" y="3826733"/>
            <a:ext cx="2246009" cy="22630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052720" y="4601224"/>
            <a:ext cx="153947" cy="1441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7030549" y="4866300"/>
            <a:ext cx="177149" cy="15930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045049" y="4112913"/>
            <a:ext cx="62631" cy="645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8571" r="-22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" descr="\\Yossi-home\לימודים - יוסי\תואר שלישי\מצגות\סמינר סטודנטים\תמונות\m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2522" y="3509834"/>
            <a:ext cx="3705648" cy="218277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36364" r="-2363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blipFill rotWithShape="0">
                <a:blip r:embed="rId7"/>
                <a:stretch>
                  <a:fillRect l="-154545" r="-290909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9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36364" r="-2363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blipFill rotWithShape="0">
                <a:blip r:embed="rId4"/>
                <a:stretch>
                  <a:fillRect l="-154545" r="-290909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6016288" y="2626621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Observer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6001007" y="3826733"/>
            <a:ext cx="2246009" cy="22630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052720" y="4601224"/>
            <a:ext cx="153947" cy="1441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7030549" y="4866300"/>
            <a:ext cx="177149" cy="15930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045049" y="4112913"/>
            <a:ext cx="62631" cy="645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571" r="-22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337681" y="2869772"/>
                <a:ext cx="5218388" cy="12396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r>
                  <a:rPr lang="en-US" sz="2200" u="sng" dirty="0" smtClean="0"/>
                  <a:t>Star-planet mass ratio: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681" y="2869772"/>
                <a:ext cx="5218388" cy="1239698"/>
              </a:xfrm>
              <a:prstGeom prst="rect">
                <a:avLst/>
              </a:prstGeom>
              <a:blipFill rotWithShape="0">
                <a:blip r:embed="rId7"/>
                <a:stretch>
                  <a:fillRect l="-12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1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36364" r="-2363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blipFill rotWithShape="0">
                <a:blip r:embed="rId4"/>
                <a:stretch>
                  <a:fillRect l="-154545" r="-290909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6016288" y="2626621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Observer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6001007" y="3826733"/>
            <a:ext cx="2246009" cy="22630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052720" y="4601224"/>
            <a:ext cx="153947" cy="1441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7030549" y="4866300"/>
            <a:ext cx="177149" cy="15930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045049" y="4112913"/>
            <a:ext cx="62631" cy="645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571" r="-22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337681" y="2869772"/>
                <a:ext cx="5218388" cy="273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r>
                  <a:rPr lang="en-US" sz="2200" u="sng" dirty="0" smtClean="0"/>
                  <a:t>Star-planet mass ratio: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algn="l" rtl="0">
                  <a:spcBef>
                    <a:spcPct val="50000"/>
                  </a:spcBef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</a:t>
                </a:r>
                <a:r>
                  <a:rPr lang="en-US" sz="2200" u="sng" dirty="0" smtClean="0"/>
                  <a:t>Planet position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</m:oMath>
                </a14:m>
                <a:endParaRPr lang="en-US" sz="20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dirty="0" smtClean="0"/>
                  <a:t>projected separation: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681" y="2869772"/>
                <a:ext cx="5218388" cy="2731902"/>
              </a:xfrm>
              <a:prstGeom prst="rect">
                <a:avLst/>
              </a:prstGeom>
              <a:blipFill>
                <a:blip r:embed="rId7"/>
                <a:stretch>
                  <a:fillRect l="-12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V="1">
            <a:off x="7172862" y="4217099"/>
            <a:ext cx="837351" cy="6752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536210" y="4101388"/>
                <a:ext cx="2551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10" y="4101388"/>
                <a:ext cx="255198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9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36364" r="-2363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blipFill rotWithShape="0">
                <a:blip r:embed="rId4"/>
                <a:stretch>
                  <a:fillRect l="-154545" r="-290909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6016288" y="2626621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Observer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6001007" y="3826733"/>
            <a:ext cx="2246009" cy="22630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052720" y="4601224"/>
            <a:ext cx="153947" cy="1441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7030549" y="4866300"/>
            <a:ext cx="177149" cy="15930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045049" y="4112913"/>
            <a:ext cx="62631" cy="645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571" r="-22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337681" y="2869772"/>
                <a:ext cx="5218388" cy="3239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r>
                  <a:rPr lang="en-US" sz="2200" u="sng" dirty="0" smtClean="0"/>
                  <a:t>Star-planet mass ratio: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algn="l" rtl="0">
                  <a:spcBef>
                    <a:spcPct val="50000"/>
                  </a:spcBef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</a:t>
                </a:r>
                <a:r>
                  <a:rPr lang="en-US" sz="2200" u="sng" dirty="0" smtClean="0"/>
                  <a:t>Planet position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</m:oMath>
                </a14:m>
                <a:endParaRPr lang="en-US" sz="20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dirty="0" smtClean="0"/>
                  <a:t>projected separation: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dirty="0" smtClean="0"/>
                  <a:t>Angle:			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681" y="2869772"/>
                <a:ext cx="5218388" cy="3239733"/>
              </a:xfrm>
              <a:prstGeom prst="rect">
                <a:avLst/>
              </a:prstGeom>
              <a:blipFill>
                <a:blip r:embed="rId7"/>
                <a:stretch>
                  <a:fillRect l="-1285" b="-18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7153302" y="4972894"/>
            <a:ext cx="14998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7172862" y="4217099"/>
            <a:ext cx="837351" cy="6752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536210" y="4101388"/>
                <a:ext cx="2551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10" y="4101388"/>
                <a:ext cx="255198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 bwMode="auto">
          <a:xfrm>
            <a:off x="6727924" y="4535597"/>
            <a:ext cx="834532" cy="859337"/>
          </a:xfrm>
          <a:prstGeom prst="arc">
            <a:avLst>
              <a:gd name="adj1" fmla="val 19051375"/>
              <a:gd name="adj2" fmla="val 21319018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460687" y="4584087"/>
                <a:ext cx="381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18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687" y="4584087"/>
                <a:ext cx="38183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9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36364" r="-2363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blipFill rotWithShape="0">
                <a:blip r:embed="rId4"/>
                <a:stretch>
                  <a:fillRect l="-154545" r="-290909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6016288" y="2626621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Observer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6001007" y="3826733"/>
            <a:ext cx="2246009" cy="22630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052720" y="4601224"/>
            <a:ext cx="153947" cy="1441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7030549" y="4866300"/>
            <a:ext cx="177149" cy="15930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045049" y="4112913"/>
            <a:ext cx="62631" cy="645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571" r="-22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337681" y="2869772"/>
                <a:ext cx="5218388" cy="3239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r>
                  <a:rPr lang="en-US" sz="2200" u="sng" dirty="0" smtClean="0"/>
                  <a:t>Star-planet mass ratio: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algn="l" rtl="0">
                  <a:spcBef>
                    <a:spcPct val="50000"/>
                  </a:spcBef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</a:t>
                </a:r>
                <a:r>
                  <a:rPr lang="en-US" sz="2200" u="sng" dirty="0" smtClean="0"/>
                  <a:t>Planet position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</m:oMath>
                </a14:m>
                <a:endParaRPr lang="en-US" sz="20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dirty="0" smtClean="0"/>
                  <a:t>projected separation: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dirty="0" smtClean="0"/>
                  <a:t>Angle:			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681" y="2869772"/>
                <a:ext cx="5218388" cy="3239733"/>
              </a:xfrm>
              <a:prstGeom prst="rect">
                <a:avLst/>
              </a:prstGeom>
              <a:blipFill>
                <a:blip r:embed="rId7"/>
                <a:stretch>
                  <a:fillRect l="-1285" b="-18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7153302" y="4972894"/>
            <a:ext cx="14998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7172862" y="4217099"/>
            <a:ext cx="837351" cy="6752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536210" y="4101388"/>
                <a:ext cx="2551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10" y="4101388"/>
                <a:ext cx="255198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 bwMode="auto">
          <a:xfrm>
            <a:off x="6727924" y="4535597"/>
            <a:ext cx="834532" cy="859337"/>
          </a:xfrm>
          <a:prstGeom prst="arc">
            <a:avLst>
              <a:gd name="adj1" fmla="val 19051375"/>
              <a:gd name="adj2" fmla="val 21319018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460687" y="4584087"/>
                <a:ext cx="381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18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687" y="4584087"/>
                <a:ext cx="38183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7104" y="2074734"/>
                <a:ext cx="4759288" cy="9115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4" y="2074734"/>
                <a:ext cx="4759288" cy="9115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75600" y="1438254"/>
            <a:ext cx="4620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The Lensing Equation (2 lenses)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772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</a:t>
            </a:r>
            <a:r>
              <a:rPr lang="en-US" sz="2800" dirty="0" smtClean="0"/>
              <a:t>Geometry</a:t>
            </a:r>
            <a:endParaRPr lang="en-US" dirty="0"/>
          </a:p>
        </p:txBody>
      </p:sp>
      <p:cxnSp>
        <p:nvCxnSpPr>
          <p:cNvPr id="15" name="Shape 71"/>
          <p:cNvCxnSpPr/>
          <p:nvPr/>
        </p:nvCxnSpPr>
        <p:spPr>
          <a:xfrm flipH="1">
            <a:off x="2139245" y="5602053"/>
            <a:ext cx="12000" cy="79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" name="Shape 72"/>
          <p:cNvCxnSpPr/>
          <p:nvPr/>
        </p:nvCxnSpPr>
        <p:spPr>
          <a:xfrm flipH="1">
            <a:off x="6952145" y="5602053"/>
            <a:ext cx="12000" cy="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9" name="Shape 75"/>
          <p:cNvCxnSpPr/>
          <p:nvPr/>
        </p:nvCxnSpPr>
        <p:spPr>
          <a:xfrm rot="10800000" flipH="1">
            <a:off x="2181270" y="6361403"/>
            <a:ext cx="47409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8571" r="-25714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1429" r="-20714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36364" r="-35454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7030624" y="3744686"/>
            <a:ext cx="153947" cy="1441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Image result for earth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414" name="Picture 6" descr="Image result for telescop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67" y="4702629"/>
            <a:ext cx="411993" cy="4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21429" r="-2214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hape 73"/>
          <p:cNvCxnSpPr/>
          <p:nvPr/>
        </p:nvCxnSpPr>
        <p:spPr>
          <a:xfrm>
            <a:off x="4384220" y="5602053"/>
            <a:ext cx="1500" cy="36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4" name="Shape 74"/>
          <p:cNvCxnSpPr/>
          <p:nvPr/>
        </p:nvCxnSpPr>
        <p:spPr>
          <a:xfrm rot="10800000" flipH="1">
            <a:off x="2181270" y="5764278"/>
            <a:ext cx="21933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36364" r="-39090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5-Point Star 6"/>
          <p:cNvSpPr/>
          <p:nvPr/>
        </p:nvSpPr>
        <p:spPr bwMode="auto">
          <a:xfrm>
            <a:off x="4296189" y="4917334"/>
            <a:ext cx="177149" cy="15930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Magnification by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lensing system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16832" y="1260982"/>
            <a:ext cx="72715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indent="-173038" algn="l" rtl="0" eaLnBrk="0" hangingPunct="0">
              <a:lnSpc>
                <a:spcPct val="150000"/>
              </a:lnSpc>
            </a:pPr>
            <a:r>
              <a:rPr lang="en-US" u="sng" dirty="0" smtClean="0">
                <a:solidFill>
                  <a:schemeClr val="accent6"/>
                </a:solidFill>
              </a:rPr>
              <a:t>Magnification map</a:t>
            </a:r>
          </a:p>
          <a:p>
            <a:pPr marL="173038" indent="-173038" algn="l" rtl="0" eaLnBrk="0" hangingPunct="0"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Caustics – contours of formally infinite magnification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100397" y="6115004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1800" dirty="0" smtClean="0">
                <a:solidFill>
                  <a:schemeClr val="tx1"/>
                </a:solidFill>
              </a:rPr>
              <a:t>Gaudi 2012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9825" b="50867"/>
          <a:stretch/>
        </p:blipFill>
        <p:spPr>
          <a:xfrm>
            <a:off x="1338200" y="2839306"/>
            <a:ext cx="3268970" cy="27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Magnification by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lensing system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16832" y="1260982"/>
            <a:ext cx="72715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indent="-173038" algn="l" rtl="0" eaLnBrk="0" hangingPunct="0">
              <a:lnSpc>
                <a:spcPct val="150000"/>
              </a:lnSpc>
            </a:pPr>
            <a:r>
              <a:rPr lang="en-US" u="sng" dirty="0" smtClean="0">
                <a:solidFill>
                  <a:schemeClr val="accent6"/>
                </a:solidFill>
              </a:rPr>
              <a:t>Magnification map</a:t>
            </a:r>
          </a:p>
          <a:p>
            <a:pPr marL="173038" indent="-173038" algn="l" rtl="0" eaLnBrk="0" hangingPunct="0"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Caustics</a:t>
            </a:r>
            <a:r>
              <a:rPr lang="en-US" dirty="0">
                <a:solidFill>
                  <a:srgbClr val="C00000"/>
                </a:solidFill>
              </a:rPr>
              <a:t> – contours of formally infinite magnification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00397" y="6115004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1800" dirty="0" smtClean="0">
                <a:solidFill>
                  <a:schemeClr val="tx1"/>
                </a:solidFill>
              </a:rPr>
              <a:t>Gaudi 2012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50867"/>
          <a:stretch/>
        </p:blipFill>
        <p:spPr>
          <a:xfrm>
            <a:off x="1338199" y="2839306"/>
            <a:ext cx="6515195" cy="27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Magnification by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lensing system</a:t>
            </a:r>
            <a:endParaRPr lang="en-US" sz="2800" dirty="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00397" y="6115004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1800" dirty="0" smtClean="0">
                <a:solidFill>
                  <a:schemeClr val="tx1"/>
                </a:solidFill>
              </a:rPr>
              <a:t>Gaudi 2012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46" y="1335821"/>
            <a:ext cx="5557900" cy="477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545" y="1872761"/>
            <a:ext cx="4297712" cy="4310427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Magnification by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lensing system</a:t>
            </a:r>
            <a:endParaRPr lang="en-US" sz="2800" dirty="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52189" y="5998245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1800" dirty="0" err="1" smtClean="0">
                <a:solidFill>
                  <a:schemeClr val="tx1"/>
                </a:solidFill>
              </a:rPr>
              <a:t>Cassan</a:t>
            </a:r>
            <a:r>
              <a:rPr lang="en-US" sz="1800" dirty="0" smtClean="0">
                <a:solidFill>
                  <a:schemeClr val="tx1"/>
                </a:solidFill>
              </a:rPr>
              <a:t> 2008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4938" y="1173092"/>
            <a:ext cx="2856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Caustics topologies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flipH="1" flipV="1">
                <a:off x="5811715" y="5828968"/>
                <a:ext cx="38464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 flipV="1">
                <a:off x="5811715" y="5828968"/>
                <a:ext cx="384640" cy="338554"/>
              </a:xfrm>
              <a:prstGeom prst="rect">
                <a:avLst/>
              </a:prstGeom>
              <a:blipFill>
                <a:blip r:embed="rId4"/>
                <a:stretch>
                  <a:fillRect l="-28571" t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19346" y="3420208"/>
            <a:ext cx="9583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09513" y="3420208"/>
            <a:ext cx="662487" cy="3321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E:\הרצאות\Student_Seminar\ML_student_seminar_2010\תמונות\gaudiplanet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3635" y="1136767"/>
            <a:ext cx="5405919" cy="5405919"/>
          </a:xfrm>
          <a:prstGeom prst="rect">
            <a:avLst/>
          </a:prstGeom>
          <a:noFill/>
        </p:spPr>
      </p:pic>
      <p:sp>
        <p:nvSpPr>
          <p:cNvPr id="22" name="Text Box 1030"/>
          <p:cNvSpPr txBox="1">
            <a:spLocks noChangeArrowheads="1"/>
          </p:cNvSpPr>
          <p:nvPr/>
        </p:nvSpPr>
        <p:spPr bwMode="auto">
          <a:xfrm>
            <a:off x="6892984" y="5572700"/>
            <a:ext cx="1958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S. Gaudi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294138" y="1136767"/>
                <a:ext cx="5218388" cy="652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r>
                  <a:rPr lang="en-US" sz="2200" u="sng" dirty="0" smtClean="0"/>
                  <a:t>Star-planet mass ratio: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38" y="1136767"/>
                <a:ext cx="5218388" cy="652038"/>
              </a:xfrm>
              <a:prstGeom prst="rect">
                <a:avLst/>
              </a:prstGeom>
              <a:blipFill rotWithShape="0">
                <a:blip r:embed="rId4"/>
                <a:stretch>
                  <a:fillRect l="-12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35" y="1154186"/>
            <a:ext cx="5418681" cy="5388500"/>
          </a:xfrm>
          <a:prstGeom prst="rect">
            <a:avLst/>
          </a:prstGeom>
        </p:spPr>
      </p:pic>
      <p:sp>
        <p:nvSpPr>
          <p:cNvPr id="22" name="Text Box 1030"/>
          <p:cNvSpPr txBox="1">
            <a:spLocks noChangeArrowheads="1"/>
          </p:cNvSpPr>
          <p:nvPr/>
        </p:nvSpPr>
        <p:spPr bwMode="auto">
          <a:xfrm>
            <a:off x="6892984" y="5572700"/>
            <a:ext cx="1958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S. Gaudi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294138" y="1136767"/>
                <a:ext cx="5218388" cy="5407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dirty="0"/>
                  <a:t>projected separation: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sz="2000" u="sng" dirty="0"/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38" y="1136767"/>
                <a:ext cx="5218388" cy="540789"/>
              </a:xfrm>
              <a:prstGeom prst="rect">
                <a:avLst/>
              </a:prstGeom>
              <a:blipFill rotWithShape="0">
                <a:blip r:embed="rId4"/>
                <a:stretch>
                  <a:fillRect l="-1285" t="-4494" b="-44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62361" y="3169113"/>
                <a:ext cx="13368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361" y="3169113"/>
                <a:ext cx="133687" cy="338554"/>
              </a:xfrm>
              <a:prstGeom prst="rect">
                <a:avLst/>
              </a:prstGeom>
              <a:blipFill>
                <a:blip r:embed="rId5"/>
                <a:stretch>
                  <a:fillRect r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0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35" y="1136767"/>
            <a:ext cx="5405919" cy="5405919"/>
          </a:xfrm>
          <a:prstGeom prst="rect">
            <a:avLst/>
          </a:prstGeom>
        </p:spPr>
      </p:pic>
      <p:sp>
        <p:nvSpPr>
          <p:cNvPr id="22" name="Text Box 1030"/>
          <p:cNvSpPr txBox="1">
            <a:spLocks noChangeArrowheads="1"/>
          </p:cNvSpPr>
          <p:nvPr/>
        </p:nvSpPr>
        <p:spPr bwMode="auto">
          <a:xfrm>
            <a:off x="6892984" y="5572700"/>
            <a:ext cx="1958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S. Gaudi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294138" y="1136767"/>
                <a:ext cx="521838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6"/>
                </a:pPr>
                <a:r>
                  <a:rPr lang="en-US" sz="2200" dirty="0"/>
                  <a:t>Angle:			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endParaRPr lang="en-US" sz="22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38" y="1136767"/>
                <a:ext cx="5218388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1285" t="-7042" b="-295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9"/>
              <p:cNvSpPr txBox="1">
                <a:spLocks noChangeArrowheads="1"/>
              </p:cNvSpPr>
              <p:nvPr/>
            </p:nvSpPr>
            <p:spPr bwMode="auto">
              <a:xfrm>
                <a:off x="335655" y="1313869"/>
                <a:ext cx="5218388" cy="4635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Event timescale:</a:t>
                </a: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5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Minimal separation:</a:t>
                </a:r>
                <a:r>
                  <a:rPr lang="en-US" sz="2200" dirty="0" smtClean="0"/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5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Time of minimal separation: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Star-planet mass ratio: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algn="l" rtl="0">
                  <a:spcBef>
                    <a:spcPct val="50000"/>
                  </a:spcBef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</a:t>
                </a:r>
                <a:r>
                  <a:rPr lang="en-US" sz="2200" u="sng" dirty="0" smtClean="0"/>
                  <a:t>Planet position</a:t>
                </a: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dirty="0" smtClean="0"/>
                  <a:t>projected separation: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dirty="0" smtClean="0"/>
                  <a:t>Angle:			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655" y="1313869"/>
                <a:ext cx="5218388" cy="4635628"/>
              </a:xfrm>
              <a:prstGeom prst="rect">
                <a:avLst/>
              </a:prstGeom>
              <a:blipFill rotWithShape="0">
                <a:blip r:embed="rId3"/>
                <a:stretch>
                  <a:fillRect l="-1285" b="-18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gaudiplanet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5468" y="1942012"/>
            <a:ext cx="4475400" cy="447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45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36364" r="-2363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blipFill rotWithShape="0">
                <a:blip r:embed="rId4"/>
                <a:stretch>
                  <a:fillRect l="-154545" r="-290909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6016288" y="2626621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Observer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6001007" y="3826733"/>
            <a:ext cx="2246009" cy="22630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052720" y="4601224"/>
            <a:ext cx="153947" cy="1441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7030549" y="4866300"/>
            <a:ext cx="177149" cy="15930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045049" y="4112913"/>
            <a:ext cx="62631" cy="645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571" r="-22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337681" y="2869772"/>
                <a:ext cx="5218388" cy="3239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r>
                  <a:rPr lang="en-US" sz="2200" u="sng" dirty="0" smtClean="0"/>
                  <a:t>Star-planet mass ratio: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algn="l" rtl="0">
                  <a:spcBef>
                    <a:spcPct val="50000"/>
                  </a:spcBef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</a:t>
                </a:r>
                <a:r>
                  <a:rPr lang="en-US" sz="2200" u="sng" dirty="0" smtClean="0"/>
                  <a:t>Planet position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</m:oMath>
                </a14:m>
                <a:endParaRPr lang="en-US" sz="20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dirty="0" smtClean="0"/>
                  <a:t>projected separation: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dirty="0" smtClean="0"/>
                  <a:t>Angle:			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681" y="2869772"/>
                <a:ext cx="5218388" cy="3239733"/>
              </a:xfrm>
              <a:prstGeom prst="rect">
                <a:avLst/>
              </a:prstGeom>
              <a:blipFill>
                <a:blip r:embed="rId7"/>
                <a:stretch>
                  <a:fillRect l="-1285" b="-18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7104" y="2074734"/>
                <a:ext cx="4759288" cy="9115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4" y="2074734"/>
                <a:ext cx="4759288" cy="9115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75600" y="1438254"/>
            <a:ext cx="4620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The Lensing Equation (2 lenses)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936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smtClean="0"/>
              <a:t> multiple planets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36364" r="-2363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blipFill rotWithShape="0">
                <a:blip r:embed="rId4"/>
                <a:stretch>
                  <a:fillRect l="-154545" r="-290909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6016288" y="2626621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Observer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6001007" y="3826733"/>
            <a:ext cx="2246009" cy="22630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052720" y="4601224"/>
            <a:ext cx="153947" cy="1441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7030549" y="4866300"/>
            <a:ext cx="177149" cy="15930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045049" y="4112913"/>
            <a:ext cx="62631" cy="645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571" r="-22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337681" y="2869772"/>
                <a:ext cx="5218388" cy="3200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r>
                  <a:rPr lang="en-US" sz="2200" u="sng" dirty="0" smtClean="0"/>
                  <a:t>Star-planet mass ratio: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algn="l" rtl="0">
                  <a:spcBef>
                    <a:spcPct val="50000"/>
                  </a:spcBef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</a:t>
                </a:r>
                <a:r>
                  <a:rPr lang="en-US" sz="2200" u="sng" dirty="0" smtClean="0"/>
                  <a:t>Planet position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sz="20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dirty="0" smtClean="0"/>
                  <a:t>projected separation: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dirty="0" smtClean="0"/>
                  <a:t>Angle:			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681" y="2869772"/>
                <a:ext cx="5218388" cy="3200941"/>
              </a:xfrm>
              <a:prstGeom prst="rect">
                <a:avLst/>
              </a:prstGeom>
              <a:blipFill>
                <a:blip r:embed="rId7"/>
                <a:stretch>
                  <a:fillRect l="-1285" b="-30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7104" y="2074734"/>
                <a:ext cx="4759288" cy="9310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4" y="2074734"/>
                <a:ext cx="4759288" cy="9310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75600" y="1438254"/>
            <a:ext cx="5511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The Lensing Equation (multiple lenses)</a:t>
            </a:r>
            <a:endParaRPr lang="en-US" u="sng" dirty="0"/>
          </a:p>
        </p:txBody>
      </p:sp>
      <p:sp>
        <p:nvSpPr>
          <p:cNvPr id="20" name="Oval 19"/>
          <p:cNvSpPr/>
          <p:nvPr/>
        </p:nvSpPr>
        <p:spPr bwMode="auto">
          <a:xfrm>
            <a:off x="6457522" y="4223085"/>
            <a:ext cx="62631" cy="645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61163" y="3992775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63" y="3992775"/>
                <a:ext cx="84960" cy="369332"/>
              </a:xfrm>
              <a:prstGeom prst="rect">
                <a:avLst/>
              </a:prstGeom>
              <a:blipFill>
                <a:blip r:embed="rId9"/>
                <a:stretch>
                  <a:fillRect l="-128571" r="-22857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 bwMode="auto">
          <a:xfrm>
            <a:off x="6016288" y="5792747"/>
            <a:ext cx="62631" cy="645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19929" y="5562437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29" y="5562437"/>
                <a:ext cx="84960" cy="369332"/>
              </a:xfrm>
              <a:prstGeom prst="rect">
                <a:avLst/>
              </a:prstGeom>
              <a:blipFill>
                <a:blip r:embed="rId10"/>
                <a:stretch>
                  <a:fillRect l="-128571" r="-22857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 bwMode="auto">
          <a:xfrm>
            <a:off x="6500002" y="3698623"/>
            <a:ext cx="62631" cy="645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03643" y="3468313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643" y="3468313"/>
                <a:ext cx="84960" cy="369332"/>
              </a:xfrm>
              <a:prstGeom prst="rect">
                <a:avLst/>
              </a:prstGeom>
              <a:blipFill>
                <a:blip r:embed="rId11"/>
                <a:stretch>
                  <a:fillRect l="-128571" r="-22857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0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</a:t>
            </a:r>
            <a:r>
              <a:rPr lang="en-US" sz="2800" dirty="0" smtClean="0"/>
              <a:t>Geometry</a:t>
            </a:r>
            <a:endParaRPr lang="en-US" dirty="0"/>
          </a:p>
        </p:txBody>
      </p:sp>
      <p:cxnSp>
        <p:nvCxnSpPr>
          <p:cNvPr id="14" name="Shape 70"/>
          <p:cNvCxnSpPr/>
          <p:nvPr/>
        </p:nvCxnSpPr>
        <p:spPr>
          <a:xfrm flipH="1" flipV="1">
            <a:off x="4398542" y="3877576"/>
            <a:ext cx="2550899" cy="2054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" name="Shape 71"/>
          <p:cNvCxnSpPr/>
          <p:nvPr/>
        </p:nvCxnSpPr>
        <p:spPr>
          <a:xfrm flipH="1">
            <a:off x="2139245" y="5602053"/>
            <a:ext cx="12000" cy="79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" name="Shape 72"/>
          <p:cNvCxnSpPr/>
          <p:nvPr/>
        </p:nvCxnSpPr>
        <p:spPr>
          <a:xfrm flipH="1">
            <a:off x="6952145" y="5602053"/>
            <a:ext cx="12000" cy="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7" name="Shape 73"/>
          <p:cNvCxnSpPr/>
          <p:nvPr/>
        </p:nvCxnSpPr>
        <p:spPr>
          <a:xfrm>
            <a:off x="4384220" y="5602053"/>
            <a:ext cx="1500" cy="36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8" name="Shape 74"/>
          <p:cNvCxnSpPr/>
          <p:nvPr/>
        </p:nvCxnSpPr>
        <p:spPr>
          <a:xfrm rot="10800000" flipH="1">
            <a:off x="2181270" y="5764278"/>
            <a:ext cx="21933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9" name="Shape 75"/>
          <p:cNvCxnSpPr/>
          <p:nvPr/>
        </p:nvCxnSpPr>
        <p:spPr>
          <a:xfrm rot="10800000" flipH="1">
            <a:off x="2181270" y="6361403"/>
            <a:ext cx="47409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8571" r="-25714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1429" r="-2214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1429" r="-20714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36364" r="-39090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36364" r="-35454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2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0" y="657383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 </a:t>
            </a:r>
            <a:r>
              <a:rPr lang="en-US" sz="2800" dirty="0"/>
              <a:t>Microlensing observables – </a:t>
            </a:r>
            <a:r>
              <a:rPr lang="en-US" sz="2800" dirty="0" smtClean="0"/>
              <a:t>High order effects</a:t>
            </a:r>
            <a:endParaRPr lang="en-US" sz="2800" dirty="0"/>
          </a:p>
        </p:txBody>
      </p:sp>
      <p:sp>
        <p:nvSpPr>
          <p:cNvPr id="8" name="אליפסה 7"/>
          <p:cNvSpPr/>
          <p:nvPr/>
        </p:nvSpPr>
        <p:spPr bwMode="auto">
          <a:xfrm>
            <a:off x="2753708" y="2396359"/>
            <a:ext cx="4330262" cy="4014951"/>
          </a:xfrm>
          <a:prstGeom prst="ellipse">
            <a:avLst/>
          </a:prstGeom>
          <a:noFill/>
          <a:ln w="2857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כוכב עם 5 פינות 10"/>
          <p:cNvSpPr/>
          <p:nvPr/>
        </p:nvSpPr>
        <p:spPr bwMode="auto">
          <a:xfrm>
            <a:off x="4855777" y="4277713"/>
            <a:ext cx="136638" cy="157653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אליפסה 11"/>
          <p:cNvSpPr/>
          <p:nvPr/>
        </p:nvSpPr>
        <p:spPr bwMode="auto">
          <a:xfrm>
            <a:off x="4204138" y="3888828"/>
            <a:ext cx="45719" cy="4571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5238513" y="4974417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Lens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5" name="מחבר חץ ישר 14"/>
          <p:cNvCxnSpPr/>
          <p:nvPr/>
        </p:nvCxnSpPr>
        <p:spPr bwMode="auto">
          <a:xfrm flipH="1" flipV="1">
            <a:off x="5023946" y="4540469"/>
            <a:ext cx="357351" cy="4624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מלבן 18"/>
          <p:cNvSpPr/>
          <p:nvPr/>
        </p:nvSpPr>
        <p:spPr>
          <a:xfrm>
            <a:off x="6814975" y="2541271"/>
            <a:ext cx="1797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Einstein angle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0" name="מחבר חץ ישר 19"/>
          <p:cNvCxnSpPr/>
          <p:nvPr/>
        </p:nvCxnSpPr>
        <p:spPr bwMode="auto">
          <a:xfrm flipH="1">
            <a:off x="6710857" y="2921876"/>
            <a:ext cx="173419" cy="1944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מלבן 21"/>
          <p:cNvSpPr/>
          <p:nvPr/>
        </p:nvSpPr>
        <p:spPr>
          <a:xfrm>
            <a:off x="3481560" y="2982707"/>
            <a:ext cx="1609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Point source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3" name="מחבר חץ ישר 22"/>
          <p:cNvCxnSpPr/>
          <p:nvPr/>
        </p:nvCxnSpPr>
        <p:spPr bwMode="auto">
          <a:xfrm>
            <a:off x="4172607" y="3394841"/>
            <a:ext cx="42041" cy="4099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9"/>
              <p:cNvSpPr txBox="1">
                <a:spLocks noChangeArrowheads="1"/>
              </p:cNvSpPr>
              <p:nvPr/>
            </p:nvSpPr>
            <p:spPr bwMode="auto">
              <a:xfrm>
                <a:off x="294138" y="1136767"/>
                <a:ext cx="5218388" cy="699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7"/>
                </a:pPr>
                <a:r>
                  <a:rPr lang="en-US" sz="2200" u="sng" dirty="0" smtClean="0"/>
                  <a:t>Finite source size:</a:t>
                </a: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</p:txBody>
          </p:sp>
        </mc:Choice>
        <mc:Fallback xmlns="">
          <p:sp>
            <p:nvSpPr>
              <p:cNvPr id="1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38" y="1136767"/>
                <a:ext cx="5218388" cy="699422"/>
              </a:xfrm>
              <a:prstGeom prst="rect">
                <a:avLst/>
              </a:prstGeom>
              <a:blipFill rotWithShape="0">
                <a:blip r:embed="rId3"/>
                <a:stretch>
                  <a:fillRect l="-12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0" y="657383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 </a:t>
            </a:r>
            <a:r>
              <a:rPr lang="en-US" sz="2800" dirty="0"/>
              <a:t>Microlensing observables – High order effects</a:t>
            </a:r>
          </a:p>
        </p:txBody>
      </p:sp>
      <p:sp>
        <p:nvSpPr>
          <p:cNvPr id="8" name="אליפסה 7"/>
          <p:cNvSpPr/>
          <p:nvPr/>
        </p:nvSpPr>
        <p:spPr bwMode="auto">
          <a:xfrm>
            <a:off x="2753708" y="2396359"/>
            <a:ext cx="4330262" cy="4014951"/>
          </a:xfrm>
          <a:prstGeom prst="ellipse">
            <a:avLst/>
          </a:prstGeom>
          <a:noFill/>
          <a:ln w="2857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כוכב עם 5 פינות 10"/>
          <p:cNvSpPr/>
          <p:nvPr/>
        </p:nvSpPr>
        <p:spPr bwMode="auto">
          <a:xfrm>
            <a:off x="4855777" y="4277713"/>
            <a:ext cx="136638" cy="157653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אליפסה 11"/>
          <p:cNvSpPr/>
          <p:nvPr/>
        </p:nvSpPr>
        <p:spPr bwMode="auto">
          <a:xfrm>
            <a:off x="4151588" y="3846788"/>
            <a:ext cx="157655" cy="15765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5238513" y="4974417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Lens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5" name="מחבר חץ ישר 14"/>
          <p:cNvCxnSpPr/>
          <p:nvPr/>
        </p:nvCxnSpPr>
        <p:spPr bwMode="auto">
          <a:xfrm flipH="1" flipV="1">
            <a:off x="5023946" y="4540469"/>
            <a:ext cx="357351" cy="4624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מלבן 18"/>
          <p:cNvSpPr/>
          <p:nvPr/>
        </p:nvSpPr>
        <p:spPr>
          <a:xfrm>
            <a:off x="6814975" y="2541271"/>
            <a:ext cx="1797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Einstein angle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0" name="מחבר חץ ישר 19"/>
          <p:cNvCxnSpPr/>
          <p:nvPr/>
        </p:nvCxnSpPr>
        <p:spPr bwMode="auto">
          <a:xfrm flipH="1">
            <a:off x="6710857" y="2921876"/>
            <a:ext cx="173419" cy="1944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מלבן 21"/>
          <p:cNvSpPr/>
          <p:nvPr/>
        </p:nvSpPr>
        <p:spPr>
          <a:xfrm>
            <a:off x="3310285" y="2982707"/>
            <a:ext cx="218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Finite-size source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3" name="מחבר חץ ישר 22"/>
          <p:cNvCxnSpPr/>
          <p:nvPr/>
        </p:nvCxnSpPr>
        <p:spPr bwMode="auto">
          <a:xfrm>
            <a:off x="4172607" y="3394841"/>
            <a:ext cx="42041" cy="4099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9"/>
              <p:cNvSpPr txBox="1">
                <a:spLocks noChangeArrowheads="1"/>
              </p:cNvSpPr>
              <p:nvPr/>
            </p:nvSpPr>
            <p:spPr bwMode="auto">
              <a:xfrm>
                <a:off x="294138" y="1136767"/>
                <a:ext cx="5218388" cy="699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7"/>
                </a:pPr>
                <a:r>
                  <a:rPr lang="en-US" sz="2200" u="sng" dirty="0" smtClean="0"/>
                  <a:t>Finite source size:</a:t>
                </a: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</p:txBody>
          </p:sp>
        </mc:Choice>
        <mc:Fallback xmlns="">
          <p:sp>
            <p:nvSpPr>
              <p:cNvPr id="1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38" y="1136767"/>
                <a:ext cx="5218388" cy="699422"/>
              </a:xfrm>
              <a:prstGeom prst="rect">
                <a:avLst/>
              </a:prstGeom>
              <a:blipFill rotWithShape="0">
                <a:blip r:embed="rId3"/>
                <a:stretch>
                  <a:fillRect l="-12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0" y="657383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 </a:t>
            </a:r>
            <a:r>
              <a:rPr lang="en-US" sz="2800" dirty="0"/>
              <a:t>Microlensing observables – High order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9"/>
              <p:cNvSpPr txBox="1">
                <a:spLocks noChangeArrowheads="1"/>
              </p:cNvSpPr>
              <p:nvPr/>
            </p:nvSpPr>
            <p:spPr bwMode="auto">
              <a:xfrm>
                <a:off x="294138" y="1136767"/>
                <a:ext cx="5218388" cy="699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7"/>
                </a:pPr>
                <a:r>
                  <a:rPr lang="en-US" sz="2200" u="sng" dirty="0" smtClean="0"/>
                  <a:t>Finite source size:</a:t>
                </a: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</p:txBody>
          </p:sp>
        </mc:Choice>
        <mc:Fallback xmlns="">
          <p:sp>
            <p:nvSpPr>
              <p:cNvPr id="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38" y="1136767"/>
                <a:ext cx="5218388" cy="699422"/>
              </a:xfrm>
              <a:prstGeom prst="rect">
                <a:avLst/>
              </a:prstGeom>
              <a:blipFill rotWithShape="0">
                <a:blip r:embed="rId4"/>
                <a:stretch>
                  <a:fillRect l="-12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r="47620"/>
          <a:stretch/>
        </p:blipFill>
        <p:spPr bwMode="auto">
          <a:xfrm>
            <a:off x="491832" y="2183027"/>
            <a:ext cx="3967907" cy="402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299026" y="6111478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1800" dirty="0" smtClean="0">
                <a:solidFill>
                  <a:schemeClr val="tx1"/>
                </a:solidFill>
              </a:rPr>
              <a:t>Dong et al. 2009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0" y="657383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 </a:t>
            </a:r>
            <a:r>
              <a:rPr lang="en-US" sz="2800" dirty="0"/>
              <a:t>Microlensing observables – High order effects</a:t>
            </a:r>
          </a:p>
        </p:txBody>
      </p:sp>
      <p:pic>
        <p:nvPicPr>
          <p:cNvPr id="536581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r="47620"/>
          <a:stretch/>
        </p:blipFill>
        <p:spPr bwMode="auto">
          <a:xfrm>
            <a:off x="491832" y="2183027"/>
            <a:ext cx="3967907" cy="402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9"/>
              <p:cNvSpPr txBox="1">
                <a:spLocks noChangeArrowheads="1"/>
              </p:cNvSpPr>
              <p:nvPr/>
            </p:nvSpPr>
            <p:spPr bwMode="auto">
              <a:xfrm>
                <a:off x="294138" y="1136767"/>
                <a:ext cx="5218388" cy="699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7"/>
                </a:pPr>
                <a:r>
                  <a:rPr lang="en-US" sz="2200" u="sng" dirty="0" smtClean="0"/>
                  <a:t>Finite source size:</a:t>
                </a: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</p:txBody>
          </p:sp>
        </mc:Choice>
        <mc:Fallback xmlns="">
          <p:sp>
            <p:nvSpPr>
              <p:cNvPr id="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38" y="1136767"/>
                <a:ext cx="5218388" cy="699422"/>
              </a:xfrm>
              <a:prstGeom prst="rect">
                <a:avLst/>
              </a:prstGeom>
              <a:blipFill rotWithShape="0">
                <a:blip r:embed="rId4"/>
                <a:stretch>
                  <a:fillRect l="-12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676" y="2345283"/>
            <a:ext cx="3649791" cy="3673724"/>
          </a:xfrm>
          <a:prstGeom prst="rect">
            <a:avLst/>
          </a:prstGeom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518756" y="6111479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1800" dirty="0" smtClean="0">
                <a:solidFill>
                  <a:schemeClr val="tx1"/>
                </a:solidFill>
              </a:rPr>
              <a:t>Bennett &amp; </a:t>
            </a:r>
            <a:r>
              <a:rPr lang="en-US" sz="1800" dirty="0" err="1" smtClean="0">
                <a:solidFill>
                  <a:schemeClr val="tx1"/>
                </a:solidFill>
              </a:rPr>
              <a:t>Rhie</a:t>
            </a:r>
            <a:r>
              <a:rPr lang="en-US" sz="1800" dirty="0" smtClean="0">
                <a:solidFill>
                  <a:schemeClr val="tx1"/>
                </a:solidFill>
              </a:rPr>
              <a:t> 1996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299026" y="6111478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1800" dirty="0" smtClean="0">
                <a:solidFill>
                  <a:schemeClr val="tx1"/>
                </a:solidFill>
              </a:rPr>
              <a:t>Dong et al. 2009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04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0" y="657383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 </a:t>
            </a:r>
            <a:r>
              <a:rPr lang="en-US" sz="2800" dirty="0"/>
              <a:t>Microlensing observables – High order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9"/>
              <p:cNvSpPr txBox="1">
                <a:spLocks noChangeArrowheads="1"/>
              </p:cNvSpPr>
              <p:nvPr/>
            </p:nvSpPr>
            <p:spPr bwMode="auto">
              <a:xfrm>
                <a:off x="294138" y="1136767"/>
                <a:ext cx="5218388" cy="699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7"/>
                </a:pPr>
                <a:r>
                  <a:rPr lang="en-US" sz="2200" u="sng" dirty="0" smtClean="0"/>
                  <a:t>Finite source size:</a:t>
                </a: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</p:txBody>
          </p:sp>
        </mc:Choice>
        <mc:Fallback xmlns="">
          <p:sp>
            <p:nvSpPr>
              <p:cNvPr id="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38" y="1136767"/>
                <a:ext cx="5218388" cy="699422"/>
              </a:xfrm>
              <a:prstGeom prst="rect">
                <a:avLst/>
              </a:prstGeom>
              <a:blipFill rotWithShape="0">
                <a:blip r:embed="rId4"/>
                <a:stretch>
                  <a:fillRect l="-12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826584" y="5779294"/>
            <a:ext cx="316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1800" dirty="0">
                <a:solidFill>
                  <a:schemeClr val="tx1"/>
                </a:solidFill>
              </a:rPr>
              <a:t>Bond et al. 2004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54752"/>
            <a:ext cx="3950815" cy="35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E:\Link to NPP\micro_bkgrd\blg235-35_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264" y="2519019"/>
            <a:ext cx="3630162" cy="3630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4711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62" y="2607531"/>
            <a:ext cx="7564151" cy="318393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0" y="657383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 Microlensing observables – High order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9"/>
              <p:cNvSpPr txBox="1">
                <a:spLocks noChangeArrowheads="1"/>
              </p:cNvSpPr>
              <p:nvPr/>
            </p:nvSpPr>
            <p:spPr bwMode="auto">
              <a:xfrm>
                <a:off x="294138" y="1136767"/>
                <a:ext cx="5218388" cy="684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sz="2200" dirty="0" smtClean="0"/>
                  <a:t>8+9.  </a:t>
                </a:r>
                <a:r>
                  <a:rPr lang="en-US" sz="2200" u="sng" dirty="0" smtClean="0"/>
                  <a:t>Microlensing parallax: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</p:txBody>
          </p:sp>
        </mc:Choice>
        <mc:Fallback xmlns="">
          <p:sp>
            <p:nvSpPr>
              <p:cNvPr id="11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38" y="1136767"/>
                <a:ext cx="5218388" cy="684418"/>
              </a:xfrm>
              <a:prstGeom prst="rect">
                <a:avLst/>
              </a:prstGeom>
              <a:blipFill rotWithShape="0">
                <a:blip r:embed="rId4"/>
                <a:stretch>
                  <a:fillRect l="-15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62" y="2607531"/>
            <a:ext cx="7564151" cy="318393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0" y="657383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 From </a:t>
            </a:r>
            <a:r>
              <a:rPr lang="en-US" sz="2800" dirty="0" err="1" smtClean="0"/>
              <a:t>lensing</a:t>
            </a:r>
            <a:r>
              <a:rPr lang="en-US" sz="2800" dirty="0" smtClean="0"/>
              <a:t> observables to physical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9"/>
              <p:cNvSpPr txBox="1">
                <a:spLocks noChangeArrowheads="1"/>
              </p:cNvSpPr>
              <p:nvPr/>
            </p:nvSpPr>
            <p:spPr bwMode="auto">
              <a:xfrm>
                <a:off x="294138" y="1136767"/>
                <a:ext cx="5218388" cy="684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sz="2200" dirty="0" smtClean="0"/>
                  <a:t>8+9.  </a:t>
                </a:r>
                <a:r>
                  <a:rPr lang="en-US" sz="2200" u="sng" dirty="0" smtClean="0"/>
                  <a:t>Microlensing parallax: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</p:txBody>
          </p:sp>
        </mc:Choice>
        <mc:Fallback xmlns="">
          <p:sp>
            <p:nvSpPr>
              <p:cNvPr id="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38" y="1136767"/>
                <a:ext cx="5218388" cy="684418"/>
              </a:xfrm>
              <a:prstGeom prst="rect">
                <a:avLst/>
              </a:prstGeom>
              <a:blipFill rotWithShape="0">
                <a:blip r:embed="rId4"/>
                <a:stretch>
                  <a:fillRect l="-15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earth orbit s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540">
            <a:off x="4454453" y="5456138"/>
            <a:ext cx="1135073" cy="35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earth orbit s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540">
            <a:off x="252806" y="5474776"/>
            <a:ext cx="1135073" cy="35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מלבן 11"/>
          <p:cNvSpPr/>
          <p:nvPr/>
        </p:nvSpPr>
        <p:spPr>
          <a:xfrm>
            <a:off x="294138" y="1748783"/>
            <a:ext cx="4251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 smtClean="0"/>
              <a:t>Orbital parallax  - </a:t>
            </a:r>
          </a:p>
          <a:p>
            <a:pPr algn="l" rtl="0">
              <a:spcBef>
                <a:spcPct val="50000"/>
              </a:spcBef>
            </a:pPr>
            <a:r>
              <a:rPr lang="en-US" dirty="0" smtClean="0"/>
              <a:t>single orbiting observer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50832"/>
          <a:stretch/>
        </p:blipFill>
        <p:spPr>
          <a:xfrm>
            <a:off x="1186963" y="2607531"/>
            <a:ext cx="3719146" cy="318393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0" y="657383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 From </a:t>
            </a:r>
            <a:r>
              <a:rPr lang="en-US" sz="2800" dirty="0" err="1" smtClean="0"/>
              <a:t>lensing</a:t>
            </a:r>
            <a:r>
              <a:rPr lang="en-US" sz="2800" dirty="0" smtClean="0"/>
              <a:t> observables to physical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9"/>
              <p:cNvSpPr txBox="1">
                <a:spLocks noChangeArrowheads="1"/>
              </p:cNvSpPr>
              <p:nvPr/>
            </p:nvSpPr>
            <p:spPr bwMode="auto">
              <a:xfrm>
                <a:off x="294138" y="1136767"/>
                <a:ext cx="5218388" cy="684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sz="2200" dirty="0" smtClean="0"/>
                  <a:t>8+9.  </a:t>
                </a:r>
                <a:r>
                  <a:rPr lang="en-US" sz="2200" u="sng" dirty="0" smtClean="0"/>
                  <a:t>Microlensing parallax: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</p:txBody>
          </p:sp>
        </mc:Choice>
        <mc:Fallback xmlns="">
          <p:sp>
            <p:nvSpPr>
              <p:cNvPr id="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38" y="1136767"/>
                <a:ext cx="5218388" cy="684418"/>
              </a:xfrm>
              <a:prstGeom prst="rect">
                <a:avLst/>
              </a:prstGeom>
              <a:blipFill rotWithShape="0">
                <a:blip r:embed="rId4"/>
                <a:stretch>
                  <a:fillRect l="-15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" descr="Image result for earth orbit s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540">
            <a:off x="252806" y="5474776"/>
            <a:ext cx="1135073" cy="35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11"/>
          <p:cNvSpPr/>
          <p:nvPr/>
        </p:nvSpPr>
        <p:spPr>
          <a:xfrm>
            <a:off x="294138" y="1748783"/>
            <a:ext cx="4251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 smtClean="0"/>
              <a:t>Orbital parallax  - </a:t>
            </a:r>
          </a:p>
          <a:p>
            <a:pPr algn="l" rtl="0">
              <a:spcBef>
                <a:spcPct val="50000"/>
              </a:spcBef>
            </a:pPr>
            <a:r>
              <a:rPr lang="en-US" dirty="0" smtClean="0"/>
              <a:t>single orbiting observer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9385" t="49480" r="154" b="5799"/>
          <a:stretch/>
        </p:blipFill>
        <p:spPr>
          <a:xfrm>
            <a:off x="6523892" y="3727938"/>
            <a:ext cx="2013440" cy="2400300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363228" y="6130924"/>
            <a:ext cx="309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Gould &amp; Horne 2013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38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50832"/>
          <a:stretch/>
        </p:blipFill>
        <p:spPr>
          <a:xfrm>
            <a:off x="1186963" y="2607531"/>
            <a:ext cx="3719146" cy="318393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0" y="657383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 From </a:t>
            </a:r>
            <a:r>
              <a:rPr lang="en-US" sz="2800" dirty="0" err="1" smtClean="0"/>
              <a:t>lensing</a:t>
            </a:r>
            <a:r>
              <a:rPr lang="en-US" sz="2800" dirty="0" smtClean="0"/>
              <a:t> observables to physical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9"/>
              <p:cNvSpPr txBox="1">
                <a:spLocks noChangeArrowheads="1"/>
              </p:cNvSpPr>
              <p:nvPr/>
            </p:nvSpPr>
            <p:spPr bwMode="auto">
              <a:xfrm>
                <a:off x="294138" y="1136767"/>
                <a:ext cx="5218388" cy="684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sz="2200" dirty="0" smtClean="0"/>
                  <a:t>8+9.  </a:t>
                </a:r>
                <a:r>
                  <a:rPr lang="en-US" sz="2200" u="sng" dirty="0" smtClean="0"/>
                  <a:t>Microlensing parallax: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</p:txBody>
          </p:sp>
        </mc:Choice>
        <mc:Fallback xmlns="">
          <p:sp>
            <p:nvSpPr>
              <p:cNvPr id="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38" y="1136767"/>
                <a:ext cx="5218388" cy="684418"/>
              </a:xfrm>
              <a:prstGeom prst="rect">
                <a:avLst/>
              </a:prstGeom>
              <a:blipFill rotWithShape="0">
                <a:blip r:embed="rId4"/>
                <a:stretch>
                  <a:fillRect l="-15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" descr="Image result for earth orbit s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540">
            <a:off x="252806" y="5474776"/>
            <a:ext cx="1135073" cy="35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11"/>
          <p:cNvSpPr/>
          <p:nvPr/>
        </p:nvSpPr>
        <p:spPr>
          <a:xfrm>
            <a:off x="294138" y="1748783"/>
            <a:ext cx="4251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 smtClean="0"/>
              <a:t>Orbital parallax  - </a:t>
            </a:r>
          </a:p>
          <a:p>
            <a:pPr algn="l" rtl="0">
              <a:spcBef>
                <a:spcPct val="50000"/>
              </a:spcBef>
            </a:pPr>
            <a:r>
              <a:rPr lang="en-US" dirty="0" smtClean="0"/>
              <a:t>single orbiting observer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b="50684"/>
          <a:stretch/>
        </p:blipFill>
        <p:spPr>
          <a:xfrm>
            <a:off x="5684227" y="1072225"/>
            <a:ext cx="2857500" cy="2646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9385" t="49480" r="154" b="5799"/>
          <a:stretch/>
        </p:blipFill>
        <p:spPr>
          <a:xfrm>
            <a:off x="6523892" y="3727938"/>
            <a:ext cx="2013440" cy="2400300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363228" y="6130924"/>
            <a:ext cx="309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Gould &amp; Horne 2013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89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0" y="657383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 From </a:t>
            </a:r>
            <a:r>
              <a:rPr lang="en-US" sz="2800" dirty="0" err="1" smtClean="0"/>
              <a:t>lensing</a:t>
            </a:r>
            <a:r>
              <a:rPr lang="en-US" sz="2800" dirty="0" smtClean="0"/>
              <a:t> observables to physical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9"/>
              <p:cNvSpPr txBox="1">
                <a:spLocks noChangeArrowheads="1"/>
              </p:cNvSpPr>
              <p:nvPr/>
            </p:nvSpPr>
            <p:spPr bwMode="auto">
              <a:xfrm>
                <a:off x="294138" y="1136767"/>
                <a:ext cx="5218388" cy="684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sz="2200" dirty="0" smtClean="0"/>
                  <a:t>8+9.  </a:t>
                </a:r>
                <a:r>
                  <a:rPr lang="en-US" sz="2200" u="sng" dirty="0" smtClean="0"/>
                  <a:t>Microlensing parallax: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</p:txBody>
          </p:sp>
        </mc:Choice>
        <mc:Fallback xmlns="">
          <p:sp>
            <p:nvSpPr>
              <p:cNvPr id="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38" y="1136767"/>
                <a:ext cx="5218388" cy="684418"/>
              </a:xfrm>
              <a:prstGeom prst="rect">
                <a:avLst/>
              </a:prstGeom>
              <a:blipFill rotWithShape="0">
                <a:blip r:embed="rId4"/>
                <a:stretch>
                  <a:fillRect l="-15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32894" y="6098514"/>
            <a:ext cx="309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800" dirty="0" err="1" smtClean="0">
                <a:solidFill>
                  <a:schemeClr val="tx1"/>
                </a:solidFill>
              </a:rPr>
              <a:t>Wyrzykowski</a:t>
            </a:r>
            <a:r>
              <a:rPr lang="en-US" sz="1800" dirty="0" smtClean="0">
                <a:solidFill>
                  <a:schemeClr val="tx1"/>
                </a:solidFill>
              </a:rPr>
              <a:t> et </a:t>
            </a:r>
            <a:r>
              <a:rPr lang="en-US" sz="1800" dirty="0">
                <a:solidFill>
                  <a:schemeClr val="tx1"/>
                </a:solidFill>
              </a:rPr>
              <a:t>al. </a:t>
            </a:r>
            <a:r>
              <a:rPr lang="en-US" sz="1800" dirty="0" smtClean="0">
                <a:solidFill>
                  <a:schemeClr val="tx1"/>
                </a:solidFill>
              </a:rPr>
              <a:t>2016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363228" y="6130924"/>
            <a:ext cx="309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Gould &amp; Horne 2013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94138" y="1748783"/>
            <a:ext cx="4251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 smtClean="0"/>
              <a:t>Orbital parallax  - </a:t>
            </a:r>
          </a:p>
          <a:p>
            <a:pPr algn="l" rtl="0">
              <a:spcBef>
                <a:spcPct val="50000"/>
              </a:spcBef>
            </a:pPr>
            <a:r>
              <a:rPr lang="en-US" dirty="0" smtClean="0"/>
              <a:t>single orbiting observer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50684"/>
          <a:stretch/>
        </p:blipFill>
        <p:spPr>
          <a:xfrm>
            <a:off x="5684227" y="1072225"/>
            <a:ext cx="2857500" cy="2646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9385" t="49480" r="154" b="5799"/>
          <a:stretch/>
        </p:blipFill>
        <p:spPr>
          <a:xfrm>
            <a:off x="6523892" y="3727938"/>
            <a:ext cx="2013440" cy="2400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17" y="2869883"/>
            <a:ext cx="4184942" cy="312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92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</a:t>
            </a:r>
            <a:r>
              <a:rPr lang="en-US" sz="2800" dirty="0" smtClean="0"/>
              <a:t>Geometry</a:t>
            </a:r>
            <a:endParaRPr lang="en-US" dirty="0"/>
          </a:p>
        </p:txBody>
      </p:sp>
      <p:cxnSp>
        <p:nvCxnSpPr>
          <p:cNvPr id="7" name="Shape 64"/>
          <p:cNvCxnSpPr/>
          <p:nvPr/>
        </p:nvCxnSpPr>
        <p:spPr>
          <a:xfrm>
            <a:off x="2157245" y="5040007"/>
            <a:ext cx="4812900" cy="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65"/>
          <p:cNvCxnSpPr/>
          <p:nvPr/>
        </p:nvCxnSpPr>
        <p:spPr>
          <a:xfrm flipV="1">
            <a:off x="2157245" y="2518276"/>
            <a:ext cx="4792195" cy="25217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68"/>
          <p:cNvCxnSpPr/>
          <p:nvPr/>
        </p:nvCxnSpPr>
        <p:spPr>
          <a:xfrm>
            <a:off x="6949440" y="2518276"/>
            <a:ext cx="0" cy="15744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70"/>
          <p:cNvCxnSpPr/>
          <p:nvPr/>
        </p:nvCxnSpPr>
        <p:spPr>
          <a:xfrm flipH="1" flipV="1">
            <a:off x="4398542" y="3877576"/>
            <a:ext cx="2550899" cy="2054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" name="Shape 71"/>
          <p:cNvCxnSpPr/>
          <p:nvPr/>
        </p:nvCxnSpPr>
        <p:spPr>
          <a:xfrm flipH="1">
            <a:off x="2139245" y="5602053"/>
            <a:ext cx="12000" cy="79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" name="Shape 72"/>
          <p:cNvCxnSpPr/>
          <p:nvPr/>
        </p:nvCxnSpPr>
        <p:spPr>
          <a:xfrm flipH="1">
            <a:off x="6952145" y="5602053"/>
            <a:ext cx="12000" cy="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7" name="Shape 73"/>
          <p:cNvCxnSpPr/>
          <p:nvPr/>
        </p:nvCxnSpPr>
        <p:spPr>
          <a:xfrm>
            <a:off x="4384220" y="5602053"/>
            <a:ext cx="1500" cy="36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8" name="Shape 74"/>
          <p:cNvCxnSpPr/>
          <p:nvPr/>
        </p:nvCxnSpPr>
        <p:spPr>
          <a:xfrm rot="10800000" flipH="1">
            <a:off x="2181270" y="5764278"/>
            <a:ext cx="21933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9" name="Shape 75"/>
          <p:cNvCxnSpPr/>
          <p:nvPr/>
        </p:nvCxnSpPr>
        <p:spPr>
          <a:xfrm rot="10800000" flipH="1">
            <a:off x="2181270" y="6361403"/>
            <a:ext cx="47409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8571" r="-25714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1429" r="-2214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1429" r="-20714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30624" y="238859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2388590"/>
                <a:ext cx="84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1429" r="-14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36364" r="-39090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36364" r="-35454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 bwMode="auto">
          <a:xfrm>
            <a:off x="3827042" y="3217058"/>
            <a:ext cx="1143000" cy="1143000"/>
          </a:xfrm>
          <a:prstGeom prst="arc">
            <a:avLst>
              <a:gd name="adj1" fmla="val 20418459"/>
              <a:gd name="adj2" fmla="val 808103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0" y="657383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 smtClean="0"/>
              <a:t> From </a:t>
            </a:r>
            <a:r>
              <a:rPr lang="en-US" sz="2800" dirty="0" err="1" smtClean="0"/>
              <a:t>lensing</a:t>
            </a:r>
            <a:r>
              <a:rPr lang="en-US" sz="2800" dirty="0" smtClean="0"/>
              <a:t> observables to physical parameters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87786" y="6010207"/>
            <a:ext cx="3160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1800" dirty="0" smtClean="0">
                <a:solidFill>
                  <a:schemeClr val="tx1"/>
                </a:solidFill>
              </a:rPr>
              <a:t>Yee et al. 2014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9"/>
              <p:cNvSpPr txBox="1">
                <a:spLocks noChangeArrowheads="1"/>
              </p:cNvSpPr>
              <p:nvPr/>
            </p:nvSpPr>
            <p:spPr bwMode="auto">
              <a:xfrm>
                <a:off x="294138" y="1136767"/>
                <a:ext cx="5218388" cy="684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sz="2200" dirty="0" smtClean="0"/>
                  <a:t>8+9.  </a:t>
                </a:r>
                <a:r>
                  <a:rPr lang="en-US" sz="2200" u="sng" dirty="0" smtClean="0"/>
                  <a:t>Microlensing parallax: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</p:txBody>
          </p:sp>
        </mc:Choice>
        <mc:Fallback xmlns="">
          <p:sp>
            <p:nvSpPr>
              <p:cNvPr id="1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38" y="1136767"/>
                <a:ext cx="5218388" cy="684418"/>
              </a:xfrm>
              <a:prstGeom prst="rect">
                <a:avLst/>
              </a:prstGeom>
              <a:blipFill rotWithShape="0">
                <a:blip r:embed="rId4"/>
                <a:stretch>
                  <a:fillRect l="-15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la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25" y="1821184"/>
            <a:ext cx="7291060" cy="41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7"/>
          <p:cNvSpPr/>
          <p:nvPr/>
        </p:nvSpPr>
        <p:spPr>
          <a:xfrm>
            <a:off x="0" y="6010207"/>
            <a:ext cx="6387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 smtClean="0"/>
              <a:t>Satellite parallax - two “fixed” observers</a:t>
            </a:r>
          </a:p>
        </p:txBody>
      </p:sp>
    </p:spTree>
    <p:extLst>
      <p:ext uri="{BB962C8B-B14F-4D97-AF65-F5344CB8AC3E}">
        <p14:creationId xmlns:p14="http://schemas.microsoft.com/office/powerpoint/2010/main" val="2280714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9"/>
              <p:cNvSpPr txBox="1">
                <a:spLocks noChangeArrowheads="1"/>
              </p:cNvSpPr>
              <p:nvPr/>
            </p:nvSpPr>
            <p:spPr bwMode="auto">
              <a:xfrm>
                <a:off x="83107" y="904566"/>
                <a:ext cx="5218388" cy="5581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Event timescale:</a:t>
                </a: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5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Minimal separation:</a:t>
                </a:r>
                <a:r>
                  <a:rPr lang="en-US" sz="2200" dirty="0" smtClean="0"/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5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Time of minimal separation: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Star-planet mass ratio: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u="sng" dirty="0" smtClean="0"/>
                  <a:t>projected separation: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u="sng" dirty="0" smtClean="0"/>
                  <a:t>Angle:</a:t>
                </a:r>
                <a:r>
                  <a:rPr lang="en-US" sz="2200" dirty="0" smtClean="0"/>
                  <a:t>			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u="sng" dirty="0"/>
                  <a:t>Finite source size:</a:t>
                </a:r>
                <a:r>
                  <a:rPr lang="en-US" sz="2000" dirty="0"/>
                  <a:t>	</a:t>
                </a:r>
                <a:r>
                  <a:rPr lang="en-US" sz="2000" dirty="0" smtClean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  <a:p>
                <a:pPr algn="l" rtl="0">
                  <a:spcBef>
                    <a:spcPct val="50000"/>
                  </a:spcBef>
                </a:pPr>
                <a:r>
                  <a:rPr lang="en-US" sz="2200" dirty="0"/>
                  <a:t>8+9.  </a:t>
                </a:r>
                <a:r>
                  <a:rPr lang="en-US" sz="2200" u="sng" dirty="0"/>
                  <a:t>Microlensing parallax</a:t>
                </a:r>
                <a:r>
                  <a:rPr lang="en-US" sz="2200" u="sng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AU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07" y="904566"/>
                <a:ext cx="5218388" cy="5581784"/>
              </a:xfrm>
              <a:prstGeom prst="rect">
                <a:avLst/>
              </a:prstGeom>
              <a:blipFill>
                <a:blip r:embed="rId3"/>
                <a:stretch>
                  <a:fillRect l="-15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7328" y="2569028"/>
            <a:ext cx="3918626" cy="267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75585" y="5496416"/>
            <a:ext cx="309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800" dirty="0" err="1" smtClean="0">
                <a:solidFill>
                  <a:schemeClr val="tx1"/>
                </a:solidFill>
              </a:rPr>
              <a:t>Udalski</a:t>
            </a:r>
            <a:r>
              <a:rPr lang="en-US" sz="1800" dirty="0" smtClean="0">
                <a:solidFill>
                  <a:schemeClr val="tx1"/>
                </a:solidFill>
              </a:rPr>
              <a:t> et al. 2015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36364" r="-2363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blipFill rotWithShape="0">
                <a:blip r:embed="rId4"/>
                <a:stretch>
                  <a:fillRect l="-154545" r="-290909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6001007" y="3826733"/>
            <a:ext cx="2246009" cy="22630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052720" y="4601224"/>
            <a:ext cx="153947" cy="1441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7030549" y="4866300"/>
            <a:ext cx="177149" cy="15930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045049" y="4112913"/>
            <a:ext cx="62631" cy="645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571" r="-22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 bwMode="auto">
          <a:xfrm>
            <a:off x="7153302" y="4972894"/>
            <a:ext cx="14998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7172862" y="4217099"/>
            <a:ext cx="837351" cy="6752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536210" y="4101388"/>
                <a:ext cx="2551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10" y="4101388"/>
                <a:ext cx="255198" cy="400110"/>
              </a:xfrm>
              <a:prstGeom prst="rect">
                <a:avLst/>
              </a:prstGeom>
              <a:blipFill>
                <a:blip r:embed="rId8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 bwMode="auto">
          <a:xfrm>
            <a:off x="6727924" y="4535597"/>
            <a:ext cx="834532" cy="859337"/>
          </a:xfrm>
          <a:prstGeom prst="arc">
            <a:avLst>
              <a:gd name="adj1" fmla="val 19051375"/>
              <a:gd name="adj2" fmla="val 21319018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60687" y="4584087"/>
                <a:ext cx="381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18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687" y="4584087"/>
                <a:ext cx="38183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7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36364" r="-2363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blipFill rotWithShape="0">
                <a:blip r:embed="rId4"/>
                <a:stretch>
                  <a:fillRect l="-154545" r="-290909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6001007" y="3826733"/>
            <a:ext cx="2246009" cy="22630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052720" y="4601224"/>
            <a:ext cx="153947" cy="1441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7030549" y="4866300"/>
            <a:ext cx="177149" cy="15930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045049" y="4112913"/>
            <a:ext cx="62631" cy="645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571" r="-22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5401019" y="661706"/>
                <a:ext cx="5218388" cy="2104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10"/>
                </a:pPr>
                <a:r>
                  <a:rPr lang="en-US" sz="2200" dirty="0" smtClean="0"/>
                  <a:t>Change of projected 	separation: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10"/>
                </a:pPr>
                <a:r>
                  <a:rPr lang="en-US" sz="2200" dirty="0" smtClean="0"/>
                  <a:t>Change of angle: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1019" y="661706"/>
                <a:ext cx="5218388" cy="2104872"/>
              </a:xfrm>
              <a:prstGeom prst="rect">
                <a:avLst/>
              </a:prstGeom>
              <a:blipFill>
                <a:blip r:embed="rId7"/>
                <a:stretch>
                  <a:fillRect l="-1402" b="-20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>
            <a:off x="8076364" y="4177441"/>
            <a:ext cx="441994" cy="3581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lgDashDot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153302" y="4972894"/>
            <a:ext cx="14998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7172862" y="4217099"/>
            <a:ext cx="837351" cy="6752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536210" y="4101388"/>
                <a:ext cx="2551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10" y="4101388"/>
                <a:ext cx="255198" cy="400110"/>
              </a:xfrm>
              <a:prstGeom prst="rect">
                <a:avLst/>
              </a:prstGeom>
              <a:blipFill>
                <a:blip r:embed="rId8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 bwMode="auto">
          <a:xfrm>
            <a:off x="6727924" y="4535597"/>
            <a:ext cx="834532" cy="859337"/>
          </a:xfrm>
          <a:prstGeom prst="arc">
            <a:avLst>
              <a:gd name="adj1" fmla="val 19051375"/>
              <a:gd name="adj2" fmla="val 21319018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60687" y="4584087"/>
                <a:ext cx="381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18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687" y="4584087"/>
                <a:ext cx="38183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9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865" y="5046552"/>
                <a:ext cx="7053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36364" r="-2363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81" y="4251935"/>
                <a:ext cx="64208" cy="283663"/>
              </a:xfrm>
              <a:prstGeom prst="rect">
                <a:avLst/>
              </a:prstGeom>
              <a:blipFill rotWithShape="0">
                <a:blip r:embed="rId4"/>
                <a:stretch>
                  <a:fillRect l="-154545" r="-290909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56" y="5562437"/>
                <a:ext cx="24878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6001007" y="3826733"/>
            <a:ext cx="2246009" cy="22630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052720" y="4601224"/>
            <a:ext cx="153947" cy="1441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7030549" y="4866300"/>
            <a:ext cx="177149" cy="15930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045049" y="4112913"/>
            <a:ext cx="62631" cy="645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90" y="3882603"/>
                <a:ext cx="84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571" r="-22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>
                <a:spLocks noChangeArrowheads="1"/>
              </p:cNvSpPr>
              <p:nvPr/>
            </p:nvSpPr>
            <p:spPr bwMode="auto">
              <a:xfrm>
                <a:off x="5401019" y="661706"/>
                <a:ext cx="5218388" cy="2104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10"/>
                </a:pPr>
                <a:r>
                  <a:rPr lang="en-US" sz="2200" dirty="0" smtClean="0"/>
                  <a:t>Change of projected 	separation: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10"/>
                </a:pPr>
                <a:r>
                  <a:rPr lang="en-US" sz="2200" dirty="0" smtClean="0"/>
                  <a:t>Change of angle: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1019" y="661706"/>
                <a:ext cx="5218388" cy="2104872"/>
              </a:xfrm>
              <a:prstGeom prst="rect">
                <a:avLst/>
              </a:prstGeom>
              <a:blipFill>
                <a:blip r:embed="rId7"/>
                <a:stretch>
                  <a:fillRect l="-1402" b="-20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 bwMode="auto">
          <a:xfrm>
            <a:off x="7153302" y="4972894"/>
            <a:ext cx="14998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7172862" y="4217099"/>
            <a:ext cx="837351" cy="6752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536210" y="4101388"/>
                <a:ext cx="2551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10" y="4101388"/>
                <a:ext cx="255198" cy="400110"/>
              </a:xfrm>
              <a:prstGeom prst="rect">
                <a:avLst/>
              </a:prstGeom>
              <a:blipFill>
                <a:blip r:embed="rId8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 bwMode="auto">
          <a:xfrm>
            <a:off x="6727924" y="4535597"/>
            <a:ext cx="834532" cy="859337"/>
          </a:xfrm>
          <a:prstGeom prst="arc">
            <a:avLst>
              <a:gd name="adj1" fmla="val 19051375"/>
              <a:gd name="adj2" fmla="val 21319018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60687" y="4584087"/>
                <a:ext cx="381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18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687" y="4584087"/>
                <a:ext cx="38183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071" y="2766578"/>
            <a:ext cx="5033026" cy="2555104"/>
          </a:xfrm>
          <a:prstGeom prst="rect">
            <a:avLst/>
          </a:prstGeom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89185" y="5746825"/>
            <a:ext cx="309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800" dirty="0" err="1" smtClean="0">
                <a:solidFill>
                  <a:schemeClr val="tx1"/>
                </a:solidFill>
              </a:rPr>
              <a:t>Skowron</a:t>
            </a:r>
            <a:r>
              <a:rPr lang="en-US" sz="1800" dirty="0" smtClean="0">
                <a:solidFill>
                  <a:schemeClr val="tx1"/>
                </a:solidFill>
              </a:rPr>
              <a:t> et al. 2011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8076364" y="4177441"/>
            <a:ext cx="441994" cy="3581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lgDash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402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9"/>
              <p:cNvSpPr txBox="1">
                <a:spLocks noChangeArrowheads="1"/>
              </p:cNvSpPr>
              <p:nvPr/>
            </p:nvSpPr>
            <p:spPr bwMode="auto">
              <a:xfrm>
                <a:off x="83107" y="904566"/>
                <a:ext cx="5218388" cy="5581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Event timescale:</a:t>
                </a: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5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Minimal separation:</a:t>
                </a:r>
                <a:r>
                  <a:rPr lang="en-US" sz="2200" dirty="0" smtClean="0"/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5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Time of minimal separation: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Star-planet mass ratio: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u="sng" dirty="0" smtClean="0"/>
                  <a:t>projected separation: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u="sng" dirty="0" smtClean="0"/>
                  <a:t>Angle:</a:t>
                </a:r>
                <a:r>
                  <a:rPr lang="en-US" sz="2200" dirty="0" smtClean="0"/>
                  <a:t>			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u="sng" dirty="0"/>
                  <a:t>Finite source size:</a:t>
                </a:r>
                <a:r>
                  <a:rPr lang="en-US" sz="2000" dirty="0"/>
                  <a:t>	</a:t>
                </a:r>
                <a:r>
                  <a:rPr lang="en-US" sz="2000" dirty="0" smtClean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  <a:p>
                <a:pPr algn="l" rtl="0">
                  <a:spcBef>
                    <a:spcPct val="50000"/>
                  </a:spcBef>
                </a:pPr>
                <a:r>
                  <a:rPr lang="en-US" sz="2200" dirty="0"/>
                  <a:t>8+9.  </a:t>
                </a:r>
                <a:r>
                  <a:rPr lang="en-US" sz="2200" u="sng" dirty="0"/>
                  <a:t>Microlensing parallax</a:t>
                </a:r>
                <a:r>
                  <a:rPr lang="en-US" sz="2200" u="sng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AU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07" y="904566"/>
                <a:ext cx="5218388" cy="5581784"/>
              </a:xfrm>
              <a:prstGeom prst="rect">
                <a:avLst/>
              </a:prstGeom>
              <a:blipFill>
                <a:blip r:embed="rId3"/>
                <a:stretch>
                  <a:fillRect l="-15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9"/>
              <p:cNvSpPr txBox="1">
                <a:spLocks noChangeArrowheads="1"/>
              </p:cNvSpPr>
              <p:nvPr/>
            </p:nvSpPr>
            <p:spPr bwMode="auto">
              <a:xfrm>
                <a:off x="5401019" y="661706"/>
                <a:ext cx="5218388" cy="2104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10"/>
                </a:pPr>
                <a:r>
                  <a:rPr lang="en-US" sz="2200" u="sng" dirty="0" smtClean="0"/>
                  <a:t>Change of projected </a:t>
                </a:r>
                <a:r>
                  <a:rPr lang="en-US" sz="2200" dirty="0" smtClean="0"/>
                  <a:t>	</a:t>
                </a:r>
                <a:r>
                  <a:rPr lang="en-US" sz="2200" u="sng" dirty="0" smtClean="0"/>
                  <a:t>separation: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10"/>
                </a:pPr>
                <a:r>
                  <a:rPr lang="en-US" sz="2200" u="sng" dirty="0" smtClean="0"/>
                  <a:t>Change of angle:</a:t>
                </a:r>
                <a:r>
                  <a:rPr lang="en-US" sz="2200" dirty="0" smtClean="0"/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1019" y="661706"/>
                <a:ext cx="5218388" cy="2104872"/>
              </a:xfrm>
              <a:prstGeom prst="rect">
                <a:avLst/>
              </a:prstGeom>
              <a:blipFill>
                <a:blip r:embed="rId4"/>
                <a:stretch>
                  <a:fillRect l="-1402" b="-20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7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observables –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</a:t>
            </a:r>
            <a:r>
              <a:rPr lang="en-US" sz="2800" dirty="0"/>
              <a:t>lens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9"/>
              <p:cNvSpPr txBox="1">
                <a:spLocks noChangeArrowheads="1"/>
              </p:cNvSpPr>
              <p:nvPr/>
            </p:nvSpPr>
            <p:spPr bwMode="auto">
              <a:xfrm>
                <a:off x="83107" y="904566"/>
                <a:ext cx="5218388" cy="5581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Event timescale:</a:t>
                </a:r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5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Minimal separation:</a:t>
                </a:r>
                <a:r>
                  <a:rPr lang="en-US" sz="2200" dirty="0" smtClean="0"/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500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Time of minimal separation: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200" u="sng" dirty="0" smtClean="0"/>
                  <a:t>Star-planet mass ratio: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u="sng" dirty="0" smtClean="0"/>
                  <a:t>projected separation: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u="sng" dirty="0" smtClean="0"/>
                  <a:t>Angle:</a:t>
                </a:r>
                <a:r>
                  <a:rPr lang="en-US" sz="2200" dirty="0" smtClean="0"/>
                  <a:t>			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5"/>
                </a:pPr>
                <a:r>
                  <a:rPr lang="en-US" sz="2200" u="sng" dirty="0"/>
                  <a:t>Finite source size:</a:t>
                </a:r>
                <a:r>
                  <a:rPr lang="en-US" sz="2200" dirty="0"/>
                  <a:t>	</a:t>
                </a:r>
                <a:r>
                  <a:rPr lang="en-US" sz="2000" dirty="0" smtClean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  <a:p>
                <a:pPr algn="l" rtl="0">
                  <a:spcBef>
                    <a:spcPct val="50000"/>
                  </a:spcBef>
                </a:pPr>
                <a:r>
                  <a:rPr lang="en-US" sz="2200" dirty="0"/>
                  <a:t>8+9.  </a:t>
                </a:r>
                <a:r>
                  <a:rPr lang="en-US" sz="2200" u="sng" dirty="0"/>
                  <a:t>Microlensing parallax</a:t>
                </a:r>
                <a:r>
                  <a:rPr lang="en-US" sz="2200" u="sng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AU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07" y="904566"/>
                <a:ext cx="5218388" cy="5581784"/>
              </a:xfrm>
              <a:prstGeom prst="rect">
                <a:avLst/>
              </a:prstGeom>
              <a:blipFill>
                <a:blip r:embed="rId3"/>
                <a:stretch>
                  <a:fillRect l="-15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9"/>
              <p:cNvSpPr txBox="1">
                <a:spLocks noChangeArrowheads="1"/>
              </p:cNvSpPr>
              <p:nvPr/>
            </p:nvSpPr>
            <p:spPr bwMode="auto">
              <a:xfrm>
                <a:off x="5401019" y="661706"/>
                <a:ext cx="5218388" cy="2104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4"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10"/>
                </a:pPr>
                <a:r>
                  <a:rPr lang="en-US" sz="2200" u="sng" dirty="0" smtClean="0"/>
                  <a:t>Change of projected </a:t>
                </a:r>
                <a:r>
                  <a:rPr lang="en-US" sz="2200" dirty="0" smtClean="0"/>
                  <a:t>	</a:t>
                </a:r>
                <a:r>
                  <a:rPr lang="en-US" sz="2200" u="sng" dirty="0" smtClean="0"/>
                  <a:t>separation: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u="sng" dirty="0" smtClean="0"/>
              </a:p>
              <a:p>
                <a:pPr marL="457200" indent="-457200" algn="l" rtl="0">
                  <a:spcBef>
                    <a:spcPct val="50000"/>
                  </a:spcBef>
                  <a:buFont typeface="+mj-lt"/>
                  <a:buAutoNum type="arabicPeriod" startAt="10"/>
                </a:pPr>
                <a:r>
                  <a:rPr lang="en-US" sz="2200" u="sng" dirty="0" smtClean="0"/>
                  <a:t>Change of angle:</a:t>
                </a:r>
                <a:r>
                  <a:rPr lang="en-US" sz="2200" dirty="0" smtClean="0"/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200" dirty="0" smtClean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1019" y="661706"/>
                <a:ext cx="5218388" cy="2104872"/>
              </a:xfrm>
              <a:prstGeom prst="rect">
                <a:avLst/>
              </a:prstGeom>
              <a:blipFill>
                <a:blip r:embed="rId4"/>
                <a:stretch>
                  <a:fillRect l="-1402" b="-20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 rot="20242905">
            <a:off x="5607087" y="3978450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US" sz="5400" b="0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29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</a:t>
            </a:r>
            <a:r>
              <a:rPr lang="en-US" sz="2800" dirty="0" smtClean="0"/>
              <a:t>Geometry</a:t>
            </a:r>
            <a:endParaRPr lang="en-US" dirty="0"/>
          </a:p>
        </p:txBody>
      </p:sp>
      <p:cxnSp>
        <p:nvCxnSpPr>
          <p:cNvPr id="7" name="Shape 64"/>
          <p:cNvCxnSpPr/>
          <p:nvPr/>
        </p:nvCxnSpPr>
        <p:spPr>
          <a:xfrm>
            <a:off x="2157245" y="5040007"/>
            <a:ext cx="4812900" cy="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65"/>
          <p:cNvCxnSpPr/>
          <p:nvPr/>
        </p:nvCxnSpPr>
        <p:spPr>
          <a:xfrm flipV="1">
            <a:off x="2157245" y="2518276"/>
            <a:ext cx="4792195" cy="25217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67"/>
          <p:cNvCxnSpPr/>
          <p:nvPr/>
        </p:nvCxnSpPr>
        <p:spPr>
          <a:xfrm flipV="1">
            <a:off x="2157245" y="4103802"/>
            <a:ext cx="4792195" cy="9362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68"/>
          <p:cNvCxnSpPr/>
          <p:nvPr/>
        </p:nvCxnSpPr>
        <p:spPr>
          <a:xfrm>
            <a:off x="6949440" y="2518276"/>
            <a:ext cx="0" cy="15744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70"/>
          <p:cNvCxnSpPr/>
          <p:nvPr/>
        </p:nvCxnSpPr>
        <p:spPr>
          <a:xfrm flipH="1" flipV="1">
            <a:off x="4398542" y="3877576"/>
            <a:ext cx="2550899" cy="2054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" name="Shape 71"/>
          <p:cNvCxnSpPr/>
          <p:nvPr/>
        </p:nvCxnSpPr>
        <p:spPr>
          <a:xfrm flipH="1">
            <a:off x="2139245" y="5602053"/>
            <a:ext cx="12000" cy="79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" name="Shape 72"/>
          <p:cNvCxnSpPr/>
          <p:nvPr/>
        </p:nvCxnSpPr>
        <p:spPr>
          <a:xfrm flipH="1">
            <a:off x="6952145" y="5602053"/>
            <a:ext cx="12000" cy="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7" name="Shape 73"/>
          <p:cNvCxnSpPr/>
          <p:nvPr/>
        </p:nvCxnSpPr>
        <p:spPr>
          <a:xfrm>
            <a:off x="4384220" y="5602053"/>
            <a:ext cx="1500" cy="36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8" name="Shape 74"/>
          <p:cNvCxnSpPr/>
          <p:nvPr/>
        </p:nvCxnSpPr>
        <p:spPr>
          <a:xfrm rot="10800000" flipH="1">
            <a:off x="2181270" y="5764278"/>
            <a:ext cx="21933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9" name="Shape 75"/>
          <p:cNvCxnSpPr/>
          <p:nvPr/>
        </p:nvCxnSpPr>
        <p:spPr>
          <a:xfrm rot="10800000" flipH="1">
            <a:off x="2181270" y="6361403"/>
            <a:ext cx="47409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8571" r="-25714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1429" r="-2214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1429" r="-20714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30624" y="238859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2388590"/>
                <a:ext cx="84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1429" r="-14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36364" r="-39090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36364" r="-35454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 bwMode="auto">
          <a:xfrm>
            <a:off x="1594745" y="4413088"/>
            <a:ext cx="1143000" cy="1143000"/>
          </a:xfrm>
          <a:prstGeom prst="arc">
            <a:avLst>
              <a:gd name="adj1" fmla="val 20312189"/>
              <a:gd name="adj2" fmla="val 450852"/>
            </a:avLst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>
            <a:off x="1463038" y="4386962"/>
            <a:ext cx="1326961" cy="1142999"/>
          </a:xfrm>
          <a:prstGeom prst="arc">
            <a:avLst>
              <a:gd name="adj1" fmla="val 20554938"/>
              <a:gd name="adj2" fmla="val 450852"/>
            </a:avLst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rc 33"/>
          <p:cNvSpPr/>
          <p:nvPr/>
        </p:nvSpPr>
        <p:spPr bwMode="auto">
          <a:xfrm>
            <a:off x="931818" y="3892728"/>
            <a:ext cx="2258169" cy="2444676"/>
          </a:xfrm>
          <a:prstGeom prst="arc">
            <a:avLst>
              <a:gd name="adj1" fmla="val 20811375"/>
              <a:gd name="adj2" fmla="val 21351716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479865" y="4652026"/>
                <a:ext cx="7820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865" y="4652026"/>
                <a:ext cx="782087" cy="246221"/>
              </a:xfrm>
              <a:prstGeom prst="rect">
                <a:avLst/>
              </a:prstGeom>
              <a:blipFill rotWithShape="0">
                <a:blip r:embed="rId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02669" y="4790589"/>
                <a:ext cx="7820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69" y="4790589"/>
                <a:ext cx="782087" cy="246221"/>
              </a:xfrm>
              <a:prstGeom prst="rect">
                <a:avLst/>
              </a:prstGeom>
              <a:blipFill rotWithShape="0">
                <a:blip r:embed="rId10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 bwMode="auto">
          <a:xfrm>
            <a:off x="3827042" y="3217058"/>
            <a:ext cx="1143000" cy="1143000"/>
          </a:xfrm>
          <a:prstGeom prst="arc">
            <a:avLst>
              <a:gd name="adj1" fmla="val 20418459"/>
              <a:gd name="adj2" fmla="val 808103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</a:t>
            </a:r>
            <a:r>
              <a:rPr lang="en-US" sz="2800" dirty="0" smtClean="0"/>
              <a:t>Geometry</a:t>
            </a:r>
            <a:endParaRPr lang="en-US" dirty="0"/>
          </a:p>
        </p:txBody>
      </p:sp>
      <p:cxnSp>
        <p:nvCxnSpPr>
          <p:cNvPr id="7" name="Shape 64"/>
          <p:cNvCxnSpPr/>
          <p:nvPr/>
        </p:nvCxnSpPr>
        <p:spPr>
          <a:xfrm>
            <a:off x="2157245" y="5040007"/>
            <a:ext cx="4812900" cy="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65"/>
          <p:cNvCxnSpPr/>
          <p:nvPr/>
        </p:nvCxnSpPr>
        <p:spPr>
          <a:xfrm flipV="1">
            <a:off x="2157245" y="2518276"/>
            <a:ext cx="4792195" cy="25217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68"/>
          <p:cNvCxnSpPr/>
          <p:nvPr/>
        </p:nvCxnSpPr>
        <p:spPr>
          <a:xfrm>
            <a:off x="6949440" y="2518276"/>
            <a:ext cx="0" cy="15744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70"/>
          <p:cNvCxnSpPr/>
          <p:nvPr/>
        </p:nvCxnSpPr>
        <p:spPr>
          <a:xfrm flipH="1" flipV="1">
            <a:off x="4398542" y="3877576"/>
            <a:ext cx="2550899" cy="2054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" name="Shape 71"/>
          <p:cNvCxnSpPr/>
          <p:nvPr/>
        </p:nvCxnSpPr>
        <p:spPr>
          <a:xfrm flipH="1">
            <a:off x="2139245" y="5602053"/>
            <a:ext cx="12000" cy="79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" name="Shape 72"/>
          <p:cNvCxnSpPr/>
          <p:nvPr/>
        </p:nvCxnSpPr>
        <p:spPr>
          <a:xfrm flipH="1">
            <a:off x="6952145" y="5602053"/>
            <a:ext cx="12000" cy="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7" name="Shape 73"/>
          <p:cNvCxnSpPr/>
          <p:nvPr/>
        </p:nvCxnSpPr>
        <p:spPr>
          <a:xfrm>
            <a:off x="4384220" y="5602053"/>
            <a:ext cx="1500" cy="36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8" name="Shape 74"/>
          <p:cNvCxnSpPr/>
          <p:nvPr/>
        </p:nvCxnSpPr>
        <p:spPr>
          <a:xfrm rot="10800000" flipH="1">
            <a:off x="2181270" y="5764278"/>
            <a:ext cx="21933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9" name="Shape 75"/>
          <p:cNvCxnSpPr/>
          <p:nvPr/>
        </p:nvCxnSpPr>
        <p:spPr>
          <a:xfrm rot="10800000" flipH="1">
            <a:off x="2181270" y="6361403"/>
            <a:ext cx="47409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8571" r="-25714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1429" r="-2214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1429" r="-20714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30624" y="238859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2388590"/>
                <a:ext cx="84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1429" r="-14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36364" r="-39090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36364" r="-35454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 bwMode="auto">
          <a:xfrm>
            <a:off x="3827042" y="3217058"/>
            <a:ext cx="1143000" cy="1143000"/>
          </a:xfrm>
          <a:prstGeom prst="arc">
            <a:avLst>
              <a:gd name="adj1" fmla="val 20418459"/>
              <a:gd name="adj2" fmla="val 808103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82162" y="3377616"/>
                <a:ext cx="1495779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162" y="3377616"/>
                <a:ext cx="1495779" cy="5204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316788" y="4216952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788" y="4216952"/>
                <a:ext cx="248786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23" idx="0"/>
          </p:cNvCxnSpPr>
          <p:nvPr/>
        </p:nvCxnSpPr>
        <p:spPr bwMode="auto">
          <a:xfrm flipV="1">
            <a:off x="4384220" y="3868729"/>
            <a:ext cx="21241" cy="1199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med"/>
            <a:tailEnd type="arrow" w="sm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322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</a:t>
            </a:r>
            <a:r>
              <a:rPr lang="en-US" sz="2800" dirty="0" smtClean="0"/>
              <a:t>Geometry</a:t>
            </a:r>
            <a:endParaRPr lang="en-US" dirty="0"/>
          </a:p>
        </p:txBody>
      </p:sp>
      <p:cxnSp>
        <p:nvCxnSpPr>
          <p:cNvPr id="7" name="Shape 64"/>
          <p:cNvCxnSpPr/>
          <p:nvPr/>
        </p:nvCxnSpPr>
        <p:spPr>
          <a:xfrm>
            <a:off x="2157245" y="5040007"/>
            <a:ext cx="4812900" cy="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65"/>
          <p:cNvCxnSpPr/>
          <p:nvPr/>
        </p:nvCxnSpPr>
        <p:spPr>
          <a:xfrm flipV="1">
            <a:off x="2157245" y="2518276"/>
            <a:ext cx="4792195" cy="25217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67"/>
          <p:cNvCxnSpPr/>
          <p:nvPr/>
        </p:nvCxnSpPr>
        <p:spPr>
          <a:xfrm flipV="1">
            <a:off x="2157245" y="4103802"/>
            <a:ext cx="4792195" cy="9362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68"/>
          <p:cNvCxnSpPr/>
          <p:nvPr/>
        </p:nvCxnSpPr>
        <p:spPr>
          <a:xfrm>
            <a:off x="6949440" y="2518276"/>
            <a:ext cx="0" cy="15744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70"/>
          <p:cNvCxnSpPr/>
          <p:nvPr/>
        </p:nvCxnSpPr>
        <p:spPr>
          <a:xfrm flipH="1" flipV="1">
            <a:off x="4398542" y="3877576"/>
            <a:ext cx="2550899" cy="2054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" name="Shape 71"/>
          <p:cNvCxnSpPr/>
          <p:nvPr/>
        </p:nvCxnSpPr>
        <p:spPr>
          <a:xfrm flipH="1">
            <a:off x="2139245" y="5602053"/>
            <a:ext cx="12000" cy="79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" name="Shape 72"/>
          <p:cNvCxnSpPr/>
          <p:nvPr/>
        </p:nvCxnSpPr>
        <p:spPr>
          <a:xfrm flipH="1">
            <a:off x="6952145" y="5602053"/>
            <a:ext cx="12000" cy="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7" name="Shape 73"/>
          <p:cNvCxnSpPr/>
          <p:nvPr/>
        </p:nvCxnSpPr>
        <p:spPr>
          <a:xfrm>
            <a:off x="4384220" y="5602053"/>
            <a:ext cx="1500" cy="36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8" name="Shape 74"/>
          <p:cNvCxnSpPr/>
          <p:nvPr/>
        </p:nvCxnSpPr>
        <p:spPr>
          <a:xfrm rot="10800000" flipH="1">
            <a:off x="2181270" y="5764278"/>
            <a:ext cx="21933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9" name="Shape 75"/>
          <p:cNvCxnSpPr/>
          <p:nvPr/>
        </p:nvCxnSpPr>
        <p:spPr>
          <a:xfrm rot="10800000" flipH="1">
            <a:off x="2181270" y="6361403"/>
            <a:ext cx="47409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8571" r="-25714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1429" r="-2214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1429" r="-20714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30624" y="238859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2388590"/>
                <a:ext cx="84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1429" r="-14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36364" r="-39090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36364" r="-35454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 bwMode="auto">
          <a:xfrm>
            <a:off x="3827042" y="3217058"/>
            <a:ext cx="1143000" cy="1143000"/>
          </a:xfrm>
          <a:prstGeom prst="arc">
            <a:avLst>
              <a:gd name="adj1" fmla="val 20418459"/>
              <a:gd name="adj2" fmla="val 808103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rc 31"/>
          <p:cNvSpPr/>
          <p:nvPr/>
        </p:nvSpPr>
        <p:spPr bwMode="auto">
          <a:xfrm>
            <a:off x="1594745" y="4413088"/>
            <a:ext cx="1143000" cy="1143000"/>
          </a:xfrm>
          <a:prstGeom prst="arc">
            <a:avLst>
              <a:gd name="adj1" fmla="val 20312189"/>
              <a:gd name="adj2" fmla="val 450852"/>
            </a:avLst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>
            <a:off x="1463038" y="4386962"/>
            <a:ext cx="1326961" cy="1142999"/>
          </a:xfrm>
          <a:prstGeom prst="arc">
            <a:avLst>
              <a:gd name="adj1" fmla="val 20554938"/>
              <a:gd name="adj2" fmla="val 450852"/>
            </a:avLst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rc 33"/>
          <p:cNvSpPr/>
          <p:nvPr/>
        </p:nvSpPr>
        <p:spPr bwMode="auto">
          <a:xfrm>
            <a:off x="931818" y="3892728"/>
            <a:ext cx="2258169" cy="2444676"/>
          </a:xfrm>
          <a:prstGeom prst="arc">
            <a:avLst>
              <a:gd name="adj1" fmla="val 20811375"/>
              <a:gd name="adj2" fmla="val 21351716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Arc 47"/>
          <p:cNvSpPr/>
          <p:nvPr/>
        </p:nvSpPr>
        <p:spPr bwMode="auto">
          <a:xfrm>
            <a:off x="1001486" y="3868729"/>
            <a:ext cx="2254057" cy="2174129"/>
          </a:xfrm>
          <a:prstGeom prst="arc">
            <a:avLst>
              <a:gd name="adj1" fmla="val 20243988"/>
              <a:gd name="adj2" fmla="val 21154868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479865" y="4652026"/>
                <a:ext cx="7820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865" y="4652026"/>
                <a:ext cx="782087" cy="246221"/>
              </a:xfrm>
              <a:prstGeom prst="rect">
                <a:avLst/>
              </a:prstGeom>
              <a:blipFill rotWithShape="0">
                <a:blip r:embed="rId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02669" y="4790589"/>
                <a:ext cx="7820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69" y="4790589"/>
                <a:ext cx="782087" cy="246221"/>
              </a:xfrm>
              <a:prstGeom prst="rect">
                <a:avLst/>
              </a:prstGeom>
              <a:blipFill rotWithShape="0">
                <a:blip r:embed="rId10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76748" y="4448053"/>
                <a:ext cx="7820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748" y="4448053"/>
                <a:ext cx="782087" cy="246221"/>
              </a:xfrm>
              <a:prstGeom prst="rect">
                <a:avLst/>
              </a:prstGeom>
              <a:blipFill rotWithShape="0">
                <a:blip r:embed="rId11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82162" y="3377616"/>
                <a:ext cx="1495779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162" y="3377616"/>
                <a:ext cx="1495779" cy="5204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316788" y="4216952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788" y="4216952"/>
                <a:ext cx="248786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23" idx="0"/>
          </p:cNvCxnSpPr>
          <p:nvPr/>
        </p:nvCxnSpPr>
        <p:spPr bwMode="auto">
          <a:xfrm flipV="1">
            <a:off x="4384220" y="3868729"/>
            <a:ext cx="21241" cy="1199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med"/>
            <a:tailEnd type="arrow" w="sm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7104" y="2074734"/>
                <a:ext cx="4759288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4" y="2074734"/>
                <a:ext cx="4759288" cy="8298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675600" y="1438254"/>
            <a:ext cx="492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The Lensing Equation (single lens)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233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687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800" dirty="0"/>
              <a:t>Microlensing </a:t>
            </a:r>
            <a:r>
              <a:rPr lang="en-US" sz="2800" dirty="0" smtClean="0"/>
              <a:t>Geometry</a:t>
            </a:r>
            <a:endParaRPr lang="en-US" dirty="0"/>
          </a:p>
        </p:txBody>
      </p:sp>
      <p:cxnSp>
        <p:nvCxnSpPr>
          <p:cNvPr id="7" name="Shape 64"/>
          <p:cNvCxnSpPr/>
          <p:nvPr/>
        </p:nvCxnSpPr>
        <p:spPr>
          <a:xfrm>
            <a:off x="2157245" y="5040007"/>
            <a:ext cx="4812900" cy="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65"/>
          <p:cNvCxnSpPr/>
          <p:nvPr/>
        </p:nvCxnSpPr>
        <p:spPr>
          <a:xfrm flipV="1">
            <a:off x="2157245" y="2518276"/>
            <a:ext cx="4792195" cy="25217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67"/>
          <p:cNvCxnSpPr/>
          <p:nvPr/>
        </p:nvCxnSpPr>
        <p:spPr>
          <a:xfrm flipV="1">
            <a:off x="2157245" y="4103802"/>
            <a:ext cx="4792195" cy="9362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68"/>
          <p:cNvCxnSpPr/>
          <p:nvPr/>
        </p:nvCxnSpPr>
        <p:spPr>
          <a:xfrm>
            <a:off x="6949440" y="2518276"/>
            <a:ext cx="0" cy="15744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70"/>
          <p:cNvCxnSpPr/>
          <p:nvPr/>
        </p:nvCxnSpPr>
        <p:spPr>
          <a:xfrm flipH="1" flipV="1">
            <a:off x="4398542" y="3877576"/>
            <a:ext cx="2550899" cy="2054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" name="Shape 71"/>
          <p:cNvCxnSpPr/>
          <p:nvPr/>
        </p:nvCxnSpPr>
        <p:spPr>
          <a:xfrm flipH="1">
            <a:off x="2139245" y="5602053"/>
            <a:ext cx="12000" cy="79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" name="Shape 72"/>
          <p:cNvCxnSpPr/>
          <p:nvPr/>
        </p:nvCxnSpPr>
        <p:spPr>
          <a:xfrm flipH="1">
            <a:off x="6952145" y="5602053"/>
            <a:ext cx="12000" cy="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7" name="Shape 73"/>
          <p:cNvCxnSpPr/>
          <p:nvPr/>
        </p:nvCxnSpPr>
        <p:spPr>
          <a:xfrm>
            <a:off x="4384220" y="5602053"/>
            <a:ext cx="1500" cy="36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8" name="Shape 74"/>
          <p:cNvCxnSpPr/>
          <p:nvPr/>
        </p:nvCxnSpPr>
        <p:spPr>
          <a:xfrm rot="10800000" flipH="1">
            <a:off x="2181270" y="5764278"/>
            <a:ext cx="21933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9" name="Shape 75"/>
          <p:cNvCxnSpPr/>
          <p:nvPr/>
        </p:nvCxnSpPr>
        <p:spPr>
          <a:xfrm rot="10800000" flipH="1">
            <a:off x="2181270" y="6361403"/>
            <a:ext cx="47409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04" y="5032178"/>
                <a:ext cx="849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8571" r="-25714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40" y="5067926"/>
                <a:ext cx="849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1429" r="-2214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3888810"/>
                <a:ext cx="8496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1429" r="-20714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30624" y="2388590"/>
                <a:ext cx="84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24" y="2388590"/>
                <a:ext cx="84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1429" r="-14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55" y="5433677"/>
                <a:ext cx="7053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36364" r="-39090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08" y="6032897"/>
                <a:ext cx="7053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36364" r="-35454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 bwMode="auto">
          <a:xfrm>
            <a:off x="3827042" y="3217058"/>
            <a:ext cx="1143000" cy="1143000"/>
          </a:xfrm>
          <a:prstGeom prst="arc">
            <a:avLst>
              <a:gd name="adj1" fmla="val 20418459"/>
              <a:gd name="adj2" fmla="val 808103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rc 31"/>
          <p:cNvSpPr/>
          <p:nvPr/>
        </p:nvSpPr>
        <p:spPr bwMode="auto">
          <a:xfrm>
            <a:off x="1594745" y="4413088"/>
            <a:ext cx="1143000" cy="1143000"/>
          </a:xfrm>
          <a:prstGeom prst="arc">
            <a:avLst>
              <a:gd name="adj1" fmla="val 20312189"/>
              <a:gd name="adj2" fmla="val 450852"/>
            </a:avLst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>
            <a:off x="1463038" y="4386962"/>
            <a:ext cx="1326961" cy="1142999"/>
          </a:xfrm>
          <a:prstGeom prst="arc">
            <a:avLst>
              <a:gd name="adj1" fmla="val 20554938"/>
              <a:gd name="adj2" fmla="val 450852"/>
            </a:avLst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rc 33"/>
          <p:cNvSpPr/>
          <p:nvPr/>
        </p:nvSpPr>
        <p:spPr bwMode="auto">
          <a:xfrm>
            <a:off x="931818" y="3892728"/>
            <a:ext cx="2258169" cy="2444676"/>
          </a:xfrm>
          <a:prstGeom prst="arc">
            <a:avLst>
              <a:gd name="adj1" fmla="val 20811375"/>
              <a:gd name="adj2" fmla="val 21351716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Arc 47"/>
          <p:cNvSpPr/>
          <p:nvPr/>
        </p:nvSpPr>
        <p:spPr bwMode="auto">
          <a:xfrm>
            <a:off x="1001486" y="3868729"/>
            <a:ext cx="2254057" cy="2174129"/>
          </a:xfrm>
          <a:prstGeom prst="arc">
            <a:avLst>
              <a:gd name="adj1" fmla="val 20243988"/>
              <a:gd name="adj2" fmla="val 21154868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479865" y="4652026"/>
                <a:ext cx="7820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865" y="4652026"/>
                <a:ext cx="782087" cy="246221"/>
              </a:xfrm>
              <a:prstGeom prst="rect">
                <a:avLst/>
              </a:prstGeom>
              <a:blipFill rotWithShape="0">
                <a:blip r:embed="rId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02669" y="4790589"/>
                <a:ext cx="7820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69" y="4790589"/>
                <a:ext cx="782087" cy="246221"/>
              </a:xfrm>
              <a:prstGeom prst="rect">
                <a:avLst/>
              </a:prstGeom>
              <a:blipFill rotWithShape="0">
                <a:blip r:embed="rId10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76748" y="4448053"/>
                <a:ext cx="78208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748" y="4448053"/>
                <a:ext cx="782087" cy="246221"/>
              </a:xfrm>
              <a:prstGeom prst="rect">
                <a:avLst/>
              </a:prstGeom>
              <a:blipFill rotWithShape="0">
                <a:blip r:embed="rId11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82162" y="3377616"/>
                <a:ext cx="1495779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162" y="3377616"/>
                <a:ext cx="1495779" cy="5204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316788" y="4216952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788" y="4216952"/>
                <a:ext cx="248786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23" idx="0"/>
          </p:cNvCxnSpPr>
          <p:nvPr/>
        </p:nvCxnSpPr>
        <p:spPr bwMode="auto">
          <a:xfrm flipV="1">
            <a:off x="4384220" y="3868729"/>
            <a:ext cx="21241" cy="1199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med"/>
            <a:tailEnd type="arrow" w="sm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7104" y="2074734"/>
                <a:ext cx="4759288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4" y="2074734"/>
                <a:ext cx="4759288" cy="8298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675600" y="1438254"/>
            <a:ext cx="492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u="sng" dirty="0" smtClean="0">
                <a:solidFill>
                  <a:schemeClr val="tx1"/>
                </a:solidFill>
              </a:rPr>
              <a:t>The Lensing Equation (single lens)</a:t>
            </a:r>
            <a:endParaRPr lang="en-US" u="sng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384220" y="4091921"/>
            <a:ext cx="2565220" cy="143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217727" y="5067926"/>
            <a:ext cx="2166492" cy="4513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63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19963</TotalTime>
  <Words>892</Words>
  <Application>Microsoft Office PowerPoint</Application>
  <PresentationFormat>On-screen Show (4:3)</PresentationFormat>
  <Paragraphs>484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Cambria Math</vt:lpstr>
      <vt:lpstr>Times New Roman</vt:lpstr>
      <vt:lpstr>Default Design</vt:lpstr>
      <vt:lpstr>Microlensing Theory and Observables    Yossi Shvartzvald             NPP Fellow @ JPL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Lenses: Nature’s Telescopes עדשות כבידה: הטלסקופים של הטבע</dc:title>
  <dc:creator>Yossi Shvarztvald</dc:creator>
  <cp:lastModifiedBy>yossi1</cp:lastModifiedBy>
  <cp:revision>825</cp:revision>
  <dcterms:created xsi:type="dcterms:W3CDTF">2002-12-31T14:03:43Z</dcterms:created>
  <dcterms:modified xsi:type="dcterms:W3CDTF">2017-02-06T20:03:53Z</dcterms:modified>
</cp:coreProperties>
</file>