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-976" y="-96"/>
      </p:cViewPr>
      <p:guideLst>
        <p:guide orient="horz" pos="26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0" d="100"/>
          <a:sy n="90" d="100"/>
        </p:scale>
        <p:origin x="-31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AF795-E33E-654D-B9A7-71A6887AAD22}" type="datetimeFigureOut">
              <a:rPr lang="en-US" smtClean="0"/>
              <a:t>8/6/17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8E21B-B0E0-594C-A222-E7837B30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8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OGLE-1999-BLG-036: Event is dominated a smooth, symmetric curve due to the star. There is one outlier at 1425 but nearby data do NOT support the hypothesis that it is a real perturbation </a:t>
            </a:r>
            <a:r>
              <a:rPr lang="en-US" sz="1400" dirty="0" smtClean="0">
                <a:sym typeface="Wingdings"/>
              </a:rPr>
              <a:t> This is a </a:t>
            </a:r>
            <a:r>
              <a:rPr lang="en-US" sz="1400" b="1" dirty="0" smtClean="0">
                <a:sym typeface="Wingdings"/>
              </a:rPr>
              <a:t>point lens </a:t>
            </a:r>
            <a:r>
              <a:rPr lang="en-US" sz="1400" dirty="0" smtClean="0">
                <a:sym typeface="Wingdings"/>
              </a:rPr>
              <a:t>event with one bad data point.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EROS-1999-BLG-001:</a:t>
            </a:r>
            <a:r>
              <a:rPr lang="en-US" sz="1400" baseline="0" dirty="0" smtClean="0"/>
              <a:t> Dominated by a symmetric, point lens signal. There is a cluster of outliers at 2451415+22. Are they a planetary perturbation? No. The outliers are not coherent. Data from different sites contradict each other </a:t>
            </a:r>
            <a:r>
              <a:rPr lang="en-US" sz="1400" baseline="0" dirty="0" smtClean="0">
                <a:sym typeface="Wingdings"/>
              </a:rPr>
              <a:t> This is </a:t>
            </a:r>
            <a:r>
              <a:rPr lang="en-US" sz="1400" b="0" baseline="0" dirty="0" smtClean="0">
                <a:sym typeface="Wingdings"/>
              </a:rPr>
              <a:t>a </a:t>
            </a:r>
            <a:r>
              <a:rPr lang="en-US" sz="1400" b="1" baseline="0" dirty="0" smtClean="0">
                <a:sym typeface="Wingdings"/>
              </a:rPr>
              <a:t>point lens </a:t>
            </a:r>
            <a:r>
              <a:rPr lang="en-US" sz="1400" baseline="0" dirty="0" smtClean="0">
                <a:sym typeface="Wingdings"/>
              </a:rPr>
              <a:t>with some bad data.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5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OGLE-2007-BLG-368:</a:t>
            </a:r>
            <a:r>
              <a:rPr lang="en-US" sz="1400" baseline="0" dirty="0" smtClean="0"/>
              <a:t> Clear anomaly at ~4303. Two pieces of evidence it is a planet: 1. If you remove the anomaly, you are left with a symmetric, point lens </a:t>
            </a:r>
            <a:r>
              <a:rPr lang="en-US" sz="1400" baseline="0" dirty="0" err="1" smtClean="0"/>
              <a:t>lightcurve</a:t>
            </a:r>
            <a:r>
              <a:rPr lang="en-US" sz="1400" baseline="0" dirty="0" smtClean="0"/>
              <a:t>. 2. The anomaly goes significantly below the point lens curve </a:t>
            </a:r>
            <a:r>
              <a:rPr lang="en-US" sz="1400" baseline="0" dirty="0" smtClean="0">
                <a:sym typeface="Wingdings"/>
              </a:rPr>
              <a:t> a minor image perturbation due to a </a:t>
            </a:r>
            <a:r>
              <a:rPr lang="en-US" sz="1400" b="1" baseline="0" dirty="0" smtClean="0">
                <a:sym typeface="Wingdings"/>
              </a:rPr>
              <a:t>planet</a:t>
            </a:r>
            <a:r>
              <a:rPr lang="en-US" sz="1400" baseline="0" dirty="0" smtClean="0">
                <a:sym typeface="Wingdings"/>
              </a:rPr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OGLE-2009-BLG-020:</a:t>
            </a:r>
            <a:r>
              <a:rPr lang="en-US" sz="1400" baseline="0" dirty="0" smtClean="0"/>
              <a:t> Clear anomaly at ~4917.5. But 1) it is very large (Delta I = 2 magnitudes) and 2) if you remove the anomaly, the remaining </a:t>
            </a:r>
            <a:r>
              <a:rPr lang="en-US" sz="1400" baseline="0" dirty="0" err="1" smtClean="0"/>
              <a:t>lightcurve</a:t>
            </a:r>
            <a:r>
              <a:rPr lang="en-US" sz="1400" baseline="0" dirty="0" smtClean="0"/>
              <a:t> is not symmetric </a:t>
            </a:r>
            <a:r>
              <a:rPr lang="en-US" sz="1400" baseline="0" dirty="0" smtClean="0">
                <a:sym typeface="Wingdings"/>
              </a:rPr>
              <a:t> </a:t>
            </a:r>
            <a:r>
              <a:rPr lang="en-US" sz="1400" b="1" baseline="0" dirty="0" smtClean="0">
                <a:sym typeface="Wingdings"/>
              </a:rPr>
              <a:t>binary (star) lens</a:t>
            </a:r>
            <a:r>
              <a:rPr lang="en-US" sz="1400" baseline="0" dirty="0" smtClean="0">
                <a:sym typeface="Wingdings"/>
              </a:rPr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OGLE-2012-BLG-0358: </a:t>
            </a:r>
            <a:r>
              <a:rPr lang="en-US" sz="1400" dirty="0" err="1" smtClean="0"/>
              <a:t>Lightcurve</a:t>
            </a:r>
            <a:r>
              <a:rPr lang="en-US" sz="1400" baseline="0" dirty="0" smtClean="0"/>
              <a:t> is dominated by an anomaly. The anomaly increases the brightness by 2 magnitudes (A LOT!) </a:t>
            </a:r>
            <a:r>
              <a:rPr lang="en-US" sz="1400" baseline="0" dirty="0" smtClean="0">
                <a:sym typeface="Wingdings"/>
              </a:rPr>
              <a:t> An anomaly due to </a:t>
            </a:r>
            <a:r>
              <a:rPr lang="en-US" sz="1400" b="0" baseline="0" dirty="0" smtClean="0">
                <a:sym typeface="Wingdings"/>
              </a:rPr>
              <a:t>a binary</a:t>
            </a:r>
            <a:r>
              <a:rPr lang="en-US" sz="1400" baseline="0" dirty="0" smtClean="0">
                <a:sym typeface="Wingdings"/>
              </a:rPr>
              <a:t>. BUT detailed analysis shows that even though q=0.08, M1 = 0.022 </a:t>
            </a:r>
            <a:r>
              <a:rPr lang="en-US" sz="1400" baseline="0" dirty="0" err="1" smtClean="0">
                <a:sym typeface="Wingdings"/>
              </a:rPr>
              <a:t>MSun</a:t>
            </a:r>
            <a:r>
              <a:rPr lang="en-US" sz="1400" baseline="0" dirty="0" smtClean="0">
                <a:sym typeface="Wingdings"/>
              </a:rPr>
              <a:t>, M2 = 1.9 </a:t>
            </a:r>
            <a:r>
              <a:rPr lang="en-US" sz="1400" baseline="0" dirty="0" err="1" smtClean="0">
                <a:sym typeface="Wingdings"/>
              </a:rPr>
              <a:t>MJup</a:t>
            </a:r>
            <a:r>
              <a:rPr lang="en-US" sz="1400" baseline="0" dirty="0" smtClean="0">
                <a:sym typeface="Wingdings"/>
              </a:rPr>
              <a:t>. From a </a:t>
            </a:r>
            <a:r>
              <a:rPr lang="en-US" sz="1400" baseline="0" dirty="0" err="1" smtClean="0">
                <a:sym typeface="Wingdings"/>
              </a:rPr>
              <a:t>microlensing</a:t>
            </a:r>
            <a:r>
              <a:rPr lang="en-US" sz="1400" baseline="0" dirty="0" smtClean="0">
                <a:sym typeface="Wingdings"/>
              </a:rPr>
              <a:t> perspective, we call this </a:t>
            </a:r>
            <a:r>
              <a:rPr lang="en-US" sz="1400" b="1" baseline="0" dirty="0" smtClean="0">
                <a:sym typeface="Wingdings"/>
              </a:rPr>
              <a:t>a binary </a:t>
            </a:r>
            <a:r>
              <a:rPr lang="en-US" sz="1400" baseline="0" dirty="0" smtClean="0">
                <a:sym typeface="Wingdings"/>
              </a:rPr>
              <a:t>because of the large mass ratio but the mass of the companion</a:t>
            </a:r>
            <a:r>
              <a:rPr lang="en-US" sz="1400" dirty="0" smtClean="0">
                <a:sym typeface="Wingdings"/>
              </a:rPr>
              <a:t> is “planetary”</a:t>
            </a:r>
            <a:r>
              <a:rPr lang="en-US" sz="1400" baseline="0" dirty="0" smtClean="0">
                <a:sym typeface="Wingdings"/>
              </a:rPr>
              <a:t>. Do you think it should be counted as a planet or a binary?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4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MOA-2007-BLG-400: Rounded top</a:t>
            </a:r>
            <a:r>
              <a:rPr lang="en-US" sz="1400" baseline="0" dirty="0" smtClean="0"/>
              <a:t> due to finite source effects </a:t>
            </a:r>
            <a:r>
              <a:rPr lang="en-US" sz="1400" baseline="0" dirty="0" smtClean="0">
                <a:sym typeface="Wingdings"/>
              </a:rPr>
              <a:t> the impact parameter is smaller than the radius of the source. Symmetric  Point lens is dominant. But clear structures in the residuals to a point lens fit  a very small caustic structure passing over the face of the source. So, anomaly = Yes and small caustic = </a:t>
            </a:r>
            <a:r>
              <a:rPr lang="en-US" sz="1400" b="1" baseline="0" dirty="0" smtClean="0">
                <a:sym typeface="Wingdings"/>
              </a:rPr>
              <a:t>planet</a:t>
            </a:r>
            <a:r>
              <a:rPr lang="en-US" sz="1400" baseline="0" dirty="0" smtClean="0">
                <a:sym typeface="Wingdings"/>
              </a:rPr>
              <a:t>. Also key: the residuals occur where the finite source effects begin, which is what you expect because the biggest deviations should occur when the caustic crosses the limb of the source star.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OGLE</a:t>
            </a:r>
            <a:r>
              <a:rPr lang="en-US" sz="1400" baseline="0" dirty="0" smtClean="0"/>
              <a:t>-2008-BLG-290: </a:t>
            </a:r>
            <a:r>
              <a:rPr lang="en-US" sz="1400" dirty="0" smtClean="0"/>
              <a:t>Rounded top</a:t>
            </a:r>
            <a:r>
              <a:rPr lang="en-US" sz="1400" baseline="0" dirty="0" smtClean="0"/>
              <a:t> due to finite source effects </a:t>
            </a:r>
            <a:r>
              <a:rPr lang="en-US" sz="1400" baseline="0" dirty="0" smtClean="0">
                <a:sym typeface="Wingdings"/>
              </a:rPr>
              <a:t> the impact parameter is smaller than the radius of the source. Symmetric  Point lens is dominant. No clear structures in residuals at the onset of finite effects  </a:t>
            </a:r>
            <a:r>
              <a:rPr lang="en-US" sz="1400" b="1" baseline="0" dirty="0" smtClean="0">
                <a:sym typeface="Wingdings"/>
              </a:rPr>
              <a:t>point lens</a:t>
            </a:r>
            <a:r>
              <a:rPr lang="en-US" sz="1400" baseline="0" dirty="0" smtClean="0">
                <a:sym typeface="Wingdings"/>
              </a:rPr>
              <a:t>. (structures well before the peak don’t count)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E21B-B0E0-594C-A222-E7837B30B2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9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2C47-20CC-924D-8BD3-F4E4AB45C670}" type="datetimeFigureOut">
              <a:rPr lang="en-US" smtClean="0"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4032-1F50-D146-A843-2DFDB132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Does This </a:t>
            </a:r>
            <a:r>
              <a:rPr lang="en-US" dirty="0" err="1" smtClean="0"/>
              <a:t>Lightcurve</a:t>
            </a:r>
            <a:r>
              <a:rPr lang="en-US" dirty="0"/>
              <a:t> </a:t>
            </a:r>
            <a:r>
              <a:rPr lang="en-US" dirty="0" smtClean="0"/>
              <a:t>Have a Planet?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4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666"/>
            <a:ext cx="8229600" cy="53077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into 8 groups of 7-8 people each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group should break into 3 subgroups of 2-3 people each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20-30 minutes Subgroups review light curves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15 minutes Group makes final selections and enters them in the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Brief review of a few events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/spreadsheets/d/1CYah8UIwG7pWfetVDSjaQzQtrEq42w-pZnSaro8hT-0/</a:t>
            </a:r>
            <a:r>
              <a:rPr lang="en-US" dirty="0" err="1"/>
              <a:t>edit?usp</a:t>
            </a:r>
            <a:r>
              <a:rPr lang="en-US" dirty="0"/>
              <a:t>=sharing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6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88" y="2066749"/>
            <a:ext cx="795302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 your packets and bring them for tomorrow’s Hands-On Session.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4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anomalous? (i.e. does it deviate from a point lens?)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yes, is that anomaly due to a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GLE-1999-BLG-0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0" y="381000"/>
            <a:ext cx="9144000" cy="6096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866514" y="1020836"/>
            <a:ext cx="11870" cy="35729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397685" y="2219725"/>
            <a:ext cx="640955" cy="65286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OS-1999-BLG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284907" y="676601"/>
            <a:ext cx="0" cy="53297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756730" y="4178305"/>
            <a:ext cx="640955" cy="102083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GLE-2007-BLG-368L_Light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2" y="431413"/>
            <a:ext cx="8202304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389" y="11871"/>
            <a:ext cx="721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OGLE-2007-BLG-368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991125" y="664730"/>
            <a:ext cx="925825" cy="216037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676602" y="431413"/>
            <a:ext cx="0" cy="25598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913" y="3204950"/>
            <a:ext cx="4382087" cy="3627263"/>
          </a:xfrm>
          <a:prstGeom prst="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3" y="3206997"/>
            <a:ext cx="4382087" cy="3627263"/>
          </a:xfrm>
          <a:prstGeom prst="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GLE-2009-BLG-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9" y="228600"/>
            <a:ext cx="6315456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165" y="617250"/>
            <a:ext cx="486651" cy="35610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37641" y="3913438"/>
            <a:ext cx="3642524" cy="1345054"/>
          </a:xfrm>
          <a:custGeom>
            <a:avLst/>
            <a:gdLst>
              <a:gd name="connsiteX0" fmla="*/ 0 w 3642524"/>
              <a:gd name="connsiteY0" fmla="*/ 1345054 h 1345054"/>
              <a:gd name="connsiteX1" fmla="*/ 1103867 w 3642524"/>
              <a:gd name="connsiteY1" fmla="*/ 1167002 h 1345054"/>
              <a:gd name="connsiteX2" fmla="*/ 2017822 w 3642524"/>
              <a:gd name="connsiteY2" fmla="*/ 905858 h 1345054"/>
              <a:gd name="connsiteX3" fmla="*/ 2789343 w 3642524"/>
              <a:gd name="connsiteY3" fmla="*/ 466661 h 1345054"/>
              <a:gd name="connsiteX4" fmla="*/ 3204777 w 3642524"/>
              <a:gd name="connsiteY4" fmla="*/ 158036 h 1345054"/>
              <a:gd name="connsiteX5" fmla="*/ 3608341 w 3642524"/>
              <a:gd name="connsiteY5" fmla="*/ 15594 h 1345054"/>
              <a:gd name="connsiteX6" fmla="*/ 3620211 w 3642524"/>
              <a:gd name="connsiteY6" fmla="*/ 3723 h 134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524" h="1345054">
                <a:moveTo>
                  <a:pt x="0" y="1345054"/>
                </a:moveTo>
                <a:cubicBezTo>
                  <a:pt x="383781" y="1292627"/>
                  <a:pt x="767563" y="1240201"/>
                  <a:pt x="1103867" y="1167002"/>
                </a:cubicBezTo>
                <a:cubicBezTo>
                  <a:pt x="1440171" y="1093803"/>
                  <a:pt x="1736910" y="1022581"/>
                  <a:pt x="2017822" y="905858"/>
                </a:cubicBezTo>
                <a:cubicBezTo>
                  <a:pt x="2298734" y="789135"/>
                  <a:pt x="2591517" y="591298"/>
                  <a:pt x="2789343" y="466661"/>
                </a:cubicBezTo>
                <a:cubicBezTo>
                  <a:pt x="2987169" y="342024"/>
                  <a:pt x="3068277" y="233214"/>
                  <a:pt x="3204777" y="158036"/>
                </a:cubicBezTo>
                <a:cubicBezTo>
                  <a:pt x="3341277" y="82858"/>
                  <a:pt x="3539102" y="41313"/>
                  <a:pt x="3608341" y="15594"/>
                </a:cubicBezTo>
                <a:cubicBezTo>
                  <a:pt x="3677580" y="-10125"/>
                  <a:pt x="3620211" y="3723"/>
                  <a:pt x="3620211" y="3723"/>
                </a:cubicBezTo>
              </a:path>
            </a:pathLst>
          </a:custGeom>
          <a:ln w="76200" cmpd="sng">
            <a:solidFill>
              <a:srgbClr val="FF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29728" y="4261397"/>
            <a:ext cx="1151346" cy="427326"/>
          </a:xfrm>
          <a:custGeom>
            <a:avLst/>
            <a:gdLst>
              <a:gd name="connsiteX0" fmla="*/ 0 w 1151346"/>
              <a:gd name="connsiteY0" fmla="*/ 0 h 427326"/>
              <a:gd name="connsiteX1" fmla="*/ 712173 w 1151346"/>
              <a:gd name="connsiteY1" fmla="*/ 284884 h 427326"/>
              <a:gd name="connsiteX2" fmla="*/ 1151346 w 1151346"/>
              <a:gd name="connsiteY2" fmla="*/ 427326 h 42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346" h="427326">
                <a:moveTo>
                  <a:pt x="0" y="0"/>
                </a:moveTo>
                <a:cubicBezTo>
                  <a:pt x="260141" y="106831"/>
                  <a:pt x="520282" y="213663"/>
                  <a:pt x="712173" y="284884"/>
                </a:cubicBezTo>
                <a:cubicBezTo>
                  <a:pt x="904064" y="356105"/>
                  <a:pt x="1151346" y="427326"/>
                  <a:pt x="1151346" y="427326"/>
                </a:cubicBezTo>
              </a:path>
            </a:pathLst>
          </a:cu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GLE-2012-BLG-0358L_Light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9" y="444989"/>
            <a:ext cx="8167942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389" y="11871"/>
            <a:ext cx="721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OGLE-2012-BLG-0358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133560" y="700341"/>
            <a:ext cx="1934735" cy="383407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A-2007-BLG-400L_Light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83" y="342680"/>
            <a:ext cx="6246454" cy="6400800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>
            <a:off x="3905079" y="1115798"/>
            <a:ext cx="1590519" cy="759692"/>
          </a:xfrm>
          <a:prstGeom prst="curvedDown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3220" y="605379"/>
            <a:ext cx="0" cy="313373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28516" y="3988383"/>
            <a:ext cx="676563" cy="96148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57316" y="4059605"/>
            <a:ext cx="676563" cy="96148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8911" y="3857810"/>
            <a:ext cx="6593626" cy="2885670"/>
          </a:xfrm>
          <a:prstGeom prst="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52824" y="201398"/>
            <a:ext cx="1828800" cy="1828800"/>
            <a:chOff x="6848726" y="342680"/>
            <a:chExt cx="1828800" cy="1828800"/>
          </a:xfrm>
        </p:grpSpPr>
        <p:sp>
          <p:nvSpPr>
            <p:cNvPr id="8" name="Oval 7"/>
            <p:cNvSpPr/>
            <p:nvPr/>
          </p:nvSpPr>
          <p:spPr>
            <a:xfrm>
              <a:off x="6848726" y="342680"/>
              <a:ext cx="1828800" cy="1828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8637" y="823410"/>
              <a:ext cx="145995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Source</a:t>
              </a:r>
              <a:endParaRPr lang="en-US" sz="3200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451042" y="1422036"/>
            <a:ext cx="2876881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202689" y="1237372"/>
            <a:ext cx="557869" cy="371204"/>
            <a:chOff x="2041562" y="2694532"/>
            <a:chExt cx="2051521" cy="1365073"/>
          </a:xfrm>
        </p:grpSpPr>
        <p:grpSp>
          <p:nvGrpSpPr>
            <p:cNvPr id="20" name="Group 19"/>
            <p:cNvGrpSpPr/>
            <p:nvPr/>
          </p:nvGrpSpPr>
          <p:grpSpPr>
            <a:xfrm>
              <a:off x="2041562" y="2694532"/>
              <a:ext cx="2041561" cy="700341"/>
              <a:chOff x="2041562" y="2694532"/>
              <a:chExt cx="2041561" cy="70034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2065301" y="2694532"/>
                <a:ext cx="2017822" cy="688471"/>
              </a:xfrm>
              <a:custGeom>
                <a:avLst/>
                <a:gdLst>
                  <a:gd name="connsiteX0" fmla="*/ 0 w 2017822"/>
                  <a:gd name="connsiteY0" fmla="*/ 0 h 688471"/>
                  <a:gd name="connsiteX1" fmla="*/ 629086 w 2017822"/>
                  <a:gd name="connsiteY1" fmla="*/ 356106 h 688471"/>
                  <a:gd name="connsiteX2" fmla="*/ 1566779 w 2017822"/>
                  <a:gd name="connsiteY2" fmla="*/ 629120 h 688471"/>
                  <a:gd name="connsiteX3" fmla="*/ 2017822 w 2017822"/>
                  <a:gd name="connsiteY3" fmla="*/ 688471 h 68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7822" h="688471">
                    <a:moveTo>
                      <a:pt x="0" y="0"/>
                    </a:moveTo>
                    <a:cubicBezTo>
                      <a:pt x="183978" y="125626"/>
                      <a:pt x="367956" y="251253"/>
                      <a:pt x="629086" y="356106"/>
                    </a:cubicBezTo>
                    <a:cubicBezTo>
                      <a:pt x="890216" y="460959"/>
                      <a:pt x="1335323" y="573726"/>
                      <a:pt x="1566779" y="629120"/>
                    </a:cubicBezTo>
                    <a:cubicBezTo>
                      <a:pt x="1798235" y="684514"/>
                      <a:pt x="2017822" y="688471"/>
                      <a:pt x="2017822" y="688471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041562" y="2718273"/>
                <a:ext cx="143836" cy="676600"/>
              </a:xfrm>
              <a:custGeom>
                <a:avLst/>
                <a:gdLst>
                  <a:gd name="connsiteX0" fmla="*/ 47478 w 143836"/>
                  <a:gd name="connsiteY0" fmla="*/ 0 h 676600"/>
                  <a:gd name="connsiteX1" fmla="*/ 118695 w 143836"/>
                  <a:gd name="connsiteY1" fmla="*/ 189923 h 676600"/>
                  <a:gd name="connsiteX2" fmla="*/ 142434 w 143836"/>
                  <a:gd name="connsiteY2" fmla="*/ 367975 h 676600"/>
                  <a:gd name="connsiteX3" fmla="*/ 83086 w 143836"/>
                  <a:gd name="connsiteY3" fmla="*/ 581639 h 676600"/>
                  <a:gd name="connsiteX4" fmla="*/ 0 w 143836"/>
                  <a:gd name="connsiteY4" fmla="*/ 676600 h 676600"/>
                  <a:gd name="connsiteX5" fmla="*/ 0 w 143836"/>
                  <a:gd name="connsiteY5" fmla="*/ 676600 h 67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36" h="676600">
                    <a:moveTo>
                      <a:pt x="47478" y="0"/>
                    </a:moveTo>
                    <a:cubicBezTo>
                      <a:pt x="75173" y="64297"/>
                      <a:pt x="102869" y="128594"/>
                      <a:pt x="118695" y="189923"/>
                    </a:cubicBezTo>
                    <a:cubicBezTo>
                      <a:pt x="134521" y="251252"/>
                      <a:pt x="148369" y="302689"/>
                      <a:pt x="142434" y="367975"/>
                    </a:cubicBezTo>
                    <a:cubicBezTo>
                      <a:pt x="136499" y="433261"/>
                      <a:pt x="106825" y="530202"/>
                      <a:pt x="83086" y="581639"/>
                    </a:cubicBezTo>
                    <a:cubicBezTo>
                      <a:pt x="59347" y="633076"/>
                      <a:pt x="0" y="676600"/>
                      <a:pt x="0" y="676600"/>
                    </a:cubicBezTo>
                    <a:lnTo>
                      <a:pt x="0" y="676600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flipV="1">
              <a:off x="2051522" y="3392963"/>
              <a:ext cx="2041561" cy="666642"/>
              <a:chOff x="2041562" y="2694532"/>
              <a:chExt cx="2041561" cy="70034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2065301" y="2694532"/>
                <a:ext cx="2017822" cy="688471"/>
              </a:xfrm>
              <a:custGeom>
                <a:avLst/>
                <a:gdLst>
                  <a:gd name="connsiteX0" fmla="*/ 0 w 2017822"/>
                  <a:gd name="connsiteY0" fmla="*/ 0 h 688471"/>
                  <a:gd name="connsiteX1" fmla="*/ 629086 w 2017822"/>
                  <a:gd name="connsiteY1" fmla="*/ 356106 h 688471"/>
                  <a:gd name="connsiteX2" fmla="*/ 1566779 w 2017822"/>
                  <a:gd name="connsiteY2" fmla="*/ 629120 h 688471"/>
                  <a:gd name="connsiteX3" fmla="*/ 2017822 w 2017822"/>
                  <a:gd name="connsiteY3" fmla="*/ 688471 h 68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7822" h="688471">
                    <a:moveTo>
                      <a:pt x="0" y="0"/>
                    </a:moveTo>
                    <a:cubicBezTo>
                      <a:pt x="183978" y="125626"/>
                      <a:pt x="367956" y="251253"/>
                      <a:pt x="629086" y="356106"/>
                    </a:cubicBezTo>
                    <a:cubicBezTo>
                      <a:pt x="890216" y="460959"/>
                      <a:pt x="1335323" y="573726"/>
                      <a:pt x="1566779" y="629120"/>
                    </a:cubicBezTo>
                    <a:cubicBezTo>
                      <a:pt x="1798235" y="684514"/>
                      <a:pt x="2017822" y="688471"/>
                      <a:pt x="2017822" y="688471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41562" y="2718273"/>
                <a:ext cx="143836" cy="676600"/>
              </a:xfrm>
              <a:custGeom>
                <a:avLst/>
                <a:gdLst>
                  <a:gd name="connsiteX0" fmla="*/ 47478 w 143836"/>
                  <a:gd name="connsiteY0" fmla="*/ 0 h 676600"/>
                  <a:gd name="connsiteX1" fmla="*/ 118695 w 143836"/>
                  <a:gd name="connsiteY1" fmla="*/ 189923 h 676600"/>
                  <a:gd name="connsiteX2" fmla="*/ 142434 w 143836"/>
                  <a:gd name="connsiteY2" fmla="*/ 367975 h 676600"/>
                  <a:gd name="connsiteX3" fmla="*/ 83086 w 143836"/>
                  <a:gd name="connsiteY3" fmla="*/ 581639 h 676600"/>
                  <a:gd name="connsiteX4" fmla="*/ 0 w 143836"/>
                  <a:gd name="connsiteY4" fmla="*/ 676600 h 676600"/>
                  <a:gd name="connsiteX5" fmla="*/ 0 w 143836"/>
                  <a:gd name="connsiteY5" fmla="*/ 676600 h 67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36" h="676600">
                    <a:moveTo>
                      <a:pt x="47478" y="0"/>
                    </a:moveTo>
                    <a:cubicBezTo>
                      <a:pt x="75173" y="64297"/>
                      <a:pt x="102869" y="128594"/>
                      <a:pt x="118695" y="189923"/>
                    </a:cubicBezTo>
                    <a:cubicBezTo>
                      <a:pt x="134521" y="251252"/>
                      <a:pt x="148369" y="302689"/>
                      <a:pt x="142434" y="367975"/>
                    </a:cubicBezTo>
                    <a:cubicBezTo>
                      <a:pt x="136499" y="433261"/>
                      <a:pt x="106825" y="530202"/>
                      <a:pt x="83086" y="581639"/>
                    </a:cubicBezTo>
                    <a:cubicBezTo>
                      <a:pt x="59347" y="633076"/>
                      <a:pt x="0" y="676600"/>
                      <a:pt x="0" y="676600"/>
                    </a:cubicBezTo>
                    <a:lnTo>
                      <a:pt x="0" y="676600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0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GLE-2008-BLG-2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489785" cy="6858000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>
            <a:off x="4367995" y="189924"/>
            <a:ext cx="1685473" cy="1863620"/>
          </a:xfrm>
          <a:prstGeom prst="curvedDownArrow">
            <a:avLst>
              <a:gd name="adj1" fmla="val 13715"/>
              <a:gd name="adj2" fmla="val 35995"/>
              <a:gd name="adj3" fmla="val 24338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86688" y="4985478"/>
            <a:ext cx="522260" cy="6172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61348" y="4985478"/>
            <a:ext cx="522260" cy="6172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074212" y="5234752"/>
            <a:ext cx="676564" cy="735952"/>
          </a:xfrm>
          <a:prstGeom prst="mathMultiply">
            <a:avLst>
              <a:gd name="adj1" fmla="val 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mpd="sng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prstDash val="das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8722</TotalTime>
  <Words>635</Words>
  <Application>Microsoft Macintosh PowerPoint</Application>
  <PresentationFormat>On-screen Show (4:3)</PresentationFormat>
  <Paragraphs>32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Does This Lightcurve Have a Planet?</vt:lpstr>
      <vt:lpstr>Two Main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your packets and bring them for tomorrow’s Hands-On Session.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This Lightcurve Have a Planet?</dc:title>
  <dc:creator>Jennifer Yee</dc:creator>
  <cp:lastModifiedBy>Jennifer Yee</cp:lastModifiedBy>
  <cp:revision>16</cp:revision>
  <cp:lastPrinted>2017-06-01T16:52:43Z</cp:lastPrinted>
  <dcterms:created xsi:type="dcterms:W3CDTF">2017-05-26T18:25:51Z</dcterms:created>
  <dcterms:modified xsi:type="dcterms:W3CDTF">2017-08-06T21:57:15Z</dcterms:modified>
</cp:coreProperties>
</file>