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handoutMasterIdLst>
    <p:handoutMasterId r:id="rId17"/>
  </p:handoutMasterIdLst>
  <p:sldIdLst>
    <p:sldId id="260" r:id="rId2"/>
    <p:sldId id="261" r:id="rId3"/>
    <p:sldId id="256" r:id="rId4"/>
    <p:sldId id="304" r:id="rId5"/>
    <p:sldId id="323" r:id="rId6"/>
    <p:sldId id="322" r:id="rId7"/>
    <p:sldId id="297" r:id="rId8"/>
    <p:sldId id="324" r:id="rId9"/>
    <p:sldId id="326" r:id="rId10"/>
    <p:sldId id="311" r:id="rId11"/>
    <p:sldId id="325" r:id="rId12"/>
    <p:sldId id="312" r:id="rId13"/>
    <p:sldId id="317" r:id="rId14"/>
    <p:sldId id="320" r:id="rId1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708" autoAdjust="0"/>
  </p:normalViewPr>
  <p:slideViewPr>
    <p:cSldViewPr snapToObjects="1">
      <p:cViewPr varScale="1">
        <p:scale>
          <a:sx n="112" d="100"/>
          <a:sy n="112" d="100"/>
        </p:scale>
        <p:origin x="-11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1DF21F1-5841-2745-A9A8-28FB2654A0A1}" type="datetimeFigureOut">
              <a:rPr lang="en-US" smtClean="0"/>
              <a:pPr/>
              <a:t>7/24/15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CBF0F5-851E-2F41-9294-08823E6B4B40}" type="slidenum">
              <a:rPr lang="en-US" smtClean="0"/>
              <a:pPr/>
              <a:t>‹#›</a:t>
            </a:fld>
            <a:endParaRPr lang="en-US"/>
          </a:p>
        </p:txBody>
      </p:sp>
    </p:spTree>
    <p:extLst>
      <p:ext uri="{BB962C8B-B14F-4D97-AF65-F5344CB8AC3E}">
        <p14:creationId xmlns:p14="http://schemas.microsoft.com/office/powerpoint/2010/main" val="15740063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222866F-795F-2F42-8EAA-2D1DF55794A2}" type="datetimeFigureOut">
              <a:rPr lang="en-US"/>
              <a:pPr/>
              <a:t>7/24/15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A5E253E-CAE4-C649-9E0C-770FD4A502E9}" type="slidenum">
              <a:rPr lang="en-US"/>
              <a:pPr/>
              <a:t>‹#›</a:t>
            </a:fld>
            <a:endParaRPr lang="en-US"/>
          </a:p>
        </p:txBody>
      </p:sp>
    </p:spTree>
    <p:extLst>
      <p:ext uri="{BB962C8B-B14F-4D97-AF65-F5344CB8AC3E}">
        <p14:creationId xmlns:p14="http://schemas.microsoft.com/office/powerpoint/2010/main" val="274290742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914775" y="0"/>
            <a:ext cx="2936875" cy="458788"/>
          </a:xfrm>
          <a:prstGeom prst="rect">
            <a:avLst/>
          </a:prstGeom>
          <a:noFill/>
          <a:ln w="12700">
            <a:noFill/>
            <a:miter lim="800000"/>
            <a:headEnd/>
            <a:tailEnd/>
          </a:ln>
        </p:spPr>
        <p:txBody>
          <a:bodyPr wrap="none" lIns="89940" tIns="44970" rIns="89940" bIns="44970" anchor="ctr">
            <a:prstTxWarp prst="textNoShape">
              <a:avLst/>
            </a:prstTxWarp>
          </a:bodyPr>
          <a:lstStyle/>
          <a:p>
            <a:endParaRPr lang="en-US"/>
          </a:p>
        </p:txBody>
      </p:sp>
      <p:sp>
        <p:nvSpPr>
          <p:cNvPr id="16387" name="Rectangle 3"/>
          <p:cNvSpPr>
            <a:spLocks noChangeArrowheads="1"/>
          </p:cNvSpPr>
          <p:nvPr/>
        </p:nvSpPr>
        <p:spPr bwMode="auto">
          <a:xfrm>
            <a:off x="3914775" y="8667750"/>
            <a:ext cx="2936875" cy="461963"/>
          </a:xfrm>
          <a:prstGeom prst="rect">
            <a:avLst/>
          </a:prstGeom>
          <a:noFill/>
          <a:ln w="12700">
            <a:noFill/>
            <a:miter lim="800000"/>
            <a:headEnd/>
            <a:tailEnd/>
          </a:ln>
        </p:spPr>
        <p:txBody>
          <a:bodyPr lIns="91950" tIns="44390" rIns="91950" bIns="44390" anchor="b">
            <a:prstTxWarp prst="textNoShape">
              <a:avLst/>
            </a:prstTxWarp>
          </a:bodyPr>
          <a:lstStyle/>
          <a:p>
            <a:pPr algn="r" defTabSz="928688"/>
            <a:r>
              <a:rPr lang="en-US" sz="1200"/>
              <a:t>4</a:t>
            </a:r>
          </a:p>
        </p:txBody>
      </p:sp>
      <p:sp>
        <p:nvSpPr>
          <p:cNvPr id="16388" name="Rectangle 4"/>
          <p:cNvSpPr>
            <a:spLocks noChangeArrowheads="1"/>
          </p:cNvSpPr>
          <p:nvPr/>
        </p:nvSpPr>
        <p:spPr bwMode="auto">
          <a:xfrm>
            <a:off x="0" y="8667750"/>
            <a:ext cx="2933700" cy="461963"/>
          </a:xfrm>
          <a:prstGeom prst="rect">
            <a:avLst/>
          </a:prstGeom>
          <a:noFill/>
          <a:ln w="12700">
            <a:noFill/>
            <a:miter lim="800000"/>
            <a:headEnd/>
            <a:tailEnd/>
          </a:ln>
        </p:spPr>
        <p:txBody>
          <a:bodyPr wrap="none" lIns="89940" tIns="44970" rIns="89940" bIns="44970" anchor="ctr">
            <a:prstTxWarp prst="textNoShape">
              <a:avLst/>
            </a:prstTxWarp>
          </a:bodyPr>
          <a:lstStyle/>
          <a:p>
            <a:endParaRPr lang="en-US"/>
          </a:p>
        </p:txBody>
      </p:sp>
      <p:sp>
        <p:nvSpPr>
          <p:cNvPr id="16389" name="Rectangle 5"/>
          <p:cNvSpPr>
            <a:spLocks noChangeArrowheads="1"/>
          </p:cNvSpPr>
          <p:nvPr/>
        </p:nvSpPr>
        <p:spPr bwMode="auto">
          <a:xfrm>
            <a:off x="0" y="0"/>
            <a:ext cx="2933700" cy="458788"/>
          </a:xfrm>
          <a:prstGeom prst="rect">
            <a:avLst/>
          </a:prstGeom>
          <a:noFill/>
          <a:ln w="12700">
            <a:noFill/>
            <a:miter lim="800000"/>
            <a:headEnd/>
            <a:tailEnd/>
          </a:ln>
        </p:spPr>
        <p:txBody>
          <a:bodyPr wrap="none" lIns="89940" tIns="44970" rIns="89940" bIns="44970" anchor="ctr">
            <a:prstTxWarp prst="textNoShape">
              <a:avLst/>
            </a:prstTxWarp>
          </a:bodyPr>
          <a:lstStyle/>
          <a:p>
            <a:endParaRPr lang="en-US"/>
          </a:p>
        </p:txBody>
      </p:sp>
      <p:sp>
        <p:nvSpPr>
          <p:cNvPr id="16390" name="Rectangle 6"/>
          <p:cNvSpPr>
            <a:spLocks noGrp="1" noRot="1" noChangeAspect="1" noChangeArrowheads="1" noTextEdit="1"/>
          </p:cNvSpPr>
          <p:nvPr>
            <p:ph type="sldImg"/>
          </p:nvPr>
        </p:nvSpPr>
        <p:spPr bwMode="auto">
          <a:noFill/>
          <a:ln cap="flat">
            <a:solidFill>
              <a:srgbClr val="000000"/>
            </a:solidFill>
            <a:miter lim="800000"/>
            <a:headEnd/>
            <a:tailEnd/>
          </a:ln>
        </p:spPr>
      </p:sp>
      <p:sp>
        <p:nvSpPr>
          <p:cNvPr id="16391" name="Rectangle 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AutoShape 2"/>
          <p:cNvSpPr>
            <a:spLocks noChangeArrowheads="1"/>
          </p:cNvSpPr>
          <p:nvPr/>
        </p:nvSpPr>
        <p:spPr bwMode="auto">
          <a:xfrm>
            <a:off x="3914775" y="0"/>
            <a:ext cx="2922588" cy="444500"/>
          </a:xfrm>
          <a:prstGeom prst="roundRect">
            <a:avLst>
              <a:gd name="adj" fmla="val 356"/>
            </a:avLst>
          </a:prstGeom>
          <a:noFill/>
          <a:ln w="9525">
            <a:noFill/>
            <a:round/>
            <a:headEnd/>
            <a:tailEnd/>
          </a:ln>
        </p:spPr>
        <p:txBody>
          <a:bodyPr wrap="none" lIns="89940" tIns="44970" rIns="89940" bIns="44970" anchor="ctr">
            <a:prstTxWarp prst="textNoShape">
              <a:avLst/>
            </a:prstTxWarp>
          </a:bodyPr>
          <a:lstStyle/>
          <a:p>
            <a:endParaRPr lang="en-US"/>
          </a:p>
        </p:txBody>
      </p:sp>
      <p:grpSp>
        <p:nvGrpSpPr>
          <p:cNvPr id="17411" name="Group 3"/>
          <p:cNvGrpSpPr>
            <a:grpSpLocks/>
          </p:cNvGrpSpPr>
          <p:nvPr/>
        </p:nvGrpSpPr>
        <p:grpSpPr bwMode="auto">
          <a:xfrm>
            <a:off x="3914775" y="8669338"/>
            <a:ext cx="2922588" cy="455612"/>
            <a:chOff x="2496" y="5422"/>
            <a:chExt cx="1863" cy="285"/>
          </a:xfrm>
        </p:grpSpPr>
        <p:sp>
          <p:nvSpPr>
            <p:cNvPr id="17416" name="AutoShape 4"/>
            <p:cNvSpPr>
              <a:spLocks noChangeArrowheads="1"/>
            </p:cNvSpPr>
            <p:nvPr/>
          </p:nvSpPr>
          <p:spPr bwMode="auto">
            <a:xfrm>
              <a:off x="2496" y="5422"/>
              <a:ext cx="1863" cy="230"/>
            </a:xfrm>
            <a:prstGeom prst="roundRect">
              <a:avLst>
                <a:gd name="adj" fmla="val 356"/>
              </a:avLst>
            </a:prstGeom>
            <a:noFill/>
            <a:ln w="9525">
              <a:noFill/>
              <a:round/>
              <a:headEnd/>
              <a:tailEnd/>
            </a:ln>
          </p:spPr>
          <p:txBody>
            <a:bodyPr lIns="93644" tIns="44993" rIns="93644" bIns="44993" anchor="b">
              <a:prstTxWarp prst="textNoShape">
                <a:avLst/>
              </a:prstTxWarp>
              <a:spAutoFit/>
            </a:bodyPr>
            <a:lstStyle/>
            <a:p>
              <a:endParaRPr lang="en-US"/>
            </a:p>
          </p:txBody>
        </p:sp>
        <p:sp>
          <p:nvSpPr>
            <p:cNvPr id="17417" name="Text Box 5"/>
            <p:cNvSpPr txBox="1">
              <a:spLocks noChangeArrowheads="1"/>
            </p:cNvSpPr>
            <p:nvPr/>
          </p:nvSpPr>
          <p:spPr bwMode="auto">
            <a:xfrm>
              <a:off x="2496" y="5535"/>
              <a:ext cx="1863" cy="172"/>
            </a:xfrm>
            <a:prstGeom prst="rect">
              <a:avLst/>
            </a:prstGeom>
            <a:noFill/>
            <a:ln w="9525">
              <a:noFill/>
              <a:miter lim="800000"/>
              <a:headEnd/>
              <a:tailEnd/>
            </a:ln>
          </p:spPr>
          <p:txBody>
            <a:bodyPr lIns="93634" tIns="44988" rIns="93634" bIns="44988" anchor="b">
              <a:prstTxWarp prst="textNoShape">
                <a:avLst/>
              </a:prstTxWarp>
              <a:spAutoFit/>
            </a:bodyPr>
            <a:lstStyle/>
            <a:p>
              <a:pPr algn="r" defTabSz="914400">
                <a:tabLst>
                  <a:tab pos="0" algn="l"/>
                  <a:tab pos="455613" algn="l"/>
                  <a:tab pos="914400" algn="l"/>
                  <a:tab pos="1368425" algn="l"/>
                  <a:tab pos="1827213" algn="l"/>
                  <a:tab pos="2282825" algn="l"/>
                  <a:tab pos="2741613" algn="l"/>
                  <a:tab pos="3197225" algn="l"/>
                  <a:tab pos="3652838" algn="l"/>
                  <a:tab pos="4111625" algn="l"/>
                  <a:tab pos="4568825" algn="l"/>
                  <a:tab pos="5024438" algn="l"/>
                  <a:tab pos="5483225" algn="l"/>
                  <a:tab pos="5938838" algn="l"/>
                  <a:tab pos="6392863" algn="l"/>
                  <a:tab pos="6853238" algn="l"/>
                  <a:tab pos="7308850" algn="l"/>
                  <a:tab pos="7766050" algn="l"/>
                  <a:tab pos="8220075" algn="l"/>
                  <a:tab pos="8682038" algn="l"/>
                  <a:tab pos="9137650" algn="l"/>
                </a:tabLst>
              </a:pPr>
              <a:r>
                <a:rPr lang="en-GB" sz="1200"/>
                <a:t>17</a:t>
              </a:r>
            </a:p>
          </p:txBody>
        </p:sp>
      </p:grpSp>
      <p:sp>
        <p:nvSpPr>
          <p:cNvPr id="17412" name="AutoShape 6"/>
          <p:cNvSpPr>
            <a:spLocks noChangeArrowheads="1"/>
          </p:cNvSpPr>
          <p:nvPr/>
        </p:nvSpPr>
        <p:spPr bwMode="auto">
          <a:xfrm>
            <a:off x="0" y="8669338"/>
            <a:ext cx="2921000" cy="447675"/>
          </a:xfrm>
          <a:prstGeom prst="roundRect">
            <a:avLst>
              <a:gd name="adj" fmla="val 356"/>
            </a:avLst>
          </a:prstGeom>
          <a:noFill/>
          <a:ln w="9525">
            <a:noFill/>
            <a:round/>
            <a:headEnd/>
            <a:tailEnd/>
          </a:ln>
        </p:spPr>
        <p:txBody>
          <a:bodyPr wrap="none" lIns="89940" tIns="44970" rIns="89940" bIns="44970" anchor="ctr">
            <a:prstTxWarp prst="textNoShape">
              <a:avLst/>
            </a:prstTxWarp>
          </a:bodyPr>
          <a:lstStyle/>
          <a:p>
            <a:endParaRPr lang="en-US"/>
          </a:p>
        </p:txBody>
      </p:sp>
      <p:sp>
        <p:nvSpPr>
          <p:cNvPr id="17413" name="AutoShape 7"/>
          <p:cNvSpPr>
            <a:spLocks noChangeArrowheads="1"/>
          </p:cNvSpPr>
          <p:nvPr/>
        </p:nvSpPr>
        <p:spPr bwMode="auto">
          <a:xfrm>
            <a:off x="0" y="0"/>
            <a:ext cx="2921000" cy="444500"/>
          </a:xfrm>
          <a:prstGeom prst="roundRect">
            <a:avLst>
              <a:gd name="adj" fmla="val 356"/>
            </a:avLst>
          </a:prstGeom>
          <a:noFill/>
          <a:ln w="9525">
            <a:noFill/>
            <a:round/>
            <a:headEnd/>
            <a:tailEnd/>
          </a:ln>
        </p:spPr>
        <p:txBody>
          <a:bodyPr wrap="none" lIns="89940" tIns="44970" rIns="89940" bIns="44970" anchor="ctr">
            <a:prstTxWarp prst="textNoShape">
              <a:avLst/>
            </a:prstTxWarp>
          </a:bodyPr>
          <a:lstStyle/>
          <a:p>
            <a:endParaRPr lang="en-US"/>
          </a:p>
        </p:txBody>
      </p:sp>
      <p:sp>
        <p:nvSpPr>
          <p:cNvPr id="17414" name="Rectangle 8"/>
          <p:cNvSpPr>
            <a:spLocks noGrp="1" noRot="1" noChangeAspect="1" noChangeArrowheads="1" noTextEdit="1"/>
          </p:cNvSpPr>
          <p:nvPr>
            <p:ph type="sldImg"/>
          </p:nvPr>
        </p:nvSpPr>
        <p:spPr bwMode="auto">
          <a:xfrm>
            <a:off x="1309688" y="768350"/>
            <a:ext cx="4232275" cy="3175000"/>
          </a:xfrm>
          <a:solidFill>
            <a:srgbClr val="FFFFFF"/>
          </a:solidFill>
          <a:ln>
            <a:solidFill>
              <a:srgbClr val="000000"/>
            </a:solidFill>
            <a:miter lim="800000"/>
            <a:headEnd/>
            <a:tailEnd/>
          </a:ln>
        </p:spPr>
      </p:sp>
      <p:sp>
        <p:nvSpPr>
          <p:cNvPr id="17415" name="Rectangle 9"/>
          <p:cNvSpPr>
            <a:spLocks noGrp="1" noChangeArrowheads="1"/>
          </p:cNvSpPr>
          <p:nvPr>
            <p:ph type="body" idx="1"/>
          </p:nvPr>
        </p:nvSpPr>
        <p:spPr bwMode="auto">
          <a:xfrm>
            <a:off x="903288" y="4375150"/>
            <a:ext cx="5027612" cy="184150"/>
          </a:xfrm>
          <a:noFill/>
        </p:spPr>
        <p:txBody>
          <a:bodyPr wrap="square" lIns="0" tIns="0" rIns="0" bIns="0" numCol="1" anchor="t" anchorCtr="0" compatLnSpc="1">
            <a:prstTxWarp prst="textNoShape">
              <a:avLst/>
            </a:prstTxWarp>
            <a:spAutoFit/>
          </a:bodyPr>
          <a:lstStyle/>
          <a:p>
            <a:pPr eaLnBrk="1" hangingPunct="1">
              <a:spcBef>
                <a:spcPct val="0"/>
              </a:spcBef>
            </a:pP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bwMode="auto">
          <a:noFill/>
          <a:ln>
            <a:solidFill>
              <a:srgbClr val="000000"/>
            </a:solidFill>
            <a:miter lim="800000"/>
            <a:headEnd/>
            <a:tailEnd/>
          </a:ln>
        </p:spPr>
      </p:sp>
      <p:sp>
        <p:nvSpPr>
          <p:cNvPr id="2253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lvl1pPr>
              <a:defRPr/>
            </a:lvl1pPr>
          </a:lstStyle>
          <a:p>
            <a:fld id="{1C4B878B-0559-4140-9885-C29B9AF6A3AB}" type="slidenum">
              <a:rPr lang="en-US"/>
              <a:pPr/>
              <a:t>‹#›</a:t>
            </a:fld>
            <a:endParaRPr lang="en-US"/>
          </a:p>
        </p:txBody>
      </p:sp>
      <p:sp>
        <p:nvSpPr>
          <p:cNvPr id="7" name="Date Placeholder 3"/>
          <p:cNvSpPr txBox="1">
            <a:spLocks/>
          </p:cNvSpPr>
          <p:nvPr userDrawn="1"/>
        </p:nvSpPr>
        <p:spPr>
          <a:xfrm>
            <a:off x="457200" y="6324600"/>
            <a:ext cx="2133600" cy="365125"/>
          </a:xfrm>
          <a:prstGeom prst="rect">
            <a:avLst/>
          </a:prstGeom>
        </p:spPr>
        <p:txBody>
          <a:bodyPr vert="horz" lIns="91440" tIns="45720" rIns="91440" bIns="45720" rtlCol="0" anchor="ctr"/>
          <a:lstStyle>
            <a:defPPr>
              <a:defRPr lang="en-US"/>
            </a:defPPr>
            <a:lvl1pPr algn="l" defTabSz="457200" rtl="0" fontAlgn="auto">
              <a:spcBef>
                <a:spcPts val="0"/>
              </a:spcBef>
              <a:spcAft>
                <a:spcPts val="0"/>
              </a:spcAft>
              <a:defRPr sz="1200" kern="1200">
                <a:solidFill>
                  <a:schemeClr val="tx1">
                    <a:tint val="75000"/>
                  </a:schemeClr>
                </a:solidFill>
                <a:latin typeface="Times New Roman"/>
                <a:ea typeface="+mn-ea"/>
                <a:cs typeface="Times New Roman"/>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pPr>
              <a:defRPr/>
            </a:pPr>
            <a:r>
              <a:rPr lang="en-US" dirty="0" smtClean="0"/>
              <a:t>July 27, 2015</a:t>
            </a:r>
            <a:endParaRPr lang="en-US" dirty="0"/>
          </a:p>
        </p:txBody>
      </p:sp>
      <p:sp>
        <p:nvSpPr>
          <p:cNvPr id="8" name="Footer Placeholder 4"/>
          <p:cNvSpPr txBox="1">
            <a:spLocks/>
          </p:cNvSpPr>
          <p:nvPr userDrawn="1"/>
        </p:nvSpPr>
        <p:spPr>
          <a:xfrm>
            <a:off x="3124200" y="6324600"/>
            <a:ext cx="2895600" cy="365125"/>
          </a:xfrm>
          <a:prstGeom prst="rect">
            <a:avLst/>
          </a:prstGeom>
        </p:spPr>
        <p:txBody>
          <a:bodyPr vert="horz" lIns="91440" tIns="45720" rIns="91440" bIns="45720" rtlCol="0" anchor="ctr"/>
          <a:lstStyle>
            <a:defPPr>
              <a:defRPr lang="en-US"/>
            </a:defPPr>
            <a:lvl1pPr algn="ctr" defTabSz="457200" rtl="0" fontAlgn="auto">
              <a:spcBef>
                <a:spcPts val="0"/>
              </a:spcBef>
              <a:spcAft>
                <a:spcPts val="0"/>
              </a:spcAft>
              <a:defRPr sz="1200" kern="1200">
                <a:solidFill>
                  <a:schemeClr val="tx1">
                    <a:tint val="75000"/>
                  </a:schemeClr>
                </a:solidFill>
                <a:latin typeface="Times New Roman"/>
                <a:ea typeface="+mn-ea"/>
                <a:cs typeface="Times New Roman"/>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pPr>
              <a:defRPr/>
            </a:pPr>
            <a:r>
              <a:rPr lang="en-US" dirty="0" smtClean="0"/>
              <a:t>SSW15 Opening - D. </a:t>
            </a:r>
            <a:r>
              <a:rPr lang="en-US" dirty="0" err="1" smtClean="0"/>
              <a:t>Gelino</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6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July 27, 2015</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SSW15 Opening - D. </a:t>
            </a:r>
            <a:r>
              <a:rPr lang="en-US" dirty="0" err="1" smtClean="0"/>
              <a:t>Gelino</a:t>
            </a:r>
            <a:endParaRPr lang="en-US" dirty="0"/>
          </a:p>
        </p:txBody>
      </p:sp>
      <p:sp>
        <p:nvSpPr>
          <p:cNvPr id="6" name="Slide Number Placeholder 5"/>
          <p:cNvSpPr>
            <a:spLocks noGrp="1"/>
          </p:cNvSpPr>
          <p:nvPr>
            <p:ph type="sldNum" sz="quarter" idx="12"/>
          </p:nvPr>
        </p:nvSpPr>
        <p:spPr/>
        <p:txBody>
          <a:bodyPr/>
          <a:lstStyle>
            <a:lvl1pPr>
              <a:defRPr/>
            </a:lvl1pPr>
          </a:lstStyle>
          <a:p>
            <a:fld id="{20DBA2CF-2BF6-9941-A3CA-8143C6F650C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July 27, 2015</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SSW15 Opening - D. </a:t>
            </a:r>
            <a:r>
              <a:rPr lang="en-US" dirty="0" err="1" smtClean="0"/>
              <a:t>Gelino</a:t>
            </a:r>
            <a:endParaRPr lang="en-US" dirty="0"/>
          </a:p>
        </p:txBody>
      </p:sp>
      <p:sp>
        <p:nvSpPr>
          <p:cNvPr id="6" name="Slide Number Placeholder 5"/>
          <p:cNvSpPr>
            <a:spLocks noGrp="1"/>
          </p:cNvSpPr>
          <p:nvPr>
            <p:ph type="sldNum" sz="quarter" idx="12"/>
          </p:nvPr>
        </p:nvSpPr>
        <p:spPr/>
        <p:txBody>
          <a:bodyPr/>
          <a:lstStyle>
            <a:lvl1pPr>
              <a:defRPr/>
            </a:lvl1pPr>
          </a:lstStyle>
          <a:p>
            <a:fld id="{99C237F1-EC71-6A4C-AFE1-4C0E16D4907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July 27, 2015</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SSW15 Opening - D. </a:t>
            </a:r>
            <a:r>
              <a:rPr lang="en-US" dirty="0" err="1" smtClean="0"/>
              <a:t>Gelino</a:t>
            </a:r>
            <a:endParaRPr lang="en-US" dirty="0"/>
          </a:p>
        </p:txBody>
      </p:sp>
      <p:sp>
        <p:nvSpPr>
          <p:cNvPr id="7" name="Slide Number Placeholder 5"/>
          <p:cNvSpPr>
            <a:spLocks noGrp="1"/>
          </p:cNvSpPr>
          <p:nvPr>
            <p:ph type="sldNum" sz="quarter" idx="12"/>
          </p:nvPr>
        </p:nvSpPr>
        <p:spPr/>
        <p:txBody>
          <a:bodyPr/>
          <a:lstStyle>
            <a:lvl1pPr>
              <a:defRPr/>
            </a:lvl1pPr>
          </a:lstStyle>
          <a:p>
            <a:fld id="{2E5BD4A1-2547-554A-B63A-AF0F695BD80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July 27, 2016</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SSW15 Opening - D. </a:t>
            </a:r>
            <a:r>
              <a:rPr lang="en-US" dirty="0" err="1" smtClean="0"/>
              <a:t>Gelino</a:t>
            </a:r>
            <a:endParaRPr lang="en-US" dirty="0"/>
          </a:p>
        </p:txBody>
      </p:sp>
      <p:sp>
        <p:nvSpPr>
          <p:cNvPr id="9" name="Slide Number Placeholder 5"/>
          <p:cNvSpPr>
            <a:spLocks noGrp="1"/>
          </p:cNvSpPr>
          <p:nvPr>
            <p:ph type="sldNum" sz="quarter" idx="12"/>
          </p:nvPr>
        </p:nvSpPr>
        <p:spPr/>
        <p:txBody>
          <a:bodyPr/>
          <a:lstStyle>
            <a:lvl1pPr>
              <a:defRPr/>
            </a:lvl1pPr>
          </a:lstStyle>
          <a:p>
            <a:fld id="{C2E90147-86C1-E641-B895-908FEEC0659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July 27, 2015</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SSW15 Opening - D. </a:t>
            </a:r>
            <a:r>
              <a:rPr lang="en-US" dirty="0" err="1" smtClean="0"/>
              <a:t>Gelino</a:t>
            </a:r>
            <a:endParaRPr lang="en-US" dirty="0"/>
          </a:p>
        </p:txBody>
      </p:sp>
      <p:sp>
        <p:nvSpPr>
          <p:cNvPr id="5" name="Slide Number Placeholder 5"/>
          <p:cNvSpPr>
            <a:spLocks noGrp="1"/>
          </p:cNvSpPr>
          <p:nvPr>
            <p:ph type="sldNum" sz="quarter" idx="12"/>
          </p:nvPr>
        </p:nvSpPr>
        <p:spPr/>
        <p:txBody>
          <a:bodyPr/>
          <a:lstStyle>
            <a:lvl1pPr>
              <a:defRPr/>
            </a:lvl1pPr>
          </a:lstStyle>
          <a:p>
            <a:fld id="{6810ADBE-D3C5-7E45-8875-7C2BDF699F2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9" Type="http://schemas.openxmlformats.org/officeDocument/2006/relationships/image" Target="../media/image2.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0" y="0"/>
            <a:ext cx="6400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085850" y="990600"/>
            <a:ext cx="7600950" cy="5365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Times New Roman"/>
                <a:ea typeface="+mn-ea"/>
                <a:cs typeface="Times New Roman"/>
              </a:defRPr>
            </a:lvl1pPr>
          </a:lstStyle>
          <a:p>
            <a:pPr>
              <a:defRPr/>
            </a:pPr>
            <a:r>
              <a:rPr lang="en-US" dirty="0" smtClean="0"/>
              <a:t>July 27, 2015</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Times New Roman"/>
                <a:ea typeface="+mn-ea"/>
                <a:cs typeface="Times New Roman"/>
              </a:defRPr>
            </a:lvl1pPr>
          </a:lstStyle>
          <a:p>
            <a:pPr>
              <a:defRPr/>
            </a:pPr>
            <a:r>
              <a:rPr lang="en-US" dirty="0" smtClean="0"/>
              <a:t>SSW15 Opening - D. </a:t>
            </a:r>
            <a:r>
              <a:rPr lang="en-US" dirty="0" err="1" smtClean="0"/>
              <a:t>Gelino</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Times New Roman" charset="0"/>
                <a:ea typeface="Times New Roman" charset="0"/>
                <a:cs typeface="Times New Roman" charset="0"/>
              </a:defRPr>
            </a:lvl1pPr>
          </a:lstStyle>
          <a:p>
            <a:fld id="{E4B531CA-84F9-C144-BAAB-5D5606E8A827}" type="slidenum">
              <a:rPr lang="en-US"/>
              <a:pPr/>
              <a:t>‹#›</a:t>
            </a:fld>
            <a:endParaRPr lang="en-US"/>
          </a:p>
        </p:txBody>
      </p:sp>
      <p:pic>
        <p:nvPicPr>
          <p:cNvPr id="1031" name="Picture 6" descr="-1.jpg"/>
          <p:cNvPicPr>
            <a:picLocks noChangeAspect="1"/>
          </p:cNvPicPr>
          <p:nvPr userDrawn="1"/>
        </p:nvPicPr>
        <p:blipFill>
          <a:blip r:embed="rId8"/>
          <a:srcRect/>
          <a:stretch>
            <a:fillRect/>
          </a:stretch>
        </p:blipFill>
        <p:spPr bwMode="auto">
          <a:xfrm>
            <a:off x="0" y="838200"/>
            <a:ext cx="1085850" cy="571500"/>
          </a:xfrm>
          <a:prstGeom prst="rect">
            <a:avLst/>
          </a:prstGeom>
          <a:noFill/>
          <a:ln w="9525">
            <a:noFill/>
            <a:miter lim="800000"/>
            <a:headEnd/>
            <a:tailEnd/>
          </a:ln>
        </p:spPr>
      </p:pic>
      <p:pic>
        <p:nvPicPr>
          <p:cNvPr id="1032" name="Picture 9" descr="NASA log w-out background"/>
          <p:cNvPicPr>
            <a:picLocks noChangeAspect="1" noChangeArrowheads="1"/>
          </p:cNvPicPr>
          <p:nvPr userDrawn="1"/>
        </p:nvPicPr>
        <p:blipFill>
          <a:blip r:embed="rId9"/>
          <a:srcRect/>
          <a:stretch>
            <a:fillRect/>
          </a:stretch>
        </p:blipFill>
        <p:spPr bwMode="auto">
          <a:xfrm>
            <a:off x="0" y="0"/>
            <a:ext cx="609600" cy="496888"/>
          </a:xfrm>
          <a:prstGeom prst="rect">
            <a:avLst/>
          </a:prstGeom>
          <a:noFill/>
          <a:ln w="9525">
            <a:noFill/>
            <a:miter lim="800000"/>
            <a:headEnd/>
            <a:tailEnd/>
          </a:ln>
        </p:spPr>
      </p:pic>
      <p:sp>
        <p:nvSpPr>
          <p:cNvPr id="9" name="Rectangle 6"/>
          <p:cNvSpPr>
            <a:spLocks noChangeArrowheads="1"/>
          </p:cNvSpPr>
          <p:nvPr userDrawn="1"/>
        </p:nvSpPr>
        <p:spPr bwMode="auto">
          <a:xfrm>
            <a:off x="457200" y="0"/>
            <a:ext cx="2209800" cy="708025"/>
          </a:xfrm>
          <a:prstGeom prst="rect">
            <a:avLst/>
          </a:prstGeom>
          <a:noFill/>
          <a:ln w="9525">
            <a:noFill/>
            <a:miter lim="800000"/>
            <a:headEnd/>
            <a:tailEnd/>
          </a:ln>
          <a:effectLst/>
        </p:spPr>
        <p:txBody>
          <a:bodyPr>
            <a:spAutoFit/>
          </a:bodyPr>
          <a:lstStyle/>
          <a:p>
            <a:pPr fontAlgn="auto">
              <a:spcBef>
                <a:spcPts val="0"/>
              </a:spcBef>
              <a:spcAft>
                <a:spcPts val="0"/>
              </a:spcAft>
              <a:defRPr/>
            </a:pPr>
            <a:r>
              <a:rPr lang="en-US" sz="1000" dirty="0">
                <a:solidFill>
                  <a:srgbClr val="333399"/>
                </a:solidFill>
                <a:latin typeface="Calibri" pitchFamily="100" charset="0"/>
                <a:ea typeface="Arial" pitchFamily="100" charset="0"/>
                <a:cs typeface="Arial" pitchFamily="100" charset="0"/>
              </a:rPr>
              <a:t>National Aeronautics and Space Administration</a:t>
            </a:r>
          </a:p>
          <a:p>
            <a:pPr fontAlgn="auto">
              <a:spcBef>
                <a:spcPts val="0"/>
              </a:spcBef>
              <a:spcAft>
                <a:spcPts val="0"/>
              </a:spcAft>
              <a:defRPr/>
            </a:pPr>
            <a:r>
              <a:rPr lang="en-US" sz="1000" b="1" dirty="0">
                <a:solidFill>
                  <a:srgbClr val="333399"/>
                </a:solidFill>
                <a:latin typeface="Calibri" pitchFamily="100" charset="0"/>
                <a:ea typeface="Arial" pitchFamily="100" charset="0"/>
                <a:cs typeface="Arial" pitchFamily="100" charset="0"/>
              </a:rPr>
              <a:t>Jet Propulsion Laboratory</a:t>
            </a:r>
          </a:p>
          <a:p>
            <a:pPr fontAlgn="auto">
              <a:spcBef>
                <a:spcPts val="0"/>
              </a:spcBef>
              <a:spcAft>
                <a:spcPts val="0"/>
              </a:spcAft>
              <a:defRPr/>
            </a:pPr>
            <a:r>
              <a:rPr lang="en-US" sz="1000" b="1" dirty="0">
                <a:solidFill>
                  <a:srgbClr val="333399"/>
                </a:solidFill>
                <a:latin typeface="Calibri" pitchFamily="100" charset="0"/>
                <a:ea typeface="Arial" pitchFamily="100" charset="0"/>
                <a:cs typeface="Arial" pitchFamily="100" charset="0"/>
              </a:rPr>
              <a:t>California Institute of Technology</a:t>
            </a:r>
          </a:p>
        </p:txBody>
      </p:sp>
      <p:sp>
        <p:nvSpPr>
          <p:cNvPr id="10" name="Text Box 7"/>
          <p:cNvSpPr txBox="1">
            <a:spLocks noChangeArrowheads="1"/>
          </p:cNvSpPr>
          <p:nvPr userDrawn="1"/>
        </p:nvSpPr>
        <p:spPr bwMode="auto">
          <a:xfrm rot="16200000">
            <a:off x="-2112962" y="3643312"/>
            <a:ext cx="4991100" cy="523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800">
                <a:solidFill>
                  <a:srgbClr val="333399"/>
                </a:solidFill>
                <a:latin typeface="Calibri" charset="0"/>
              </a:rPr>
              <a:t>NASA Exoplanet Science Institute</a:t>
            </a:r>
            <a:endParaRPr lang="en-US" sz="1200" i="1">
              <a:solidFill>
                <a:srgbClr val="333399"/>
              </a:solidFill>
              <a:latin typeface="Calibri" charset="0"/>
            </a:endParaRPr>
          </a:p>
        </p:txBody>
      </p:sp>
      <p:pic>
        <p:nvPicPr>
          <p:cNvPr id="1035" name="Picture 15"/>
          <p:cNvPicPr>
            <a:picLocks noChangeAspect="1" noChangeArrowheads="1"/>
          </p:cNvPicPr>
          <p:nvPr userDrawn="1"/>
        </p:nvPicPr>
        <p:blipFill>
          <a:blip r:embed="rId10"/>
          <a:srcRect l="1248" t="9386" b="88423"/>
          <a:stretch>
            <a:fillRect/>
          </a:stretch>
        </p:blipFill>
        <p:spPr bwMode="auto">
          <a:xfrm>
            <a:off x="0" y="698500"/>
            <a:ext cx="8796338" cy="1397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p:txStyles>
    <p:titleStyle>
      <a:lvl1pPr algn="ctr" defTabSz="457200" rtl="0" eaLnBrk="0" fontAlgn="base" hangingPunct="0">
        <a:spcBef>
          <a:spcPct val="0"/>
        </a:spcBef>
        <a:spcAft>
          <a:spcPct val="0"/>
        </a:spcAft>
        <a:defRPr sz="3200" kern="1200">
          <a:solidFill>
            <a:schemeClr val="tx2"/>
          </a:solidFill>
          <a:latin typeface="Times New Roman"/>
          <a:ea typeface="Times New Roman" charset="0"/>
          <a:cs typeface="Times New Roman"/>
        </a:defRPr>
      </a:lvl1pPr>
      <a:lvl2pPr algn="ctr" defTabSz="457200" rtl="0" eaLnBrk="0" fontAlgn="base" hangingPunct="0">
        <a:spcBef>
          <a:spcPct val="0"/>
        </a:spcBef>
        <a:spcAft>
          <a:spcPct val="0"/>
        </a:spcAft>
        <a:defRPr sz="3200">
          <a:solidFill>
            <a:schemeClr val="tx2"/>
          </a:solidFill>
          <a:latin typeface="Times New Roman" pitchFamily="48" charset="0"/>
          <a:ea typeface="Times New Roman" charset="0"/>
          <a:cs typeface="Times New Roman" pitchFamily="48" charset="0"/>
        </a:defRPr>
      </a:lvl2pPr>
      <a:lvl3pPr algn="ctr" defTabSz="457200" rtl="0" eaLnBrk="0" fontAlgn="base" hangingPunct="0">
        <a:spcBef>
          <a:spcPct val="0"/>
        </a:spcBef>
        <a:spcAft>
          <a:spcPct val="0"/>
        </a:spcAft>
        <a:defRPr sz="3200">
          <a:solidFill>
            <a:schemeClr val="tx2"/>
          </a:solidFill>
          <a:latin typeface="Times New Roman" pitchFamily="48" charset="0"/>
          <a:ea typeface="Times New Roman" charset="0"/>
          <a:cs typeface="Times New Roman" pitchFamily="48" charset="0"/>
        </a:defRPr>
      </a:lvl3pPr>
      <a:lvl4pPr algn="ctr" defTabSz="457200" rtl="0" eaLnBrk="0" fontAlgn="base" hangingPunct="0">
        <a:spcBef>
          <a:spcPct val="0"/>
        </a:spcBef>
        <a:spcAft>
          <a:spcPct val="0"/>
        </a:spcAft>
        <a:defRPr sz="3200">
          <a:solidFill>
            <a:schemeClr val="tx2"/>
          </a:solidFill>
          <a:latin typeface="Times New Roman" pitchFamily="48" charset="0"/>
          <a:ea typeface="Times New Roman" charset="0"/>
          <a:cs typeface="Times New Roman" pitchFamily="48" charset="0"/>
        </a:defRPr>
      </a:lvl4pPr>
      <a:lvl5pPr algn="ctr" defTabSz="457200" rtl="0" eaLnBrk="0" fontAlgn="base" hangingPunct="0">
        <a:spcBef>
          <a:spcPct val="0"/>
        </a:spcBef>
        <a:spcAft>
          <a:spcPct val="0"/>
        </a:spcAft>
        <a:defRPr sz="3200">
          <a:solidFill>
            <a:schemeClr val="tx2"/>
          </a:solidFill>
          <a:latin typeface="Times New Roman" pitchFamily="48" charset="0"/>
          <a:ea typeface="Times New Roman" charset="0"/>
          <a:cs typeface="Times New Roman" pitchFamily="48" charset="0"/>
        </a:defRPr>
      </a:lvl5pPr>
      <a:lvl6pPr marL="457200" algn="ctr" defTabSz="457200" rtl="0" fontAlgn="base">
        <a:spcBef>
          <a:spcPct val="0"/>
        </a:spcBef>
        <a:spcAft>
          <a:spcPct val="0"/>
        </a:spcAft>
        <a:defRPr sz="3200">
          <a:solidFill>
            <a:schemeClr val="tx2"/>
          </a:solidFill>
          <a:latin typeface="Times New Roman" pitchFamily="48" charset="0"/>
          <a:cs typeface="Times New Roman" pitchFamily="48" charset="0"/>
        </a:defRPr>
      </a:lvl6pPr>
      <a:lvl7pPr marL="914400" algn="ctr" defTabSz="457200" rtl="0" fontAlgn="base">
        <a:spcBef>
          <a:spcPct val="0"/>
        </a:spcBef>
        <a:spcAft>
          <a:spcPct val="0"/>
        </a:spcAft>
        <a:defRPr sz="3200">
          <a:solidFill>
            <a:schemeClr val="tx2"/>
          </a:solidFill>
          <a:latin typeface="Times New Roman" pitchFamily="48" charset="0"/>
          <a:cs typeface="Times New Roman" pitchFamily="48" charset="0"/>
        </a:defRPr>
      </a:lvl7pPr>
      <a:lvl8pPr marL="1371600" algn="ctr" defTabSz="457200" rtl="0" fontAlgn="base">
        <a:spcBef>
          <a:spcPct val="0"/>
        </a:spcBef>
        <a:spcAft>
          <a:spcPct val="0"/>
        </a:spcAft>
        <a:defRPr sz="3200">
          <a:solidFill>
            <a:schemeClr val="tx2"/>
          </a:solidFill>
          <a:latin typeface="Times New Roman" pitchFamily="48" charset="0"/>
          <a:cs typeface="Times New Roman" pitchFamily="48" charset="0"/>
        </a:defRPr>
      </a:lvl8pPr>
      <a:lvl9pPr marL="1828800" algn="ctr" defTabSz="457200" rtl="0" fontAlgn="base">
        <a:spcBef>
          <a:spcPct val="0"/>
        </a:spcBef>
        <a:spcAft>
          <a:spcPct val="0"/>
        </a:spcAft>
        <a:defRPr sz="3200">
          <a:solidFill>
            <a:schemeClr val="tx2"/>
          </a:solidFill>
          <a:latin typeface="Times New Roman" pitchFamily="48" charset="0"/>
          <a:cs typeface="Times New Roman" pitchFamily="48"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rgbClr val="1F497D"/>
          </a:solidFill>
          <a:latin typeface="Times New Roman"/>
          <a:ea typeface="Times New Roman" charset="0"/>
          <a:cs typeface="Times New Roman"/>
        </a:defRPr>
      </a:lvl1pPr>
      <a:lvl2pPr marL="742950" indent="-285750" algn="l" defTabSz="457200" rtl="0" eaLnBrk="0" fontAlgn="base" hangingPunct="0">
        <a:spcBef>
          <a:spcPct val="20000"/>
        </a:spcBef>
        <a:spcAft>
          <a:spcPct val="0"/>
        </a:spcAft>
        <a:buFont typeface="Arial" charset="0"/>
        <a:buChar char="–"/>
        <a:defRPr sz="2000" kern="1200">
          <a:solidFill>
            <a:srgbClr val="1F497D"/>
          </a:solidFill>
          <a:latin typeface="Times New Roman"/>
          <a:ea typeface="Times New Roman" charset="0"/>
          <a:cs typeface="Times New Roman"/>
        </a:defRPr>
      </a:lvl2pPr>
      <a:lvl3pPr marL="1143000" indent="-228600" algn="l" defTabSz="457200" rtl="0" eaLnBrk="0" fontAlgn="base" hangingPunct="0">
        <a:spcBef>
          <a:spcPct val="20000"/>
        </a:spcBef>
        <a:spcAft>
          <a:spcPct val="0"/>
        </a:spcAft>
        <a:buFont typeface="Arial" charset="0"/>
        <a:buChar char="•"/>
        <a:defRPr sz="2000" kern="1200">
          <a:solidFill>
            <a:srgbClr val="1F497D"/>
          </a:solidFill>
          <a:latin typeface="Times New Roman"/>
          <a:ea typeface="Times New Roman" charset="0"/>
          <a:cs typeface="Times New Roman"/>
        </a:defRPr>
      </a:lvl3pPr>
      <a:lvl4pPr marL="1600200" indent="-228600" algn="l" defTabSz="457200" rtl="0" eaLnBrk="0" fontAlgn="base" hangingPunct="0">
        <a:spcBef>
          <a:spcPct val="20000"/>
        </a:spcBef>
        <a:spcAft>
          <a:spcPct val="0"/>
        </a:spcAft>
        <a:buFont typeface="Arial" charset="0"/>
        <a:buChar char="–"/>
        <a:defRPr sz="2000" kern="1200">
          <a:solidFill>
            <a:srgbClr val="1F497D"/>
          </a:solidFill>
          <a:latin typeface="Times New Roman"/>
          <a:ea typeface="Times New Roman" charset="0"/>
          <a:cs typeface="Times New Roman"/>
        </a:defRPr>
      </a:lvl4pPr>
      <a:lvl5pPr marL="2057400" indent="-228600" algn="l" defTabSz="457200" rtl="0" eaLnBrk="0" fontAlgn="base" hangingPunct="0">
        <a:spcBef>
          <a:spcPct val="20000"/>
        </a:spcBef>
        <a:spcAft>
          <a:spcPct val="0"/>
        </a:spcAft>
        <a:buFont typeface="Arial" charset="0"/>
        <a:buChar char="»"/>
        <a:defRPr sz="2000" kern="1200">
          <a:solidFill>
            <a:srgbClr val="1F497D"/>
          </a:solidFill>
          <a:latin typeface="Times New Roman"/>
          <a:ea typeface="Times New Roman" charset="0"/>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ChangeArrowheads="1"/>
          </p:cNvSpPr>
          <p:nvPr/>
        </p:nvSpPr>
        <p:spPr bwMode="auto">
          <a:xfrm>
            <a:off x="609600" y="1905000"/>
            <a:ext cx="8393113" cy="1446213"/>
          </a:xfrm>
          <a:prstGeom prst="rect">
            <a:avLst/>
          </a:prstGeom>
          <a:noFill/>
          <a:ln w="12700">
            <a:noFill/>
            <a:miter lim="800000"/>
            <a:headEnd/>
            <a:tailEnd/>
          </a:ln>
        </p:spPr>
        <p:txBody>
          <a:bodyPr lIns="90920" tIns="45459" rIns="90920" bIns="45459">
            <a:prstTxWarp prst="textNoShape">
              <a:avLst/>
            </a:prstTxWarp>
            <a:spAutoFit/>
          </a:bodyPr>
          <a:lstStyle/>
          <a:p>
            <a:pPr algn="ctr" defTabSz="912813"/>
            <a:r>
              <a:rPr lang="fr-FR" sz="4400" b="1" dirty="0" smtClean="0">
                <a:solidFill>
                  <a:srgbClr val="790015"/>
                </a:solidFill>
                <a:latin typeface="Garamond" charset="0"/>
              </a:rPr>
              <a:t>2015 </a:t>
            </a:r>
            <a:r>
              <a:rPr lang="fr-FR" sz="4400" b="1" dirty="0">
                <a:solidFill>
                  <a:srgbClr val="790015"/>
                </a:solidFill>
                <a:latin typeface="Garamond" charset="0"/>
              </a:rPr>
              <a:t>Sagan </a:t>
            </a:r>
            <a:r>
              <a:rPr lang="fr-FR" sz="4400" b="1" dirty="0" err="1">
                <a:solidFill>
                  <a:srgbClr val="790015"/>
                </a:solidFill>
                <a:latin typeface="Garamond" charset="0"/>
              </a:rPr>
              <a:t>Summer</a:t>
            </a:r>
            <a:r>
              <a:rPr lang="fr-FR" sz="4400" b="1" dirty="0">
                <a:solidFill>
                  <a:srgbClr val="790015"/>
                </a:solidFill>
                <a:latin typeface="Garamond" charset="0"/>
              </a:rPr>
              <a:t> Workshop Orientation Information</a:t>
            </a:r>
            <a:endParaRPr lang="en-US" sz="1600" b="1" dirty="0">
              <a:solidFill>
                <a:srgbClr val="790015"/>
              </a:solidFill>
              <a:latin typeface="Garamond" charset="0"/>
            </a:endParaRPr>
          </a:p>
        </p:txBody>
      </p:sp>
      <p:sp>
        <p:nvSpPr>
          <p:cNvPr id="2051" name="Rectangle 8"/>
          <p:cNvSpPr>
            <a:spLocks noChangeArrowheads="1"/>
          </p:cNvSpPr>
          <p:nvPr/>
        </p:nvSpPr>
        <p:spPr bwMode="auto">
          <a:xfrm>
            <a:off x="3733800" y="5867400"/>
            <a:ext cx="1814486" cy="479929"/>
          </a:xfrm>
          <a:prstGeom prst="rect">
            <a:avLst/>
          </a:prstGeom>
          <a:noFill/>
          <a:ln w="12700">
            <a:noFill/>
            <a:miter lim="800000"/>
            <a:headEnd/>
            <a:tailEnd/>
          </a:ln>
        </p:spPr>
        <p:txBody>
          <a:bodyPr wrap="none" lIns="95972" tIns="47144" rIns="95972" bIns="47144">
            <a:prstTxWarp prst="textNoShape">
              <a:avLst/>
            </a:prstTxWarp>
            <a:spAutoFit/>
          </a:bodyPr>
          <a:lstStyle/>
          <a:p>
            <a:r>
              <a:rPr lang="en-US" sz="2500" dirty="0">
                <a:solidFill>
                  <a:srgbClr val="022A80"/>
                </a:solidFill>
                <a:latin typeface="Garamond" charset="0"/>
              </a:rPr>
              <a:t>July </a:t>
            </a:r>
            <a:r>
              <a:rPr lang="en-US" sz="2500" dirty="0" smtClean="0">
                <a:solidFill>
                  <a:srgbClr val="022A80"/>
                </a:solidFill>
                <a:latin typeface="Garamond" charset="0"/>
              </a:rPr>
              <a:t>27, 2015</a:t>
            </a:r>
            <a:endParaRPr lang="en-US" sz="2500" dirty="0">
              <a:solidFill>
                <a:srgbClr val="022A80"/>
              </a:solidFill>
              <a:latin typeface="Garamond" charset="0"/>
            </a:endParaRPr>
          </a:p>
        </p:txBody>
      </p:sp>
      <p:sp>
        <p:nvSpPr>
          <p:cNvPr id="2052" name="Text Box 11"/>
          <p:cNvSpPr txBox="1">
            <a:spLocks noChangeArrowheads="1"/>
          </p:cNvSpPr>
          <p:nvPr/>
        </p:nvSpPr>
        <p:spPr bwMode="auto">
          <a:xfrm>
            <a:off x="1958975" y="3962400"/>
            <a:ext cx="5724525" cy="1574800"/>
          </a:xfrm>
          <a:prstGeom prst="rect">
            <a:avLst/>
          </a:prstGeom>
          <a:noFill/>
          <a:ln w="12700">
            <a:noFill/>
            <a:miter lim="800000"/>
            <a:headEnd/>
            <a:tailEnd/>
          </a:ln>
        </p:spPr>
        <p:txBody>
          <a:bodyPr wrap="none" lIns="96981" tIns="48491" rIns="96981" bIns="48491">
            <a:prstTxWarp prst="textNoShape">
              <a:avLst/>
            </a:prstTxWarp>
            <a:spAutoFit/>
          </a:bodyPr>
          <a:lstStyle/>
          <a:p>
            <a:pPr marL="484188" indent="-484188" algn="ctr"/>
            <a:r>
              <a:rPr lang="en-US" sz="3200" b="1">
                <a:solidFill>
                  <a:srgbClr val="022A80"/>
                </a:solidFill>
                <a:latin typeface="Garamond" charset="0"/>
              </a:rPr>
              <a:t>Dr. Dawn Gelino</a:t>
            </a:r>
          </a:p>
          <a:p>
            <a:pPr marL="484188" indent="-484188" algn="ctr"/>
            <a:r>
              <a:rPr lang="en-US" sz="3200">
                <a:solidFill>
                  <a:srgbClr val="022A80"/>
                </a:solidFill>
                <a:latin typeface="Garamond" charset="0"/>
              </a:rPr>
              <a:t>Sagan Program Scientist</a:t>
            </a:r>
          </a:p>
          <a:p>
            <a:pPr marL="484188" indent="-484188" algn="ctr"/>
            <a:r>
              <a:rPr lang="en-US" sz="3200">
                <a:solidFill>
                  <a:srgbClr val="022A80"/>
                </a:solidFill>
                <a:latin typeface="Garamond" charset="0"/>
              </a:rPr>
              <a:t>NASA Exoplanet Science Institute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2286000" y="0"/>
            <a:ext cx="6638925" cy="838200"/>
          </a:xfrm>
        </p:spPr>
        <p:txBody>
          <a:bodyPr/>
          <a:lstStyle/>
          <a:p>
            <a:r>
              <a:rPr lang="en-US">
                <a:latin typeface="Times New Roman" charset="0"/>
                <a:cs typeface="Times New Roman" charset="0"/>
              </a:rPr>
              <a:t>Speaker Instructions</a:t>
            </a:r>
            <a:endParaRPr lang="en-US">
              <a:solidFill>
                <a:srgbClr val="790015"/>
              </a:solidFill>
              <a:latin typeface="Times New Roman" charset="0"/>
              <a:cs typeface="Times New Roman" charset="0"/>
            </a:endParaRPr>
          </a:p>
        </p:txBody>
      </p:sp>
      <p:sp>
        <p:nvSpPr>
          <p:cNvPr id="12291" name="Content Placeholder 4"/>
          <p:cNvSpPr>
            <a:spLocks noGrp="1"/>
          </p:cNvSpPr>
          <p:nvPr>
            <p:ph idx="1"/>
          </p:nvPr>
        </p:nvSpPr>
        <p:spPr>
          <a:xfrm>
            <a:off x="1066800" y="1152042"/>
            <a:ext cx="4114800" cy="5401158"/>
          </a:xfrm>
        </p:spPr>
        <p:txBody>
          <a:bodyPr/>
          <a:lstStyle/>
          <a:p>
            <a:pPr>
              <a:buFont typeface="Arial" charset="0"/>
              <a:buNone/>
            </a:pPr>
            <a:r>
              <a:rPr lang="en-US" b="1" dirty="0" smtClean="0">
                <a:latin typeface="Times New Roman" charset="0"/>
                <a:cs typeface="Times New Roman" charset="0"/>
              </a:rPr>
              <a:t>55 &amp; 60 </a:t>
            </a:r>
            <a:r>
              <a:rPr lang="en-US" b="1" dirty="0">
                <a:latin typeface="Times New Roman" charset="0"/>
                <a:cs typeface="Times New Roman" charset="0"/>
              </a:rPr>
              <a:t>minute talks:</a:t>
            </a:r>
          </a:p>
          <a:p>
            <a:pPr marL="393700" lvl="1" indent="-220663">
              <a:buFont typeface="Wingdings" charset="2"/>
              <a:buChar char="Ø"/>
            </a:pPr>
            <a:r>
              <a:rPr lang="en-US" dirty="0">
                <a:latin typeface="Times New Roman" charset="0"/>
                <a:cs typeface="Times New Roman" charset="0"/>
              </a:rPr>
              <a:t>Includes 7 minutes for questions</a:t>
            </a:r>
          </a:p>
          <a:p>
            <a:pPr marL="393700" lvl="1" indent="-220663">
              <a:buFont typeface="Wingdings" charset="2"/>
              <a:buChar char="Ø"/>
            </a:pPr>
            <a:r>
              <a:rPr lang="en-US" dirty="0">
                <a:solidFill>
                  <a:srgbClr val="FFC000"/>
                </a:solidFill>
                <a:effectLst>
                  <a:outerShdw blurRad="38100" dist="38100" dir="2700000" algn="tl">
                    <a:srgbClr val="000000">
                      <a:alpha val="43137"/>
                    </a:srgbClr>
                  </a:outerShdw>
                </a:effectLst>
                <a:latin typeface="Times New Roman" charset="0"/>
                <a:cs typeface="Times New Roman" charset="0"/>
              </a:rPr>
              <a:t>Yellow</a:t>
            </a:r>
            <a:r>
              <a:rPr lang="en-US" dirty="0">
                <a:latin typeface="Times New Roman" charset="0"/>
                <a:cs typeface="Times New Roman" charset="0"/>
              </a:rPr>
              <a:t> card means </a:t>
            </a:r>
            <a:r>
              <a:rPr lang="en-US" dirty="0">
                <a:latin typeface="Times New Roman" charset="0"/>
                <a:cs typeface="Times New Roman" charset="0"/>
              </a:rPr>
              <a:t>5</a:t>
            </a:r>
            <a:r>
              <a:rPr lang="en-US" dirty="0" smtClean="0">
                <a:latin typeface="Times New Roman" charset="0"/>
                <a:cs typeface="Times New Roman" charset="0"/>
              </a:rPr>
              <a:t> </a:t>
            </a:r>
            <a:r>
              <a:rPr lang="en-US" dirty="0">
                <a:latin typeface="Times New Roman" charset="0"/>
                <a:cs typeface="Times New Roman" charset="0"/>
              </a:rPr>
              <a:t>minutes left</a:t>
            </a:r>
          </a:p>
          <a:p>
            <a:pPr marL="393700" lvl="1" indent="-220663">
              <a:buFont typeface="Wingdings" charset="2"/>
              <a:buChar char="Ø"/>
            </a:pPr>
            <a:r>
              <a:rPr lang="en-US" dirty="0">
                <a:solidFill>
                  <a:srgbClr val="960000"/>
                </a:solidFill>
                <a:latin typeface="Times New Roman" charset="0"/>
                <a:cs typeface="Times New Roman" charset="0"/>
              </a:rPr>
              <a:t>Red</a:t>
            </a:r>
            <a:r>
              <a:rPr lang="en-US" dirty="0">
                <a:latin typeface="Times New Roman" charset="0"/>
                <a:cs typeface="Times New Roman" charset="0"/>
              </a:rPr>
              <a:t> card means </a:t>
            </a:r>
            <a:r>
              <a:rPr lang="en-US" dirty="0" smtClean="0">
                <a:latin typeface="Times New Roman" charset="0"/>
                <a:cs typeface="Times New Roman" charset="0"/>
              </a:rPr>
              <a:t>2 </a:t>
            </a:r>
            <a:r>
              <a:rPr lang="en-US" dirty="0">
                <a:latin typeface="Times New Roman" charset="0"/>
                <a:cs typeface="Times New Roman" charset="0"/>
              </a:rPr>
              <a:t>minutes </a:t>
            </a:r>
            <a:r>
              <a:rPr lang="en-US" dirty="0" smtClean="0">
                <a:latin typeface="Times New Roman" charset="0"/>
                <a:cs typeface="Times New Roman" charset="0"/>
              </a:rPr>
              <a:t>left</a:t>
            </a:r>
          </a:p>
          <a:p>
            <a:pPr marL="393700" lvl="1" indent="-220663">
              <a:buFont typeface="Wingdings" charset="2"/>
              <a:buChar char="Ø"/>
            </a:pPr>
            <a:endParaRPr lang="en-US" sz="1200" dirty="0">
              <a:latin typeface="Times New Roman" charset="0"/>
              <a:cs typeface="Times New Roman" charset="0"/>
            </a:endParaRPr>
          </a:p>
          <a:p>
            <a:pPr>
              <a:buFont typeface="Arial" charset="0"/>
              <a:buNone/>
            </a:pPr>
            <a:r>
              <a:rPr lang="en-US" b="1" dirty="0" smtClean="0">
                <a:latin typeface="Times New Roman" charset="0"/>
                <a:cs typeface="Times New Roman" charset="0"/>
              </a:rPr>
              <a:t>30 &amp; 40 </a:t>
            </a:r>
            <a:r>
              <a:rPr lang="en-US" b="1" dirty="0">
                <a:latin typeface="Times New Roman" charset="0"/>
                <a:cs typeface="Times New Roman" charset="0"/>
              </a:rPr>
              <a:t>minute talks:</a:t>
            </a:r>
          </a:p>
          <a:p>
            <a:pPr marL="393700" lvl="1" indent="-220663">
              <a:buFont typeface="Wingdings" charset="2"/>
              <a:buChar char="Ø"/>
            </a:pPr>
            <a:r>
              <a:rPr lang="en-US" dirty="0">
                <a:latin typeface="Times New Roman" charset="0"/>
                <a:cs typeface="Times New Roman" charset="0"/>
              </a:rPr>
              <a:t>Includes 5 minutes for questions</a:t>
            </a:r>
          </a:p>
          <a:p>
            <a:pPr marL="393700" lvl="1" indent="-220663">
              <a:buFont typeface="Wingdings" charset="2"/>
              <a:buChar char="Ø"/>
            </a:pPr>
            <a:r>
              <a:rPr lang="en-US" dirty="0">
                <a:solidFill>
                  <a:srgbClr val="FFC000"/>
                </a:solidFill>
                <a:effectLst>
                  <a:outerShdw blurRad="38100" dist="38100" dir="2700000" algn="tl">
                    <a:srgbClr val="000000">
                      <a:alpha val="43137"/>
                    </a:srgbClr>
                  </a:outerShdw>
                </a:effectLst>
                <a:latin typeface="Times New Roman" charset="0"/>
                <a:cs typeface="Times New Roman" charset="0"/>
              </a:rPr>
              <a:t>Yellow</a:t>
            </a:r>
            <a:r>
              <a:rPr lang="en-US" dirty="0">
                <a:latin typeface="Times New Roman" charset="0"/>
                <a:cs typeface="Times New Roman" charset="0"/>
              </a:rPr>
              <a:t> card means </a:t>
            </a:r>
            <a:r>
              <a:rPr lang="en-US" dirty="0">
                <a:latin typeface="Times New Roman" charset="0"/>
                <a:cs typeface="Times New Roman" charset="0"/>
              </a:rPr>
              <a:t>5</a:t>
            </a:r>
            <a:r>
              <a:rPr lang="en-US" dirty="0" smtClean="0">
                <a:latin typeface="Times New Roman" charset="0"/>
                <a:cs typeface="Times New Roman" charset="0"/>
              </a:rPr>
              <a:t> </a:t>
            </a:r>
            <a:r>
              <a:rPr lang="en-US" dirty="0">
                <a:latin typeface="Times New Roman" charset="0"/>
                <a:cs typeface="Times New Roman" charset="0"/>
              </a:rPr>
              <a:t>minutes left</a:t>
            </a:r>
          </a:p>
          <a:p>
            <a:pPr marL="393700" lvl="1" indent="-220663">
              <a:buFont typeface="Wingdings" charset="2"/>
              <a:buChar char="Ø"/>
            </a:pPr>
            <a:r>
              <a:rPr lang="en-US" dirty="0">
                <a:solidFill>
                  <a:srgbClr val="960000"/>
                </a:solidFill>
                <a:latin typeface="Times New Roman" charset="0"/>
                <a:cs typeface="Times New Roman" charset="0"/>
              </a:rPr>
              <a:t>Red</a:t>
            </a:r>
            <a:r>
              <a:rPr lang="en-US" dirty="0">
                <a:latin typeface="Times New Roman" charset="0"/>
                <a:cs typeface="Times New Roman" charset="0"/>
              </a:rPr>
              <a:t> card means </a:t>
            </a:r>
            <a:r>
              <a:rPr lang="en-US" dirty="0" smtClean="0">
                <a:latin typeface="Times New Roman" charset="0"/>
                <a:cs typeface="Times New Roman" charset="0"/>
              </a:rPr>
              <a:t>2 </a:t>
            </a:r>
            <a:r>
              <a:rPr lang="en-US" dirty="0">
                <a:latin typeface="Times New Roman" charset="0"/>
                <a:cs typeface="Times New Roman" charset="0"/>
              </a:rPr>
              <a:t>minutes </a:t>
            </a:r>
            <a:r>
              <a:rPr lang="en-US" dirty="0" smtClean="0">
                <a:latin typeface="Times New Roman" charset="0"/>
                <a:cs typeface="Times New Roman" charset="0"/>
              </a:rPr>
              <a:t>left</a:t>
            </a:r>
          </a:p>
          <a:p>
            <a:pPr marL="393700" lvl="1" indent="-220663">
              <a:buFont typeface="Wingdings" charset="2"/>
              <a:buChar char="Ø"/>
            </a:pPr>
            <a:endParaRPr lang="en-US" sz="1200" dirty="0" smtClean="0">
              <a:latin typeface="Times New Roman" charset="0"/>
              <a:cs typeface="Times New Roman" charset="0"/>
            </a:endParaRPr>
          </a:p>
          <a:p>
            <a:pPr marL="0" indent="0" defTabSz="274320">
              <a:buNone/>
              <a:defRPr/>
            </a:pPr>
            <a:r>
              <a:rPr lang="en-US" b="1" dirty="0" smtClean="0">
                <a:latin typeface="Times New Roman" pitchFamily="84" charset="0"/>
                <a:cs typeface="Times New Roman" pitchFamily="84" charset="0"/>
              </a:rPr>
              <a:t>10 &amp; 15 </a:t>
            </a:r>
            <a:r>
              <a:rPr lang="en-US" b="1" dirty="0">
                <a:latin typeface="Times New Roman" pitchFamily="84" charset="0"/>
                <a:cs typeface="Times New Roman" pitchFamily="84" charset="0"/>
              </a:rPr>
              <a:t>minute talks:</a:t>
            </a:r>
          </a:p>
          <a:p>
            <a:pPr marL="393700" lvl="1" indent="-220663">
              <a:buFont typeface="Wingdings" charset="2"/>
              <a:buChar char="Ø"/>
              <a:defRPr/>
            </a:pPr>
            <a:r>
              <a:rPr lang="en-US" dirty="0">
                <a:latin typeface="Times New Roman" charset="0"/>
                <a:cs typeface="Times New Roman" charset="0"/>
              </a:rPr>
              <a:t>Includes 5 minutes for questions</a:t>
            </a:r>
          </a:p>
          <a:p>
            <a:pPr marL="393700" lvl="1" indent="-220663">
              <a:buFont typeface="Wingdings" charset="2"/>
              <a:buChar char="Ø"/>
              <a:defRPr/>
            </a:pPr>
            <a:r>
              <a:rPr lang="en-US" dirty="0">
                <a:solidFill>
                  <a:srgbClr val="FFC000"/>
                </a:solidFill>
                <a:effectLst>
                  <a:outerShdw blurRad="38100" dist="38100" dir="2700000" algn="tl">
                    <a:srgbClr val="000000">
                      <a:alpha val="43137"/>
                    </a:srgbClr>
                  </a:outerShdw>
                </a:effectLst>
                <a:latin typeface="Times New Roman" charset="0"/>
                <a:cs typeface="Times New Roman" charset="0"/>
              </a:rPr>
              <a:t>Yellow</a:t>
            </a:r>
            <a:r>
              <a:rPr lang="en-US" dirty="0">
                <a:latin typeface="Times New Roman" charset="0"/>
                <a:cs typeface="Times New Roman" charset="0"/>
              </a:rPr>
              <a:t> card means </a:t>
            </a:r>
            <a:r>
              <a:rPr lang="en-US" dirty="0">
                <a:latin typeface="Times New Roman" charset="0"/>
                <a:cs typeface="Times New Roman" charset="0"/>
              </a:rPr>
              <a:t>3</a:t>
            </a:r>
            <a:r>
              <a:rPr lang="en-US" dirty="0" smtClean="0">
                <a:latin typeface="Times New Roman" charset="0"/>
                <a:cs typeface="Times New Roman" charset="0"/>
              </a:rPr>
              <a:t> </a:t>
            </a:r>
            <a:r>
              <a:rPr lang="en-US" dirty="0">
                <a:latin typeface="Times New Roman" charset="0"/>
                <a:cs typeface="Times New Roman" charset="0"/>
              </a:rPr>
              <a:t>minutes left</a:t>
            </a:r>
          </a:p>
          <a:p>
            <a:pPr marL="393700" lvl="1" indent="-220663">
              <a:buFont typeface="Wingdings" charset="2"/>
              <a:buChar char="Ø"/>
              <a:defRPr/>
            </a:pPr>
            <a:r>
              <a:rPr lang="en-US" dirty="0">
                <a:solidFill>
                  <a:srgbClr val="960000"/>
                </a:solidFill>
                <a:latin typeface="Times New Roman" charset="0"/>
                <a:cs typeface="Times New Roman" charset="0"/>
              </a:rPr>
              <a:t>Red</a:t>
            </a:r>
            <a:r>
              <a:rPr lang="en-US" dirty="0">
                <a:latin typeface="Times New Roman" charset="0"/>
                <a:cs typeface="Times New Roman" charset="0"/>
              </a:rPr>
              <a:t> card means </a:t>
            </a:r>
            <a:r>
              <a:rPr lang="en-US" dirty="0" smtClean="0">
                <a:latin typeface="Times New Roman" charset="0"/>
                <a:cs typeface="Times New Roman" charset="0"/>
              </a:rPr>
              <a:t>1 </a:t>
            </a:r>
            <a:r>
              <a:rPr lang="en-US" dirty="0">
                <a:latin typeface="Times New Roman" charset="0"/>
                <a:cs typeface="Times New Roman" charset="0"/>
              </a:rPr>
              <a:t>minutes left </a:t>
            </a:r>
          </a:p>
          <a:p>
            <a:pPr lvl="1" defTabSz="274320">
              <a:defRPr/>
            </a:pPr>
            <a:endParaRPr lang="en-US" dirty="0">
              <a:latin typeface="Times New Roman" pitchFamily="84" charset="0"/>
              <a:cs typeface="Times New Roman" pitchFamily="84" charset="0"/>
            </a:endParaRPr>
          </a:p>
          <a:p>
            <a:pPr marL="393700" lvl="1" indent="-220663">
              <a:buFont typeface="Wingdings" charset="2"/>
              <a:buChar char="Ø"/>
            </a:pPr>
            <a:endParaRPr lang="en-US" dirty="0">
              <a:latin typeface="Times New Roman" charset="0"/>
              <a:cs typeface="Times New Roman" charset="0"/>
            </a:endParaRPr>
          </a:p>
          <a:p>
            <a:endParaRPr lang="en-US" dirty="0">
              <a:latin typeface="Times New Roman" charset="0"/>
              <a:cs typeface="Times New Roman" charset="0"/>
            </a:endParaRPr>
          </a:p>
          <a:p>
            <a:pPr>
              <a:buFont typeface="Arial" charset="0"/>
              <a:buNone/>
            </a:pPr>
            <a:endParaRPr lang="en-US" dirty="0">
              <a:latin typeface="Times New Roman" charset="0"/>
              <a:cs typeface="Times New Roman" charset="0"/>
            </a:endParaRPr>
          </a:p>
          <a:p>
            <a:pPr>
              <a:spcBef>
                <a:spcPct val="0"/>
              </a:spcBef>
            </a:pPr>
            <a:endParaRPr lang="en-US" dirty="0">
              <a:latin typeface="Times New Roman" charset="0"/>
              <a:cs typeface="Times New Roman" charset="0"/>
            </a:endParaRPr>
          </a:p>
        </p:txBody>
      </p:sp>
      <p:sp>
        <p:nvSpPr>
          <p:cNvPr id="5" name="Slide Number Placeholder 4"/>
          <p:cNvSpPr>
            <a:spLocks noGrp="1"/>
          </p:cNvSpPr>
          <p:nvPr>
            <p:ph type="sldNum" sz="quarter" idx="12"/>
          </p:nvPr>
        </p:nvSpPr>
        <p:spPr/>
        <p:txBody>
          <a:bodyPr/>
          <a:lstStyle/>
          <a:p>
            <a:fld id="{347CCA87-96A8-6440-A937-DEED084A86A7}" type="slidenum">
              <a:rPr lang="en-US"/>
              <a:pPr/>
              <a:t>10</a:t>
            </a:fld>
            <a:endParaRPr lang="en-US"/>
          </a:p>
        </p:txBody>
      </p:sp>
      <p:pic>
        <p:nvPicPr>
          <p:cNvPr id="8" name="Picture 7"/>
          <p:cNvPicPr>
            <a:picLocks noChangeAspect="1"/>
          </p:cNvPicPr>
          <p:nvPr/>
        </p:nvPicPr>
        <p:blipFill>
          <a:blip r:embed="rId3"/>
          <a:srcRect b="29190"/>
          <a:stretch>
            <a:fillRect/>
          </a:stretch>
        </p:blipFill>
        <p:spPr>
          <a:xfrm>
            <a:off x="6014124" y="1712480"/>
            <a:ext cx="2239963" cy="1945120"/>
          </a:xfrm>
          <a:prstGeom prst="rect">
            <a:avLst/>
          </a:prstGeom>
        </p:spPr>
      </p:pic>
      <p:sp>
        <p:nvSpPr>
          <p:cNvPr id="9" name="Text Box 8"/>
          <p:cNvSpPr txBox="1">
            <a:spLocks noChangeArrowheads="1"/>
          </p:cNvSpPr>
          <p:nvPr/>
        </p:nvSpPr>
        <p:spPr bwMode="auto">
          <a:xfrm>
            <a:off x="5334000" y="3849289"/>
            <a:ext cx="3590925" cy="875111"/>
          </a:xfrm>
          <a:prstGeom prst="rect">
            <a:avLst/>
          </a:prstGeom>
          <a:noFill/>
          <a:ln w="9525">
            <a:noFill/>
            <a:miter lim="800000"/>
            <a:headEnd/>
            <a:tailEnd/>
          </a:ln>
        </p:spPr>
        <p:txBody>
          <a:bodyPr wrap="square">
            <a:prstTxWarp prst="textNoShape">
              <a:avLst/>
            </a:prstTxWarp>
            <a:spAutoFit/>
          </a:bodyPr>
          <a:lstStyle/>
          <a:p>
            <a:pPr algn="ctr">
              <a:lnSpc>
                <a:spcPct val="90000"/>
              </a:lnSpc>
            </a:pPr>
            <a:r>
              <a:rPr lang="en-US" sz="2800" b="1" dirty="0">
                <a:solidFill>
                  <a:srgbClr val="800000"/>
                </a:solidFill>
                <a:latin typeface="Times New Roman"/>
                <a:cs typeface="Times New Roman"/>
              </a:rPr>
              <a:t>When timer sounds</a:t>
            </a:r>
            <a:r>
              <a:rPr lang="en-US" sz="2800" b="1" dirty="0" smtClean="0">
                <a:solidFill>
                  <a:srgbClr val="800000"/>
                </a:solidFill>
                <a:latin typeface="Times New Roman"/>
                <a:cs typeface="Times New Roman"/>
              </a:rPr>
              <a:t>    </a:t>
            </a:r>
            <a:r>
              <a:rPr lang="en-US" sz="2800" b="1" dirty="0">
                <a:solidFill>
                  <a:srgbClr val="800000"/>
                </a:solidFill>
                <a:latin typeface="Times New Roman"/>
                <a:cs typeface="Times New Roman"/>
              </a:rPr>
              <a:t>NO TIME LEFT!!</a:t>
            </a:r>
            <a:endParaRPr lang="en-US" sz="1600" b="1" dirty="0">
              <a:solidFill>
                <a:srgbClr val="800000"/>
              </a:solidFill>
              <a:latin typeface="Times New Roman"/>
              <a:cs typeface="Times New Roman"/>
            </a:endParaRPr>
          </a:p>
        </p:txBody>
      </p:sp>
      <p:sp>
        <p:nvSpPr>
          <p:cNvPr id="12" name="Date Placeholder 2"/>
          <p:cNvSpPr>
            <a:spLocks noGrp="1"/>
          </p:cNvSpPr>
          <p:nvPr>
            <p:ph type="dt" sz="half" idx="10"/>
          </p:nvPr>
        </p:nvSpPr>
        <p:spPr>
          <a:xfrm>
            <a:off x="457200" y="6356350"/>
            <a:ext cx="2133600" cy="365125"/>
          </a:xfrm>
        </p:spPr>
        <p:txBody>
          <a:bodyPr/>
          <a:lstStyle/>
          <a:p>
            <a:pPr defTabSz="914251">
              <a:defRPr/>
            </a:pPr>
            <a:r>
              <a:rPr lang="en-US" dirty="0" smtClean="0">
                <a:latin typeface="Times New Roman" pitchFamily="48" charset="0"/>
              </a:rPr>
              <a:t>July 27, 2015</a:t>
            </a:r>
            <a:endParaRPr lang="en-US" dirty="0">
              <a:latin typeface="Times New Roman" pitchFamily="48" charset="0"/>
            </a:endParaRPr>
          </a:p>
        </p:txBody>
      </p:sp>
      <p:sp>
        <p:nvSpPr>
          <p:cNvPr id="13" name="Footer Placeholder 10"/>
          <p:cNvSpPr>
            <a:spLocks noGrp="1"/>
          </p:cNvSpPr>
          <p:nvPr>
            <p:ph type="ftr" sz="quarter" idx="11"/>
          </p:nvPr>
        </p:nvSpPr>
        <p:spPr>
          <a:xfrm>
            <a:off x="3124200" y="6356350"/>
            <a:ext cx="2895600" cy="365125"/>
          </a:xfrm>
        </p:spPr>
        <p:txBody>
          <a:bodyPr/>
          <a:lstStyle/>
          <a:p>
            <a:pPr>
              <a:defRPr/>
            </a:pPr>
            <a:r>
              <a:rPr lang="en-US" dirty="0" smtClean="0"/>
              <a:t>SSW15 Opening - D. </a:t>
            </a:r>
            <a:r>
              <a:rPr lang="en-US" dirty="0" err="1" smtClean="0"/>
              <a:t>Gelino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Hands-On Sessions</a:t>
            </a:r>
            <a:endParaRPr lang="en-US" dirty="0"/>
          </a:p>
        </p:txBody>
      </p:sp>
      <p:sp>
        <p:nvSpPr>
          <p:cNvPr id="3" name="Content Placeholder 2"/>
          <p:cNvSpPr>
            <a:spLocks noGrp="1"/>
          </p:cNvSpPr>
          <p:nvPr>
            <p:ph idx="1"/>
          </p:nvPr>
        </p:nvSpPr>
        <p:spPr>
          <a:xfrm>
            <a:off x="1066800" y="914400"/>
            <a:ext cx="7600846" cy="5137150"/>
          </a:xfrm>
        </p:spPr>
        <p:txBody>
          <a:bodyPr>
            <a:noAutofit/>
          </a:bodyPr>
          <a:lstStyle/>
          <a:p>
            <a:pPr>
              <a:lnSpc>
                <a:spcPct val="110000"/>
              </a:lnSpc>
              <a:buFont typeface="Wingdings" charset="2"/>
              <a:buChar char="Ø"/>
            </a:pPr>
            <a:r>
              <a:rPr lang="en-US" sz="2600" dirty="0" smtClean="0">
                <a:solidFill>
                  <a:srgbClr val="002060"/>
                </a:solidFill>
                <a:latin typeface="Times New Roman" charset="0"/>
                <a:cs typeface="Times New Roman" charset="0"/>
              </a:rPr>
              <a:t>Have </a:t>
            </a:r>
            <a:r>
              <a:rPr lang="en-US" sz="2600" dirty="0">
                <a:solidFill>
                  <a:srgbClr val="002060"/>
                </a:solidFill>
                <a:latin typeface="Times New Roman" charset="0"/>
                <a:cs typeface="Times New Roman" charset="0"/>
              </a:rPr>
              <a:t>your computer ready to </a:t>
            </a:r>
            <a:r>
              <a:rPr lang="en-US" sz="2600" dirty="0" smtClean="0">
                <a:solidFill>
                  <a:srgbClr val="002060"/>
                </a:solidFill>
                <a:latin typeface="Times New Roman" charset="0"/>
                <a:cs typeface="Times New Roman" charset="0"/>
              </a:rPr>
              <a:t>go</a:t>
            </a:r>
            <a:r>
              <a:rPr lang="en-US" sz="2200" dirty="0">
                <a:solidFill>
                  <a:srgbClr val="002060"/>
                </a:solidFill>
                <a:latin typeface="Times New Roman" charset="0"/>
                <a:cs typeface="Times New Roman" charset="0"/>
              </a:rPr>
              <a:t>!</a:t>
            </a:r>
          </a:p>
          <a:p>
            <a:pPr lvl="2">
              <a:lnSpc>
                <a:spcPct val="110000"/>
              </a:lnSpc>
              <a:buFont typeface="Wingdings" charset="2"/>
              <a:buChar char="Ø"/>
            </a:pPr>
            <a:r>
              <a:rPr lang="en-US" sz="2200" dirty="0">
                <a:solidFill>
                  <a:srgbClr val="002060"/>
                </a:solidFill>
                <a:latin typeface="Times New Roman" charset="0"/>
                <a:cs typeface="Times New Roman" charset="0"/>
              </a:rPr>
              <a:t>Install a VNC viewer; Real VNC is recommended</a:t>
            </a:r>
          </a:p>
          <a:p>
            <a:pPr lvl="2">
              <a:lnSpc>
                <a:spcPct val="110000"/>
              </a:lnSpc>
              <a:buFont typeface="Wingdings" charset="2"/>
              <a:buChar char="Ø"/>
            </a:pPr>
            <a:r>
              <a:rPr lang="en-US" sz="2200" dirty="0">
                <a:solidFill>
                  <a:srgbClr val="002060"/>
                </a:solidFill>
                <a:latin typeface="Times New Roman" charset="0"/>
                <a:cs typeface="Times New Roman" charset="0"/>
              </a:rPr>
              <a:t>Bring a power supply for US outlets</a:t>
            </a:r>
          </a:p>
          <a:p>
            <a:pPr lvl="2">
              <a:lnSpc>
                <a:spcPct val="110000"/>
              </a:lnSpc>
              <a:buFont typeface="Wingdings" charset="2"/>
              <a:buChar char="Ø"/>
            </a:pPr>
            <a:r>
              <a:rPr lang="en-US" sz="2200" dirty="0">
                <a:solidFill>
                  <a:srgbClr val="002060"/>
                </a:solidFill>
                <a:latin typeface="Times New Roman" charset="0"/>
                <a:cs typeface="Times New Roman" charset="0"/>
              </a:rPr>
              <a:t>Bring </a:t>
            </a:r>
            <a:r>
              <a:rPr lang="en-US" sz="2200" dirty="0" smtClean="0">
                <a:solidFill>
                  <a:srgbClr val="002060"/>
                </a:solidFill>
                <a:latin typeface="Times New Roman" charset="0"/>
                <a:cs typeface="Times New Roman" charset="0"/>
              </a:rPr>
              <a:t>an </a:t>
            </a:r>
            <a:r>
              <a:rPr lang="en-US" sz="2200" dirty="0" err="1" smtClean="0">
                <a:solidFill>
                  <a:srgbClr val="002060"/>
                </a:solidFill>
                <a:latin typeface="Times New Roman" charset="0"/>
                <a:cs typeface="Times New Roman" charset="0"/>
              </a:rPr>
              <a:t>ethernet</a:t>
            </a:r>
            <a:r>
              <a:rPr lang="en-US" sz="2200" dirty="0" smtClean="0">
                <a:solidFill>
                  <a:srgbClr val="002060"/>
                </a:solidFill>
                <a:latin typeface="Times New Roman" charset="0"/>
                <a:cs typeface="Times New Roman" charset="0"/>
              </a:rPr>
              <a:t> port or (tested) network </a:t>
            </a:r>
            <a:r>
              <a:rPr lang="en-US" sz="2200" dirty="0">
                <a:solidFill>
                  <a:srgbClr val="002060"/>
                </a:solidFill>
                <a:latin typeface="Times New Roman" charset="0"/>
                <a:cs typeface="Times New Roman" charset="0"/>
              </a:rPr>
              <a:t>adaptor to get on the wired </a:t>
            </a:r>
            <a:r>
              <a:rPr lang="en-US" sz="2200" dirty="0" smtClean="0">
                <a:solidFill>
                  <a:srgbClr val="002060"/>
                </a:solidFill>
                <a:latin typeface="Times New Roman" charset="0"/>
                <a:cs typeface="Times New Roman" charset="0"/>
              </a:rPr>
              <a:t>network</a:t>
            </a:r>
          </a:p>
          <a:p>
            <a:pPr>
              <a:lnSpc>
                <a:spcPct val="110000"/>
              </a:lnSpc>
              <a:buFont typeface="Wingdings" charset="2"/>
              <a:buChar char="Ø"/>
            </a:pPr>
            <a:r>
              <a:rPr lang="en-US" sz="2600" dirty="0" smtClean="0">
                <a:solidFill>
                  <a:srgbClr val="002060"/>
                </a:solidFill>
                <a:latin typeface="Times New Roman" charset="0"/>
                <a:cs typeface="Times New Roman" charset="0"/>
              </a:rPr>
              <a:t>Username</a:t>
            </a:r>
            <a:r>
              <a:rPr lang="en-US" sz="2600" dirty="0">
                <a:solidFill>
                  <a:srgbClr val="002060"/>
                </a:solidFill>
                <a:latin typeface="Times New Roman" charset="0"/>
                <a:cs typeface="Times New Roman" charset="0"/>
              </a:rPr>
              <a:t>, password and IP address behind your name </a:t>
            </a:r>
            <a:r>
              <a:rPr lang="en-US" sz="2600" dirty="0" smtClean="0">
                <a:solidFill>
                  <a:srgbClr val="002060"/>
                </a:solidFill>
                <a:latin typeface="Times New Roman" charset="0"/>
                <a:cs typeface="Times New Roman" charset="0"/>
              </a:rPr>
              <a:t>badge (don’t lose this!)</a:t>
            </a:r>
            <a:endParaRPr lang="en-US" sz="2600" dirty="0">
              <a:solidFill>
                <a:srgbClr val="002060"/>
              </a:solidFill>
              <a:latin typeface="Times New Roman" charset="0"/>
              <a:cs typeface="Times New Roman" charset="0"/>
            </a:endParaRPr>
          </a:p>
          <a:p>
            <a:pPr lvl="1">
              <a:lnSpc>
                <a:spcPct val="110000"/>
              </a:lnSpc>
              <a:buFont typeface="Wingdings" charset="2"/>
              <a:buChar char="Ø"/>
            </a:pPr>
            <a:r>
              <a:rPr lang="en-US" sz="2200" dirty="0">
                <a:solidFill>
                  <a:srgbClr val="002060"/>
                </a:solidFill>
                <a:latin typeface="Times New Roman" charset="0"/>
                <a:cs typeface="Times New Roman" charset="0"/>
              </a:rPr>
              <a:t> For all hands-on sessions:</a:t>
            </a:r>
          </a:p>
          <a:p>
            <a:pPr lvl="2">
              <a:lnSpc>
                <a:spcPct val="110000"/>
              </a:lnSpc>
              <a:buFont typeface="Wingdings" charset="2"/>
              <a:buChar char="Ø"/>
            </a:pPr>
            <a:r>
              <a:rPr lang="en-US" sz="2200" dirty="0">
                <a:solidFill>
                  <a:srgbClr val="002060"/>
                </a:solidFill>
                <a:latin typeface="Times New Roman" charset="0"/>
                <a:cs typeface="Times New Roman" charset="0"/>
              </a:rPr>
              <a:t> Green dot = </a:t>
            </a:r>
            <a:r>
              <a:rPr lang="en-US" sz="2200" dirty="0" smtClean="0">
                <a:solidFill>
                  <a:srgbClr val="002060"/>
                </a:solidFill>
                <a:latin typeface="Times New Roman" charset="0"/>
                <a:cs typeface="Times New Roman" charset="0"/>
              </a:rPr>
              <a:t>Guggenheim       (turn off wireless here!)</a:t>
            </a:r>
            <a:endParaRPr lang="en-US" sz="2200" dirty="0">
              <a:solidFill>
                <a:srgbClr val="002060"/>
              </a:solidFill>
              <a:latin typeface="Times New Roman" charset="0"/>
              <a:cs typeface="Times New Roman" charset="0"/>
            </a:endParaRPr>
          </a:p>
          <a:p>
            <a:pPr lvl="2">
              <a:lnSpc>
                <a:spcPct val="110000"/>
              </a:lnSpc>
              <a:buFont typeface="Wingdings" charset="2"/>
              <a:buChar char="Ø"/>
            </a:pPr>
            <a:r>
              <a:rPr lang="en-US" sz="2200" dirty="0">
                <a:solidFill>
                  <a:srgbClr val="002060"/>
                </a:solidFill>
                <a:latin typeface="Times New Roman" charset="0"/>
                <a:cs typeface="Times New Roman" charset="0"/>
              </a:rPr>
              <a:t> Yellow dot = Keith Spalding 4</a:t>
            </a:r>
            <a:r>
              <a:rPr lang="en-US" sz="2200" baseline="30000" dirty="0">
                <a:solidFill>
                  <a:srgbClr val="002060"/>
                </a:solidFill>
                <a:latin typeface="Times New Roman" charset="0"/>
                <a:cs typeface="Times New Roman" charset="0"/>
              </a:rPr>
              <a:t>th</a:t>
            </a:r>
            <a:r>
              <a:rPr lang="en-US" sz="2200" dirty="0">
                <a:solidFill>
                  <a:srgbClr val="002060"/>
                </a:solidFill>
                <a:latin typeface="Times New Roman" charset="0"/>
                <a:cs typeface="Times New Roman" charset="0"/>
              </a:rPr>
              <a:t> </a:t>
            </a:r>
            <a:r>
              <a:rPr lang="en-US" sz="2200" dirty="0" smtClean="0">
                <a:solidFill>
                  <a:srgbClr val="002060"/>
                </a:solidFill>
                <a:latin typeface="Times New Roman" charset="0"/>
                <a:cs typeface="Times New Roman" charset="0"/>
              </a:rPr>
              <a:t>floor</a:t>
            </a:r>
          </a:p>
          <a:p>
            <a:pPr>
              <a:lnSpc>
                <a:spcPct val="110000"/>
              </a:lnSpc>
              <a:buFont typeface="Wingdings" charset="2"/>
              <a:buChar char="Ø"/>
            </a:pPr>
            <a:r>
              <a:rPr lang="en-US" sz="2600" dirty="0" smtClean="0">
                <a:solidFill>
                  <a:srgbClr val="002060"/>
                </a:solidFill>
                <a:latin typeface="Times New Roman" charset="0"/>
                <a:cs typeface="Times New Roman" charset="0"/>
              </a:rPr>
              <a:t>Group presentations on Friday!</a:t>
            </a:r>
            <a:endParaRPr lang="en-US" sz="2600" dirty="0"/>
          </a:p>
        </p:txBody>
      </p:sp>
      <p:sp>
        <p:nvSpPr>
          <p:cNvPr id="6" name="Slide Number Placeholder 5"/>
          <p:cNvSpPr>
            <a:spLocks noGrp="1"/>
          </p:cNvSpPr>
          <p:nvPr>
            <p:ph type="sldNum" sz="quarter" idx="12"/>
          </p:nvPr>
        </p:nvSpPr>
        <p:spPr/>
        <p:txBody>
          <a:bodyPr/>
          <a:lstStyle/>
          <a:p>
            <a:fld id="{20DBA2CF-2BF6-9941-A3CA-8143C6F650C0}" type="slidenum">
              <a:rPr lang="en-US" smtClean="0"/>
              <a:pPr/>
              <a:t>11</a:t>
            </a:fld>
            <a:endParaRPr lang="en-US"/>
          </a:p>
        </p:txBody>
      </p:sp>
      <p:sp>
        <p:nvSpPr>
          <p:cNvPr id="11" name="Date Placeholder 2"/>
          <p:cNvSpPr>
            <a:spLocks noGrp="1"/>
          </p:cNvSpPr>
          <p:nvPr>
            <p:ph type="dt" sz="half" idx="10"/>
          </p:nvPr>
        </p:nvSpPr>
        <p:spPr>
          <a:xfrm>
            <a:off x="457200" y="6356350"/>
            <a:ext cx="2133600" cy="365125"/>
          </a:xfrm>
        </p:spPr>
        <p:txBody>
          <a:bodyPr/>
          <a:lstStyle/>
          <a:p>
            <a:pPr defTabSz="914251">
              <a:defRPr/>
            </a:pPr>
            <a:r>
              <a:rPr lang="en-US" dirty="0" smtClean="0">
                <a:latin typeface="Times New Roman" pitchFamily="48" charset="0"/>
              </a:rPr>
              <a:t>July 27, 2015</a:t>
            </a:r>
            <a:endParaRPr lang="en-US" dirty="0">
              <a:latin typeface="Times New Roman" pitchFamily="48" charset="0"/>
            </a:endParaRPr>
          </a:p>
        </p:txBody>
      </p:sp>
      <p:sp>
        <p:nvSpPr>
          <p:cNvPr id="12" name="Footer Placeholder 10"/>
          <p:cNvSpPr>
            <a:spLocks noGrp="1"/>
          </p:cNvSpPr>
          <p:nvPr>
            <p:ph type="ftr" sz="quarter" idx="11"/>
          </p:nvPr>
        </p:nvSpPr>
        <p:spPr>
          <a:xfrm>
            <a:off x="3124200" y="6356350"/>
            <a:ext cx="2895600" cy="365125"/>
          </a:xfrm>
        </p:spPr>
        <p:txBody>
          <a:bodyPr/>
          <a:lstStyle/>
          <a:p>
            <a:pPr>
              <a:defRPr/>
            </a:pPr>
            <a:r>
              <a:rPr lang="en-US" dirty="0" smtClean="0"/>
              <a:t>SSW15 Opening - D. </a:t>
            </a:r>
            <a:r>
              <a:rPr lang="en-US" dirty="0" err="1" smtClean="0"/>
              <a:t>Gelino</a:t>
            </a:r>
            <a:endParaRPr lang="en-US" dirty="0"/>
          </a:p>
        </p:txBody>
      </p:sp>
      <p:sp>
        <p:nvSpPr>
          <p:cNvPr id="7" name="Oval 6"/>
          <p:cNvSpPr/>
          <p:nvPr/>
        </p:nvSpPr>
        <p:spPr>
          <a:xfrm>
            <a:off x="5334000" y="4572000"/>
            <a:ext cx="304800" cy="3048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05600" y="5029200"/>
            <a:ext cx="304800" cy="3048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9673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atin typeface="Times New Roman" charset="0"/>
                <a:cs typeface="Times New Roman" charset="0"/>
              </a:rPr>
              <a:t>General Information</a:t>
            </a:r>
          </a:p>
        </p:txBody>
      </p:sp>
      <p:sp>
        <p:nvSpPr>
          <p:cNvPr id="13315" name="Content Placeholder 2"/>
          <p:cNvSpPr>
            <a:spLocks noGrp="1"/>
          </p:cNvSpPr>
          <p:nvPr>
            <p:ph idx="1"/>
          </p:nvPr>
        </p:nvSpPr>
        <p:spPr>
          <a:xfrm>
            <a:off x="954088" y="1066800"/>
            <a:ext cx="8113712" cy="5364163"/>
          </a:xfrm>
        </p:spPr>
        <p:txBody>
          <a:bodyPr>
            <a:normAutofit/>
          </a:bodyPr>
          <a:lstStyle/>
          <a:p>
            <a:pPr>
              <a:buFont typeface="Wingdings" charset="2"/>
              <a:buChar char="Ø"/>
            </a:pPr>
            <a:r>
              <a:rPr lang="en-US" dirty="0">
                <a:solidFill>
                  <a:srgbClr val="002060"/>
                </a:solidFill>
                <a:latin typeface="Times New Roman" charset="0"/>
                <a:cs typeface="Times New Roman" charset="0"/>
              </a:rPr>
              <a:t>Auditorium is not locked, so leave items at your own </a:t>
            </a:r>
            <a:r>
              <a:rPr lang="en-US" dirty="0" smtClean="0">
                <a:solidFill>
                  <a:srgbClr val="002060"/>
                </a:solidFill>
                <a:latin typeface="Times New Roman" charset="0"/>
                <a:cs typeface="Times New Roman" charset="0"/>
              </a:rPr>
              <a:t>risk.</a:t>
            </a:r>
            <a:endParaRPr lang="en-US" dirty="0">
              <a:solidFill>
                <a:srgbClr val="002060"/>
              </a:solidFill>
              <a:latin typeface="Times New Roman" charset="0"/>
              <a:cs typeface="Times New Roman" charset="0"/>
            </a:endParaRPr>
          </a:p>
          <a:p>
            <a:pPr>
              <a:buFont typeface="Wingdings" charset="2"/>
              <a:buChar char="Ø"/>
            </a:pPr>
            <a:r>
              <a:rPr lang="en-US" dirty="0">
                <a:solidFill>
                  <a:srgbClr val="002060"/>
                </a:solidFill>
                <a:latin typeface="Times New Roman" charset="0"/>
                <a:cs typeface="Times New Roman" charset="0"/>
              </a:rPr>
              <a:t>Complimentary internet is included at the Sheraton/Westin</a:t>
            </a:r>
          </a:p>
          <a:p>
            <a:pPr lvl="1">
              <a:buFont typeface="Wingdings" charset="2"/>
              <a:buChar char="Ø"/>
            </a:pPr>
            <a:r>
              <a:rPr lang="en-US" dirty="0" smtClean="0">
                <a:solidFill>
                  <a:srgbClr val="002060"/>
                </a:solidFill>
                <a:latin typeface="Times New Roman" charset="0"/>
                <a:cs typeface="Times New Roman" charset="0"/>
              </a:rPr>
              <a:t>We will NOT reimburse you for internet charges, so check your receipt!</a:t>
            </a:r>
          </a:p>
          <a:p>
            <a:pPr>
              <a:buFont typeface="Wingdings" charset="2"/>
              <a:buChar char="Ø"/>
            </a:pPr>
            <a:endParaRPr lang="en-US" sz="1100" dirty="0">
              <a:solidFill>
                <a:srgbClr val="002060"/>
              </a:solidFill>
              <a:latin typeface="Times New Roman" charset="0"/>
              <a:cs typeface="Times New Roman" charset="0"/>
            </a:endParaRPr>
          </a:p>
          <a:p>
            <a:pPr>
              <a:buFont typeface="Wingdings" charset="2"/>
              <a:buChar char="Ø"/>
            </a:pPr>
            <a:r>
              <a:rPr lang="en-US" dirty="0">
                <a:solidFill>
                  <a:srgbClr val="002060"/>
                </a:solidFill>
                <a:latin typeface="Times New Roman" charset="0"/>
                <a:cs typeface="Times New Roman" charset="0"/>
              </a:rPr>
              <a:t>Travel reports are to be submitted </a:t>
            </a:r>
            <a:r>
              <a:rPr lang="en-US" i="1" dirty="0">
                <a:solidFill>
                  <a:srgbClr val="002060"/>
                </a:solidFill>
                <a:latin typeface="Times New Roman" charset="0"/>
                <a:cs typeface="Times New Roman" charset="0"/>
              </a:rPr>
              <a:t>AFTER </a:t>
            </a:r>
            <a:r>
              <a:rPr lang="en-US" i="1" dirty="0" smtClean="0">
                <a:solidFill>
                  <a:srgbClr val="002060"/>
                </a:solidFill>
                <a:latin typeface="Times New Roman" charset="0"/>
                <a:cs typeface="Times New Roman" charset="0"/>
              </a:rPr>
              <a:t>you </a:t>
            </a:r>
            <a:r>
              <a:rPr lang="en-US" i="1" dirty="0">
                <a:solidFill>
                  <a:srgbClr val="002060"/>
                </a:solidFill>
                <a:latin typeface="Times New Roman" charset="0"/>
                <a:cs typeface="Times New Roman" charset="0"/>
              </a:rPr>
              <a:t>return home</a:t>
            </a:r>
          </a:p>
          <a:p>
            <a:pPr>
              <a:buFont typeface="Wingdings" charset="2"/>
              <a:buChar char="Ø"/>
            </a:pPr>
            <a:r>
              <a:rPr lang="en-US" dirty="0">
                <a:solidFill>
                  <a:srgbClr val="002060"/>
                </a:solidFill>
                <a:latin typeface="Times New Roman" charset="0"/>
                <a:cs typeface="Times New Roman" charset="0"/>
              </a:rPr>
              <a:t>Travel Reports must include:</a:t>
            </a:r>
          </a:p>
          <a:p>
            <a:pPr lvl="1">
              <a:buFont typeface="Wingdings" charset="2"/>
              <a:buChar char="Ø"/>
            </a:pPr>
            <a:r>
              <a:rPr lang="en-US" dirty="0">
                <a:solidFill>
                  <a:srgbClr val="002060"/>
                </a:solidFill>
                <a:latin typeface="Times New Roman" charset="0"/>
                <a:cs typeface="Times New Roman" charset="0"/>
              </a:rPr>
              <a:t>Completed reimbursement form (included in guidelines)</a:t>
            </a:r>
          </a:p>
          <a:p>
            <a:pPr lvl="1">
              <a:buFont typeface="Wingdings" charset="2"/>
              <a:buChar char="Ø"/>
            </a:pPr>
            <a:r>
              <a:rPr lang="en-US" dirty="0">
                <a:solidFill>
                  <a:srgbClr val="002060"/>
                </a:solidFill>
                <a:latin typeface="Times New Roman" charset="0"/>
                <a:cs typeface="Times New Roman" charset="0"/>
              </a:rPr>
              <a:t>Original receipts</a:t>
            </a:r>
          </a:p>
          <a:p>
            <a:pPr lvl="1">
              <a:buFont typeface="Wingdings" charset="2"/>
              <a:buChar char="Ø"/>
            </a:pPr>
            <a:r>
              <a:rPr lang="en-US" dirty="0">
                <a:solidFill>
                  <a:srgbClr val="002060"/>
                </a:solidFill>
                <a:latin typeface="Times New Roman" charset="0"/>
                <a:cs typeface="Times New Roman" charset="0"/>
              </a:rPr>
              <a:t>Working FAX number</a:t>
            </a:r>
          </a:p>
          <a:p>
            <a:pPr lvl="1">
              <a:buFont typeface="Wingdings" charset="2"/>
              <a:buChar char="Ø"/>
            </a:pPr>
            <a:endParaRPr lang="en-US" dirty="0">
              <a:solidFill>
                <a:srgbClr val="002060"/>
              </a:solidFill>
              <a:latin typeface="Times New Roman" charset="0"/>
              <a:cs typeface="Times New Roman" charset="0"/>
            </a:endParaRPr>
          </a:p>
          <a:p>
            <a:pPr>
              <a:buFont typeface="Wingdings" charset="2"/>
              <a:buChar char="Ø"/>
            </a:pPr>
            <a:r>
              <a:rPr lang="en-US" b="1" dirty="0">
                <a:solidFill>
                  <a:srgbClr val="002060"/>
                </a:solidFill>
                <a:latin typeface="Times New Roman" charset="0"/>
                <a:cs typeface="Times New Roman" charset="0"/>
              </a:rPr>
              <a:t>Reminders:</a:t>
            </a:r>
          </a:p>
          <a:p>
            <a:pPr lvl="1">
              <a:buFont typeface="Wingdings" charset="2"/>
              <a:buChar char="Ø"/>
            </a:pPr>
            <a:r>
              <a:rPr lang="en-US" i="1" dirty="0">
                <a:solidFill>
                  <a:srgbClr val="002060"/>
                </a:solidFill>
                <a:latin typeface="Times New Roman" charset="0"/>
                <a:cs typeface="Times New Roman" charset="0"/>
              </a:rPr>
              <a:t>No food/</a:t>
            </a:r>
            <a:r>
              <a:rPr lang="en-US" i="1" dirty="0" smtClean="0">
                <a:solidFill>
                  <a:srgbClr val="002060"/>
                </a:solidFill>
                <a:latin typeface="Times New Roman" charset="0"/>
                <a:cs typeface="Times New Roman" charset="0"/>
              </a:rPr>
              <a:t>drink – </a:t>
            </a:r>
            <a:r>
              <a:rPr lang="en-US" b="1" i="1" dirty="0" smtClean="0">
                <a:solidFill>
                  <a:srgbClr val="002060"/>
                </a:solidFill>
                <a:latin typeface="Times New Roman" charset="0"/>
                <a:cs typeface="Times New Roman" charset="0"/>
              </a:rPr>
              <a:t>except water </a:t>
            </a:r>
            <a:r>
              <a:rPr lang="en-US" i="1" dirty="0" smtClean="0">
                <a:solidFill>
                  <a:srgbClr val="002060"/>
                </a:solidFill>
                <a:latin typeface="Times New Roman" charset="0"/>
                <a:cs typeface="Times New Roman" charset="0"/>
              </a:rPr>
              <a:t>-  </a:t>
            </a:r>
            <a:r>
              <a:rPr lang="en-US" i="1" dirty="0">
                <a:solidFill>
                  <a:srgbClr val="002060"/>
                </a:solidFill>
                <a:latin typeface="Times New Roman" charset="0"/>
                <a:cs typeface="Times New Roman" charset="0"/>
              </a:rPr>
              <a:t>in the </a:t>
            </a:r>
            <a:r>
              <a:rPr lang="en-US" i="1" dirty="0" smtClean="0">
                <a:solidFill>
                  <a:srgbClr val="002060"/>
                </a:solidFill>
                <a:latin typeface="Times New Roman" charset="0"/>
                <a:cs typeface="Times New Roman" charset="0"/>
              </a:rPr>
              <a:t>auditorium!</a:t>
            </a:r>
            <a:endParaRPr lang="en-US" i="1" dirty="0">
              <a:solidFill>
                <a:srgbClr val="002060"/>
              </a:solidFill>
              <a:latin typeface="Times New Roman" charset="0"/>
              <a:cs typeface="Times New Roman" charset="0"/>
            </a:endParaRPr>
          </a:p>
          <a:p>
            <a:pPr lvl="1">
              <a:buFont typeface="Wingdings" charset="2"/>
              <a:buChar char="Ø"/>
            </a:pPr>
            <a:r>
              <a:rPr lang="en-US" i="1" dirty="0">
                <a:solidFill>
                  <a:srgbClr val="002060"/>
                </a:solidFill>
                <a:latin typeface="Times New Roman" charset="0"/>
                <a:cs typeface="Times New Roman" charset="0"/>
              </a:rPr>
              <a:t>Silence your cell phones and laptops!</a:t>
            </a:r>
          </a:p>
        </p:txBody>
      </p:sp>
      <p:sp>
        <p:nvSpPr>
          <p:cNvPr id="8" name="Slide Number Placeholder 7"/>
          <p:cNvSpPr>
            <a:spLocks noGrp="1"/>
          </p:cNvSpPr>
          <p:nvPr>
            <p:ph type="sldNum" sz="quarter" idx="12"/>
          </p:nvPr>
        </p:nvSpPr>
        <p:spPr/>
        <p:txBody>
          <a:bodyPr/>
          <a:lstStyle/>
          <a:p>
            <a:fld id="{2410774E-2863-D546-9784-5078F8C492BE}" type="slidenum">
              <a:rPr lang="en-US"/>
              <a:pPr/>
              <a:t>12</a:t>
            </a:fld>
            <a:endParaRPr lang="en-US" dirty="0"/>
          </a:p>
        </p:txBody>
      </p:sp>
      <p:sp>
        <p:nvSpPr>
          <p:cNvPr id="10" name="Date Placeholder 2"/>
          <p:cNvSpPr>
            <a:spLocks noGrp="1"/>
          </p:cNvSpPr>
          <p:nvPr>
            <p:ph type="dt" sz="half" idx="10"/>
          </p:nvPr>
        </p:nvSpPr>
        <p:spPr>
          <a:xfrm>
            <a:off x="457200" y="6356350"/>
            <a:ext cx="2133600" cy="365125"/>
          </a:xfrm>
        </p:spPr>
        <p:txBody>
          <a:bodyPr/>
          <a:lstStyle/>
          <a:p>
            <a:pPr defTabSz="914251">
              <a:defRPr/>
            </a:pPr>
            <a:r>
              <a:rPr lang="en-US" dirty="0" smtClean="0">
                <a:latin typeface="Times New Roman" pitchFamily="48" charset="0"/>
              </a:rPr>
              <a:t>July 27, 2015</a:t>
            </a:r>
            <a:endParaRPr lang="en-US" dirty="0">
              <a:latin typeface="Times New Roman" pitchFamily="48" charset="0"/>
            </a:endParaRPr>
          </a:p>
        </p:txBody>
      </p:sp>
      <p:sp>
        <p:nvSpPr>
          <p:cNvPr id="12" name="Footer Placeholder 10"/>
          <p:cNvSpPr>
            <a:spLocks noGrp="1"/>
          </p:cNvSpPr>
          <p:nvPr>
            <p:ph type="ftr" sz="quarter" idx="11"/>
          </p:nvPr>
        </p:nvSpPr>
        <p:spPr>
          <a:xfrm>
            <a:off x="3124200" y="6356350"/>
            <a:ext cx="2895600" cy="365125"/>
          </a:xfrm>
        </p:spPr>
        <p:txBody>
          <a:bodyPr/>
          <a:lstStyle/>
          <a:p>
            <a:pPr>
              <a:defRPr/>
            </a:pPr>
            <a:r>
              <a:rPr lang="en-US" dirty="0" smtClean="0"/>
              <a:t>SSW15 Opening - D. </a:t>
            </a:r>
            <a:r>
              <a:rPr lang="en-US" dirty="0" err="1" smtClean="0"/>
              <a:t>Gelino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latin typeface="Times New Roman" charset="0"/>
                <a:cs typeface="Times New Roman" charset="0"/>
              </a:rPr>
              <a:t>2016 Sagan Postdoctoral Program</a:t>
            </a:r>
            <a:endParaRPr lang="en-US" dirty="0">
              <a:latin typeface="Times New Roman" charset="0"/>
              <a:cs typeface="Times New Roman" charset="0"/>
            </a:endParaRPr>
          </a:p>
        </p:txBody>
      </p:sp>
      <p:sp>
        <p:nvSpPr>
          <p:cNvPr id="3" name="Content Placeholder 2"/>
          <p:cNvSpPr>
            <a:spLocks noGrp="1"/>
          </p:cNvSpPr>
          <p:nvPr>
            <p:ph idx="1"/>
          </p:nvPr>
        </p:nvSpPr>
        <p:spPr>
          <a:xfrm>
            <a:off x="914400" y="1187450"/>
            <a:ext cx="5029200" cy="5365750"/>
          </a:xfrm>
        </p:spPr>
        <p:txBody>
          <a:bodyPr/>
          <a:lstStyle/>
          <a:p>
            <a:pPr>
              <a:buFont typeface="Wingdings" charset="2"/>
              <a:buChar char="Ø"/>
            </a:pPr>
            <a:r>
              <a:rPr lang="en-US" sz="2200" dirty="0">
                <a:solidFill>
                  <a:srgbClr val="002060"/>
                </a:solidFill>
                <a:latin typeface="Times New Roman" charset="0"/>
                <a:cs typeface="Times New Roman" charset="0"/>
              </a:rPr>
              <a:t>For independent research related to the goals of the Exoplanet Exploration Program</a:t>
            </a:r>
          </a:p>
          <a:p>
            <a:pPr lvl="1">
              <a:buFont typeface="Wingdings" charset="2"/>
              <a:buChar char="Ø"/>
            </a:pPr>
            <a:r>
              <a:rPr lang="en-US" dirty="0">
                <a:solidFill>
                  <a:srgbClr val="002060"/>
                </a:solidFill>
                <a:latin typeface="Times New Roman" charset="0"/>
                <a:cs typeface="Times New Roman" charset="0"/>
              </a:rPr>
              <a:t>Discovery and Characterization of </a:t>
            </a:r>
          </a:p>
          <a:p>
            <a:pPr marL="457200" lvl="1" indent="0">
              <a:buNone/>
            </a:pPr>
            <a:r>
              <a:rPr lang="en-US" dirty="0">
                <a:solidFill>
                  <a:srgbClr val="002060"/>
                </a:solidFill>
                <a:latin typeface="Times New Roman" charset="0"/>
                <a:cs typeface="Times New Roman" charset="0"/>
              </a:rPr>
              <a:t>planetary systems and Earth-like planets </a:t>
            </a:r>
            <a:endParaRPr lang="en-US" dirty="0" smtClean="0">
              <a:solidFill>
                <a:srgbClr val="002060"/>
              </a:solidFill>
              <a:latin typeface="Times New Roman" charset="0"/>
              <a:cs typeface="Times New Roman" charset="0"/>
            </a:endParaRPr>
          </a:p>
          <a:p>
            <a:pPr marL="457200" lvl="1" indent="0">
              <a:buNone/>
            </a:pPr>
            <a:r>
              <a:rPr lang="en-US" dirty="0">
                <a:solidFill>
                  <a:srgbClr val="002060"/>
                </a:solidFill>
                <a:latin typeface="Times New Roman" charset="0"/>
                <a:cs typeface="Times New Roman" charset="0"/>
              </a:rPr>
              <a:t>around nearby stars</a:t>
            </a:r>
          </a:p>
          <a:p>
            <a:pPr lvl="1">
              <a:buFont typeface="Wingdings" charset="2"/>
              <a:buChar char="Ø"/>
            </a:pPr>
            <a:r>
              <a:rPr lang="en-US" dirty="0">
                <a:solidFill>
                  <a:srgbClr val="002060"/>
                </a:solidFill>
                <a:latin typeface="Times New Roman" charset="0"/>
                <a:cs typeface="Times New Roman" charset="0"/>
              </a:rPr>
              <a:t>Observational, theoretical, or </a:t>
            </a:r>
            <a:r>
              <a:rPr lang="en-US" dirty="0" smtClean="0">
                <a:solidFill>
                  <a:srgbClr val="002060"/>
                </a:solidFill>
                <a:latin typeface="Times New Roman" charset="0"/>
                <a:cs typeface="Times New Roman" charset="0"/>
              </a:rPr>
              <a:t>Instrumental</a:t>
            </a:r>
            <a:endParaRPr lang="en-US" dirty="0">
              <a:solidFill>
                <a:srgbClr val="002060"/>
              </a:solidFill>
              <a:latin typeface="Times New Roman" charset="0"/>
              <a:cs typeface="Times New Roman" charset="0"/>
            </a:endParaRPr>
          </a:p>
          <a:p>
            <a:pPr marL="457200" lvl="1" indent="0">
              <a:buNone/>
            </a:pPr>
            <a:r>
              <a:rPr lang="en-US" sz="1100" dirty="0" smtClean="0">
                <a:solidFill>
                  <a:srgbClr val="002060"/>
                </a:solidFill>
                <a:latin typeface="Times New Roman" charset="0"/>
                <a:cs typeface="Times New Roman" charset="0"/>
              </a:rPr>
              <a:t> </a:t>
            </a:r>
            <a:endParaRPr lang="en-US" sz="1100" dirty="0">
              <a:solidFill>
                <a:srgbClr val="002060"/>
              </a:solidFill>
              <a:latin typeface="Times New Roman" charset="0"/>
              <a:cs typeface="Times New Roman" charset="0"/>
            </a:endParaRPr>
          </a:p>
          <a:p>
            <a:pPr>
              <a:buFont typeface="Wingdings" charset="2"/>
              <a:buChar char="Ø"/>
            </a:pPr>
            <a:r>
              <a:rPr lang="en-US" sz="2200" dirty="0" smtClean="0">
                <a:solidFill>
                  <a:srgbClr val="002060"/>
                </a:solidFill>
                <a:latin typeface="Times New Roman" charset="0"/>
                <a:cs typeface="Times New Roman" charset="0"/>
              </a:rPr>
              <a:t>2016 </a:t>
            </a:r>
            <a:r>
              <a:rPr lang="en-US" sz="2200" dirty="0">
                <a:solidFill>
                  <a:srgbClr val="002060"/>
                </a:solidFill>
                <a:latin typeface="Times New Roman" charset="0"/>
                <a:cs typeface="Times New Roman" charset="0"/>
              </a:rPr>
              <a:t>applications due Nov. </a:t>
            </a:r>
            <a:r>
              <a:rPr lang="en-US" sz="2200" dirty="0" smtClean="0">
                <a:solidFill>
                  <a:srgbClr val="002060"/>
                </a:solidFill>
                <a:latin typeface="Times New Roman" charset="0"/>
                <a:cs typeface="Times New Roman" charset="0"/>
              </a:rPr>
              <a:t>5, 2015</a:t>
            </a:r>
            <a:endParaRPr lang="en-US" sz="2200" dirty="0">
              <a:solidFill>
                <a:srgbClr val="002060"/>
              </a:solidFill>
              <a:latin typeface="Times New Roman" charset="0"/>
              <a:cs typeface="Times New Roman" charset="0"/>
            </a:endParaRPr>
          </a:p>
          <a:p>
            <a:pPr>
              <a:buFont typeface="Wingdings" charset="2"/>
              <a:buChar char="Ø"/>
            </a:pPr>
            <a:endParaRPr lang="en-US" sz="1600" dirty="0">
              <a:solidFill>
                <a:srgbClr val="002060"/>
              </a:solidFill>
              <a:latin typeface="Times New Roman" charset="0"/>
              <a:cs typeface="Times New Roman" charset="0"/>
            </a:endParaRPr>
          </a:p>
          <a:p>
            <a:pPr>
              <a:buFont typeface="Wingdings" charset="2"/>
              <a:buChar char="Ø"/>
            </a:pPr>
            <a:r>
              <a:rPr lang="en-US" sz="2200" dirty="0">
                <a:solidFill>
                  <a:srgbClr val="002060"/>
                </a:solidFill>
                <a:latin typeface="Times New Roman" charset="0"/>
                <a:cs typeface="Times New Roman" charset="0"/>
              </a:rPr>
              <a:t>Information available next month</a:t>
            </a:r>
          </a:p>
        </p:txBody>
      </p:sp>
      <p:sp>
        <p:nvSpPr>
          <p:cNvPr id="6" name="Slide Number Placeholder 5"/>
          <p:cNvSpPr>
            <a:spLocks noGrp="1"/>
          </p:cNvSpPr>
          <p:nvPr>
            <p:ph type="sldNum" sz="quarter" idx="12"/>
          </p:nvPr>
        </p:nvSpPr>
        <p:spPr/>
        <p:txBody>
          <a:bodyPr/>
          <a:lstStyle/>
          <a:p>
            <a:fld id="{3A0DF6B3-BA26-6C41-AEA1-A8601FD84240}" type="slidenum">
              <a:rPr lang="en-US"/>
              <a:pPr/>
              <a:t>13</a:t>
            </a:fld>
            <a:endParaRPr lang="en-US"/>
          </a:p>
        </p:txBody>
      </p:sp>
      <p:pic>
        <p:nvPicPr>
          <p:cNvPr id="7" name="Picture 6"/>
          <p:cNvPicPr>
            <a:picLocks noChangeAspect="1"/>
          </p:cNvPicPr>
          <p:nvPr/>
        </p:nvPicPr>
        <p:blipFill>
          <a:blip r:embed="rId2"/>
          <a:stretch>
            <a:fillRect/>
          </a:stretch>
        </p:blipFill>
        <p:spPr>
          <a:xfrm>
            <a:off x="5943600" y="1463564"/>
            <a:ext cx="2819400" cy="3645778"/>
          </a:xfrm>
          <a:prstGeom prst="rect">
            <a:avLst/>
          </a:prstGeom>
        </p:spPr>
      </p:pic>
      <p:sp>
        <p:nvSpPr>
          <p:cNvPr id="2" name="TextBox 1"/>
          <p:cNvSpPr txBox="1"/>
          <p:nvPr/>
        </p:nvSpPr>
        <p:spPr>
          <a:xfrm>
            <a:off x="1485900" y="5436130"/>
            <a:ext cx="6057900" cy="738664"/>
          </a:xfrm>
          <a:prstGeom prst="rect">
            <a:avLst/>
          </a:prstGeom>
          <a:noFill/>
          <a:ln>
            <a:solidFill>
              <a:schemeClr val="accent1"/>
            </a:solidFill>
          </a:ln>
        </p:spPr>
        <p:txBody>
          <a:bodyPr wrap="square" rtlCol="0">
            <a:spAutoFit/>
          </a:bodyPr>
          <a:lstStyle/>
          <a:p>
            <a:r>
              <a:rPr lang="en-US" sz="2400" dirty="0">
                <a:solidFill>
                  <a:srgbClr val="1F497D"/>
                </a:solidFill>
                <a:latin typeface="Times New Roman"/>
                <a:ea typeface="Times New Roman" charset="0"/>
                <a:cs typeface="Times New Roman"/>
              </a:rPr>
              <a:t>http://</a:t>
            </a:r>
            <a:r>
              <a:rPr lang="en-US" sz="2400" dirty="0" err="1">
                <a:solidFill>
                  <a:srgbClr val="1F497D"/>
                </a:solidFill>
                <a:latin typeface="Times New Roman"/>
                <a:ea typeface="Times New Roman" charset="0"/>
                <a:cs typeface="Times New Roman"/>
              </a:rPr>
              <a:t>nexsci.caltech.edu</a:t>
            </a:r>
            <a:r>
              <a:rPr lang="en-US" sz="2400" dirty="0">
                <a:solidFill>
                  <a:srgbClr val="1F497D"/>
                </a:solidFill>
                <a:latin typeface="Times New Roman"/>
                <a:ea typeface="Times New Roman" charset="0"/>
                <a:cs typeface="Times New Roman"/>
              </a:rPr>
              <a:t>/</a:t>
            </a:r>
            <a:r>
              <a:rPr lang="en-US" sz="2400" dirty="0" err="1">
                <a:solidFill>
                  <a:srgbClr val="1F497D"/>
                </a:solidFill>
                <a:latin typeface="Times New Roman"/>
                <a:ea typeface="Times New Roman" charset="0"/>
                <a:cs typeface="Times New Roman"/>
              </a:rPr>
              <a:t>sagan</a:t>
            </a:r>
            <a:r>
              <a:rPr lang="en-US" sz="2400" dirty="0">
                <a:solidFill>
                  <a:srgbClr val="1F497D"/>
                </a:solidFill>
                <a:latin typeface="Times New Roman"/>
                <a:ea typeface="Times New Roman" charset="0"/>
                <a:cs typeface="Times New Roman"/>
              </a:rPr>
              <a:t>/</a:t>
            </a:r>
            <a:r>
              <a:rPr lang="en-US" sz="2400" dirty="0" err="1">
                <a:solidFill>
                  <a:srgbClr val="1F497D"/>
                </a:solidFill>
                <a:latin typeface="Times New Roman"/>
                <a:ea typeface="Times New Roman" charset="0"/>
                <a:cs typeface="Times New Roman"/>
              </a:rPr>
              <a:t>fellowship.shtml</a:t>
            </a:r>
            <a:endParaRPr lang="en-US" sz="2400" dirty="0">
              <a:solidFill>
                <a:srgbClr val="1F497D"/>
              </a:solidFill>
              <a:latin typeface="Times New Roman"/>
              <a:ea typeface="Times New Roman" charset="0"/>
              <a:cs typeface="Times New Roman"/>
            </a:endParaRPr>
          </a:p>
          <a:p>
            <a:endParaRPr lang="en-US" dirty="0"/>
          </a:p>
        </p:txBody>
      </p:sp>
      <p:sp>
        <p:nvSpPr>
          <p:cNvPr id="10" name="Date Placeholder 2"/>
          <p:cNvSpPr>
            <a:spLocks noGrp="1"/>
          </p:cNvSpPr>
          <p:nvPr>
            <p:ph type="dt" sz="half" idx="10"/>
          </p:nvPr>
        </p:nvSpPr>
        <p:spPr>
          <a:xfrm>
            <a:off x="457200" y="6356350"/>
            <a:ext cx="2133600" cy="365125"/>
          </a:xfrm>
        </p:spPr>
        <p:txBody>
          <a:bodyPr/>
          <a:lstStyle/>
          <a:p>
            <a:pPr defTabSz="914251">
              <a:defRPr/>
            </a:pPr>
            <a:r>
              <a:rPr lang="en-US" dirty="0" smtClean="0">
                <a:latin typeface="Times New Roman" pitchFamily="48" charset="0"/>
              </a:rPr>
              <a:t>July 27, 2015</a:t>
            </a:r>
            <a:endParaRPr lang="en-US" dirty="0">
              <a:latin typeface="Times New Roman" pitchFamily="48" charset="0"/>
            </a:endParaRPr>
          </a:p>
        </p:txBody>
      </p:sp>
      <p:sp>
        <p:nvSpPr>
          <p:cNvPr id="11" name="Footer Placeholder 10"/>
          <p:cNvSpPr>
            <a:spLocks noGrp="1"/>
          </p:cNvSpPr>
          <p:nvPr>
            <p:ph type="ftr" sz="quarter" idx="11"/>
          </p:nvPr>
        </p:nvSpPr>
        <p:spPr>
          <a:xfrm>
            <a:off x="3124200" y="6356350"/>
            <a:ext cx="2895600" cy="365125"/>
          </a:xfrm>
        </p:spPr>
        <p:txBody>
          <a:bodyPr/>
          <a:lstStyle/>
          <a:p>
            <a:pPr>
              <a:defRPr/>
            </a:pPr>
            <a:r>
              <a:rPr lang="en-US" dirty="0" smtClean="0"/>
              <a:t>SSW15 Opening - D. </a:t>
            </a:r>
            <a:r>
              <a:rPr lang="en-US" dirty="0" err="1" smtClean="0"/>
              <a:t>Gelino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atin typeface="Times New Roman" charset="0"/>
                <a:cs typeface="Times New Roman" charset="0"/>
              </a:rPr>
              <a:t>Let’s Get Started!!</a:t>
            </a:r>
          </a:p>
        </p:txBody>
      </p:sp>
      <p:sp>
        <p:nvSpPr>
          <p:cNvPr id="14339" name="Content Placeholder 2"/>
          <p:cNvSpPr>
            <a:spLocks noGrp="1"/>
          </p:cNvSpPr>
          <p:nvPr>
            <p:ph idx="1"/>
          </p:nvPr>
        </p:nvSpPr>
        <p:spPr>
          <a:xfrm>
            <a:off x="838200" y="5334000"/>
            <a:ext cx="8153400" cy="1066800"/>
          </a:xfrm>
        </p:spPr>
        <p:txBody>
          <a:bodyPr/>
          <a:lstStyle/>
          <a:p>
            <a:pPr>
              <a:buFont typeface="Arial" charset="0"/>
              <a:buNone/>
            </a:pPr>
            <a:r>
              <a:rPr lang="en-US" sz="4000" b="1" i="1" dirty="0">
                <a:latin typeface="Times New Roman" charset="0"/>
                <a:cs typeface="Times New Roman" charset="0"/>
              </a:rPr>
              <a:t>Have Fun and Enjoy the Workshop!!</a:t>
            </a:r>
          </a:p>
        </p:txBody>
      </p:sp>
      <p:sp>
        <p:nvSpPr>
          <p:cNvPr id="6" name="Slide Number Placeholder 5"/>
          <p:cNvSpPr>
            <a:spLocks noGrp="1"/>
          </p:cNvSpPr>
          <p:nvPr>
            <p:ph type="sldNum" sz="quarter" idx="12"/>
          </p:nvPr>
        </p:nvSpPr>
        <p:spPr/>
        <p:txBody>
          <a:bodyPr/>
          <a:lstStyle/>
          <a:p>
            <a:fld id="{3A0DF6B3-BA26-6C41-AEA1-A8601FD84240}" type="slidenum">
              <a:rPr lang="en-US"/>
              <a:pPr/>
              <a:t>14</a:t>
            </a:fld>
            <a:endParaRPr lang="en-US"/>
          </a:p>
        </p:txBody>
      </p:sp>
      <p:sp>
        <p:nvSpPr>
          <p:cNvPr id="14344" name="TextBox 7"/>
          <p:cNvSpPr txBox="1">
            <a:spLocks noChangeArrowheads="1"/>
          </p:cNvSpPr>
          <p:nvPr/>
        </p:nvSpPr>
        <p:spPr bwMode="auto">
          <a:xfrm>
            <a:off x="1447800" y="5008211"/>
            <a:ext cx="6553200" cy="369332"/>
          </a:xfrm>
          <a:prstGeom prst="rect">
            <a:avLst/>
          </a:prstGeom>
          <a:noFill/>
          <a:ln w="9525">
            <a:noFill/>
            <a:miter lim="800000"/>
            <a:headEnd/>
            <a:tailEnd/>
          </a:ln>
        </p:spPr>
        <p:txBody>
          <a:bodyPr wrap="square">
            <a:prstTxWarp prst="textNoShape">
              <a:avLst/>
            </a:prstTxWarp>
            <a:spAutoFit/>
          </a:bodyPr>
          <a:lstStyle/>
          <a:p>
            <a:pPr algn="ctr"/>
            <a:r>
              <a:rPr lang="en-US" dirty="0" smtClean="0">
                <a:solidFill>
                  <a:srgbClr val="960000"/>
                </a:solidFill>
                <a:latin typeface="Times New Roman" charset="0"/>
                <a:ea typeface="Times New Roman" charset="0"/>
                <a:cs typeface="Times New Roman" charset="0"/>
              </a:rPr>
              <a:t>Sagan Summer Workshop </a:t>
            </a:r>
            <a:r>
              <a:rPr lang="en-US" dirty="0">
                <a:solidFill>
                  <a:srgbClr val="960000"/>
                </a:solidFill>
                <a:latin typeface="Times New Roman" charset="0"/>
                <a:ea typeface="Times New Roman" charset="0"/>
                <a:cs typeface="Times New Roman" charset="0"/>
              </a:rPr>
              <a:t>Class of </a:t>
            </a:r>
            <a:r>
              <a:rPr lang="en-US" dirty="0" smtClean="0">
                <a:solidFill>
                  <a:srgbClr val="960000"/>
                </a:solidFill>
                <a:latin typeface="Times New Roman" charset="0"/>
                <a:ea typeface="Times New Roman" charset="0"/>
                <a:cs typeface="Times New Roman" charset="0"/>
              </a:rPr>
              <a:t>2014 </a:t>
            </a:r>
            <a:endParaRPr lang="en-US" dirty="0">
              <a:solidFill>
                <a:srgbClr val="960000"/>
              </a:solidFill>
              <a:latin typeface="Times New Roman" charset="0"/>
              <a:ea typeface="Times New Roman" charset="0"/>
              <a:cs typeface="Times New Roman" charset="0"/>
            </a:endParaRPr>
          </a:p>
        </p:txBody>
      </p:sp>
      <p:sp>
        <p:nvSpPr>
          <p:cNvPr id="9" name="Date Placeholder 2"/>
          <p:cNvSpPr>
            <a:spLocks noGrp="1"/>
          </p:cNvSpPr>
          <p:nvPr>
            <p:ph type="dt" sz="half" idx="10"/>
          </p:nvPr>
        </p:nvSpPr>
        <p:spPr>
          <a:xfrm>
            <a:off x="457200" y="6356350"/>
            <a:ext cx="2133600" cy="365125"/>
          </a:xfrm>
        </p:spPr>
        <p:txBody>
          <a:bodyPr/>
          <a:lstStyle/>
          <a:p>
            <a:pPr defTabSz="914251">
              <a:defRPr/>
            </a:pPr>
            <a:r>
              <a:rPr lang="en-US" dirty="0" smtClean="0">
                <a:latin typeface="Times New Roman" pitchFamily="48" charset="0"/>
              </a:rPr>
              <a:t>July 27, 2015</a:t>
            </a:r>
            <a:endParaRPr lang="en-US" dirty="0">
              <a:latin typeface="Times New Roman" pitchFamily="48" charset="0"/>
            </a:endParaRPr>
          </a:p>
        </p:txBody>
      </p:sp>
      <p:sp>
        <p:nvSpPr>
          <p:cNvPr id="10" name="Footer Placeholder 10"/>
          <p:cNvSpPr>
            <a:spLocks noGrp="1"/>
          </p:cNvSpPr>
          <p:nvPr>
            <p:ph type="ftr" sz="quarter" idx="11"/>
          </p:nvPr>
        </p:nvSpPr>
        <p:spPr>
          <a:xfrm>
            <a:off x="3124200" y="6356350"/>
            <a:ext cx="2895600" cy="365125"/>
          </a:xfrm>
        </p:spPr>
        <p:txBody>
          <a:bodyPr/>
          <a:lstStyle/>
          <a:p>
            <a:pPr>
              <a:defRPr/>
            </a:pPr>
            <a:r>
              <a:rPr lang="en-US" dirty="0" smtClean="0"/>
              <a:t>SSW15 Opening - D. </a:t>
            </a:r>
            <a:r>
              <a:rPr lang="en-US" dirty="0" err="1" smtClean="0"/>
              <a:t>Gelino</a:t>
            </a:r>
            <a:endParaRPr lang="en-US" dirty="0"/>
          </a:p>
        </p:txBody>
      </p:sp>
      <p:pic>
        <p:nvPicPr>
          <p:cNvPr id="3" name="Picture 2"/>
          <p:cNvPicPr>
            <a:picLocks noChangeAspect="1"/>
          </p:cNvPicPr>
          <p:nvPr/>
        </p:nvPicPr>
        <p:blipFill>
          <a:blip r:embed="rId2"/>
          <a:stretch>
            <a:fillRect/>
          </a:stretch>
        </p:blipFill>
        <p:spPr>
          <a:xfrm>
            <a:off x="762000" y="1752600"/>
            <a:ext cx="7772400" cy="3172408"/>
          </a:xfrm>
          <a:prstGeom prst="rect">
            <a:avLst/>
          </a:prstGeom>
        </p:spPr>
      </p:pic>
    </p:spTree>
    <p:extLst>
      <p:ext uri="{BB962C8B-B14F-4D97-AF65-F5344CB8AC3E}">
        <p14:creationId xmlns:p14="http://schemas.microsoft.com/office/powerpoint/2010/main" val="30166712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2293938" y="152400"/>
            <a:ext cx="6621462" cy="598488"/>
          </a:xfrm>
          <a:solidFill>
            <a:schemeClr val="bg1"/>
          </a:solidFill>
        </p:spPr>
        <p:txBody>
          <a:bodyPr/>
          <a:lstStyle/>
          <a:p>
            <a:pPr eaLnBrk="1" hangingPunct="1"/>
            <a:r>
              <a:rPr lang="en-US" dirty="0">
                <a:solidFill>
                  <a:srgbClr val="960000"/>
                </a:solidFill>
                <a:latin typeface="Times New Roman" charset="0"/>
                <a:cs typeface="Times New Roman" charset="0"/>
              </a:rPr>
              <a:t/>
            </a:r>
            <a:br>
              <a:rPr lang="en-US" dirty="0">
                <a:solidFill>
                  <a:srgbClr val="960000"/>
                </a:solidFill>
                <a:latin typeface="Times New Roman" charset="0"/>
                <a:cs typeface="Times New Roman" charset="0"/>
              </a:rPr>
            </a:br>
            <a:r>
              <a:rPr lang="en-US" sz="3600" b="1" dirty="0">
                <a:solidFill>
                  <a:srgbClr val="960000"/>
                </a:solidFill>
                <a:latin typeface="Times New Roman" charset="0"/>
                <a:cs typeface="Times New Roman" charset="0"/>
              </a:rPr>
              <a:t>Welcome to the </a:t>
            </a:r>
            <a:r>
              <a:rPr lang="en-US" sz="3600" b="1" dirty="0" smtClean="0">
                <a:solidFill>
                  <a:srgbClr val="960000"/>
                </a:solidFill>
                <a:latin typeface="Times New Roman" charset="0"/>
                <a:cs typeface="Times New Roman" charset="0"/>
              </a:rPr>
              <a:t>2015 </a:t>
            </a:r>
            <a:r>
              <a:rPr lang="en-US" sz="3600" b="1" dirty="0">
                <a:solidFill>
                  <a:srgbClr val="960000"/>
                </a:solidFill>
                <a:latin typeface="Times New Roman" charset="0"/>
                <a:cs typeface="Times New Roman" charset="0"/>
              </a:rPr>
              <a:t>Sagan Summer Workshop!</a:t>
            </a:r>
            <a:endParaRPr lang="en-US" b="1" dirty="0">
              <a:solidFill>
                <a:srgbClr val="960000"/>
              </a:solidFill>
              <a:latin typeface="Times New Roman" charset="0"/>
              <a:cs typeface="Times New Roman" charset="0"/>
            </a:endParaRPr>
          </a:p>
        </p:txBody>
      </p:sp>
      <p:sp>
        <p:nvSpPr>
          <p:cNvPr id="16386" name="Date Placeholder 2"/>
          <p:cNvSpPr>
            <a:spLocks noGrp="1"/>
          </p:cNvSpPr>
          <p:nvPr>
            <p:ph type="dt" sz="half" idx="10"/>
          </p:nvPr>
        </p:nvSpPr>
        <p:spPr>
          <a:xfrm>
            <a:off x="457200" y="6356350"/>
            <a:ext cx="2133600" cy="365125"/>
          </a:xfrm>
        </p:spPr>
        <p:txBody>
          <a:bodyPr/>
          <a:lstStyle/>
          <a:p>
            <a:pPr defTabSz="914251">
              <a:defRPr/>
            </a:pPr>
            <a:r>
              <a:rPr lang="en-US" dirty="0" smtClean="0">
                <a:latin typeface="Times New Roman" pitchFamily="48" charset="0"/>
              </a:rPr>
              <a:t>July 27, 2015</a:t>
            </a:r>
            <a:endParaRPr lang="en-US" dirty="0">
              <a:latin typeface="Times New Roman" pitchFamily="48" charset="0"/>
            </a:endParaRPr>
          </a:p>
        </p:txBody>
      </p:sp>
      <p:sp>
        <p:nvSpPr>
          <p:cNvPr id="11" name="Footer Placeholder 10"/>
          <p:cNvSpPr>
            <a:spLocks noGrp="1"/>
          </p:cNvSpPr>
          <p:nvPr>
            <p:ph type="ftr" sz="quarter" idx="11"/>
          </p:nvPr>
        </p:nvSpPr>
        <p:spPr/>
        <p:txBody>
          <a:bodyPr/>
          <a:lstStyle/>
          <a:p>
            <a:pPr>
              <a:defRPr/>
            </a:pPr>
            <a:r>
              <a:rPr lang="en-US" dirty="0" smtClean="0"/>
              <a:t>SSW15 Opening - D. </a:t>
            </a:r>
            <a:r>
              <a:rPr lang="en-US" dirty="0" err="1" smtClean="0"/>
              <a:t>Gelino</a:t>
            </a:r>
            <a:endParaRPr lang="en-US" dirty="0"/>
          </a:p>
        </p:txBody>
      </p:sp>
      <p:sp>
        <p:nvSpPr>
          <p:cNvPr id="10" name="Slide Number Placeholder 9"/>
          <p:cNvSpPr>
            <a:spLocks noGrp="1"/>
          </p:cNvSpPr>
          <p:nvPr>
            <p:ph type="sldNum" sz="quarter" idx="12"/>
          </p:nvPr>
        </p:nvSpPr>
        <p:spPr/>
        <p:txBody>
          <a:bodyPr/>
          <a:lstStyle/>
          <a:p>
            <a:fld id="{0DB6BE32-0D99-E949-880B-6B7A06BAAB2F}" type="slidenum">
              <a:rPr lang="en-US"/>
              <a:pPr/>
              <a:t>2</a:t>
            </a:fld>
            <a:endParaRPr lang="en-US" dirty="0"/>
          </a:p>
        </p:txBody>
      </p:sp>
      <p:sp>
        <p:nvSpPr>
          <p:cNvPr id="3078" name="Text Box 10"/>
          <p:cNvSpPr txBox="1">
            <a:spLocks noChangeArrowheads="1"/>
          </p:cNvSpPr>
          <p:nvPr/>
        </p:nvSpPr>
        <p:spPr bwMode="auto">
          <a:xfrm>
            <a:off x="4818063" y="4864100"/>
            <a:ext cx="4057650" cy="317500"/>
          </a:xfrm>
          <a:prstGeom prst="rect">
            <a:avLst/>
          </a:prstGeom>
          <a:noFill/>
          <a:ln w="9525">
            <a:noFill/>
            <a:miter lim="800000"/>
            <a:headEnd/>
            <a:tailEnd/>
          </a:ln>
        </p:spPr>
        <p:txBody>
          <a:bodyPr lIns="91434" tIns="45717" rIns="91434" bIns="45717">
            <a:prstTxWarp prst="textNoShape">
              <a:avLst/>
            </a:prstTxWarp>
            <a:spAutoFit/>
          </a:bodyPr>
          <a:lstStyle/>
          <a:p>
            <a:pPr defTabSz="912813">
              <a:lnSpc>
                <a:spcPct val="90000"/>
              </a:lnSpc>
            </a:pPr>
            <a:endParaRPr lang="en-US" sz="1600" i="1">
              <a:solidFill>
                <a:srgbClr val="790015"/>
              </a:solidFill>
              <a:latin typeface="Verdana" charset="0"/>
            </a:endParaRPr>
          </a:p>
        </p:txBody>
      </p:sp>
      <p:sp>
        <p:nvSpPr>
          <p:cNvPr id="3080" name="TextBox 8"/>
          <p:cNvSpPr txBox="1">
            <a:spLocks noChangeArrowheads="1"/>
          </p:cNvSpPr>
          <p:nvPr/>
        </p:nvSpPr>
        <p:spPr bwMode="auto">
          <a:xfrm>
            <a:off x="644525" y="1295400"/>
            <a:ext cx="4572000" cy="4862870"/>
          </a:xfrm>
          <a:prstGeom prst="rect">
            <a:avLst/>
          </a:prstGeom>
          <a:noFill/>
          <a:ln w="9525">
            <a:noFill/>
            <a:miter lim="800000"/>
            <a:headEnd/>
            <a:tailEnd/>
          </a:ln>
        </p:spPr>
        <p:txBody>
          <a:bodyPr>
            <a:prstTxWarp prst="textNoShape">
              <a:avLst/>
            </a:prstTxWarp>
            <a:spAutoFit/>
          </a:bodyPr>
          <a:lstStyle/>
          <a:p>
            <a:pPr>
              <a:buFont typeface="Wingdings" charset="2"/>
              <a:buChar char="Ø"/>
            </a:pPr>
            <a:r>
              <a:rPr lang="en-US" sz="2000" dirty="0">
                <a:solidFill>
                  <a:srgbClr val="002060"/>
                </a:solidFill>
                <a:latin typeface="Times New Roman" charset="0"/>
                <a:ea typeface="Times New Roman" charset="0"/>
                <a:cs typeface="Times New Roman" charset="0"/>
              </a:rPr>
              <a:t> The Sagan Program is part of NASA’s </a:t>
            </a:r>
            <a:r>
              <a:rPr lang="en-US" sz="2000" dirty="0" err="1">
                <a:solidFill>
                  <a:srgbClr val="002060"/>
                </a:solidFill>
                <a:latin typeface="Times New Roman" charset="0"/>
                <a:ea typeface="Times New Roman" charset="0"/>
                <a:cs typeface="Times New Roman" charset="0"/>
              </a:rPr>
              <a:t>Exoplanet</a:t>
            </a:r>
            <a:r>
              <a:rPr lang="en-US" sz="2000" dirty="0">
                <a:solidFill>
                  <a:srgbClr val="002060"/>
                </a:solidFill>
                <a:latin typeface="Times New Roman" charset="0"/>
                <a:ea typeface="Times New Roman" charset="0"/>
                <a:cs typeface="Times New Roman" charset="0"/>
              </a:rPr>
              <a:t> Exploration Program (</a:t>
            </a:r>
            <a:r>
              <a:rPr lang="en-US" sz="2000" dirty="0" err="1">
                <a:solidFill>
                  <a:srgbClr val="002060"/>
                </a:solidFill>
                <a:latin typeface="Times New Roman" charset="0"/>
                <a:ea typeface="Times New Roman" charset="0"/>
                <a:cs typeface="Times New Roman" charset="0"/>
              </a:rPr>
              <a:t>ExEP</a:t>
            </a:r>
            <a:r>
              <a:rPr lang="en-US" sz="2000" dirty="0">
                <a:solidFill>
                  <a:srgbClr val="002060"/>
                </a:solidFill>
                <a:latin typeface="Times New Roman" charset="0"/>
                <a:ea typeface="Times New Roman" charset="0"/>
                <a:cs typeface="Times New Roman" charset="0"/>
              </a:rPr>
              <a:t>), one of three science themed programs at NASA (including Cosmic Origins &amp; Physics of the Cosmos)</a:t>
            </a:r>
          </a:p>
          <a:p>
            <a:pPr>
              <a:buFont typeface="Wingdings" charset="2"/>
              <a:buChar char="Ø"/>
            </a:pPr>
            <a:endParaRPr lang="en-US" sz="1000" dirty="0">
              <a:solidFill>
                <a:srgbClr val="002060"/>
              </a:solidFill>
              <a:latin typeface="Times New Roman" charset="0"/>
              <a:ea typeface="Times New Roman" charset="0"/>
              <a:cs typeface="Times New Roman" charset="0"/>
            </a:endParaRPr>
          </a:p>
          <a:p>
            <a:pPr>
              <a:buFont typeface="Wingdings" charset="2"/>
              <a:buChar char="Ø"/>
            </a:pPr>
            <a:r>
              <a:rPr lang="en-US" sz="2000" dirty="0">
                <a:solidFill>
                  <a:srgbClr val="002060"/>
                </a:solidFill>
                <a:latin typeface="Times New Roman" charset="0"/>
                <a:ea typeface="Times New Roman" charset="0"/>
                <a:cs typeface="Times New Roman" charset="0"/>
              </a:rPr>
              <a:t> The primary goal of missions within </a:t>
            </a:r>
            <a:r>
              <a:rPr lang="en-US" sz="2000" dirty="0" err="1">
                <a:solidFill>
                  <a:srgbClr val="002060"/>
                </a:solidFill>
                <a:latin typeface="Times New Roman" charset="0"/>
                <a:ea typeface="Times New Roman" charset="0"/>
                <a:cs typeface="Times New Roman" charset="0"/>
              </a:rPr>
              <a:t>ExEP</a:t>
            </a:r>
            <a:r>
              <a:rPr lang="en-US" sz="2000" dirty="0">
                <a:solidFill>
                  <a:srgbClr val="002060"/>
                </a:solidFill>
                <a:latin typeface="Times New Roman" charset="0"/>
                <a:ea typeface="Times New Roman" charset="0"/>
                <a:cs typeface="Times New Roman" charset="0"/>
              </a:rPr>
              <a:t> is to discover and characterize planetary systems and Earth-like planets around nearby stars. </a:t>
            </a:r>
          </a:p>
          <a:p>
            <a:pPr>
              <a:buFont typeface="Wingdings" charset="2"/>
              <a:buChar char="Ø"/>
            </a:pPr>
            <a:endParaRPr lang="en-US" sz="1000" dirty="0">
              <a:solidFill>
                <a:srgbClr val="002060"/>
              </a:solidFill>
              <a:latin typeface="Times New Roman" charset="0"/>
              <a:ea typeface="Times New Roman" charset="0"/>
              <a:cs typeface="Times New Roman" charset="0"/>
            </a:endParaRPr>
          </a:p>
          <a:p>
            <a:pPr>
              <a:buFont typeface="Wingdings" charset="2"/>
              <a:buChar char="Ø"/>
            </a:pPr>
            <a:r>
              <a:rPr lang="en-US" sz="2000" dirty="0">
                <a:solidFill>
                  <a:srgbClr val="002060"/>
                </a:solidFill>
                <a:latin typeface="Times New Roman" charset="0"/>
                <a:ea typeface="Times New Roman" charset="0"/>
                <a:cs typeface="Times New Roman" charset="0"/>
              </a:rPr>
              <a:t> The SSW </a:t>
            </a:r>
            <a:r>
              <a:rPr lang="en-US" sz="2000" dirty="0" smtClean="0">
                <a:solidFill>
                  <a:srgbClr val="002060"/>
                </a:solidFill>
                <a:latin typeface="Times New Roman" charset="0"/>
                <a:ea typeface="Times New Roman" charset="0"/>
                <a:cs typeface="Times New Roman" charset="0"/>
              </a:rPr>
              <a:t>continues </a:t>
            </a:r>
            <a:r>
              <a:rPr lang="en-US" sz="2000" dirty="0">
                <a:solidFill>
                  <a:srgbClr val="002060"/>
                </a:solidFill>
                <a:latin typeface="Times New Roman" charset="0"/>
                <a:ea typeface="Times New Roman" charset="0"/>
                <a:cs typeface="Times New Roman" charset="0"/>
              </a:rPr>
              <a:t>the tradition of the past </a:t>
            </a:r>
            <a:r>
              <a:rPr lang="en-US" sz="2000" dirty="0" smtClean="0">
                <a:solidFill>
                  <a:srgbClr val="002060"/>
                </a:solidFill>
                <a:latin typeface="Times New Roman" charset="0"/>
                <a:ea typeface="Times New Roman" charset="0"/>
                <a:cs typeface="Times New Roman" charset="0"/>
              </a:rPr>
              <a:t>15 Michelson/Sagan </a:t>
            </a:r>
            <a:r>
              <a:rPr lang="en-US" sz="2000" dirty="0">
                <a:solidFill>
                  <a:srgbClr val="002060"/>
                </a:solidFill>
                <a:latin typeface="Times New Roman" charset="0"/>
                <a:ea typeface="Times New Roman" charset="0"/>
                <a:cs typeface="Times New Roman" charset="0"/>
              </a:rPr>
              <a:t>Summer </a:t>
            </a:r>
            <a:r>
              <a:rPr lang="en-US" sz="2000" dirty="0" smtClean="0">
                <a:solidFill>
                  <a:srgbClr val="002060"/>
                </a:solidFill>
                <a:latin typeface="Times New Roman" charset="0"/>
                <a:ea typeface="Times New Roman" charset="0"/>
                <a:cs typeface="Times New Roman" charset="0"/>
              </a:rPr>
              <a:t>Workshops</a:t>
            </a:r>
          </a:p>
          <a:p>
            <a:pPr>
              <a:buFont typeface="Wingdings" charset="2"/>
              <a:buChar char="Ø"/>
            </a:pPr>
            <a:endParaRPr lang="en-US" sz="1000" dirty="0">
              <a:solidFill>
                <a:srgbClr val="002060"/>
              </a:solidFill>
              <a:latin typeface="Times New Roman" charset="0"/>
              <a:ea typeface="Times New Roman" charset="0"/>
              <a:cs typeface="Times New Roman" charset="0"/>
            </a:endParaRPr>
          </a:p>
          <a:p>
            <a:pPr>
              <a:buFont typeface="Wingdings" charset="2"/>
              <a:buChar char="Ø"/>
            </a:pPr>
            <a:r>
              <a:rPr lang="en-US" sz="2000" dirty="0" smtClean="0">
                <a:solidFill>
                  <a:srgbClr val="002060"/>
                </a:solidFill>
                <a:latin typeface="Times New Roman" charset="0"/>
                <a:ea typeface="Times New Roman" charset="0"/>
                <a:cs typeface="Times New Roman" charset="0"/>
              </a:rPr>
              <a:t> This year we have ~</a:t>
            </a:r>
            <a:r>
              <a:rPr lang="en-US" sz="2000" dirty="0" smtClean="0">
                <a:solidFill>
                  <a:srgbClr val="002060"/>
                </a:solidFill>
                <a:latin typeface="Times New Roman" charset="0"/>
                <a:ea typeface="Times New Roman" charset="0"/>
                <a:cs typeface="Times New Roman" charset="0"/>
              </a:rPr>
              <a:t>140 </a:t>
            </a:r>
            <a:r>
              <a:rPr lang="en-US" sz="2000" dirty="0" smtClean="0">
                <a:solidFill>
                  <a:srgbClr val="002060"/>
                </a:solidFill>
                <a:latin typeface="Times New Roman" charset="0"/>
                <a:ea typeface="Times New Roman" charset="0"/>
                <a:cs typeface="Times New Roman" charset="0"/>
              </a:rPr>
              <a:t>participants from institutions in 12 </a:t>
            </a:r>
            <a:r>
              <a:rPr lang="en-US" sz="2000" dirty="0" smtClean="0">
                <a:solidFill>
                  <a:srgbClr val="002060"/>
                </a:solidFill>
                <a:latin typeface="Times New Roman" charset="0"/>
                <a:ea typeface="Times New Roman" charset="0"/>
                <a:cs typeface="Times New Roman" charset="0"/>
              </a:rPr>
              <a:t>countries</a:t>
            </a:r>
            <a:endParaRPr lang="en-US" sz="2000" dirty="0">
              <a:solidFill>
                <a:srgbClr val="002060"/>
              </a:solidFill>
              <a:latin typeface="Times New Roman" charset="0"/>
              <a:ea typeface="Times New Roman" charset="0"/>
              <a:cs typeface="Times New Roman" charset="0"/>
            </a:endParaRPr>
          </a:p>
        </p:txBody>
      </p:sp>
      <p:pic>
        <p:nvPicPr>
          <p:cNvPr id="2" name="Picture 1" descr="CSNewWorlds_Large_28x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933" y="1447800"/>
            <a:ext cx="3615267" cy="4648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pPr eaLnBrk="1" hangingPunct="1"/>
            <a:r>
              <a:rPr lang="en-US" dirty="0">
                <a:latin typeface="Times New Roman" charset="0"/>
                <a:cs typeface="Times New Roman" charset="0"/>
              </a:rPr>
              <a:t>The </a:t>
            </a:r>
            <a:r>
              <a:rPr lang="en-US" dirty="0" smtClean="0">
                <a:latin typeface="Times New Roman" charset="0"/>
                <a:cs typeface="Times New Roman" charset="0"/>
              </a:rPr>
              <a:t>Organizing Committees</a:t>
            </a:r>
            <a:endParaRPr lang="en-US" dirty="0">
              <a:latin typeface="Times New Roman" charset="0"/>
              <a:cs typeface="Times New Roman" charset="0"/>
            </a:endParaRPr>
          </a:p>
        </p:txBody>
      </p:sp>
      <p:sp>
        <p:nvSpPr>
          <p:cNvPr id="5" name="Slide Number Placeholder 4"/>
          <p:cNvSpPr>
            <a:spLocks noGrp="1"/>
          </p:cNvSpPr>
          <p:nvPr>
            <p:ph type="sldNum" sz="quarter" idx="12"/>
          </p:nvPr>
        </p:nvSpPr>
        <p:spPr/>
        <p:txBody>
          <a:bodyPr/>
          <a:lstStyle/>
          <a:p>
            <a:fld id="{A04E812E-B148-E24D-AAA7-2D0D540B646A}" type="slidenum">
              <a:rPr lang="en-US"/>
              <a:pPr/>
              <a:t>3</a:t>
            </a:fld>
            <a:endParaRPr lang="en-US" dirty="0"/>
          </a:p>
        </p:txBody>
      </p:sp>
      <p:sp>
        <p:nvSpPr>
          <p:cNvPr id="4102" name="TextBox 8"/>
          <p:cNvSpPr txBox="1">
            <a:spLocks noChangeArrowheads="1"/>
          </p:cNvSpPr>
          <p:nvPr/>
        </p:nvSpPr>
        <p:spPr bwMode="auto">
          <a:xfrm>
            <a:off x="1447800" y="826592"/>
            <a:ext cx="4953000" cy="5293757"/>
          </a:xfrm>
          <a:prstGeom prst="rect">
            <a:avLst/>
          </a:prstGeom>
          <a:noFill/>
          <a:ln w="9525">
            <a:noFill/>
            <a:miter lim="800000"/>
            <a:headEnd/>
            <a:tailEnd/>
          </a:ln>
        </p:spPr>
        <p:txBody>
          <a:bodyPr wrap="square">
            <a:prstTxWarp prst="textNoShape">
              <a:avLst/>
            </a:prstTxWarp>
            <a:spAutoFit/>
          </a:bodyPr>
          <a:lstStyle/>
          <a:p>
            <a:r>
              <a:rPr lang="en-US" dirty="0" smtClean="0">
                <a:solidFill>
                  <a:srgbClr val="660066"/>
                </a:solidFill>
                <a:latin typeface="Times New Roman" charset="0"/>
                <a:ea typeface="Times New Roman" charset="0"/>
                <a:cs typeface="Times New Roman" charset="0"/>
              </a:rPr>
              <a:t>SOC</a:t>
            </a:r>
            <a:r>
              <a:rPr lang="en-US" dirty="0" smtClean="0">
                <a:solidFill>
                  <a:srgbClr val="660066"/>
                </a:solidFill>
                <a:latin typeface="Times New Roman" charset="0"/>
                <a:ea typeface="Times New Roman" charset="0"/>
                <a:cs typeface="Times New Roman" charset="0"/>
              </a:rPr>
              <a:t>:</a:t>
            </a:r>
          </a:p>
          <a:p>
            <a:pPr lvl="1">
              <a:buFont typeface="Wingdings" charset="2"/>
              <a:buChar char="Ø"/>
            </a:pPr>
            <a:r>
              <a:rPr lang="en-US" dirty="0" smtClean="0">
                <a:solidFill>
                  <a:srgbClr val="660066"/>
                </a:solidFill>
                <a:latin typeface="Times New Roman" charset="0"/>
                <a:ea typeface="Times New Roman" charset="0"/>
                <a:cs typeface="Times New Roman" charset="0"/>
              </a:rPr>
              <a:t>Chas </a:t>
            </a:r>
            <a:r>
              <a:rPr lang="en-US" dirty="0" err="1" smtClean="0">
                <a:solidFill>
                  <a:srgbClr val="660066"/>
                </a:solidFill>
                <a:latin typeface="Times New Roman" charset="0"/>
                <a:ea typeface="Times New Roman" charset="0"/>
                <a:cs typeface="Times New Roman" charset="0"/>
              </a:rPr>
              <a:t>Beichman</a:t>
            </a:r>
            <a:r>
              <a:rPr lang="en-US" dirty="0" smtClean="0">
                <a:solidFill>
                  <a:srgbClr val="660066"/>
                </a:solidFill>
                <a:latin typeface="Times New Roman" charset="0"/>
                <a:ea typeface="Times New Roman" charset="0"/>
                <a:cs typeface="Times New Roman" charset="0"/>
              </a:rPr>
              <a:t> (</a:t>
            </a:r>
            <a:r>
              <a:rPr lang="en-US" dirty="0" err="1" smtClean="0">
                <a:solidFill>
                  <a:srgbClr val="660066"/>
                </a:solidFill>
                <a:latin typeface="Times New Roman" charset="0"/>
                <a:ea typeface="Times New Roman" charset="0"/>
                <a:cs typeface="Times New Roman" charset="0"/>
              </a:rPr>
              <a:t>NExScI</a:t>
            </a:r>
            <a:r>
              <a:rPr lang="en-US" dirty="0" smtClean="0">
                <a:solidFill>
                  <a:srgbClr val="660066"/>
                </a:solidFill>
                <a:latin typeface="Times New Roman" charset="0"/>
                <a:ea typeface="Times New Roman" charset="0"/>
                <a:cs typeface="Times New Roman" charset="0"/>
              </a:rPr>
              <a:t>)</a:t>
            </a:r>
          </a:p>
          <a:p>
            <a:pPr lvl="1">
              <a:buFont typeface="Wingdings" charset="2"/>
              <a:buChar char="Ø"/>
            </a:pPr>
            <a:r>
              <a:rPr lang="en-US" dirty="0" smtClean="0">
                <a:solidFill>
                  <a:srgbClr val="660066"/>
                </a:solidFill>
                <a:latin typeface="Times New Roman" charset="0"/>
                <a:ea typeface="Times New Roman" charset="0"/>
                <a:cs typeface="Times New Roman" charset="0"/>
              </a:rPr>
              <a:t>Beth Biller (Univ. of Edinburgh)</a:t>
            </a:r>
          </a:p>
          <a:p>
            <a:pPr lvl="1">
              <a:buFont typeface="Wingdings" charset="2"/>
              <a:buChar char="Ø"/>
            </a:pPr>
            <a:r>
              <a:rPr lang="en-US" dirty="0" smtClean="0">
                <a:solidFill>
                  <a:srgbClr val="660066"/>
                </a:solidFill>
                <a:latin typeface="Times New Roman" charset="0"/>
                <a:ea typeface="Times New Roman" charset="0"/>
                <a:cs typeface="Times New Roman" charset="0"/>
              </a:rPr>
              <a:t>Geoff </a:t>
            </a:r>
            <a:r>
              <a:rPr lang="en-US" dirty="0" err="1" smtClean="0">
                <a:solidFill>
                  <a:srgbClr val="660066"/>
                </a:solidFill>
                <a:latin typeface="Times New Roman" charset="0"/>
                <a:ea typeface="Times New Roman" charset="0"/>
                <a:cs typeface="Times New Roman" charset="0"/>
              </a:rPr>
              <a:t>Bryden</a:t>
            </a:r>
            <a:r>
              <a:rPr lang="en-US" dirty="0" smtClean="0">
                <a:solidFill>
                  <a:srgbClr val="660066"/>
                </a:solidFill>
                <a:latin typeface="Times New Roman" charset="0"/>
                <a:ea typeface="Times New Roman" charset="0"/>
                <a:cs typeface="Times New Roman" charset="0"/>
              </a:rPr>
              <a:t> (JPL)</a:t>
            </a:r>
          </a:p>
          <a:p>
            <a:pPr lvl="1">
              <a:buFont typeface="Wingdings" charset="2"/>
              <a:buChar char="Ø"/>
            </a:pPr>
            <a:r>
              <a:rPr lang="en-US" dirty="0" smtClean="0">
                <a:solidFill>
                  <a:srgbClr val="660066"/>
                </a:solidFill>
                <a:latin typeface="Times New Roman" charset="0"/>
                <a:ea typeface="Times New Roman" charset="0"/>
                <a:cs typeface="Times New Roman" charset="0"/>
              </a:rPr>
              <a:t>Scott Gaudi (Ohio State University)</a:t>
            </a:r>
          </a:p>
          <a:p>
            <a:pPr lvl="1">
              <a:buFont typeface="Wingdings" charset="2"/>
              <a:buChar char="Ø"/>
            </a:pPr>
            <a:r>
              <a:rPr lang="en-US" dirty="0" smtClean="0">
                <a:solidFill>
                  <a:srgbClr val="660066"/>
                </a:solidFill>
                <a:latin typeface="Times New Roman" charset="0"/>
                <a:ea typeface="Times New Roman" charset="0"/>
                <a:cs typeface="Times New Roman" charset="0"/>
              </a:rPr>
              <a:t>Dawn </a:t>
            </a:r>
            <a:r>
              <a:rPr lang="en-US" dirty="0" err="1" smtClean="0">
                <a:solidFill>
                  <a:srgbClr val="660066"/>
                </a:solidFill>
                <a:latin typeface="Times New Roman" charset="0"/>
                <a:ea typeface="Times New Roman" charset="0"/>
                <a:cs typeface="Times New Roman" charset="0"/>
              </a:rPr>
              <a:t>Gelino</a:t>
            </a:r>
            <a:r>
              <a:rPr lang="en-US" dirty="0" smtClean="0">
                <a:solidFill>
                  <a:srgbClr val="660066"/>
                </a:solidFill>
                <a:latin typeface="Times New Roman" charset="0"/>
                <a:ea typeface="Times New Roman" charset="0"/>
                <a:cs typeface="Times New Roman" charset="0"/>
              </a:rPr>
              <a:t> (</a:t>
            </a:r>
            <a:r>
              <a:rPr lang="en-US" dirty="0" err="1" smtClean="0">
                <a:solidFill>
                  <a:srgbClr val="660066"/>
                </a:solidFill>
                <a:latin typeface="Times New Roman" charset="0"/>
                <a:ea typeface="Times New Roman" charset="0"/>
                <a:cs typeface="Times New Roman" charset="0"/>
              </a:rPr>
              <a:t>NExScI</a:t>
            </a:r>
            <a:r>
              <a:rPr lang="en-US" dirty="0" smtClean="0">
                <a:solidFill>
                  <a:srgbClr val="660066"/>
                </a:solidFill>
                <a:latin typeface="Times New Roman" charset="0"/>
                <a:ea typeface="Times New Roman" charset="0"/>
                <a:cs typeface="Times New Roman" charset="0"/>
              </a:rPr>
              <a:t>)</a:t>
            </a:r>
          </a:p>
          <a:p>
            <a:pPr lvl="1">
              <a:buFont typeface="Wingdings" charset="2"/>
              <a:buChar char="Ø"/>
            </a:pPr>
            <a:r>
              <a:rPr lang="en-US" dirty="0" smtClean="0">
                <a:solidFill>
                  <a:srgbClr val="660066"/>
                </a:solidFill>
                <a:latin typeface="Times New Roman" charset="0"/>
                <a:ea typeface="Times New Roman" charset="0"/>
                <a:cs typeface="Times New Roman" charset="0"/>
              </a:rPr>
              <a:t>Doug Lin (UC Santa Cruz)</a:t>
            </a:r>
          </a:p>
          <a:p>
            <a:pPr lvl="1">
              <a:buFont typeface="Wingdings" charset="2"/>
              <a:buChar char="Ø"/>
            </a:pPr>
            <a:r>
              <a:rPr lang="en-US" dirty="0" err="1" smtClean="0">
                <a:solidFill>
                  <a:srgbClr val="660066"/>
                </a:solidFill>
                <a:latin typeface="Times New Roman" charset="0"/>
                <a:ea typeface="Times New Roman" charset="0"/>
                <a:cs typeface="Times New Roman" charset="0"/>
              </a:rPr>
              <a:t>Suvrath</a:t>
            </a:r>
            <a:r>
              <a:rPr lang="en-US" dirty="0" smtClean="0">
                <a:solidFill>
                  <a:srgbClr val="660066"/>
                </a:solidFill>
                <a:latin typeface="Times New Roman" charset="0"/>
                <a:ea typeface="Times New Roman" charset="0"/>
                <a:cs typeface="Times New Roman" charset="0"/>
              </a:rPr>
              <a:t> </a:t>
            </a:r>
            <a:r>
              <a:rPr lang="en-US" dirty="0" err="1" smtClean="0">
                <a:solidFill>
                  <a:srgbClr val="660066"/>
                </a:solidFill>
                <a:latin typeface="Times New Roman" charset="0"/>
                <a:ea typeface="Times New Roman" charset="0"/>
                <a:cs typeface="Times New Roman" charset="0"/>
              </a:rPr>
              <a:t>Mahadevan</a:t>
            </a:r>
            <a:r>
              <a:rPr lang="en-US" dirty="0" smtClean="0">
                <a:solidFill>
                  <a:srgbClr val="660066"/>
                </a:solidFill>
                <a:latin typeface="Times New Roman" charset="0"/>
                <a:ea typeface="Times New Roman" charset="0"/>
                <a:cs typeface="Times New Roman" charset="0"/>
              </a:rPr>
              <a:t> (Penn State)</a:t>
            </a:r>
          </a:p>
          <a:p>
            <a:pPr lvl="1">
              <a:buFont typeface="Wingdings" charset="2"/>
              <a:buChar char="Ø"/>
            </a:pPr>
            <a:r>
              <a:rPr lang="en-US" dirty="0" err="1" smtClean="0">
                <a:solidFill>
                  <a:srgbClr val="660066"/>
                </a:solidFill>
                <a:latin typeface="Times New Roman" charset="0"/>
                <a:ea typeface="Times New Roman" charset="0"/>
                <a:cs typeface="Times New Roman" charset="0"/>
              </a:rPr>
              <a:t>Christoph</a:t>
            </a:r>
            <a:r>
              <a:rPr lang="en-US" dirty="0" smtClean="0">
                <a:solidFill>
                  <a:srgbClr val="660066"/>
                </a:solidFill>
                <a:latin typeface="Times New Roman" charset="0"/>
                <a:ea typeface="Times New Roman" charset="0"/>
                <a:cs typeface="Times New Roman" charset="0"/>
              </a:rPr>
              <a:t> </a:t>
            </a:r>
            <a:r>
              <a:rPr lang="en-US" dirty="0" err="1" smtClean="0">
                <a:solidFill>
                  <a:srgbClr val="660066"/>
                </a:solidFill>
                <a:latin typeface="Times New Roman" charset="0"/>
                <a:ea typeface="Times New Roman" charset="0"/>
                <a:cs typeface="Times New Roman" charset="0"/>
              </a:rPr>
              <a:t>Mordasini</a:t>
            </a:r>
            <a:r>
              <a:rPr lang="en-US" dirty="0" smtClean="0">
                <a:solidFill>
                  <a:srgbClr val="660066"/>
                </a:solidFill>
                <a:latin typeface="Times New Roman" charset="0"/>
                <a:ea typeface="Times New Roman" charset="0"/>
                <a:cs typeface="Times New Roman" charset="0"/>
              </a:rPr>
              <a:t> (MPIA/Univ. of Bern)</a:t>
            </a:r>
          </a:p>
          <a:p>
            <a:pPr lvl="1"/>
            <a:endParaRPr lang="en-US" sz="2200" dirty="0">
              <a:solidFill>
                <a:srgbClr val="660066"/>
              </a:solidFill>
              <a:latin typeface="Times New Roman" charset="0"/>
              <a:ea typeface="Times New Roman" charset="0"/>
              <a:cs typeface="Times New Roman" charset="0"/>
            </a:endParaRPr>
          </a:p>
          <a:p>
            <a:r>
              <a:rPr lang="en-US" dirty="0" smtClean="0">
                <a:solidFill>
                  <a:srgbClr val="800000"/>
                </a:solidFill>
                <a:latin typeface="Times New Roman" charset="0"/>
                <a:ea typeface="Times New Roman" charset="0"/>
                <a:cs typeface="Times New Roman" charset="0"/>
              </a:rPr>
              <a:t>LOC</a:t>
            </a:r>
            <a:r>
              <a:rPr lang="en-US" dirty="0" smtClean="0">
                <a:solidFill>
                  <a:srgbClr val="800000"/>
                </a:solidFill>
                <a:latin typeface="Times New Roman" charset="0"/>
                <a:ea typeface="Times New Roman" charset="0"/>
                <a:cs typeface="Times New Roman" charset="0"/>
              </a:rPr>
              <a:t>:</a:t>
            </a:r>
            <a:endParaRPr lang="en-US" dirty="0">
              <a:solidFill>
                <a:srgbClr val="800000"/>
              </a:solidFill>
              <a:latin typeface="Times New Roman" charset="0"/>
              <a:ea typeface="Times New Roman" charset="0"/>
              <a:cs typeface="Times New Roman" charset="0"/>
            </a:endParaRPr>
          </a:p>
          <a:p>
            <a:pPr lvl="1">
              <a:buFont typeface="Wingdings" charset="2"/>
              <a:buChar char="Ø"/>
            </a:pPr>
            <a:r>
              <a:rPr lang="en-US" dirty="0" smtClean="0">
                <a:solidFill>
                  <a:srgbClr val="800000"/>
                </a:solidFill>
                <a:latin typeface="Times New Roman" charset="0"/>
                <a:ea typeface="Times New Roman" charset="0"/>
                <a:cs typeface="Times New Roman" charset="0"/>
              </a:rPr>
              <a:t>Dawn </a:t>
            </a:r>
            <a:r>
              <a:rPr lang="en-US" dirty="0" err="1">
                <a:solidFill>
                  <a:srgbClr val="800000"/>
                </a:solidFill>
                <a:latin typeface="Times New Roman" charset="0"/>
                <a:ea typeface="Times New Roman" charset="0"/>
                <a:cs typeface="Times New Roman" charset="0"/>
              </a:rPr>
              <a:t>Gelino</a:t>
            </a:r>
            <a:endParaRPr lang="en-US" dirty="0">
              <a:solidFill>
                <a:srgbClr val="800000"/>
              </a:solidFill>
              <a:latin typeface="Times New Roman" charset="0"/>
              <a:ea typeface="Times New Roman" charset="0"/>
              <a:cs typeface="Times New Roman" charset="0"/>
            </a:endParaRPr>
          </a:p>
          <a:p>
            <a:pPr lvl="1">
              <a:buFont typeface="Wingdings" charset="2"/>
              <a:buChar char="Ø"/>
            </a:pPr>
            <a:r>
              <a:rPr lang="en-US" dirty="0">
                <a:solidFill>
                  <a:srgbClr val="800000"/>
                </a:solidFill>
                <a:latin typeface="Times New Roman" charset="0"/>
                <a:ea typeface="Times New Roman" charset="0"/>
                <a:cs typeface="Times New Roman" charset="0"/>
              </a:rPr>
              <a:t>Irene </a:t>
            </a:r>
            <a:r>
              <a:rPr lang="en-US" dirty="0" err="1" smtClean="0">
                <a:solidFill>
                  <a:srgbClr val="800000"/>
                </a:solidFill>
                <a:latin typeface="Times New Roman" charset="0"/>
                <a:ea typeface="Times New Roman" charset="0"/>
                <a:cs typeface="Times New Roman" charset="0"/>
              </a:rPr>
              <a:t>Loera</a:t>
            </a:r>
            <a:endParaRPr lang="en-US" dirty="0" smtClean="0">
              <a:solidFill>
                <a:srgbClr val="800000"/>
              </a:solidFill>
              <a:latin typeface="Times New Roman" charset="0"/>
              <a:ea typeface="Times New Roman" charset="0"/>
              <a:cs typeface="Times New Roman" charset="0"/>
            </a:endParaRPr>
          </a:p>
          <a:p>
            <a:pPr lvl="1">
              <a:buFont typeface="Wingdings" charset="2"/>
              <a:buChar char="Ø"/>
            </a:pPr>
            <a:r>
              <a:rPr lang="en-US" dirty="0" smtClean="0">
                <a:solidFill>
                  <a:srgbClr val="800000"/>
                </a:solidFill>
                <a:latin typeface="Times New Roman" charset="0"/>
                <a:ea typeface="Times New Roman" charset="0"/>
                <a:cs typeface="Times New Roman" charset="0"/>
              </a:rPr>
              <a:t>Renee Newman</a:t>
            </a:r>
          </a:p>
          <a:p>
            <a:pPr lvl="1">
              <a:buFont typeface="Wingdings" charset="2"/>
              <a:buChar char="Ø"/>
            </a:pPr>
            <a:r>
              <a:rPr lang="en-US" dirty="0" smtClean="0">
                <a:solidFill>
                  <a:srgbClr val="800000"/>
                </a:solidFill>
                <a:latin typeface="Times New Roman" charset="0"/>
                <a:ea typeface="Times New Roman" charset="0"/>
                <a:cs typeface="Times New Roman" charset="0"/>
              </a:rPr>
              <a:t>Ellen O’Leary</a:t>
            </a:r>
            <a:endParaRPr lang="en-US" dirty="0">
              <a:solidFill>
                <a:srgbClr val="800000"/>
              </a:solidFill>
              <a:latin typeface="Times New Roman" charset="0"/>
              <a:ea typeface="Times New Roman" charset="0"/>
              <a:cs typeface="Times New Roman" charset="0"/>
            </a:endParaRPr>
          </a:p>
          <a:p>
            <a:pPr lvl="1">
              <a:buFont typeface="Wingdings" charset="2"/>
              <a:buChar char="Ø"/>
            </a:pPr>
            <a:r>
              <a:rPr lang="en-US" dirty="0" smtClean="0">
                <a:solidFill>
                  <a:srgbClr val="800000"/>
                </a:solidFill>
                <a:latin typeface="Times New Roman" charset="0"/>
                <a:ea typeface="Times New Roman" charset="0"/>
                <a:cs typeface="Times New Roman" charset="0"/>
              </a:rPr>
              <a:t>Roberta </a:t>
            </a:r>
            <a:r>
              <a:rPr lang="en-US" dirty="0" err="1" smtClean="0">
                <a:solidFill>
                  <a:srgbClr val="800000"/>
                </a:solidFill>
                <a:latin typeface="Times New Roman" charset="0"/>
                <a:ea typeface="Times New Roman" charset="0"/>
                <a:cs typeface="Times New Roman" charset="0"/>
              </a:rPr>
              <a:t>Paladini</a:t>
            </a:r>
            <a:endParaRPr lang="en-US" dirty="0" smtClean="0">
              <a:solidFill>
                <a:srgbClr val="800000"/>
              </a:solidFill>
              <a:latin typeface="Times New Roman" charset="0"/>
              <a:ea typeface="Times New Roman" charset="0"/>
              <a:cs typeface="Times New Roman" charset="0"/>
            </a:endParaRPr>
          </a:p>
          <a:p>
            <a:pPr lvl="1">
              <a:buFont typeface="Wingdings" charset="2"/>
              <a:buChar char="Ø"/>
            </a:pPr>
            <a:r>
              <a:rPr lang="en-US" dirty="0" smtClean="0">
                <a:solidFill>
                  <a:srgbClr val="800000"/>
                </a:solidFill>
                <a:latin typeface="Times New Roman" charset="0"/>
                <a:ea typeface="Times New Roman" charset="0"/>
                <a:cs typeface="Times New Roman" charset="0"/>
              </a:rPr>
              <a:t>Pat Patterson</a:t>
            </a:r>
            <a:endParaRPr lang="en-US" dirty="0">
              <a:solidFill>
                <a:srgbClr val="800000"/>
              </a:solidFill>
              <a:latin typeface="Times New Roman" charset="0"/>
              <a:ea typeface="Times New Roman" charset="0"/>
              <a:cs typeface="Times New Roman" charset="0"/>
            </a:endParaRPr>
          </a:p>
          <a:p>
            <a:endParaRPr lang="en-US" dirty="0">
              <a:solidFill>
                <a:srgbClr val="002060"/>
              </a:solidFill>
              <a:latin typeface="Times New Roman" charset="0"/>
              <a:ea typeface="Times New Roman" charset="0"/>
              <a:cs typeface="Times New Roman" charset="0"/>
            </a:endParaRPr>
          </a:p>
        </p:txBody>
      </p:sp>
      <p:sp>
        <p:nvSpPr>
          <p:cNvPr id="3" name="TextBox 2"/>
          <p:cNvSpPr txBox="1"/>
          <p:nvPr/>
        </p:nvSpPr>
        <p:spPr>
          <a:xfrm>
            <a:off x="5029200" y="3886200"/>
            <a:ext cx="2971800" cy="1600438"/>
          </a:xfrm>
          <a:prstGeom prst="rect">
            <a:avLst/>
          </a:prstGeom>
          <a:noFill/>
        </p:spPr>
        <p:txBody>
          <a:bodyPr wrap="square" rtlCol="0">
            <a:spAutoFit/>
          </a:bodyPr>
          <a:lstStyle/>
          <a:p>
            <a:r>
              <a:rPr lang="en-US" sz="2000" b="1" i="1" dirty="0" smtClean="0">
                <a:solidFill>
                  <a:srgbClr val="3366FF"/>
                </a:solidFill>
                <a:latin typeface="Times New Roman" charset="0"/>
                <a:ea typeface="Times New Roman" charset="0"/>
                <a:cs typeface="Times New Roman" charset="0"/>
              </a:rPr>
              <a:t>Irene, Pat and Renee </a:t>
            </a:r>
            <a:r>
              <a:rPr lang="en-US" sz="2000" b="1" i="1" dirty="0">
                <a:solidFill>
                  <a:srgbClr val="3366FF"/>
                </a:solidFill>
                <a:latin typeface="Times New Roman" charset="0"/>
                <a:ea typeface="Times New Roman" charset="0"/>
                <a:cs typeface="Times New Roman" charset="0"/>
              </a:rPr>
              <a:t>will be handling speaker and supported attendee travel </a:t>
            </a:r>
            <a:r>
              <a:rPr lang="en-US" sz="2000" b="1" i="1" dirty="0" smtClean="0">
                <a:solidFill>
                  <a:srgbClr val="3366FF"/>
                </a:solidFill>
                <a:latin typeface="Times New Roman" charset="0"/>
                <a:ea typeface="Times New Roman" charset="0"/>
                <a:cs typeface="Times New Roman" charset="0"/>
              </a:rPr>
              <a:t>reimbursements.</a:t>
            </a:r>
            <a:endParaRPr lang="en-US" sz="2000" b="1" i="1" dirty="0">
              <a:solidFill>
                <a:srgbClr val="3366FF"/>
              </a:solidFill>
              <a:latin typeface="Times New Roman" charset="0"/>
              <a:ea typeface="Times New Roman" charset="0"/>
              <a:cs typeface="Times New Roman" charset="0"/>
            </a:endParaRPr>
          </a:p>
          <a:p>
            <a:endParaRPr lang="en-US" dirty="0"/>
          </a:p>
        </p:txBody>
      </p:sp>
      <p:sp>
        <p:nvSpPr>
          <p:cNvPr id="9" name="Date Placeholder 2"/>
          <p:cNvSpPr>
            <a:spLocks noGrp="1"/>
          </p:cNvSpPr>
          <p:nvPr>
            <p:ph type="dt" sz="half" idx="10"/>
          </p:nvPr>
        </p:nvSpPr>
        <p:spPr>
          <a:xfrm>
            <a:off x="457200" y="6356350"/>
            <a:ext cx="2133600" cy="365125"/>
          </a:xfrm>
        </p:spPr>
        <p:txBody>
          <a:bodyPr/>
          <a:lstStyle/>
          <a:p>
            <a:pPr defTabSz="914251">
              <a:defRPr/>
            </a:pPr>
            <a:r>
              <a:rPr lang="en-US" dirty="0" smtClean="0">
                <a:latin typeface="Times New Roman" pitchFamily="48" charset="0"/>
              </a:rPr>
              <a:t>July 27, 2015</a:t>
            </a:r>
            <a:endParaRPr lang="en-US" dirty="0">
              <a:latin typeface="Times New Roman" pitchFamily="48" charset="0"/>
            </a:endParaRPr>
          </a:p>
        </p:txBody>
      </p:sp>
      <p:sp>
        <p:nvSpPr>
          <p:cNvPr id="10" name="Footer Placeholder 10"/>
          <p:cNvSpPr>
            <a:spLocks noGrp="1"/>
          </p:cNvSpPr>
          <p:nvPr>
            <p:ph type="ftr" sz="quarter" idx="11"/>
          </p:nvPr>
        </p:nvSpPr>
        <p:spPr>
          <a:xfrm>
            <a:off x="3124200" y="6356350"/>
            <a:ext cx="2895600" cy="365125"/>
          </a:xfrm>
        </p:spPr>
        <p:txBody>
          <a:bodyPr/>
          <a:lstStyle/>
          <a:p>
            <a:pPr>
              <a:defRPr/>
            </a:pPr>
            <a:r>
              <a:rPr lang="en-US" dirty="0" smtClean="0"/>
              <a:t>SSW15 Opening - D. </a:t>
            </a:r>
            <a:r>
              <a:rPr lang="en-US" dirty="0" err="1" smtClean="0"/>
              <a:t>Gelino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lstStyle/>
          <a:p>
            <a:pPr eaLnBrk="1" hangingPunct="1"/>
            <a:r>
              <a:rPr lang="en-US">
                <a:solidFill>
                  <a:srgbClr val="790015"/>
                </a:solidFill>
                <a:latin typeface="Times New Roman" charset="0"/>
                <a:cs typeface="Times New Roman" charset="0"/>
              </a:rPr>
              <a:t>The Speakers</a:t>
            </a:r>
          </a:p>
        </p:txBody>
      </p:sp>
      <p:sp>
        <p:nvSpPr>
          <p:cNvPr id="5" name="Slide Number Placeholder 4"/>
          <p:cNvSpPr>
            <a:spLocks noGrp="1"/>
          </p:cNvSpPr>
          <p:nvPr>
            <p:ph type="sldNum" sz="quarter" idx="12"/>
          </p:nvPr>
        </p:nvSpPr>
        <p:spPr/>
        <p:txBody>
          <a:bodyPr/>
          <a:lstStyle/>
          <a:p>
            <a:fld id="{DE50B65A-FFCE-5044-98E7-98259ECB3BCE}" type="slidenum">
              <a:rPr lang="en-US"/>
              <a:pPr/>
              <a:t>4</a:t>
            </a:fld>
            <a:endParaRPr lang="en-US"/>
          </a:p>
        </p:txBody>
      </p:sp>
      <p:sp>
        <p:nvSpPr>
          <p:cNvPr id="6151" name="TextBox 6"/>
          <p:cNvSpPr txBox="1">
            <a:spLocks noChangeArrowheads="1"/>
          </p:cNvSpPr>
          <p:nvPr/>
        </p:nvSpPr>
        <p:spPr bwMode="auto">
          <a:xfrm>
            <a:off x="762000" y="1929348"/>
            <a:ext cx="8382000" cy="3785652"/>
          </a:xfrm>
          <a:prstGeom prst="rect">
            <a:avLst/>
          </a:prstGeom>
          <a:noFill/>
          <a:ln w="9525">
            <a:noFill/>
            <a:miter lim="800000"/>
            <a:headEnd/>
            <a:tailEnd/>
          </a:ln>
        </p:spPr>
        <p:txBody>
          <a:bodyPr>
            <a:prstTxWarp prst="textNoShape">
              <a:avLst/>
            </a:prstTxWarp>
            <a:spAutoFit/>
          </a:bodyPr>
          <a:lstStyle/>
          <a:p>
            <a:pPr>
              <a:buFont typeface="Wingdings" charset="2"/>
              <a:buChar char="Ø"/>
            </a:pPr>
            <a:r>
              <a:rPr lang="en-US" sz="2400" dirty="0">
                <a:solidFill>
                  <a:srgbClr val="002060"/>
                </a:solidFill>
                <a:latin typeface="Times New Roman" charset="0"/>
                <a:ea typeface="Times New Roman" charset="0"/>
                <a:cs typeface="Times New Roman" charset="0"/>
              </a:rPr>
              <a:t> Special </a:t>
            </a:r>
            <a:r>
              <a:rPr lang="en-US" sz="2400" dirty="0" smtClean="0">
                <a:solidFill>
                  <a:srgbClr val="002060"/>
                </a:solidFill>
                <a:latin typeface="Times New Roman" charset="0"/>
                <a:ea typeface="Times New Roman" charset="0"/>
                <a:cs typeface="Times New Roman" charset="0"/>
              </a:rPr>
              <a:t>thanks </a:t>
            </a:r>
            <a:r>
              <a:rPr lang="en-US" sz="2400" dirty="0">
                <a:solidFill>
                  <a:srgbClr val="002060"/>
                </a:solidFill>
                <a:latin typeface="Times New Roman" charset="0"/>
                <a:ea typeface="Times New Roman" charset="0"/>
                <a:cs typeface="Times New Roman" charset="0"/>
              </a:rPr>
              <a:t>to our </a:t>
            </a:r>
          </a:p>
          <a:p>
            <a:r>
              <a:rPr lang="en-US" sz="2400" dirty="0">
                <a:solidFill>
                  <a:srgbClr val="002060"/>
                </a:solidFill>
                <a:latin typeface="Times New Roman" charset="0"/>
                <a:ea typeface="Times New Roman" charset="0"/>
                <a:cs typeface="Times New Roman" charset="0"/>
              </a:rPr>
              <a:t>speakers for submitting </a:t>
            </a:r>
          </a:p>
          <a:p>
            <a:r>
              <a:rPr lang="en-US" sz="2400" dirty="0">
                <a:solidFill>
                  <a:srgbClr val="002060"/>
                </a:solidFill>
                <a:latin typeface="Times New Roman" charset="0"/>
                <a:ea typeface="Times New Roman" charset="0"/>
                <a:cs typeface="Times New Roman" charset="0"/>
              </a:rPr>
              <a:t>their presentations before </a:t>
            </a:r>
          </a:p>
          <a:p>
            <a:r>
              <a:rPr lang="en-US" sz="2400" dirty="0">
                <a:solidFill>
                  <a:srgbClr val="002060"/>
                </a:solidFill>
                <a:latin typeface="Times New Roman" charset="0"/>
                <a:ea typeface="Times New Roman" charset="0"/>
                <a:cs typeface="Times New Roman" charset="0"/>
              </a:rPr>
              <a:t>the workshop!</a:t>
            </a:r>
          </a:p>
          <a:p>
            <a:endParaRPr lang="en-US" sz="2400" dirty="0">
              <a:solidFill>
                <a:srgbClr val="002060"/>
              </a:solidFill>
              <a:latin typeface="Times New Roman" charset="0"/>
              <a:ea typeface="Times New Roman" charset="0"/>
              <a:cs typeface="Times New Roman" charset="0"/>
            </a:endParaRPr>
          </a:p>
          <a:p>
            <a:pPr>
              <a:buFont typeface="Wingdings" charset="2"/>
              <a:buChar char="Ø"/>
            </a:pPr>
            <a:endParaRPr lang="en-US" sz="2400" dirty="0">
              <a:solidFill>
                <a:srgbClr val="002060"/>
              </a:solidFill>
              <a:latin typeface="Times New Roman" charset="0"/>
              <a:ea typeface="Times New Roman" charset="0"/>
              <a:cs typeface="Times New Roman" charset="0"/>
            </a:endParaRPr>
          </a:p>
          <a:p>
            <a:pPr>
              <a:buFont typeface="Wingdings" charset="2"/>
              <a:buChar char="Ø"/>
            </a:pPr>
            <a:r>
              <a:rPr lang="en-US" sz="2400" dirty="0">
                <a:solidFill>
                  <a:srgbClr val="002060"/>
                </a:solidFill>
                <a:latin typeface="Times New Roman" charset="0"/>
                <a:ea typeface="Times New Roman" charset="0"/>
                <a:cs typeface="Times New Roman" charset="0"/>
              </a:rPr>
              <a:t> PDFs of all submitted </a:t>
            </a:r>
            <a:r>
              <a:rPr lang="en-US" sz="2400" dirty="0" smtClean="0">
                <a:solidFill>
                  <a:srgbClr val="002060"/>
                </a:solidFill>
                <a:latin typeface="Times New Roman" charset="0"/>
                <a:ea typeface="Times New Roman" charset="0"/>
                <a:cs typeface="Times New Roman" charset="0"/>
              </a:rPr>
              <a:t>presentations, including the POPs and posters, are on</a:t>
            </a:r>
            <a:r>
              <a:rPr lang="en-US" sz="2400" dirty="0">
                <a:solidFill>
                  <a:srgbClr val="002060"/>
                </a:solidFill>
                <a:latin typeface="Times New Roman" charset="0"/>
                <a:ea typeface="Times New Roman" charset="0"/>
                <a:cs typeface="Times New Roman" charset="0"/>
              </a:rPr>
              <a:t>-</a:t>
            </a:r>
            <a:r>
              <a:rPr lang="en-US" sz="2400" dirty="0" smtClean="0">
                <a:solidFill>
                  <a:srgbClr val="002060"/>
                </a:solidFill>
                <a:latin typeface="Times New Roman" charset="0"/>
                <a:ea typeface="Times New Roman" charset="0"/>
                <a:cs typeface="Times New Roman" charset="0"/>
              </a:rPr>
              <a:t>line: </a:t>
            </a:r>
          </a:p>
          <a:p>
            <a:r>
              <a:rPr lang="en-US" sz="2400" b="1" dirty="0" smtClean="0">
                <a:solidFill>
                  <a:srgbClr val="002060"/>
                </a:solidFill>
                <a:latin typeface="Times New Roman" charset="0"/>
                <a:ea typeface="Times New Roman" charset="0"/>
                <a:cs typeface="Times New Roman" charset="0"/>
              </a:rPr>
              <a:t>http</a:t>
            </a:r>
            <a:r>
              <a:rPr lang="en-US" sz="2400" b="1" dirty="0">
                <a:solidFill>
                  <a:srgbClr val="002060"/>
                </a:solidFill>
                <a:latin typeface="Times New Roman" charset="0"/>
                <a:ea typeface="Times New Roman" charset="0"/>
                <a:cs typeface="Times New Roman" charset="0"/>
              </a:rPr>
              <a:t>://nexsci.caltech.edu/workshop/</a:t>
            </a:r>
            <a:r>
              <a:rPr lang="en-US" sz="2400" b="1" dirty="0" smtClean="0">
                <a:solidFill>
                  <a:srgbClr val="002060"/>
                </a:solidFill>
                <a:latin typeface="Times New Roman" charset="0"/>
                <a:ea typeface="Times New Roman" charset="0"/>
                <a:cs typeface="Times New Roman" charset="0"/>
              </a:rPr>
              <a:t>2015/</a:t>
            </a:r>
            <a:r>
              <a:rPr lang="en-US" sz="2400" b="1" dirty="0" err="1">
                <a:solidFill>
                  <a:srgbClr val="002060"/>
                </a:solidFill>
                <a:latin typeface="Times New Roman" charset="0"/>
                <a:ea typeface="Times New Roman" charset="0"/>
                <a:cs typeface="Times New Roman" charset="0"/>
              </a:rPr>
              <a:t>agenda.shtml</a:t>
            </a:r>
            <a:r>
              <a:rPr lang="en-US" sz="2400" b="1" dirty="0">
                <a:solidFill>
                  <a:srgbClr val="002060"/>
                </a:solidFill>
                <a:latin typeface="Times New Roman" charset="0"/>
                <a:ea typeface="Times New Roman" charset="0"/>
                <a:cs typeface="Times New Roman" charset="0"/>
              </a:rPr>
              <a:t> </a:t>
            </a:r>
            <a:endParaRPr lang="en-US" sz="2400" b="1" dirty="0" smtClean="0">
              <a:solidFill>
                <a:srgbClr val="002060"/>
              </a:solidFill>
              <a:latin typeface="Times New Roman" charset="0"/>
              <a:ea typeface="Times New Roman" charset="0"/>
              <a:cs typeface="Times New Roman" charset="0"/>
            </a:endParaRPr>
          </a:p>
          <a:p>
            <a:endParaRPr lang="en-US" sz="2400" b="1" dirty="0" smtClean="0">
              <a:solidFill>
                <a:srgbClr val="002060"/>
              </a:solidFill>
              <a:latin typeface="Times New Roman" charset="0"/>
              <a:ea typeface="Times New Roman" charset="0"/>
              <a:cs typeface="Times New Roman" charset="0"/>
            </a:endParaRPr>
          </a:p>
        </p:txBody>
      </p:sp>
      <p:pic>
        <p:nvPicPr>
          <p:cNvPr id="9" name="Picture 8" descr="C:\Users\dawn\Desktop\Kids\2009\July09\ssw09\20090720_DSC1615.jpg"/>
          <p:cNvPicPr>
            <a:picLocks noChangeAspect="1" noChangeArrowheads="1"/>
          </p:cNvPicPr>
          <p:nvPr/>
        </p:nvPicPr>
        <p:blipFill>
          <a:blip r:embed="rId3"/>
          <a:srcRect/>
          <a:stretch>
            <a:fillRect/>
          </a:stretch>
        </p:blipFill>
        <p:spPr bwMode="auto">
          <a:xfrm>
            <a:off x="4648200" y="1219200"/>
            <a:ext cx="3581400" cy="2382807"/>
          </a:xfrm>
          <a:prstGeom prst="rect">
            <a:avLst/>
          </a:prstGeom>
          <a:noFill/>
          <a:ln w="9525">
            <a:noFill/>
            <a:miter lim="800000"/>
            <a:headEnd/>
            <a:tailEnd/>
          </a:ln>
        </p:spPr>
      </p:pic>
      <p:sp>
        <p:nvSpPr>
          <p:cNvPr id="8" name="Date Placeholder 2"/>
          <p:cNvSpPr>
            <a:spLocks noGrp="1"/>
          </p:cNvSpPr>
          <p:nvPr>
            <p:ph type="dt" sz="half" idx="10"/>
          </p:nvPr>
        </p:nvSpPr>
        <p:spPr>
          <a:xfrm>
            <a:off x="457200" y="6356350"/>
            <a:ext cx="2133600" cy="365125"/>
          </a:xfrm>
        </p:spPr>
        <p:txBody>
          <a:bodyPr/>
          <a:lstStyle/>
          <a:p>
            <a:pPr defTabSz="914251">
              <a:defRPr/>
            </a:pPr>
            <a:r>
              <a:rPr lang="en-US" dirty="0" smtClean="0">
                <a:latin typeface="Times New Roman" pitchFamily="48" charset="0"/>
              </a:rPr>
              <a:t>July 27, 2015</a:t>
            </a:r>
            <a:endParaRPr lang="en-US" dirty="0">
              <a:latin typeface="Times New Roman" pitchFamily="48" charset="0"/>
            </a:endParaRPr>
          </a:p>
        </p:txBody>
      </p:sp>
      <p:sp>
        <p:nvSpPr>
          <p:cNvPr id="10" name="Footer Placeholder 10"/>
          <p:cNvSpPr>
            <a:spLocks noGrp="1"/>
          </p:cNvSpPr>
          <p:nvPr>
            <p:ph type="ftr" sz="quarter" idx="11"/>
          </p:nvPr>
        </p:nvSpPr>
        <p:spPr>
          <a:xfrm>
            <a:off x="3124200" y="6356350"/>
            <a:ext cx="2895600" cy="365125"/>
          </a:xfrm>
        </p:spPr>
        <p:txBody>
          <a:bodyPr/>
          <a:lstStyle/>
          <a:p>
            <a:pPr>
              <a:defRPr/>
            </a:pPr>
            <a:r>
              <a:rPr lang="en-US" dirty="0" smtClean="0"/>
              <a:t>SSW15 Opening - D. </a:t>
            </a:r>
            <a:r>
              <a:rPr lang="en-US" dirty="0" err="1" smtClean="0"/>
              <a:t>Gelino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lstStyle/>
          <a:p>
            <a:pPr eaLnBrk="1" hangingPunct="1"/>
            <a:r>
              <a:rPr lang="en-US" dirty="0">
                <a:solidFill>
                  <a:srgbClr val="790015"/>
                </a:solidFill>
                <a:latin typeface="Times New Roman" charset="0"/>
                <a:cs typeface="Times New Roman" charset="0"/>
              </a:rPr>
              <a:t>The </a:t>
            </a:r>
            <a:r>
              <a:rPr lang="en-US" dirty="0" smtClean="0">
                <a:solidFill>
                  <a:srgbClr val="790015"/>
                </a:solidFill>
                <a:latin typeface="Times New Roman" charset="0"/>
                <a:cs typeface="Times New Roman" charset="0"/>
              </a:rPr>
              <a:t>Presentations and Wireless</a:t>
            </a:r>
            <a:endParaRPr lang="en-US" dirty="0">
              <a:solidFill>
                <a:srgbClr val="790015"/>
              </a:solidFill>
              <a:latin typeface="Times New Roman" charset="0"/>
              <a:cs typeface="Times New Roman" charset="0"/>
            </a:endParaRPr>
          </a:p>
        </p:txBody>
      </p:sp>
      <p:sp>
        <p:nvSpPr>
          <p:cNvPr id="5" name="Slide Number Placeholder 4"/>
          <p:cNvSpPr>
            <a:spLocks noGrp="1"/>
          </p:cNvSpPr>
          <p:nvPr>
            <p:ph type="sldNum" sz="quarter" idx="12"/>
          </p:nvPr>
        </p:nvSpPr>
        <p:spPr/>
        <p:txBody>
          <a:bodyPr/>
          <a:lstStyle/>
          <a:p>
            <a:fld id="{DE50B65A-FFCE-5044-98E7-98259ECB3BCE}" type="slidenum">
              <a:rPr lang="en-US"/>
              <a:pPr/>
              <a:t>5</a:t>
            </a:fld>
            <a:endParaRPr lang="en-US"/>
          </a:p>
        </p:txBody>
      </p:sp>
      <p:sp>
        <p:nvSpPr>
          <p:cNvPr id="6151" name="TextBox 6"/>
          <p:cNvSpPr txBox="1">
            <a:spLocks noChangeArrowheads="1"/>
          </p:cNvSpPr>
          <p:nvPr/>
        </p:nvSpPr>
        <p:spPr bwMode="auto">
          <a:xfrm>
            <a:off x="914400" y="2895600"/>
            <a:ext cx="7848600" cy="1711238"/>
          </a:xfrm>
          <a:prstGeom prst="rect">
            <a:avLst/>
          </a:prstGeom>
          <a:noFill/>
          <a:ln w="9525">
            <a:noFill/>
            <a:miter lim="800000"/>
            <a:headEnd/>
            <a:tailEnd/>
          </a:ln>
        </p:spPr>
        <p:txBody>
          <a:bodyPr wrap="square">
            <a:prstTxWarp prst="textNoShape">
              <a:avLst/>
            </a:prstTxWarp>
            <a:spAutoFit/>
          </a:bodyPr>
          <a:lstStyle/>
          <a:p>
            <a:pPr>
              <a:lnSpc>
                <a:spcPct val="110000"/>
              </a:lnSpc>
              <a:buFont typeface="Wingdings" charset="2"/>
              <a:buChar char="Ø"/>
            </a:pPr>
            <a:r>
              <a:rPr lang="en-US" sz="2400" dirty="0" smtClean="0">
                <a:solidFill>
                  <a:srgbClr val="002060"/>
                </a:solidFill>
                <a:latin typeface="Times New Roman" charset="0"/>
                <a:ea typeface="Times New Roman" charset="0"/>
                <a:cs typeface="Times New Roman" charset="0"/>
              </a:rPr>
              <a:t> If you have not signed your speaker A/V waiver, please go to the registration desk and do so ASAP!</a:t>
            </a:r>
          </a:p>
          <a:p>
            <a:pPr>
              <a:lnSpc>
                <a:spcPct val="110000"/>
              </a:lnSpc>
              <a:buFont typeface="Wingdings" charset="2"/>
              <a:buChar char="Ø"/>
            </a:pPr>
            <a:r>
              <a:rPr lang="en-US" sz="2400" dirty="0" smtClean="0">
                <a:solidFill>
                  <a:srgbClr val="002060"/>
                </a:solidFill>
                <a:latin typeface="Times New Roman" charset="0"/>
                <a:ea typeface="Times New Roman" charset="0"/>
                <a:cs typeface="Times New Roman" charset="0"/>
              </a:rPr>
              <a:t> Presentation slides will be posted/updated during the week</a:t>
            </a:r>
          </a:p>
          <a:p>
            <a:pPr>
              <a:lnSpc>
                <a:spcPct val="110000"/>
              </a:lnSpc>
              <a:buFont typeface="Wingdings" charset="2"/>
              <a:buChar char="Ø"/>
            </a:pPr>
            <a:r>
              <a:rPr lang="en-US" sz="2400" dirty="0" smtClean="0">
                <a:solidFill>
                  <a:srgbClr val="002060"/>
                </a:solidFill>
                <a:latin typeface="Times New Roman" charset="0"/>
                <a:ea typeface="Times New Roman" charset="0"/>
                <a:cs typeface="Times New Roman" charset="0"/>
              </a:rPr>
              <a:t> Videos will be posted in the next couple weeks</a:t>
            </a:r>
            <a:endParaRPr lang="en-US" sz="2400" dirty="0">
              <a:solidFill>
                <a:srgbClr val="002060"/>
              </a:solidFill>
              <a:latin typeface="Times New Roman" charset="0"/>
              <a:ea typeface="Times New Roman" charset="0"/>
              <a:cs typeface="Times New Roman" charset="0"/>
            </a:endParaRPr>
          </a:p>
        </p:txBody>
      </p:sp>
      <p:sp>
        <p:nvSpPr>
          <p:cNvPr id="2" name="TextBox 1"/>
          <p:cNvSpPr txBox="1"/>
          <p:nvPr/>
        </p:nvSpPr>
        <p:spPr>
          <a:xfrm>
            <a:off x="1143000" y="914400"/>
            <a:ext cx="7543800" cy="1938992"/>
          </a:xfrm>
          <a:prstGeom prst="rect">
            <a:avLst/>
          </a:prstGeom>
          <a:noFill/>
          <a:ln w="76200" cmpd="sng">
            <a:solidFill>
              <a:schemeClr val="accent2">
                <a:lumMod val="75000"/>
              </a:schemeClr>
            </a:solidFill>
          </a:ln>
        </p:spPr>
        <p:txBody>
          <a:bodyPr wrap="square" rtlCol="0">
            <a:spAutoFit/>
          </a:bodyPr>
          <a:lstStyle/>
          <a:p>
            <a:pPr algn="ctr"/>
            <a:r>
              <a:rPr lang="en-US" sz="3200" b="1" dirty="0" smtClean="0"/>
              <a:t>NOTICE</a:t>
            </a:r>
            <a:endParaRPr lang="en-US" dirty="0"/>
          </a:p>
          <a:p>
            <a:pPr algn="ctr"/>
            <a:r>
              <a:rPr lang="en-US" sz="2200" dirty="0"/>
              <a:t>Caltech will be making audio/video recordings of this program.  By attending this event, you may be included in these recordings and agree that Caltech may broadcast them for promotional or educational purposes in any media</a:t>
            </a:r>
            <a:r>
              <a:rPr lang="en-US" sz="2200" dirty="0" smtClean="0"/>
              <a:t>.</a:t>
            </a:r>
            <a:endParaRPr lang="en-US" sz="2200" dirty="0"/>
          </a:p>
        </p:txBody>
      </p:sp>
      <p:sp>
        <p:nvSpPr>
          <p:cNvPr id="8" name="TextBox 6"/>
          <p:cNvSpPr txBox="1">
            <a:spLocks noChangeArrowheads="1"/>
          </p:cNvSpPr>
          <p:nvPr/>
        </p:nvSpPr>
        <p:spPr bwMode="auto">
          <a:xfrm>
            <a:off x="838200" y="4648200"/>
            <a:ext cx="5029200" cy="2000548"/>
          </a:xfrm>
          <a:prstGeom prst="rect">
            <a:avLst/>
          </a:prstGeom>
          <a:noFill/>
          <a:ln w="9525">
            <a:noFill/>
            <a:miter lim="800000"/>
            <a:headEnd/>
            <a:tailEnd/>
          </a:ln>
        </p:spPr>
        <p:txBody>
          <a:bodyPr wrap="square">
            <a:prstTxWarp prst="textNoShape">
              <a:avLst/>
            </a:prstTxWarp>
            <a:spAutoFit/>
          </a:bodyPr>
          <a:lstStyle/>
          <a:p>
            <a:r>
              <a:rPr lang="en-US" sz="2800" dirty="0">
                <a:solidFill>
                  <a:srgbClr val="790015"/>
                </a:solidFill>
                <a:latin typeface="Times New Roman" charset="0"/>
                <a:ea typeface="Times New Roman" charset="0"/>
                <a:cs typeface="Times New Roman" charset="0"/>
              </a:rPr>
              <a:t>Wireless </a:t>
            </a:r>
            <a:r>
              <a:rPr lang="en-US" sz="2800" dirty="0" smtClean="0">
                <a:solidFill>
                  <a:srgbClr val="790015"/>
                </a:solidFill>
                <a:latin typeface="Times New Roman" charset="0"/>
                <a:ea typeface="Times New Roman" charset="0"/>
                <a:cs typeface="Times New Roman" charset="0"/>
              </a:rPr>
              <a:t>Access:</a:t>
            </a:r>
            <a:endParaRPr lang="en-US" sz="2800" dirty="0">
              <a:solidFill>
                <a:srgbClr val="790015"/>
              </a:solidFill>
              <a:latin typeface="Times New Roman" charset="0"/>
              <a:ea typeface="Times New Roman" charset="0"/>
              <a:cs typeface="Times New Roman" charset="0"/>
            </a:endParaRPr>
          </a:p>
          <a:p>
            <a:r>
              <a:rPr lang="en-US" sz="2400" dirty="0">
                <a:solidFill>
                  <a:srgbClr val="002060"/>
                </a:solidFill>
                <a:latin typeface="Times New Roman" charset="0"/>
                <a:ea typeface="Times New Roman" charset="0"/>
                <a:cs typeface="Times New Roman" charset="0"/>
              </a:rPr>
              <a:t> </a:t>
            </a:r>
            <a:r>
              <a:rPr lang="en-US" sz="2400" dirty="0" smtClean="0">
                <a:solidFill>
                  <a:srgbClr val="002060"/>
                </a:solidFill>
                <a:latin typeface="Times New Roman" charset="0"/>
                <a:ea typeface="Times New Roman" charset="0"/>
                <a:cs typeface="Times New Roman" charset="0"/>
              </a:rPr>
              <a:t>Network </a:t>
            </a:r>
            <a:r>
              <a:rPr lang="en-US" sz="2400" dirty="0" smtClean="0">
                <a:solidFill>
                  <a:srgbClr val="002060"/>
                </a:solidFill>
                <a:latin typeface="Times New Roman" charset="0"/>
                <a:ea typeface="Times New Roman" charset="0"/>
                <a:cs typeface="Times New Roman" charset="0"/>
              </a:rPr>
              <a:t>name: </a:t>
            </a:r>
            <a:r>
              <a:rPr lang="en-US" sz="2400" dirty="0" smtClean="0">
                <a:solidFill>
                  <a:srgbClr val="002060"/>
                </a:solidFill>
                <a:latin typeface="Times New Roman" charset="0"/>
                <a:ea typeface="Times New Roman" charset="0"/>
                <a:cs typeface="Times New Roman" charset="0"/>
              </a:rPr>
              <a:t>Caltech </a:t>
            </a:r>
            <a:r>
              <a:rPr lang="en-US" sz="2400" dirty="0" smtClean="0">
                <a:solidFill>
                  <a:srgbClr val="002060"/>
                </a:solidFill>
                <a:latin typeface="Times New Roman" charset="0"/>
                <a:ea typeface="Times New Roman" charset="0"/>
                <a:cs typeface="Times New Roman" charset="0"/>
              </a:rPr>
              <a:t>conference</a:t>
            </a:r>
          </a:p>
          <a:p>
            <a:r>
              <a:rPr lang="en-US" sz="2400" dirty="0">
                <a:solidFill>
                  <a:srgbClr val="002060"/>
                </a:solidFill>
                <a:latin typeface="Times New Roman" charset="0"/>
                <a:ea typeface="Times New Roman" charset="0"/>
                <a:cs typeface="Times New Roman" charset="0"/>
              </a:rPr>
              <a:t> </a:t>
            </a:r>
            <a:r>
              <a:rPr lang="en-US" sz="2400" dirty="0" smtClean="0">
                <a:solidFill>
                  <a:srgbClr val="002060"/>
                </a:solidFill>
                <a:latin typeface="Times New Roman" charset="0"/>
                <a:ea typeface="Times New Roman" charset="0"/>
                <a:cs typeface="Times New Roman" charset="0"/>
              </a:rPr>
              <a:t>User </a:t>
            </a:r>
            <a:r>
              <a:rPr lang="en-US" sz="2400" dirty="0" smtClean="0">
                <a:solidFill>
                  <a:srgbClr val="002060"/>
                </a:solidFill>
                <a:latin typeface="Times New Roman" charset="0"/>
                <a:ea typeface="Times New Roman" charset="0"/>
                <a:cs typeface="Times New Roman" charset="0"/>
              </a:rPr>
              <a:t>name: SSW2015</a:t>
            </a:r>
          </a:p>
          <a:p>
            <a:r>
              <a:rPr lang="en-US" sz="2400" dirty="0">
                <a:solidFill>
                  <a:srgbClr val="002060"/>
                </a:solidFill>
                <a:latin typeface="Times New Roman" charset="0"/>
                <a:ea typeface="Times New Roman" charset="0"/>
                <a:cs typeface="Times New Roman" charset="0"/>
              </a:rPr>
              <a:t> </a:t>
            </a:r>
            <a:r>
              <a:rPr lang="en-US" sz="2400" dirty="0" smtClean="0">
                <a:solidFill>
                  <a:srgbClr val="002060"/>
                </a:solidFill>
                <a:latin typeface="Times New Roman" charset="0"/>
                <a:ea typeface="Times New Roman" charset="0"/>
                <a:cs typeface="Times New Roman" charset="0"/>
              </a:rPr>
              <a:t>Password</a:t>
            </a:r>
            <a:r>
              <a:rPr lang="en-US" sz="2400" dirty="0" smtClean="0">
                <a:solidFill>
                  <a:srgbClr val="002060"/>
                </a:solidFill>
                <a:latin typeface="Times New Roman" charset="0"/>
                <a:ea typeface="Times New Roman" charset="0"/>
                <a:cs typeface="Times New Roman" charset="0"/>
              </a:rPr>
              <a:t>: sagan15</a:t>
            </a:r>
            <a:endParaRPr lang="en-US" sz="2400" dirty="0">
              <a:solidFill>
                <a:srgbClr val="002060"/>
              </a:solidFill>
              <a:latin typeface="Times New Roman" charset="0"/>
              <a:ea typeface="Times New Roman" charset="0"/>
              <a:cs typeface="Times New Roman" charset="0"/>
            </a:endParaRPr>
          </a:p>
          <a:p>
            <a:endParaRPr lang="en-US" sz="2400" b="1" dirty="0">
              <a:solidFill>
                <a:srgbClr val="002060"/>
              </a:solidFill>
              <a:latin typeface="Times New Roman" charset="0"/>
              <a:ea typeface="Times New Roman" charset="0"/>
              <a:cs typeface="Times New Roman" charset="0"/>
            </a:endParaRPr>
          </a:p>
        </p:txBody>
      </p:sp>
      <p:sp>
        <p:nvSpPr>
          <p:cNvPr id="9" name="Date Placeholder 2"/>
          <p:cNvSpPr>
            <a:spLocks noGrp="1"/>
          </p:cNvSpPr>
          <p:nvPr>
            <p:ph type="dt" sz="half" idx="10"/>
          </p:nvPr>
        </p:nvSpPr>
        <p:spPr>
          <a:xfrm>
            <a:off x="457200" y="6356350"/>
            <a:ext cx="2133600" cy="365125"/>
          </a:xfrm>
        </p:spPr>
        <p:txBody>
          <a:bodyPr/>
          <a:lstStyle/>
          <a:p>
            <a:pPr defTabSz="914251">
              <a:defRPr/>
            </a:pPr>
            <a:r>
              <a:rPr lang="en-US" dirty="0" smtClean="0">
                <a:latin typeface="Times New Roman" pitchFamily="48" charset="0"/>
              </a:rPr>
              <a:t>July 27, 2015</a:t>
            </a:r>
            <a:endParaRPr lang="en-US" dirty="0">
              <a:latin typeface="Times New Roman" pitchFamily="48" charset="0"/>
            </a:endParaRPr>
          </a:p>
        </p:txBody>
      </p:sp>
      <p:sp>
        <p:nvSpPr>
          <p:cNvPr id="10" name="Footer Placeholder 10"/>
          <p:cNvSpPr>
            <a:spLocks noGrp="1"/>
          </p:cNvSpPr>
          <p:nvPr>
            <p:ph type="ftr" sz="quarter" idx="11"/>
          </p:nvPr>
        </p:nvSpPr>
        <p:spPr>
          <a:xfrm>
            <a:off x="3124200" y="6356350"/>
            <a:ext cx="2895600" cy="365125"/>
          </a:xfrm>
        </p:spPr>
        <p:txBody>
          <a:bodyPr/>
          <a:lstStyle/>
          <a:p>
            <a:pPr>
              <a:defRPr/>
            </a:pPr>
            <a:r>
              <a:rPr lang="en-US" dirty="0" smtClean="0"/>
              <a:t>SSW15 Opening - D. </a:t>
            </a:r>
            <a:r>
              <a:rPr lang="en-US" dirty="0" err="1" smtClean="0"/>
              <a:t>Gelino</a:t>
            </a:r>
            <a:endParaRPr lang="en-US" dirty="0"/>
          </a:p>
        </p:txBody>
      </p:sp>
      <p:sp>
        <p:nvSpPr>
          <p:cNvPr id="3" name="TextBox 2"/>
          <p:cNvSpPr txBox="1"/>
          <p:nvPr/>
        </p:nvSpPr>
        <p:spPr>
          <a:xfrm>
            <a:off x="4572000" y="5562600"/>
            <a:ext cx="4648200" cy="523220"/>
          </a:xfrm>
          <a:prstGeom prst="rect">
            <a:avLst/>
          </a:prstGeom>
          <a:noFill/>
        </p:spPr>
        <p:txBody>
          <a:bodyPr wrap="square" rtlCol="0">
            <a:spAutoFit/>
          </a:bodyPr>
          <a:lstStyle/>
          <a:p>
            <a:r>
              <a:rPr lang="en-US" sz="2400" dirty="0" smtClean="0">
                <a:solidFill>
                  <a:srgbClr val="790015"/>
                </a:solidFill>
                <a:latin typeface="Times New Roman" charset="0"/>
                <a:ea typeface="Times New Roman" charset="0"/>
                <a:cs typeface="Times New Roman" charset="0"/>
              </a:rPr>
              <a:t>Caltech is also part of </a:t>
            </a:r>
            <a:r>
              <a:rPr lang="en-US" sz="2800" dirty="0" err="1" smtClean="0">
                <a:solidFill>
                  <a:srgbClr val="790015"/>
                </a:solidFill>
                <a:latin typeface="Times New Roman" charset="0"/>
                <a:ea typeface="Times New Roman" charset="0"/>
                <a:cs typeface="Times New Roman" charset="0"/>
              </a:rPr>
              <a:t>eduroam</a:t>
            </a:r>
            <a:r>
              <a:rPr lang="en-US" sz="2400" dirty="0" smtClean="0">
                <a:solidFill>
                  <a:srgbClr val="790015"/>
                </a:solidFill>
                <a:latin typeface="Times New Roman" charset="0"/>
                <a:ea typeface="Times New Roman" charset="0"/>
                <a:cs typeface="Times New Roman" charset="0"/>
              </a:rPr>
              <a:t>!</a:t>
            </a:r>
            <a:endParaRPr lang="en-US" sz="2400" dirty="0">
              <a:solidFill>
                <a:srgbClr val="00206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1487549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Hands-On Sessions – Thank </a:t>
            </a:r>
            <a:r>
              <a:rPr lang="en-US" dirty="0" smtClean="0"/>
              <a:t>You!!</a:t>
            </a:r>
            <a:endParaRPr lang="en-US" dirty="0"/>
          </a:p>
        </p:txBody>
      </p:sp>
      <p:sp>
        <p:nvSpPr>
          <p:cNvPr id="3" name="Content Placeholder 2"/>
          <p:cNvSpPr>
            <a:spLocks noGrp="1"/>
          </p:cNvSpPr>
          <p:nvPr>
            <p:ph idx="1"/>
          </p:nvPr>
        </p:nvSpPr>
        <p:spPr>
          <a:xfrm>
            <a:off x="1085850" y="1219200"/>
            <a:ext cx="7600950" cy="5638800"/>
          </a:xfrm>
        </p:spPr>
        <p:txBody>
          <a:bodyPr>
            <a:normAutofit/>
          </a:bodyPr>
          <a:lstStyle/>
          <a:p>
            <a:r>
              <a:rPr lang="en-US" sz="2600" dirty="0">
                <a:solidFill>
                  <a:srgbClr val="002060"/>
                </a:solidFill>
                <a:latin typeface="Times New Roman" charset="0"/>
                <a:cs typeface="Times New Roman" charset="0"/>
              </a:rPr>
              <a:t>The preparation and computer support in getting ready for the hands-on sessions has been extensive and would not have been possible </a:t>
            </a:r>
            <a:r>
              <a:rPr lang="en-US" sz="2600" dirty="0" smtClean="0">
                <a:solidFill>
                  <a:srgbClr val="002060"/>
                </a:solidFill>
                <a:latin typeface="Times New Roman" charset="0"/>
                <a:cs typeface="Times New Roman" charset="0"/>
              </a:rPr>
              <a:t>without </a:t>
            </a:r>
            <a:r>
              <a:rPr lang="en-US" sz="2600" dirty="0">
                <a:solidFill>
                  <a:srgbClr val="002060"/>
                </a:solidFill>
                <a:latin typeface="Times New Roman" charset="0"/>
                <a:cs typeface="Times New Roman" charset="0"/>
              </a:rPr>
              <a:t>the dedicated help from</a:t>
            </a:r>
            <a:r>
              <a:rPr lang="en-US" sz="2600" dirty="0" smtClean="0">
                <a:solidFill>
                  <a:srgbClr val="002060"/>
                </a:solidFill>
                <a:latin typeface="Times New Roman" charset="0"/>
                <a:cs typeface="Times New Roman" charset="0"/>
              </a:rPr>
              <a:t>:</a:t>
            </a:r>
          </a:p>
          <a:p>
            <a:endParaRPr lang="en-US" sz="1100" dirty="0">
              <a:solidFill>
                <a:srgbClr val="002060"/>
              </a:solidFill>
              <a:latin typeface="Times New Roman" charset="0"/>
              <a:cs typeface="Times New Roman" charset="0"/>
            </a:endParaRPr>
          </a:p>
          <a:p>
            <a:pPr lvl="1"/>
            <a:r>
              <a:rPr lang="en-US" sz="2200" dirty="0" err="1" smtClean="0">
                <a:solidFill>
                  <a:srgbClr val="800000"/>
                </a:solidFill>
              </a:rPr>
              <a:t>Christoph</a:t>
            </a:r>
            <a:r>
              <a:rPr lang="en-US" sz="2200" dirty="0" smtClean="0">
                <a:solidFill>
                  <a:srgbClr val="800000"/>
                </a:solidFill>
              </a:rPr>
              <a:t> </a:t>
            </a:r>
            <a:r>
              <a:rPr lang="en-US" sz="2200" dirty="0" err="1" smtClean="0">
                <a:solidFill>
                  <a:srgbClr val="800000"/>
                </a:solidFill>
              </a:rPr>
              <a:t>Mordasini</a:t>
            </a:r>
            <a:r>
              <a:rPr lang="en-US" sz="2200" dirty="0" smtClean="0">
                <a:solidFill>
                  <a:srgbClr val="800000"/>
                </a:solidFill>
              </a:rPr>
              <a:t> (Univ. of Bern)</a:t>
            </a:r>
            <a:endParaRPr lang="en-US" sz="2200" dirty="0">
              <a:solidFill>
                <a:srgbClr val="800000"/>
              </a:solidFill>
            </a:endParaRPr>
          </a:p>
          <a:p>
            <a:pPr lvl="1"/>
            <a:r>
              <a:rPr lang="en-US" sz="2200" dirty="0" smtClean="0">
                <a:solidFill>
                  <a:srgbClr val="800000"/>
                </a:solidFill>
              </a:rPr>
              <a:t>Geoff </a:t>
            </a:r>
            <a:r>
              <a:rPr lang="en-US" sz="2200" dirty="0" err="1" smtClean="0">
                <a:solidFill>
                  <a:srgbClr val="800000"/>
                </a:solidFill>
              </a:rPr>
              <a:t>Bryden</a:t>
            </a:r>
            <a:r>
              <a:rPr lang="en-US" sz="2200" dirty="0" smtClean="0">
                <a:solidFill>
                  <a:srgbClr val="800000"/>
                </a:solidFill>
              </a:rPr>
              <a:t> (JPL)</a:t>
            </a:r>
            <a:endParaRPr lang="en-US" sz="2200" dirty="0">
              <a:solidFill>
                <a:srgbClr val="800000"/>
              </a:solidFill>
            </a:endParaRPr>
          </a:p>
          <a:p>
            <a:pPr lvl="1"/>
            <a:r>
              <a:rPr lang="en-US" sz="2200" dirty="0" smtClean="0">
                <a:solidFill>
                  <a:srgbClr val="800000"/>
                </a:solidFill>
              </a:rPr>
              <a:t>Roberta </a:t>
            </a:r>
            <a:r>
              <a:rPr lang="en-US" sz="2200" dirty="0" err="1" smtClean="0">
                <a:solidFill>
                  <a:srgbClr val="800000"/>
                </a:solidFill>
              </a:rPr>
              <a:t>Paladini</a:t>
            </a:r>
            <a:r>
              <a:rPr lang="en-US" sz="2200" dirty="0" smtClean="0">
                <a:solidFill>
                  <a:srgbClr val="800000"/>
                </a:solidFill>
              </a:rPr>
              <a:t> (IPAC)</a:t>
            </a:r>
            <a:endParaRPr lang="en-US" sz="2200" dirty="0">
              <a:solidFill>
                <a:srgbClr val="800000"/>
              </a:solidFill>
            </a:endParaRPr>
          </a:p>
          <a:p>
            <a:pPr lvl="1"/>
            <a:r>
              <a:rPr lang="en-US" sz="2200" dirty="0" smtClean="0">
                <a:solidFill>
                  <a:srgbClr val="002060"/>
                </a:solidFill>
                <a:latin typeface="Times New Roman" charset="0"/>
                <a:cs typeface="Times New Roman" charset="0"/>
              </a:rPr>
              <a:t>Dennis </a:t>
            </a:r>
            <a:r>
              <a:rPr lang="en-US" sz="2200" dirty="0" err="1">
                <a:solidFill>
                  <a:srgbClr val="002060"/>
                </a:solidFill>
                <a:latin typeface="Times New Roman" charset="0"/>
                <a:cs typeface="Times New Roman" charset="0"/>
              </a:rPr>
              <a:t>Wittman</a:t>
            </a:r>
            <a:r>
              <a:rPr lang="en-US" sz="2200" dirty="0">
                <a:solidFill>
                  <a:srgbClr val="002060"/>
                </a:solidFill>
                <a:latin typeface="Times New Roman" charset="0"/>
                <a:cs typeface="Times New Roman" charset="0"/>
              </a:rPr>
              <a:t> (IPAC)</a:t>
            </a:r>
          </a:p>
          <a:p>
            <a:pPr lvl="1"/>
            <a:r>
              <a:rPr lang="en-US" sz="2200" dirty="0" smtClean="0">
                <a:solidFill>
                  <a:srgbClr val="002060"/>
                </a:solidFill>
                <a:latin typeface="Times New Roman" charset="0"/>
                <a:cs typeface="Times New Roman" charset="0"/>
              </a:rPr>
              <a:t>Wendy </a:t>
            </a:r>
            <a:r>
              <a:rPr lang="en-US" sz="2200" dirty="0">
                <a:solidFill>
                  <a:srgbClr val="002060"/>
                </a:solidFill>
                <a:latin typeface="Times New Roman" charset="0"/>
                <a:cs typeface="Times New Roman" charset="0"/>
              </a:rPr>
              <a:t>Burt (IPAC)</a:t>
            </a:r>
          </a:p>
          <a:p>
            <a:pPr lvl="1"/>
            <a:r>
              <a:rPr lang="en-US" sz="2200" dirty="0">
                <a:solidFill>
                  <a:srgbClr val="002060"/>
                </a:solidFill>
                <a:latin typeface="Times New Roman" charset="0"/>
                <a:cs typeface="Times New Roman" charset="0"/>
              </a:rPr>
              <a:t>Alex </a:t>
            </a:r>
            <a:r>
              <a:rPr lang="en-US" sz="2200" dirty="0" err="1">
                <a:solidFill>
                  <a:srgbClr val="002060"/>
                </a:solidFill>
                <a:latin typeface="Times New Roman" charset="0"/>
                <a:cs typeface="Times New Roman" charset="0"/>
              </a:rPr>
              <a:t>Hui</a:t>
            </a:r>
            <a:r>
              <a:rPr lang="en-US" sz="2200" dirty="0">
                <a:solidFill>
                  <a:srgbClr val="002060"/>
                </a:solidFill>
                <a:latin typeface="Times New Roman" charset="0"/>
                <a:cs typeface="Times New Roman" charset="0"/>
              </a:rPr>
              <a:t> (IPAC)</a:t>
            </a:r>
          </a:p>
          <a:p>
            <a:pPr marL="457200" lvl="1" indent="0">
              <a:buNone/>
            </a:pPr>
            <a:endParaRPr lang="en-US" dirty="0" smtClean="0"/>
          </a:p>
          <a:p>
            <a:pPr lvl="1"/>
            <a:endParaRPr lang="en-US" dirty="0"/>
          </a:p>
        </p:txBody>
      </p:sp>
      <p:sp>
        <p:nvSpPr>
          <p:cNvPr id="6" name="Slide Number Placeholder 5"/>
          <p:cNvSpPr>
            <a:spLocks noGrp="1"/>
          </p:cNvSpPr>
          <p:nvPr>
            <p:ph type="sldNum" sz="quarter" idx="12"/>
          </p:nvPr>
        </p:nvSpPr>
        <p:spPr/>
        <p:txBody>
          <a:bodyPr/>
          <a:lstStyle/>
          <a:p>
            <a:fld id="{20DBA2CF-2BF6-9941-A3CA-8143C6F650C0}" type="slidenum">
              <a:rPr lang="en-US" smtClean="0"/>
              <a:pPr/>
              <a:t>6</a:t>
            </a:fld>
            <a:endParaRPr lang="en-US"/>
          </a:p>
        </p:txBody>
      </p:sp>
      <p:sp>
        <p:nvSpPr>
          <p:cNvPr id="11" name="Date Placeholder 2"/>
          <p:cNvSpPr>
            <a:spLocks noGrp="1"/>
          </p:cNvSpPr>
          <p:nvPr>
            <p:ph type="dt" sz="half" idx="10"/>
          </p:nvPr>
        </p:nvSpPr>
        <p:spPr>
          <a:xfrm>
            <a:off x="457200" y="6356350"/>
            <a:ext cx="2133600" cy="365125"/>
          </a:xfrm>
        </p:spPr>
        <p:txBody>
          <a:bodyPr/>
          <a:lstStyle/>
          <a:p>
            <a:pPr defTabSz="914251">
              <a:defRPr/>
            </a:pPr>
            <a:r>
              <a:rPr lang="en-US" dirty="0" smtClean="0">
                <a:latin typeface="Times New Roman" pitchFamily="48" charset="0"/>
              </a:rPr>
              <a:t>July 27, 2015</a:t>
            </a:r>
            <a:endParaRPr lang="en-US" dirty="0">
              <a:latin typeface="Times New Roman" pitchFamily="48" charset="0"/>
            </a:endParaRPr>
          </a:p>
        </p:txBody>
      </p:sp>
      <p:sp>
        <p:nvSpPr>
          <p:cNvPr id="12" name="Footer Placeholder 10"/>
          <p:cNvSpPr>
            <a:spLocks noGrp="1"/>
          </p:cNvSpPr>
          <p:nvPr>
            <p:ph type="ftr" sz="quarter" idx="11"/>
          </p:nvPr>
        </p:nvSpPr>
        <p:spPr>
          <a:xfrm>
            <a:off x="3124200" y="6356350"/>
            <a:ext cx="2895600" cy="365125"/>
          </a:xfrm>
        </p:spPr>
        <p:txBody>
          <a:bodyPr/>
          <a:lstStyle/>
          <a:p>
            <a:pPr>
              <a:defRPr/>
            </a:pPr>
            <a:r>
              <a:rPr lang="en-US" dirty="0" smtClean="0"/>
              <a:t>SSW15 Opening - D. </a:t>
            </a:r>
            <a:r>
              <a:rPr lang="en-US" dirty="0" err="1" smtClean="0"/>
              <a:t>Gelino</a:t>
            </a:r>
            <a:endParaRPr lang="en-US" dirty="0"/>
          </a:p>
        </p:txBody>
      </p:sp>
      <p:pic>
        <p:nvPicPr>
          <p:cNvPr id="4" name="Picture 3"/>
          <p:cNvPicPr>
            <a:picLocks noChangeAspect="1"/>
          </p:cNvPicPr>
          <p:nvPr/>
        </p:nvPicPr>
        <p:blipFill>
          <a:blip r:embed="rId2"/>
          <a:stretch>
            <a:fillRect/>
          </a:stretch>
        </p:blipFill>
        <p:spPr>
          <a:xfrm>
            <a:off x="5791200" y="3698072"/>
            <a:ext cx="2667000" cy="2269173"/>
          </a:xfrm>
          <a:prstGeom prst="rect">
            <a:avLst/>
          </a:prstGeom>
        </p:spPr>
      </p:pic>
    </p:spTree>
    <p:extLst>
      <p:ext uri="{BB962C8B-B14F-4D97-AF65-F5344CB8AC3E}">
        <p14:creationId xmlns:p14="http://schemas.microsoft.com/office/powerpoint/2010/main" val="28404587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dirty="0" smtClean="0">
                <a:latin typeface="Times New Roman" charset="0"/>
                <a:cs typeface="Times New Roman" charset="0"/>
              </a:rPr>
              <a:t>POPs and Posters</a:t>
            </a:r>
            <a:endParaRPr lang="en-US" dirty="0">
              <a:latin typeface="Times New Roman" charset="0"/>
              <a:cs typeface="Times New Roman" charset="0"/>
            </a:endParaRPr>
          </a:p>
        </p:txBody>
      </p:sp>
      <p:sp>
        <p:nvSpPr>
          <p:cNvPr id="5" name="Slide Number Placeholder 4"/>
          <p:cNvSpPr>
            <a:spLocks noGrp="1"/>
          </p:cNvSpPr>
          <p:nvPr>
            <p:ph type="sldNum" sz="quarter" idx="12"/>
          </p:nvPr>
        </p:nvSpPr>
        <p:spPr/>
        <p:txBody>
          <a:bodyPr/>
          <a:lstStyle/>
          <a:p>
            <a:fld id="{9ED89F08-60EB-F844-B82A-8F1C0919B71B}" type="slidenum">
              <a:rPr lang="en-US"/>
              <a:pPr/>
              <a:t>7</a:t>
            </a:fld>
            <a:endParaRPr lang="en-US"/>
          </a:p>
        </p:txBody>
      </p:sp>
      <p:sp>
        <p:nvSpPr>
          <p:cNvPr id="7174" name="TextBox 6"/>
          <p:cNvSpPr txBox="1">
            <a:spLocks noChangeArrowheads="1"/>
          </p:cNvSpPr>
          <p:nvPr/>
        </p:nvSpPr>
        <p:spPr bwMode="auto">
          <a:xfrm>
            <a:off x="970912" y="1162644"/>
            <a:ext cx="7715888" cy="6247865"/>
          </a:xfrm>
          <a:prstGeom prst="rect">
            <a:avLst/>
          </a:prstGeom>
          <a:noFill/>
          <a:ln w="9525">
            <a:noFill/>
            <a:miter lim="800000"/>
            <a:headEnd/>
            <a:tailEnd/>
          </a:ln>
        </p:spPr>
        <p:txBody>
          <a:bodyPr wrap="square">
            <a:prstTxWarp prst="textNoShape">
              <a:avLst/>
            </a:prstTxWarp>
            <a:spAutoFit/>
          </a:bodyPr>
          <a:lstStyle/>
          <a:p>
            <a:r>
              <a:rPr lang="en-US" sz="2800" b="1" dirty="0" smtClean="0">
                <a:solidFill>
                  <a:srgbClr val="002060"/>
                </a:solidFill>
                <a:latin typeface="Times New Roman" charset="0"/>
                <a:ea typeface="Times New Roman" charset="0"/>
                <a:cs typeface="Times New Roman" charset="0"/>
              </a:rPr>
              <a:t>Attendee </a:t>
            </a:r>
            <a:r>
              <a:rPr lang="en-US" sz="2800" b="1" dirty="0">
                <a:solidFill>
                  <a:srgbClr val="002060"/>
                </a:solidFill>
                <a:latin typeface="Times New Roman" charset="0"/>
                <a:ea typeface="Times New Roman" charset="0"/>
                <a:cs typeface="Times New Roman" charset="0"/>
              </a:rPr>
              <a:t>Pops</a:t>
            </a:r>
            <a:endParaRPr lang="en-US" sz="2800" dirty="0">
              <a:solidFill>
                <a:srgbClr val="002060"/>
              </a:solidFill>
              <a:latin typeface="Times New Roman" charset="0"/>
              <a:ea typeface="Times New Roman" charset="0"/>
              <a:cs typeface="Times New Roman" charset="0"/>
            </a:endParaRPr>
          </a:p>
          <a:p>
            <a:pPr marL="914400" lvl="1" indent="-457200">
              <a:buFont typeface="Arial"/>
              <a:buChar char="•"/>
            </a:pPr>
            <a:r>
              <a:rPr lang="en-US" sz="2600" dirty="0" smtClean="0">
                <a:solidFill>
                  <a:srgbClr val="002060"/>
                </a:solidFill>
                <a:latin typeface="Times New Roman" charset="0"/>
                <a:ea typeface="Times New Roman" charset="0"/>
                <a:cs typeface="Times New Roman" charset="0"/>
              </a:rPr>
              <a:t>All </a:t>
            </a:r>
            <a:r>
              <a:rPr lang="en-US" sz="2600" dirty="0">
                <a:solidFill>
                  <a:srgbClr val="002060"/>
                </a:solidFill>
                <a:latin typeface="Times New Roman" charset="0"/>
                <a:ea typeface="Times New Roman" charset="0"/>
                <a:cs typeface="Times New Roman" charset="0"/>
              </a:rPr>
              <a:t>speakers in </a:t>
            </a:r>
            <a:r>
              <a:rPr lang="en-US" sz="2600" dirty="0" smtClean="0">
                <a:solidFill>
                  <a:srgbClr val="002060"/>
                </a:solidFill>
                <a:latin typeface="Times New Roman" charset="0"/>
                <a:ea typeface="Times New Roman" charset="0"/>
                <a:cs typeface="Times New Roman" charset="0"/>
              </a:rPr>
              <a:t>a group will </a:t>
            </a:r>
            <a:r>
              <a:rPr lang="en-US" sz="2600" dirty="0">
                <a:solidFill>
                  <a:srgbClr val="002060"/>
                </a:solidFill>
                <a:latin typeface="Times New Roman" charset="0"/>
                <a:ea typeface="Times New Roman" charset="0"/>
                <a:cs typeface="Times New Roman" charset="0"/>
              </a:rPr>
              <a:t>line up at the front of </a:t>
            </a:r>
            <a:r>
              <a:rPr lang="en-US" sz="2600" dirty="0" smtClean="0">
                <a:solidFill>
                  <a:srgbClr val="002060"/>
                </a:solidFill>
                <a:latin typeface="Times New Roman" charset="0"/>
                <a:ea typeface="Times New Roman" charset="0"/>
                <a:cs typeface="Times New Roman" charset="0"/>
              </a:rPr>
              <a:t>the</a:t>
            </a:r>
            <a:r>
              <a:rPr lang="en-US" sz="2600" dirty="0">
                <a:solidFill>
                  <a:srgbClr val="002060"/>
                </a:solidFill>
                <a:latin typeface="Times New Roman" charset="0"/>
                <a:ea typeface="Times New Roman" charset="0"/>
                <a:cs typeface="Times New Roman" charset="0"/>
              </a:rPr>
              <a:t> </a:t>
            </a:r>
            <a:r>
              <a:rPr lang="en-US" sz="2600" dirty="0" smtClean="0">
                <a:solidFill>
                  <a:srgbClr val="002060"/>
                </a:solidFill>
                <a:latin typeface="Times New Roman" charset="0"/>
                <a:ea typeface="Times New Roman" charset="0"/>
                <a:cs typeface="Times New Roman" charset="0"/>
              </a:rPr>
              <a:t>room</a:t>
            </a:r>
            <a:endParaRPr lang="en-US" sz="2600" dirty="0">
              <a:solidFill>
                <a:srgbClr val="002060"/>
              </a:solidFill>
              <a:latin typeface="Times New Roman" charset="0"/>
              <a:ea typeface="Times New Roman" charset="0"/>
              <a:cs typeface="Times New Roman" charset="0"/>
            </a:endParaRPr>
          </a:p>
          <a:p>
            <a:pPr marL="914400" lvl="1" indent="-457200">
              <a:buFont typeface="Arial"/>
              <a:buChar char="•"/>
            </a:pPr>
            <a:r>
              <a:rPr lang="en-US" sz="2600" dirty="0" smtClean="0">
                <a:solidFill>
                  <a:srgbClr val="002060"/>
                </a:solidFill>
                <a:latin typeface="Times New Roman" charset="0"/>
                <a:ea typeface="Times New Roman" charset="0"/>
                <a:cs typeface="Times New Roman" charset="0"/>
              </a:rPr>
              <a:t>Each </a:t>
            </a:r>
            <a:r>
              <a:rPr lang="en-US" sz="2600" dirty="0">
                <a:solidFill>
                  <a:srgbClr val="002060"/>
                </a:solidFill>
                <a:latin typeface="Times New Roman" charset="0"/>
                <a:ea typeface="Times New Roman" charset="0"/>
                <a:cs typeface="Times New Roman" charset="0"/>
              </a:rPr>
              <a:t>speaker will be given</a:t>
            </a:r>
            <a:r>
              <a:rPr lang="en-US" sz="2600" dirty="0" smtClean="0">
                <a:solidFill>
                  <a:srgbClr val="002060"/>
                </a:solidFill>
                <a:latin typeface="Times New Roman" charset="0"/>
                <a:ea typeface="Times New Roman" charset="0"/>
                <a:cs typeface="Times New Roman" charset="0"/>
              </a:rPr>
              <a:t> </a:t>
            </a:r>
            <a:r>
              <a:rPr lang="en-US" sz="2600" i="1" dirty="0" smtClean="0">
                <a:solidFill>
                  <a:srgbClr val="002060"/>
                </a:solidFill>
                <a:latin typeface="Times New Roman" charset="0"/>
                <a:ea typeface="Times New Roman" charset="0"/>
                <a:cs typeface="Times New Roman" charset="0"/>
              </a:rPr>
              <a:t>exactly</a:t>
            </a:r>
          </a:p>
          <a:p>
            <a:pPr lvl="1"/>
            <a:r>
              <a:rPr lang="en-US" sz="2600" i="1" dirty="0" smtClean="0">
                <a:solidFill>
                  <a:srgbClr val="002060"/>
                </a:solidFill>
                <a:latin typeface="Times New Roman" charset="0"/>
                <a:ea typeface="Times New Roman" charset="0"/>
                <a:cs typeface="Times New Roman" charset="0"/>
              </a:rPr>
              <a:t> </a:t>
            </a:r>
            <a:r>
              <a:rPr lang="en-US" sz="2600" i="1" dirty="0">
                <a:solidFill>
                  <a:srgbClr val="002060"/>
                </a:solidFill>
                <a:latin typeface="Times New Roman" charset="0"/>
                <a:ea typeface="Times New Roman" charset="0"/>
                <a:cs typeface="Times New Roman" charset="0"/>
              </a:rPr>
              <a:t>2 minutes </a:t>
            </a:r>
            <a:r>
              <a:rPr lang="en-US" sz="2600" dirty="0">
                <a:solidFill>
                  <a:srgbClr val="002060"/>
                </a:solidFill>
                <a:latin typeface="Times New Roman" charset="0"/>
                <a:ea typeface="Times New Roman" charset="0"/>
                <a:cs typeface="Times New Roman" charset="0"/>
              </a:rPr>
              <a:t>to present their</a:t>
            </a:r>
            <a:r>
              <a:rPr lang="en-US" sz="2600" dirty="0" smtClean="0">
                <a:solidFill>
                  <a:srgbClr val="002060"/>
                </a:solidFill>
                <a:latin typeface="Times New Roman" charset="0"/>
                <a:ea typeface="Times New Roman" charset="0"/>
                <a:cs typeface="Times New Roman" charset="0"/>
              </a:rPr>
              <a:t> </a:t>
            </a:r>
            <a:r>
              <a:rPr lang="en-US" sz="2600" dirty="0" smtClean="0">
                <a:solidFill>
                  <a:srgbClr val="002060"/>
                </a:solidFill>
                <a:latin typeface="Times New Roman" charset="0"/>
                <a:ea typeface="Times New Roman" charset="0"/>
                <a:cs typeface="Times New Roman" charset="0"/>
              </a:rPr>
              <a:t>submitted </a:t>
            </a:r>
          </a:p>
          <a:p>
            <a:pPr lvl="1"/>
            <a:r>
              <a:rPr lang="en-US" sz="2600" dirty="0">
                <a:solidFill>
                  <a:srgbClr val="002060"/>
                </a:solidFill>
                <a:latin typeface="Times New Roman" charset="0"/>
                <a:ea typeface="Times New Roman" charset="0"/>
                <a:cs typeface="Times New Roman" charset="0"/>
              </a:rPr>
              <a:t> </a:t>
            </a:r>
            <a:r>
              <a:rPr lang="en-US" sz="2600" dirty="0" smtClean="0">
                <a:solidFill>
                  <a:srgbClr val="002060"/>
                </a:solidFill>
                <a:latin typeface="Times New Roman" charset="0"/>
                <a:ea typeface="Times New Roman" charset="0"/>
                <a:cs typeface="Times New Roman" charset="0"/>
              </a:rPr>
              <a:t>slides</a:t>
            </a:r>
            <a:endParaRPr lang="en-US" sz="2600" dirty="0" smtClean="0">
              <a:solidFill>
                <a:srgbClr val="002060"/>
              </a:solidFill>
              <a:latin typeface="Times New Roman" charset="0"/>
              <a:ea typeface="Times New Roman" charset="0"/>
              <a:cs typeface="Times New Roman" charset="0"/>
            </a:endParaRPr>
          </a:p>
          <a:p>
            <a:pPr lvl="1"/>
            <a:endParaRPr lang="en-US" sz="2800" b="1" dirty="0" smtClean="0">
              <a:solidFill>
                <a:srgbClr val="002060"/>
              </a:solidFill>
              <a:latin typeface="Times New Roman" charset="0"/>
              <a:ea typeface="Times New Roman" charset="0"/>
              <a:cs typeface="Times New Roman" charset="0"/>
            </a:endParaRPr>
          </a:p>
          <a:p>
            <a:pPr marL="0" lvl="1"/>
            <a:r>
              <a:rPr lang="en-US" sz="2800" b="1" dirty="0" smtClean="0">
                <a:solidFill>
                  <a:srgbClr val="002060"/>
                </a:solidFill>
                <a:latin typeface="Times New Roman" charset="0"/>
                <a:ea typeface="Times New Roman" charset="0"/>
                <a:cs typeface="Times New Roman" charset="0"/>
              </a:rPr>
              <a:t>Posters</a:t>
            </a:r>
          </a:p>
          <a:p>
            <a:pPr marL="914400" lvl="1" indent="-457200">
              <a:buFont typeface="Arial"/>
              <a:buChar char="•"/>
            </a:pPr>
            <a:r>
              <a:rPr lang="en-US" sz="2600" dirty="0" smtClean="0">
                <a:solidFill>
                  <a:srgbClr val="002060"/>
                </a:solidFill>
                <a:latin typeface="Times New Roman" charset="0"/>
                <a:ea typeface="Times New Roman" charset="0"/>
                <a:cs typeface="Times New Roman" charset="0"/>
              </a:rPr>
              <a:t>The </a:t>
            </a:r>
            <a:r>
              <a:rPr lang="en-US" sz="2600" dirty="0" smtClean="0">
                <a:solidFill>
                  <a:srgbClr val="002060"/>
                </a:solidFill>
                <a:latin typeface="Times New Roman" charset="0"/>
                <a:ea typeface="Times New Roman" charset="0"/>
                <a:cs typeface="Times New Roman" charset="0"/>
              </a:rPr>
              <a:t>posters will </a:t>
            </a:r>
            <a:r>
              <a:rPr lang="en-US" sz="2600" dirty="0">
                <a:solidFill>
                  <a:srgbClr val="002060"/>
                </a:solidFill>
                <a:latin typeface="Times New Roman" charset="0"/>
                <a:ea typeface="Times New Roman" charset="0"/>
                <a:cs typeface="Times New Roman" charset="0"/>
              </a:rPr>
              <a:t>be displayed outside around the DNA pool during the week </a:t>
            </a:r>
            <a:endParaRPr lang="en-US" sz="2600" dirty="0">
              <a:solidFill>
                <a:srgbClr val="002060"/>
              </a:solidFill>
              <a:latin typeface="Times New Roman" charset="0"/>
              <a:ea typeface="Times New Roman" charset="0"/>
              <a:cs typeface="Times New Roman" charset="0"/>
            </a:endParaRPr>
          </a:p>
          <a:p>
            <a:pPr marL="914400" lvl="1" indent="-457200">
              <a:buFont typeface="Arial"/>
              <a:buChar char="•"/>
            </a:pPr>
            <a:r>
              <a:rPr lang="en-US" sz="2600" dirty="0" smtClean="0">
                <a:solidFill>
                  <a:srgbClr val="002060"/>
                </a:solidFill>
                <a:latin typeface="Times New Roman" charset="0"/>
                <a:ea typeface="Times New Roman" charset="0"/>
                <a:cs typeface="Times New Roman" charset="0"/>
              </a:rPr>
              <a:t>There are dedicated </a:t>
            </a:r>
            <a:r>
              <a:rPr lang="en-US" sz="2600" dirty="0">
                <a:solidFill>
                  <a:srgbClr val="002060"/>
                </a:solidFill>
                <a:latin typeface="Times New Roman" charset="0"/>
                <a:ea typeface="Times New Roman" charset="0"/>
                <a:cs typeface="Times New Roman" charset="0"/>
              </a:rPr>
              <a:t>poster sessions on Wednesday and Thursday mornings during the coffee </a:t>
            </a:r>
            <a:r>
              <a:rPr lang="en-US" sz="2600" dirty="0" smtClean="0">
                <a:solidFill>
                  <a:srgbClr val="002060"/>
                </a:solidFill>
                <a:latin typeface="Times New Roman" charset="0"/>
                <a:ea typeface="Times New Roman" charset="0"/>
                <a:cs typeface="Times New Roman" charset="0"/>
              </a:rPr>
              <a:t>breaks</a:t>
            </a:r>
            <a:endParaRPr lang="en-US" sz="2600" dirty="0">
              <a:solidFill>
                <a:srgbClr val="002060"/>
              </a:solidFill>
              <a:latin typeface="Times New Roman" charset="0"/>
              <a:ea typeface="Times New Roman" charset="0"/>
              <a:cs typeface="Times New Roman" charset="0"/>
            </a:endParaRPr>
          </a:p>
          <a:p>
            <a:endParaRPr lang="en-US" sz="2800" dirty="0">
              <a:solidFill>
                <a:srgbClr val="002060"/>
              </a:solidFill>
              <a:latin typeface="Times New Roman" charset="0"/>
              <a:ea typeface="Times New Roman" charset="0"/>
              <a:cs typeface="Times New Roman" charset="0"/>
            </a:endParaRPr>
          </a:p>
          <a:p>
            <a:pPr>
              <a:buFont typeface="Wingdings" charset="2"/>
              <a:buChar char="Ø"/>
            </a:pPr>
            <a:endParaRPr lang="en-US" sz="2800" dirty="0" smtClean="0">
              <a:solidFill>
                <a:srgbClr val="002060"/>
              </a:solidFill>
              <a:latin typeface="Times New Roman" charset="0"/>
              <a:ea typeface="Times New Roman" charset="0"/>
              <a:cs typeface="Times New Roman" charset="0"/>
            </a:endParaRPr>
          </a:p>
        </p:txBody>
      </p:sp>
      <p:sp>
        <p:nvSpPr>
          <p:cNvPr id="10" name="Date Placeholder 2"/>
          <p:cNvSpPr>
            <a:spLocks noGrp="1"/>
          </p:cNvSpPr>
          <p:nvPr>
            <p:ph type="dt" sz="half" idx="10"/>
          </p:nvPr>
        </p:nvSpPr>
        <p:spPr>
          <a:xfrm>
            <a:off x="457200" y="6356350"/>
            <a:ext cx="2133600" cy="365125"/>
          </a:xfrm>
        </p:spPr>
        <p:txBody>
          <a:bodyPr/>
          <a:lstStyle/>
          <a:p>
            <a:pPr defTabSz="914251">
              <a:defRPr/>
            </a:pPr>
            <a:r>
              <a:rPr lang="en-US" dirty="0" smtClean="0">
                <a:latin typeface="Times New Roman" pitchFamily="48" charset="0"/>
              </a:rPr>
              <a:t>July 27, 2015</a:t>
            </a:r>
            <a:endParaRPr lang="en-US" dirty="0">
              <a:latin typeface="Times New Roman" pitchFamily="48" charset="0"/>
            </a:endParaRPr>
          </a:p>
        </p:txBody>
      </p:sp>
      <p:sp>
        <p:nvSpPr>
          <p:cNvPr id="11" name="Footer Placeholder 10"/>
          <p:cNvSpPr>
            <a:spLocks noGrp="1"/>
          </p:cNvSpPr>
          <p:nvPr>
            <p:ph type="ftr" sz="quarter" idx="11"/>
          </p:nvPr>
        </p:nvSpPr>
        <p:spPr>
          <a:xfrm>
            <a:off x="3124200" y="6356350"/>
            <a:ext cx="2895600" cy="365125"/>
          </a:xfrm>
        </p:spPr>
        <p:txBody>
          <a:bodyPr/>
          <a:lstStyle/>
          <a:p>
            <a:pPr>
              <a:defRPr/>
            </a:pPr>
            <a:r>
              <a:rPr lang="en-US" dirty="0" smtClean="0"/>
              <a:t>SSW15 Opening - D. </a:t>
            </a:r>
            <a:r>
              <a:rPr lang="en-US" dirty="0" err="1" smtClean="0"/>
              <a:t>Gelino</a:t>
            </a:r>
            <a:endParaRPr lang="en-US" dirty="0"/>
          </a:p>
        </p:txBody>
      </p:sp>
      <p:pic>
        <p:nvPicPr>
          <p:cNvPr id="2" name="Picture 1"/>
          <p:cNvPicPr>
            <a:picLocks noChangeAspect="1"/>
          </p:cNvPicPr>
          <p:nvPr/>
        </p:nvPicPr>
        <p:blipFill>
          <a:blip r:embed="rId2"/>
          <a:stretch>
            <a:fillRect/>
          </a:stretch>
        </p:blipFill>
        <p:spPr>
          <a:xfrm>
            <a:off x="6781800" y="2057400"/>
            <a:ext cx="1762375" cy="243545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smtClean="0">
                <a:latin typeface="Times New Roman" charset="0"/>
                <a:cs typeface="Times New Roman" charset="0"/>
              </a:rPr>
              <a:t>Workshop Refreshments and Lunches</a:t>
            </a:r>
            <a:endParaRPr lang="en-US" dirty="0">
              <a:latin typeface="Times New Roman" charset="0"/>
              <a:cs typeface="Times New Roman" charset="0"/>
            </a:endParaRPr>
          </a:p>
        </p:txBody>
      </p:sp>
      <p:sp>
        <p:nvSpPr>
          <p:cNvPr id="6" name="Slide Number Placeholder 5"/>
          <p:cNvSpPr>
            <a:spLocks noGrp="1"/>
          </p:cNvSpPr>
          <p:nvPr>
            <p:ph type="sldNum" sz="quarter" idx="12"/>
          </p:nvPr>
        </p:nvSpPr>
        <p:spPr/>
        <p:txBody>
          <a:bodyPr/>
          <a:lstStyle/>
          <a:p>
            <a:fld id="{E4B75884-93A1-834B-98E9-FED42C0EEF3A}" type="slidenum">
              <a:rPr lang="en-US"/>
              <a:pPr/>
              <a:t>8</a:t>
            </a:fld>
            <a:endParaRPr lang="en-US"/>
          </a:p>
        </p:txBody>
      </p:sp>
      <p:sp>
        <p:nvSpPr>
          <p:cNvPr id="9222" name="TextBox 8"/>
          <p:cNvSpPr txBox="1">
            <a:spLocks noChangeArrowheads="1"/>
          </p:cNvSpPr>
          <p:nvPr/>
        </p:nvSpPr>
        <p:spPr bwMode="auto">
          <a:xfrm>
            <a:off x="949325" y="1353264"/>
            <a:ext cx="8042275" cy="5047536"/>
          </a:xfrm>
          <a:prstGeom prst="rect">
            <a:avLst/>
          </a:prstGeom>
          <a:noFill/>
          <a:ln w="9525">
            <a:noFill/>
            <a:miter lim="800000"/>
            <a:headEnd/>
            <a:tailEnd/>
          </a:ln>
        </p:spPr>
        <p:txBody>
          <a:bodyPr wrap="square">
            <a:prstTxWarp prst="textNoShape">
              <a:avLst/>
            </a:prstTxWarp>
            <a:spAutoFit/>
          </a:bodyPr>
          <a:lstStyle/>
          <a:p>
            <a:pPr>
              <a:buFont typeface="Wingdings" charset="2"/>
              <a:buChar char="Ø"/>
            </a:pPr>
            <a:r>
              <a:rPr lang="en-US" sz="2000" dirty="0">
                <a:solidFill>
                  <a:srgbClr val="002060"/>
                </a:solidFill>
                <a:latin typeface="Times New Roman" charset="0"/>
                <a:ea typeface="Times New Roman" charset="0"/>
                <a:cs typeface="Times New Roman" charset="0"/>
              </a:rPr>
              <a:t> </a:t>
            </a:r>
            <a:r>
              <a:rPr lang="en-US" sz="2300" dirty="0" smtClean="0">
                <a:solidFill>
                  <a:srgbClr val="002060"/>
                </a:solidFill>
                <a:latin typeface="Times New Roman" charset="0"/>
                <a:ea typeface="Times New Roman" charset="0"/>
                <a:cs typeface="Times New Roman" charset="0"/>
              </a:rPr>
              <a:t>Coffee and limited snacks in the classroom across </a:t>
            </a:r>
            <a:endParaRPr lang="en-US" sz="2300" dirty="0" smtClean="0">
              <a:solidFill>
                <a:srgbClr val="002060"/>
              </a:solidFill>
              <a:latin typeface="Times New Roman" charset="0"/>
              <a:ea typeface="Times New Roman" charset="0"/>
              <a:cs typeface="Times New Roman" charset="0"/>
            </a:endParaRPr>
          </a:p>
          <a:p>
            <a:r>
              <a:rPr lang="en-US" sz="2300" dirty="0" smtClean="0">
                <a:solidFill>
                  <a:srgbClr val="002060"/>
                </a:solidFill>
                <a:latin typeface="Times New Roman" charset="0"/>
                <a:ea typeface="Times New Roman" charset="0"/>
                <a:cs typeface="Times New Roman" charset="0"/>
              </a:rPr>
              <a:t>the </a:t>
            </a:r>
            <a:r>
              <a:rPr lang="en-US" sz="2300" dirty="0" smtClean="0">
                <a:solidFill>
                  <a:srgbClr val="002060"/>
                </a:solidFill>
                <a:latin typeface="Times New Roman" charset="0"/>
                <a:ea typeface="Times New Roman" charset="0"/>
                <a:cs typeface="Times New Roman" charset="0"/>
              </a:rPr>
              <a:t>courtyard </a:t>
            </a:r>
            <a:endParaRPr lang="en-US" sz="2300" dirty="0" smtClean="0">
              <a:solidFill>
                <a:srgbClr val="002060"/>
              </a:solidFill>
              <a:latin typeface="Times New Roman" charset="0"/>
              <a:ea typeface="Times New Roman" charset="0"/>
              <a:cs typeface="Times New Roman" charset="0"/>
            </a:endParaRPr>
          </a:p>
          <a:p>
            <a:endParaRPr lang="en-US" sz="2300" dirty="0" smtClean="0">
              <a:solidFill>
                <a:srgbClr val="002060"/>
              </a:solidFill>
              <a:latin typeface="Times New Roman" charset="0"/>
              <a:ea typeface="Times New Roman" charset="0"/>
              <a:cs typeface="Times New Roman" charset="0"/>
            </a:endParaRPr>
          </a:p>
          <a:p>
            <a:pPr>
              <a:buFont typeface="Wingdings" charset="2"/>
              <a:buChar char="Ø"/>
            </a:pPr>
            <a:r>
              <a:rPr lang="en-US" sz="2300" dirty="0">
                <a:solidFill>
                  <a:srgbClr val="002060"/>
                </a:solidFill>
                <a:latin typeface="Times New Roman" charset="0"/>
                <a:ea typeface="Times New Roman" charset="0"/>
                <a:cs typeface="Times New Roman" charset="0"/>
              </a:rPr>
              <a:t> </a:t>
            </a:r>
            <a:r>
              <a:rPr lang="en-US" sz="2300" dirty="0" smtClean="0">
                <a:solidFill>
                  <a:srgbClr val="002060"/>
                </a:solidFill>
                <a:latin typeface="Times New Roman" charset="0"/>
                <a:ea typeface="Times New Roman" charset="0"/>
                <a:cs typeface="Times New Roman" charset="0"/>
              </a:rPr>
              <a:t>Box lunches for those who have </a:t>
            </a:r>
            <a:r>
              <a:rPr lang="en-US" sz="2300" i="1" dirty="0" smtClean="0">
                <a:solidFill>
                  <a:srgbClr val="002060"/>
                </a:solidFill>
                <a:latin typeface="Times New Roman" charset="0"/>
                <a:ea typeface="Times New Roman" charset="0"/>
                <a:cs typeface="Times New Roman" charset="0"/>
              </a:rPr>
              <a:t>pre-ordered</a:t>
            </a:r>
          </a:p>
          <a:p>
            <a:pPr lvl="1">
              <a:buFont typeface="Wingdings" charset="2"/>
              <a:buChar char="Ø"/>
            </a:pPr>
            <a:r>
              <a:rPr lang="en-US" sz="2300" dirty="0" smtClean="0">
                <a:solidFill>
                  <a:srgbClr val="002060"/>
                </a:solidFill>
                <a:latin typeface="Times New Roman" charset="0"/>
                <a:ea typeface="Times New Roman" charset="0"/>
                <a:cs typeface="Times New Roman" charset="0"/>
              </a:rPr>
              <a:t>Please leave the vegetarian and other dietary needs lunches for those who ordered them</a:t>
            </a:r>
          </a:p>
          <a:p>
            <a:pPr lvl="1">
              <a:buFont typeface="Wingdings" charset="2"/>
              <a:buChar char="Ø"/>
            </a:pPr>
            <a:endParaRPr lang="en-US" sz="2300" dirty="0">
              <a:solidFill>
                <a:srgbClr val="002060"/>
              </a:solidFill>
              <a:latin typeface="Times New Roman" charset="0"/>
              <a:ea typeface="Times New Roman" charset="0"/>
              <a:cs typeface="Times New Roman" charset="0"/>
            </a:endParaRPr>
          </a:p>
          <a:p>
            <a:pPr>
              <a:buFont typeface="Wingdings" charset="2"/>
              <a:buChar char="Ø"/>
            </a:pPr>
            <a:r>
              <a:rPr lang="en-US" sz="2300" dirty="0" smtClean="0">
                <a:solidFill>
                  <a:srgbClr val="002060"/>
                </a:solidFill>
                <a:latin typeface="Times New Roman" charset="0"/>
                <a:ea typeface="Times New Roman" charset="0"/>
                <a:cs typeface="Times New Roman" charset="0"/>
              </a:rPr>
              <a:t> Please do not eat lunch in the courtyard since the building residents like to use this space</a:t>
            </a:r>
          </a:p>
          <a:p>
            <a:pPr>
              <a:buFont typeface="Wingdings" charset="2"/>
              <a:buChar char="Ø"/>
            </a:pPr>
            <a:endParaRPr lang="en-US" sz="2300" dirty="0">
              <a:solidFill>
                <a:srgbClr val="002060"/>
              </a:solidFill>
              <a:latin typeface="Times New Roman" charset="0"/>
              <a:ea typeface="Times New Roman" charset="0"/>
              <a:cs typeface="Times New Roman" charset="0"/>
            </a:endParaRPr>
          </a:p>
          <a:p>
            <a:pPr>
              <a:buFont typeface="Wingdings" charset="2"/>
              <a:buChar char="Ø"/>
            </a:pPr>
            <a:r>
              <a:rPr lang="en-US" sz="2300" dirty="0" smtClean="0">
                <a:solidFill>
                  <a:srgbClr val="002060"/>
                </a:solidFill>
                <a:latin typeface="Times New Roman" charset="0"/>
                <a:ea typeface="Times New Roman" charset="0"/>
                <a:cs typeface="Times New Roman" charset="0"/>
              </a:rPr>
              <a:t>Thursday evening at 7 pm we will gather at El </a:t>
            </a:r>
            <a:r>
              <a:rPr lang="en-US" sz="2300" dirty="0" err="1" smtClean="0">
                <a:solidFill>
                  <a:srgbClr val="002060"/>
                </a:solidFill>
                <a:latin typeface="Times New Roman" charset="0"/>
                <a:ea typeface="Times New Roman" charset="0"/>
                <a:cs typeface="Times New Roman" charset="0"/>
              </a:rPr>
              <a:t>Cholo</a:t>
            </a:r>
            <a:r>
              <a:rPr lang="en-US" sz="2300" dirty="0" smtClean="0">
                <a:solidFill>
                  <a:srgbClr val="002060"/>
                </a:solidFill>
                <a:latin typeface="Times New Roman" charset="0"/>
                <a:ea typeface="Times New Roman" charset="0"/>
                <a:cs typeface="Times New Roman" charset="0"/>
              </a:rPr>
              <a:t> restaurant for the workshop dinner.  If you would still like to attend, please pay </a:t>
            </a:r>
            <a:r>
              <a:rPr lang="en-US" sz="2300" dirty="0" smtClean="0">
                <a:solidFill>
                  <a:srgbClr val="002060"/>
                </a:solidFill>
                <a:latin typeface="Times New Roman" charset="0"/>
                <a:ea typeface="Times New Roman" charset="0"/>
                <a:cs typeface="Times New Roman" charset="0"/>
              </a:rPr>
              <a:t>for your ticket at </a:t>
            </a:r>
            <a:r>
              <a:rPr lang="en-US" sz="2300" dirty="0" smtClean="0">
                <a:solidFill>
                  <a:srgbClr val="002060"/>
                </a:solidFill>
                <a:latin typeface="Times New Roman" charset="0"/>
                <a:ea typeface="Times New Roman" charset="0"/>
                <a:cs typeface="Times New Roman" charset="0"/>
              </a:rPr>
              <a:t>the registration desk before the end of Monday.</a:t>
            </a:r>
          </a:p>
        </p:txBody>
      </p:sp>
      <p:sp>
        <p:nvSpPr>
          <p:cNvPr id="7" name="Date Placeholder 2"/>
          <p:cNvSpPr>
            <a:spLocks noGrp="1"/>
          </p:cNvSpPr>
          <p:nvPr>
            <p:ph type="dt" sz="half" idx="10"/>
          </p:nvPr>
        </p:nvSpPr>
        <p:spPr>
          <a:xfrm>
            <a:off x="457200" y="6356350"/>
            <a:ext cx="2133600" cy="365125"/>
          </a:xfrm>
        </p:spPr>
        <p:txBody>
          <a:bodyPr/>
          <a:lstStyle/>
          <a:p>
            <a:pPr defTabSz="914251">
              <a:defRPr/>
            </a:pPr>
            <a:r>
              <a:rPr lang="en-US" dirty="0" smtClean="0">
                <a:latin typeface="Times New Roman" pitchFamily="48" charset="0"/>
              </a:rPr>
              <a:t>July 27, 2015</a:t>
            </a:r>
            <a:endParaRPr lang="en-US" dirty="0">
              <a:latin typeface="Times New Roman" pitchFamily="48" charset="0"/>
            </a:endParaRPr>
          </a:p>
        </p:txBody>
      </p:sp>
      <p:sp>
        <p:nvSpPr>
          <p:cNvPr id="9" name="Footer Placeholder 10"/>
          <p:cNvSpPr>
            <a:spLocks noGrp="1"/>
          </p:cNvSpPr>
          <p:nvPr>
            <p:ph type="ftr" sz="quarter" idx="11"/>
          </p:nvPr>
        </p:nvSpPr>
        <p:spPr>
          <a:xfrm>
            <a:off x="3124200" y="6356350"/>
            <a:ext cx="2895600" cy="365125"/>
          </a:xfrm>
        </p:spPr>
        <p:txBody>
          <a:bodyPr/>
          <a:lstStyle/>
          <a:p>
            <a:pPr>
              <a:defRPr/>
            </a:pPr>
            <a:r>
              <a:rPr lang="en-US" dirty="0" smtClean="0"/>
              <a:t>SSW15 Opening - D. </a:t>
            </a:r>
            <a:r>
              <a:rPr lang="en-US" dirty="0" err="1" smtClean="0"/>
              <a:t>Gelino</a:t>
            </a:r>
            <a:endParaRPr lang="en-US" dirty="0"/>
          </a:p>
        </p:txBody>
      </p:sp>
      <p:pic>
        <p:nvPicPr>
          <p:cNvPr id="2" name="Picture 1"/>
          <p:cNvPicPr>
            <a:picLocks noChangeAspect="1"/>
          </p:cNvPicPr>
          <p:nvPr/>
        </p:nvPicPr>
        <p:blipFill>
          <a:blip r:embed="rId2"/>
          <a:stretch>
            <a:fillRect/>
          </a:stretch>
        </p:blipFill>
        <p:spPr>
          <a:xfrm>
            <a:off x="7391400" y="914400"/>
            <a:ext cx="1171134" cy="1969198"/>
          </a:xfrm>
          <a:prstGeom prst="rect">
            <a:avLst/>
          </a:prstGeom>
        </p:spPr>
      </p:pic>
    </p:spTree>
    <p:extLst>
      <p:ext uri="{BB962C8B-B14F-4D97-AF65-F5344CB8AC3E}">
        <p14:creationId xmlns:p14="http://schemas.microsoft.com/office/powerpoint/2010/main" val="19564892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smtClean="0">
                <a:latin typeface="Times New Roman" charset="0"/>
                <a:cs typeface="Times New Roman" charset="0"/>
              </a:rPr>
              <a:t>Lunch with the Speakers</a:t>
            </a:r>
            <a:endParaRPr lang="en-US" dirty="0">
              <a:latin typeface="Times New Roman" charset="0"/>
              <a:cs typeface="Times New Roman" charset="0"/>
            </a:endParaRPr>
          </a:p>
        </p:txBody>
      </p:sp>
      <p:sp>
        <p:nvSpPr>
          <p:cNvPr id="6" name="Slide Number Placeholder 5"/>
          <p:cNvSpPr>
            <a:spLocks noGrp="1"/>
          </p:cNvSpPr>
          <p:nvPr>
            <p:ph type="sldNum" sz="quarter" idx="12"/>
          </p:nvPr>
        </p:nvSpPr>
        <p:spPr/>
        <p:txBody>
          <a:bodyPr/>
          <a:lstStyle/>
          <a:p>
            <a:fld id="{E4B75884-93A1-834B-98E9-FED42C0EEF3A}" type="slidenum">
              <a:rPr lang="en-US"/>
              <a:pPr/>
              <a:t>9</a:t>
            </a:fld>
            <a:endParaRPr lang="en-US"/>
          </a:p>
        </p:txBody>
      </p:sp>
      <p:sp>
        <p:nvSpPr>
          <p:cNvPr id="9222" name="TextBox 8"/>
          <p:cNvSpPr txBox="1">
            <a:spLocks noChangeArrowheads="1"/>
          </p:cNvSpPr>
          <p:nvPr/>
        </p:nvSpPr>
        <p:spPr bwMode="auto">
          <a:xfrm>
            <a:off x="935127" y="1219200"/>
            <a:ext cx="8042275" cy="4508927"/>
          </a:xfrm>
          <a:prstGeom prst="rect">
            <a:avLst/>
          </a:prstGeom>
          <a:noFill/>
          <a:ln w="9525">
            <a:noFill/>
            <a:miter lim="800000"/>
            <a:headEnd/>
            <a:tailEnd/>
          </a:ln>
        </p:spPr>
        <p:txBody>
          <a:bodyPr wrap="square">
            <a:prstTxWarp prst="textNoShape">
              <a:avLst/>
            </a:prstTxWarp>
            <a:spAutoFit/>
          </a:bodyPr>
          <a:lstStyle/>
          <a:p>
            <a:pPr>
              <a:lnSpc>
                <a:spcPct val="110000"/>
              </a:lnSpc>
              <a:buFont typeface="Wingdings" charset="2"/>
              <a:buChar char="Ø"/>
            </a:pPr>
            <a:r>
              <a:rPr lang="en-US" sz="2000" dirty="0">
                <a:solidFill>
                  <a:srgbClr val="002060"/>
                </a:solidFill>
                <a:latin typeface="Times New Roman" charset="0"/>
                <a:ea typeface="Times New Roman" charset="0"/>
                <a:cs typeface="Times New Roman" charset="0"/>
              </a:rPr>
              <a:t> </a:t>
            </a:r>
            <a:r>
              <a:rPr lang="en-US" sz="2400" dirty="0" smtClean="0">
                <a:solidFill>
                  <a:srgbClr val="002060"/>
                </a:solidFill>
                <a:latin typeface="Times New Roman" charset="0"/>
                <a:ea typeface="Times New Roman" charset="0"/>
                <a:cs typeface="Times New Roman" charset="0"/>
              </a:rPr>
              <a:t>A few</a:t>
            </a:r>
            <a:r>
              <a:rPr lang="en-US" sz="2400" dirty="0" smtClean="0">
                <a:solidFill>
                  <a:srgbClr val="002060"/>
                </a:solidFill>
                <a:latin typeface="Times New Roman" charset="0"/>
                <a:ea typeface="Times New Roman" charset="0"/>
                <a:cs typeface="Times New Roman" charset="0"/>
              </a:rPr>
              <a:t> of the speakers have volunteered to have lunch with small groups of attendees on various days</a:t>
            </a:r>
          </a:p>
          <a:p>
            <a:pPr>
              <a:lnSpc>
                <a:spcPct val="110000"/>
              </a:lnSpc>
            </a:pPr>
            <a:endParaRPr lang="en-US" sz="2400" dirty="0" smtClean="0">
              <a:solidFill>
                <a:srgbClr val="002060"/>
              </a:solidFill>
              <a:latin typeface="Times New Roman" charset="0"/>
              <a:ea typeface="Times New Roman" charset="0"/>
              <a:cs typeface="Times New Roman" charset="0"/>
            </a:endParaRPr>
          </a:p>
          <a:p>
            <a:pPr lvl="1">
              <a:lnSpc>
                <a:spcPct val="110000"/>
              </a:lnSpc>
              <a:buFont typeface="Wingdings" charset="2"/>
              <a:buChar char="Ø"/>
            </a:pPr>
            <a:r>
              <a:rPr lang="en-US" sz="2400" dirty="0" smtClean="0">
                <a:solidFill>
                  <a:srgbClr val="002060"/>
                </a:solidFill>
                <a:latin typeface="Times New Roman" charset="0"/>
                <a:ea typeface="Times New Roman" charset="0"/>
                <a:cs typeface="Times New Roman" charset="0"/>
              </a:rPr>
              <a:t> Attendee sign up sheets at the registration desk</a:t>
            </a:r>
          </a:p>
          <a:p>
            <a:pPr lvl="1">
              <a:lnSpc>
                <a:spcPct val="110000"/>
              </a:lnSpc>
              <a:buFont typeface="Wingdings" charset="2"/>
              <a:buChar char="Ø"/>
            </a:pPr>
            <a:r>
              <a:rPr lang="en-US" sz="2400" dirty="0" smtClean="0">
                <a:solidFill>
                  <a:srgbClr val="002060"/>
                </a:solidFill>
                <a:latin typeface="Times New Roman" charset="0"/>
                <a:ea typeface="Times New Roman" charset="0"/>
                <a:cs typeface="Times New Roman" charset="0"/>
              </a:rPr>
              <a:t> Meet </a:t>
            </a:r>
            <a:r>
              <a:rPr lang="en-US" sz="2400" dirty="0">
                <a:solidFill>
                  <a:srgbClr val="002060"/>
                </a:solidFill>
                <a:latin typeface="Times New Roman" charset="0"/>
                <a:ea typeface="Times New Roman" charset="0"/>
                <a:cs typeface="Times New Roman" charset="0"/>
              </a:rPr>
              <a:t>the Speaker in the Courtyard at the beginning of the lunch </a:t>
            </a:r>
            <a:r>
              <a:rPr lang="en-US" sz="2400" dirty="0" smtClean="0">
                <a:solidFill>
                  <a:srgbClr val="002060"/>
                </a:solidFill>
                <a:latin typeface="Times New Roman" charset="0"/>
                <a:ea typeface="Times New Roman" charset="0"/>
                <a:cs typeface="Times New Roman" charset="0"/>
              </a:rPr>
              <a:t>hour</a:t>
            </a:r>
          </a:p>
          <a:p>
            <a:pPr lvl="1">
              <a:lnSpc>
                <a:spcPct val="110000"/>
              </a:lnSpc>
              <a:buFont typeface="Wingdings" charset="2"/>
              <a:buChar char="Ø"/>
            </a:pPr>
            <a:r>
              <a:rPr lang="en-US" sz="2400" dirty="0" smtClean="0">
                <a:solidFill>
                  <a:srgbClr val="002060"/>
                </a:solidFill>
                <a:latin typeface="Times New Roman" charset="0"/>
                <a:ea typeface="Times New Roman" charset="0"/>
                <a:cs typeface="Times New Roman" charset="0"/>
              </a:rPr>
              <a:t> Pick up your </a:t>
            </a:r>
            <a:r>
              <a:rPr lang="en-US" sz="2400" dirty="0" smtClean="0">
                <a:solidFill>
                  <a:srgbClr val="002060"/>
                </a:solidFill>
                <a:latin typeface="Times New Roman" charset="0"/>
                <a:ea typeface="Times New Roman" charset="0"/>
                <a:cs typeface="Times New Roman" charset="0"/>
              </a:rPr>
              <a:t>pre-ordered lunch or </a:t>
            </a:r>
          </a:p>
          <a:p>
            <a:pPr lvl="1">
              <a:lnSpc>
                <a:spcPct val="110000"/>
              </a:lnSpc>
            </a:pPr>
            <a:r>
              <a:rPr lang="en-US" sz="2400" dirty="0" smtClean="0">
                <a:solidFill>
                  <a:srgbClr val="002060"/>
                </a:solidFill>
                <a:latin typeface="Times New Roman" charset="0"/>
                <a:ea typeface="Times New Roman" charset="0"/>
                <a:cs typeface="Times New Roman" charset="0"/>
              </a:rPr>
              <a:t>purchase one at Broad Café (or Chandler) </a:t>
            </a:r>
          </a:p>
          <a:p>
            <a:pPr lvl="1">
              <a:lnSpc>
                <a:spcPct val="110000"/>
              </a:lnSpc>
              <a:buFont typeface="Wingdings" charset="2"/>
              <a:buChar char="Ø"/>
            </a:pPr>
            <a:r>
              <a:rPr lang="en-US" sz="2400" dirty="0" smtClean="0">
                <a:solidFill>
                  <a:srgbClr val="002060"/>
                </a:solidFill>
                <a:latin typeface="Times New Roman" charset="0"/>
                <a:ea typeface="Times New Roman" charset="0"/>
                <a:cs typeface="Times New Roman" charset="0"/>
              </a:rPr>
              <a:t>Find a shady spot by the posters or on </a:t>
            </a:r>
          </a:p>
          <a:p>
            <a:pPr lvl="1">
              <a:lnSpc>
                <a:spcPct val="110000"/>
              </a:lnSpc>
            </a:pPr>
            <a:r>
              <a:rPr lang="en-US" sz="2400" dirty="0" smtClean="0">
                <a:solidFill>
                  <a:srgbClr val="002060"/>
                </a:solidFill>
                <a:latin typeface="Times New Roman" charset="0"/>
                <a:ea typeface="Times New Roman" charset="0"/>
                <a:cs typeface="Times New Roman" charset="0"/>
              </a:rPr>
              <a:t>the grass and network!</a:t>
            </a:r>
            <a:endParaRPr lang="en-US" sz="2400" dirty="0" smtClean="0">
              <a:solidFill>
                <a:srgbClr val="002060"/>
              </a:solidFill>
              <a:latin typeface="Times New Roman" charset="0"/>
              <a:ea typeface="Times New Roman" charset="0"/>
              <a:cs typeface="Times New Roman" charset="0"/>
            </a:endParaRPr>
          </a:p>
          <a:p>
            <a:pPr>
              <a:buFont typeface="Wingdings" charset="2"/>
              <a:buChar char="Ø"/>
            </a:pPr>
            <a:endParaRPr lang="en-US" sz="2300" dirty="0" smtClean="0">
              <a:solidFill>
                <a:srgbClr val="002060"/>
              </a:solidFill>
              <a:latin typeface="Times New Roman" charset="0"/>
              <a:ea typeface="Times New Roman" charset="0"/>
              <a:cs typeface="Times New Roman" charset="0"/>
            </a:endParaRPr>
          </a:p>
        </p:txBody>
      </p:sp>
      <p:sp>
        <p:nvSpPr>
          <p:cNvPr id="7" name="Date Placeholder 2"/>
          <p:cNvSpPr>
            <a:spLocks noGrp="1"/>
          </p:cNvSpPr>
          <p:nvPr>
            <p:ph type="dt" sz="half" idx="10"/>
          </p:nvPr>
        </p:nvSpPr>
        <p:spPr>
          <a:xfrm>
            <a:off x="457200" y="6356350"/>
            <a:ext cx="2133600" cy="365125"/>
          </a:xfrm>
        </p:spPr>
        <p:txBody>
          <a:bodyPr/>
          <a:lstStyle/>
          <a:p>
            <a:pPr defTabSz="914251">
              <a:defRPr/>
            </a:pPr>
            <a:r>
              <a:rPr lang="en-US" dirty="0" smtClean="0">
                <a:latin typeface="Times New Roman" pitchFamily="48" charset="0"/>
              </a:rPr>
              <a:t>July 27, 2015</a:t>
            </a:r>
            <a:endParaRPr lang="en-US" dirty="0">
              <a:latin typeface="Times New Roman" pitchFamily="48" charset="0"/>
            </a:endParaRPr>
          </a:p>
        </p:txBody>
      </p:sp>
      <p:sp>
        <p:nvSpPr>
          <p:cNvPr id="9" name="Footer Placeholder 10"/>
          <p:cNvSpPr>
            <a:spLocks noGrp="1"/>
          </p:cNvSpPr>
          <p:nvPr>
            <p:ph type="ftr" sz="quarter" idx="11"/>
          </p:nvPr>
        </p:nvSpPr>
        <p:spPr>
          <a:xfrm>
            <a:off x="3124200" y="6356350"/>
            <a:ext cx="2895600" cy="365125"/>
          </a:xfrm>
        </p:spPr>
        <p:txBody>
          <a:bodyPr/>
          <a:lstStyle/>
          <a:p>
            <a:pPr>
              <a:defRPr/>
            </a:pPr>
            <a:r>
              <a:rPr lang="en-US" dirty="0" smtClean="0"/>
              <a:t>SSW15 Opening - D. </a:t>
            </a:r>
            <a:r>
              <a:rPr lang="en-US" dirty="0" err="1" smtClean="0"/>
              <a:t>Gelino</a:t>
            </a:r>
            <a:endParaRPr lang="en-US" dirty="0"/>
          </a:p>
        </p:txBody>
      </p:sp>
      <p:pic>
        <p:nvPicPr>
          <p:cNvPr id="2" name="Picture 1"/>
          <p:cNvPicPr>
            <a:picLocks noChangeAspect="1"/>
          </p:cNvPicPr>
          <p:nvPr/>
        </p:nvPicPr>
        <p:blipFill>
          <a:blip r:embed="rId2"/>
          <a:stretch>
            <a:fillRect/>
          </a:stretch>
        </p:blipFill>
        <p:spPr>
          <a:xfrm>
            <a:off x="6858000" y="3505200"/>
            <a:ext cx="2051372" cy="3121256"/>
          </a:xfrm>
          <a:prstGeom prst="rect">
            <a:avLst/>
          </a:prstGeom>
        </p:spPr>
      </p:pic>
    </p:spTree>
    <p:extLst>
      <p:ext uri="{BB962C8B-B14F-4D97-AF65-F5344CB8AC3E}">
        <p14:creationId xmlns:p14="http://schemas.microsoft.com/office/powerpoint/2010/main" val="23616447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014 ss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18370</TotalTime>
  <Words>1085</Words>
  <Application>Microsoft Macintosh PowerPoint</Application>
  <PresentationFormat>On-screen Show (4:3)</PresentationFormat>
  <Paragraphs>188</Paragraphs>
  <Slides>14</Slides>
  <Notes>5</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2014 ssw</vt:lpstr>
      <vt:lpstr>PowerPoint Presentation</vt:lpstr>
      <vt:lpstr> Welcome to the 2015 Sagan Summer Workshop!</vt:lpstr>
      <vt:lpstr>The Organizing Committees</vt:lpstr>
      <vt:lpstr>The Speakers</vt:lpstr>
      <vt:lpstr>The Presentations and Wireless</vt:lpstr>
      <vt:lpstr>Hands-On Sessions – Thank You!!</vt:lpstr>
      <vt:lpstr>POPs and Posters</vt:lpstr>
      <vt:lpstr>Workshop Refreshments and Lunches</vt:lpstr>
      <vt:lpstr>Lunch with the Speakers</vt:lpstr>
      <vt:lpstr>Speaker Instructions</vt:lpstr>
      <vt:lpstr>Hands-On Sessions</vt:lpstr>
      <vt:lpstr>General Information</vt:lpstr>
      <vt:lpstr>2016 Sagan Postdoctoral Program</vt:lpstr>
      <vt:lpstr>Let’s Get Started!!</vt:lpstr>
    </vt:vector>
  </TitlesOfParts>
  <Company>California Institute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NExScI Overview</dc:title>
  <dc:creator>David A. Imel</dc:creator>
  <cp:lastModifiedBy>Dawn Gelino</cp:lastModifiedBy>
  <cp:revision>176</cp:revision>
  <cp:lastPrinted>2015-07-24T21:56:54Z</cp:lastPrinted>
  <dcterms:created xsi:type="dcterms:W3CDTF">2011-07-18T21:43:53Z</dcterms:created>
  <dcterms:modified xsi:type="dcterms:W3CDTF">2015-07-24T22:27:44Z</dcterms:modified>
</cp:coreProperties>
</file>