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3" r:id="rId4"/>
    <p:sldId id="264" r:id="rId5"/>
    <p:sldId id="258" r:id="rId6"/>
    <p:sldId id="260" r:id="rId7"/>
    <p:sldId id="261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/>
    <p:restoredTop sz="93919"/>
  </p:normalViewPr>
  <p:slideViewPr>
    <p:cSldViewPr snapToGrid="0" snapToObjects="1">
      <p:cViewPr varScale="1">
        <p:scale>
          <a:sx n="69" d="100"/>
          <a:sy n="69" d="100"/>
        </p:scale>
        <p:origin x="11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226"/>
            <a:ext cx="8915400" cy="1148328"/>
          </a:xfrm>
        </p:spPr>
        <p:txBody>
          <a:bodyPr>
            <a:normAutofit fontScale="90000"/>
          </a:bodyPr>
          <a:lstStyle/>
          <a:p>
            <a:r>
              <a:rPr lang="en-US" dirty="0"/>
              <a:t>Dust Evolution &amp; Planet Traps: </a:t>
            </a:r>
            <a:br>
              <a:rPr lang="en-US" dirty="0"/>
            </a:br>
            <a:r>
              <a:rPr lang="en-US" dirty="0"/>
              <a:t>Effects on Planet Populations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200" dirty="0"/>
              <a:t>Matthew Alessi &amp; Ralph </a:t>
            </a:r>
            <a:r>
              <a:rPr lang="en-US" sz="2200" dirty="0" err="1"/>
              <a:t>Pudritz</a:t>
            </a:r>
            <a:endParaRPr lang="en-US" sz="2200" dirty="0"/>
          </a:p>
          <a:p>
            <a:r>
              <a:rPr lang="en-US" sz="2200" dirty="0"/>
              <a:t>McMaster University</a:t>
            </a:r>
          </a:p>
          <a:p>
            <a:endParaRPr lang="en-US" sz="2200" dirty="0"/>
          </a:p>
          <a:p>
            <a:r>
              <a:rPr lang="en-US" sz="2200" dirty="0" err="1"/>
              <a:t>ExSoCal</a:t>
            </a:r>
            <a:r>
              <a:rPr lang="en-US" sz="2200" dirty="0"/>
              <a:t> 2018</a:t>
            </a:r>
          </a:p>
          <a:p>
            <a:r>
              <a:rPr lang="en-US" sz="2200" dirty="0"/>
              <a:t>September 17, 2018</a:t>
            </a:r>
          </a:p>
        </p:txBody>
      </p:sp>
      <p:pic>
        <p:nvPicPr>
          <p:cNvPr id="4" name="Picture 3" descr="Mcmast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35" y="547075"/>
            <a:ext cx="2428951" cy="1342835"/>
          </a:xfrm>
          <a:prstGeom prst="rect">
            <a:avLst/>
          </a:prstGeom>
        </p:spPr>
      </p:pic>
      <p:pic>
        <p:nvPicPr>
          <p:cNvPr id="5" name="Picture 4" descr="P&amp;A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30" y="547075"/>
            <a:ext cx="2600428" cy="1348609"/>
          </a:xfrm>
          <a:prstGeom prst="rect">
            <a:avLst/>
          </a:prstGeom>
        </p:spPr>
      </p:pic>
      <p:pic>
        <p:nvPicPr>
          <p:cNvPr id="6" name="Picture 5" descr="NSER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738" y="547075"/>
            <a:ext cx="3318936" cy="134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04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1085"/>
            <a:ext cx="8913813" cy="914400"/>
          </a:xfrm>
        </p:spPr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3610" y="2126451"/>
            <a:ext cx="377201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sz="2100" dirty="0"/>
              <a:t>Want to understand the origin of various planet classes seen on M-a diagram!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Exoplanets_NoKepler_Oct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47" y="1612553"/>
            <a:ext cx="6212328" cy="48004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3890" y="6412988"/>
            <a:ext cx="53399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Generated using data from </a:t>
            </a:r>
            <a:r>
              <a:rPr lang="en-US" sz="1000" dirty="0" err="1"/>
              <a:t>exoplanets.org</a:t>
            </a:r>
            <a:r>
              <a:rPr lang="en-US" sz="1000" dirty="0"/>
              <a:t> (Han + 2014). Current as of Oct. 16, 2017</a:t>
            </a:r>
          </a:p>
        </p:txBody>
      </p:sp>
    </p:spTree>
    <p:extLst>
      <p:ext uri="{BB962C8B-B14F-4D97-AF65-F5344CB8AC3E}">
        <p14:creationId xmlns:p14="http://schemas.microsoft.com/office/powerpoint/2010/main" val="280943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0" y="320675"/>
            <a:ext cx="8913813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Century Gothic" charset="0"/>
              </a:rPr>
              <a:t>Model Overview &amp; Planet Traps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5943" y="4024253"/>
            <a:ext cx="3290888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Planet traps:</a:t>
            </a:r>
            <a:r>
              <a:rPr lang="en-US" sz="2000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/>
              <a:t>Ice line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/>
              <a:t>heat transition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/>
              <a:t>dead zone outer edge.</a:t>
            </a:r>
            <a:endParaRPr lang="en-US" sz="2000" b="1" dirty="0"/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5064125" y="6457950"/>
            <a:ext cx="398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000" dirty="0"/>
              <a:t>Alessi, </a:t>
            </a:r>
            <a:r>
              <a:rPr lang="en-US" sz="1000" dirty="0" err="1"/>
              <a:t>Pudritz</a:t>
            </a:r>
            <a:r>
              <a:rPr lang="en-US" sz="1000" dirty="0"/>
              <a:t> &amp; </a:t>
            </a:r>
            <a:r>
              <a:rPr lang="en-US" sz="1000" dirty="0" err="1"/>
              <a:t>Cridland</a:t>
            </a:r>
            <a:r>
              <a:rPr lang="en-US" sz="1000" dirty="0"/>
              <a:t>, 2017, MNRAS, 464, 428. </a:t>
            </a:r>
          </a:p>
          <a:p>
            <a:pPr algn="r" eaLnBrk="1" hangingPunct="1"/>
            <a:r>
              <a:rPr lang="en-US" sz="1000" dirty="0"/>
              <a:t>Hasegawa Y., </a:t>
            </a:r>
            <a:r>
              <a:rPr lang="en-US" sz="1000" dirty="0" err="1"/>
              <a:t>Pudritz</a:t>
            </a:r>
            <a:r>
              <a:rPr lang="en-US" sz="1000" dirty="0"/>
              <a:t> R. E., MNRAS, 2011, 417, 1236.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836" y="1229281"/>
            <a:ext cx="85730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Combine models of:</a:t>
            </a:r>
          </a:p>
          <a:p>
            <a:endParaRPr lang="en-US" sz="12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Evolving physical and chemical </a:t>
            </a:r>
            <a:r>
              <a:rPr lang="en-US" sz="2000" dirty="0" err="1"/>
              <a:t>protoplanetary</a:t>
            </a:r>
            <a:r>
              <a:rPr lang="en-US" sz="2000" dirty="0"/>
              <a:t> disk structure.</a:t>
            </a:r>
          </a:p>
          <a:p>
            <a:pPr marL="285750" indent="-285750">
              <a:buFont typeface="Arial"/>
              <a:buChar char="•"/>
            </a:pPr>
            <a:endParaRPr lang="en-US" sz="1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Planet formation via core accretion. </a:t>
            </a:r>
          </a:p>
          <a:p>
            <a:endParaRPr lang="en-US" sz="1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Planet migration (</a:t>
            </a:r>
            <a:r>
              <a:rPr lang="en-US" sz="2000" b="1" dirty="0"/>
              <a:t>trapped type-I</a:t>
            </a:r>
            <a:r>
              <a:rPr lang="en-US" sz="2000" dirty="0"/>
              <a:t> for M</a:t>
            </a:r>
            <a:r>
              <a:rPr lang="en-US" sz="2000" baseline="-25000" dirty="0"/>
              <a:t>P</a:t>
            </a:r>
            <a:r>
              <a:rPr lang="en-US" sz="2000" dirty="0"/>
              <a:t> &lt; 10-15 </a:t>
            </a:r>
            <a:r>
              <a:rPr lang="en-US" sz="2000" dirty="0" err="1"/>
              <a:t>M</a:t>
            </a:r>
            <a:r>
              <a:rPr lang="en-US" sz="2000" baseline="-25000" dirty="0" err="1"/>
              <a:t>Earth</a:t>
            </a:r>
            <a:r>
              <a:rPr lang="en-US" sz="2000" dirty="0"/>
              <a:t>; type-II  for heavier planets).</a:t>
            </a:r>
          </a:p>
        </p:txBody>
      </p:sp>
      <p:pic>
        <p:nvPicPr>
          <p:cNvPr id="6" name="Picture 5" descr="Traps_XR_Onl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743" y="3035250"/>
            <a:ext cx="5299868" cy="409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8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1085"/>
            <a:ext cx="8913813" cy="914400"/>
          </a:xfrm>
        </p:spPr>
        <p:txBody>
          <a:bodyPr/>
          <a:lstStyle/>
          <a:p>
            <a:r>
              <a:rPr lang="en-US" dirty="0"/>
              <a:t>Planet Population Synthesis</a:t>
            </a:r>
          </a:p>
        </p:txBody>
      </p:sp>
      <p:pic>
        <p:nvPicPr>
          <p:cNvPr id="3" name="Picture 2" descr="VariedZ_XR_RawP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396" y="840738"/>
            <a:ext cx="5990879" cy="46293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35681" y="6581001"/>
            <a:ext cx="1692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Alessi &amp; </a:t>
            </a:r>
            <a:r>
              <a:rPr lang="en-US" sz="1200" dirty="0" err="1"/>
              <a:t>Pudritz</a:t>
            </a:r>
            <a:r>
              <a:rPr lang="en-US" sz="1200" dirty="0"/>
              <a:t>, 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4264" y="2012013"/>
            <a:ext cx="345973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Stochastically sample from observationally constrained distributions of </a:t>
            </a:r>
            <a:r>
              <a:rPr lang="en-US" sz="2100" b="1" dirty="0"/>
              <a:t>disk mass, lifetime, and </a:t>
            </a:r>
            <a:r>
              <a:rPr lang="en-US" sz="2100" b="1" dirty="0" err="1"/>
              <a:t>metallicity</a:t>
            </a:r>
            <a:r>
              <a:rPr lang="en-US" sz="2100" b="1" dirty="0"/>
              <a:t>.</a:t>
            </a:r>
            <a:endParaRPr lang="en-US" sz="2100" dirty="0"/>
          </a:p>
        </p:txBody>
      </p:sp>
      <p:sp>
        <p:nvSpPr>
          <p:cNvPr id="6" name="TextBox 5"/>
          <p:cNvSpPr txBox="1"/>
          <p:nvPr/>
        </p:nvSpPr>
        <p:spPr>
          <a:xfrm>
            <a:off x="530600" y="5149839"/>
            <a:ext cx="7516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Our constant dust-to-gas ratio model cannot populate a region of zone 5 corresponding to low-period super Earths.</a:t>
            </a:r>
          </a:p>
          <a:p>
            <a:endParaRPr lang="en-US" dirty="0"/>
          </a:p>
          <a:p>
            <a:r>
              <a:rPr lang="en-US" b="1" i="1" dirty="0"/>
              <a:t>Assuming a globally constant dust-to-gas ratio of 1/100</a:t>
            </a:r>
            <a:r>
              <a:rPr lang="en-US" i="1" dirty="0"/>
              <a:t>,</a:t>
            </a:r>
            <a:r>
              <a:rPr lang="en-US" dirty="0"/>
              <a:t> model cannot produce low-mass, low-period super Earths.</a:t>
            </a:r>
          </a:p>
        </p:txBody>
      </p:sp>
    </p:spTree>
    <p:extLst>
      <p:ext uri="{BB962C8B-B14F-4D97-AF65-F5344CB8AC3E}">
        <p14:creationId xmlns:p14="http://schemas.microsoft.com/office/powerpoint/2010/main" val="2403327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1085"/>
            <a:ext cx="8913813" cy="914400"/>
          </a:xfrm>
        </p:spPr>
        <p:txBody>
          <a:bodyPr/>
          <a:lstStyle/>
          <a:p>
            <a:r>
              <a:rPr lang="en-US" dirty="0"/>
              <a:t>Dust Evolution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" y="1320166"/>
            <a:ext cx="4362967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Birnstiel</a:t>
            </a:r>
            <a:r>
              <a:rPr lang="en-US" dirty="0"/>
              <a:t> et al. 2012 dust model.</a:t>
            </a:r>
          </a:p>
          <a:p>
            <a:endParaRPr lang="en-US" dirty="0"/>
          </a:p>
          <a:p>
            <a:r>
              <a:rPr lang="en-US" dirty="0"/>
              <a:t>3 regimes: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Outer disk (outside ice line): </a:t>
            </a:r>
            <a:r>
              <a:rPr lang="en-US" b="1" dirty="0"/>
              <a:t>drift limited regime</a:t>
            </a:r>
            <a:r>
              <a:rPr lang="en-US" dirty="0"/>
              <a:t>. High fragmentation barrier (ice coated grains), large grains migrate to inner disk quickly through radial drift.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Inner disk (within ice line): </a:t>
            </a:r>
            <a:r>
              <a:rPr lang="en-US" b="1" dirty="0"/>
              <a:t>fragmentation limited regime.</a:t>
            </a:r>
            <a:r>
              <a:rPr lang="en-US" dirty="0"/>
              <a:t> Low fragmentation barrier limits growth, longer drift timescale.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Ice line: transition between fragmentation regimes. Dust piles up here at early times, simulating “dust trapping”.</a:t>
            </a:r>
          </a:p>
        </p:txBody>
      </p:sp>
      <p:pic>
        <p:nvPicPr>
          <p:cNvPr id="6" name="Picture 5" descr="DTG_Small_Profil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800" y="2045078"/>
            <a:ext cx="5311202" cy="41041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63057" y="6362866"/>
            <a:ext cx="3076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/>
              <a:t>Birnstiel</a:t>
            </a:r>
            <a:r>
              <a:rPr lang="en-US" sz="1200" dirty="0"/>
              <a:t> et al. 2012</a:t>
            </a:r>
          </a:p>
          <a:p>
            <a:pPr algn="r"/>
            <a:r>
              <a:rPr lang="en-US" sz="1200" dirty="0"/>
              <a:t>Alessi, </a:t>
            </a:r>
            <a:r>
              <a:rPr lang="en-US" sz="1200" dirty="0" err="1"/>
              <a:t>Pudritz</a:t>
            </a:r>
            <a:r>
              <a:rPr lang="en-US" sz="1200" dirty="0"/>
              <a:t>, &amp; </a:t>
            </a:r>
            <a:r>
              <a:rPr lang="en-US" sz="1200" dirty="0" err="1"/>
              <a:t>Cridland</a:t>
            </a:r>
            <a:r>
              <a:rPr lang="en-US" sz="1200" dirty="0"/>
              <a:t> (in prep).</a:t>
            </a:r>
          </a:p>
        </p:txBody>
      </p:sp>
    </p:spTree>
    <p:extLst>
      <p:ext uri="{BB962C8B-B14F-4D97-AF65-F5344CB8AC3E}">
        <p14:creationId xmlns:p14="http://schemas.microsoft.com/office/powerpoint/2010/main" val="3447732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1085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Dust Evolution + Population Synthesis</a:t>
            </a:r>
          </a:p>
        </p:txBody>
      </p:sp>
      <p:pic>
        <p:nvPicPr>
          <p:cNvPr id="4" name="Picture 3" descr="SmallDisk_VarZ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94" y="992265"/>
            <a:ext cx="5165306" cy="39913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652" y="4656450"/>
            <a:ext cx="8769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/>
              <a:t>Ice Line:</a:t>
            </a:r>
            <a:r>
              <a:rPr lang="en-US" dirty="0"/>
              <a:t> Efficient production of gas giants! Growth at a solid density enhancement.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dirty="0"/>
              <a:t>Heat transition:</a:t>
            </a:r>
            <a:r>
              <a:rPr lang="en-US" dirty="0"/>
              <a:t> Low dust densities outside ice line cause inefficient growth.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dirty="0"/>
              <a:t>Dead Zone:</a:t>
            </a:r>
            <a:r>
              <a:rPr lang="en-US" dirty="0"/>
              <a:t> Trap begins in outer disk, evolves to within the ice line after 1Myr, delayed growth.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81364" y="6549275"/>
            <a:ext cx="27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Alessi, </a:t>
            </a:r>
            <a:r>
              <a:rPr lang="en-US" sz="1200" dirty="0" err="1"/>
              <a:t>Pudritz</a:t>
            </a:r>
            <a:r>
              <a:rPr lang="en-US" sz="1200" dirty="0"/>
              <a:t>, &amp; </a:t>
            </a:r>
            <a:r>
              <a:rPr lang="en-US" sz="1200" dirty="0" err="1"/>
              <a:t>Cridland</a:t>
            </a:r>
            <a:r>
              <a:rPr lang="en-US" sz="1200" dirty="0"/>
              <a:t> (in prep).</a:t>
            </a:r>
          </a:p>
        </p:txBody>
      </p:sp>
    </p:spTree>
    <p:extLst>
      <p:ext uri="{BB962C8B-B14F-4D97-AF65-F5344CB8AC3E}">
        <p14:creationId xmlns:p14="http://schemas.microsoft.com/office/powerpoint/2010/main" val="1725626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1085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Dust Evolution + Population Synthesis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1460" y="4656273"/>
            <a:ext cx="78386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Addition of dust model into population synthesis results in forming many super Earths between 0.1-1 AU! Improvement over constant dust-to-gas model.</a:t>
            </a:r>
            <a:endParaRPr lang="en-US" dirty="0"/>
          </a:p>
          <a:p>
            <a:endParaRPr lang="en-US" b="1" dirty="0"/>
          </a:p>
          <a:p>
            <a:r>
              <a:rPr lang="en-US" dirty="0"/>
              <a:t>This model also produces too many zone 3 gas giants from efficient growth at the ice line. Indicates radial drift model is </a:t>
            </a:r>
            <a:r>
              <a:rPr lang="en-US" i="1" dirty="0"/>
              <a:t>too efficient,</a:t>
            </a:r>
            <a:r>
              <a:rPr lang="en-US" dirty="0"/>
              <a:t> in agreement with observations.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1364" y="6549275"/>
            <a:ext cx="2758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Alessi, </a:t>
            </a:r>
            <a:r>
              <a:rPr lang="en-US" sz="1200" dirty="0" err="1"/>
              <a:t>Pudritz</a:t>
            </a:r>
            <a:r>
              <a:rPr lang="en-US" sz="1200" dirty="0"/>
              <a:t>, &amp; </a:t>
            </a:r>
            <a:r>
              <a:rPr lang="en-US" sz="1200" dirty="0" err="1"/>
              <a:t>Cridland</a:t>
            </a:r>
            <a:r>
              <a:rPr lang="en-US" sz="1200" dirty="0"/>
              <a:t> (in prep).</a:t>
            </a:r>
          </a:p>
        </p:txBody>
      </p:sp>
      <p:pic>
        <p:nvPicPr>
          <p:cNvPr id="9" name="Picture 8" descr="SmallDisk_VarZ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94" y="992265"/>
            <a:ext cx="5165306" cy="399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73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1085"/>
            <a:ext cx="8913813" cy="914400"/>
          </a:xfrm>
        </p:spPr>
        <p:txBody>
          <a:bodyPr/>
          <a:lstStyle/>
          <a:p>
            <a:r>
              <a:rPr lang="en-US" dirty="0"/>
              <a:t>Conclusions &amp; Future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0515" y="1281953"/>
            <a:ext cx="7992046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Constant dust-to-gas ratio model (Alessi &amp; </a:t>
            </a:r>
            <a:r>
              <a:rPr lang="en-US" sz="2100" dirty="0" err="1"/>
              <a:t>Pudritz</a:t>
            </a:r>
            <a:r>
              <a:rPr lang="en-US" sz="2100" dirty="0"/>
              <a:t> 2018):</a:t>
            </a:r>
          </a:p>
          <a:p>
            <a:pPr marL="742950" lvl="1" indent="-285750">
              <a:buFont typeface="Arial"/>
              <a:buChar char="•"/>
            </a:pPr>
            <a:r>
              <a:rPr lang="en-US" sz="1700" dirty="0"/>
              <a:t>Low opacities (~10</a:t>
            </a:r>
            <a:r>
              <a:rPr lang="en-US" sz="1700" baseline="30000" dirty="0"/>
              <a:t>-3</a:t>
            </a:r>
            <a:r>
              <a:rPr lang="en-US" sz="1700" dirty="0"/>
              <a:t> cm</a:t>
            </a:r>
            <a:r>
              <a:rPr lang="en-US" sz="1700" baseline="30000" dirty="0"/>
              <a:t>2</a:t>
            </a:r>
            <a:r>
              <a:rPr lang="en-US" sz="1700" dirty="0"/>
              <a:t> g</a:t>
            </a:r>
            <a:r>
              <a:rPr lang="en-US" sz="1700" baseline="30000" dirty="0"/>
              <a:t>-1</a:t>
            </a:r>
            <a:r>
              <a:rPr lang="en-US" sz="1700" dirty="0"/>
              <a:t>) are necessary to form gas giants out to 3 AU.</a:t>
            </a:r>
          </a:p>
          <a:p>
            <a:pPr marL="742950" lvl="1" indent="-285750">
              <a:buFont typeface="Arial"/>
              <a:buChar char="•"/>
            </a:pPr>
            <a:r>
              <a:rPr lang="en-US" sz="1700" dirty="0"/>
              <a:t>X-ray ionization is necessary to obtain a separation between the hot Jupiter and warm Jupiter populations</a:t>
            </a:r>
          </a:p>
          <a:p>
            <a:pPr marL="742950" lvl="1" indent="-285750">
              <a:buFont typeface="Arial"/>
              <a:buChar char="•"/>
            </a:pPr>
            <a:r>
              <a:rPr lang="en-US" sz="1700" dirty="0"/>
              <a:t>Constant dust-to-gas ratio model cannot produce low-mass, short-period super Earths.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sz="2100" dirty="0"/>
              <a:t>Dust evolution model (Alessi, </a:t>
            </a:r>
            <a:r>
              <a:rPr lang="en-US" sz="2100" dirty="0" err="1"/>
              <a:t>Pudritz</a:t>
            </a:r>
            <a:r>
              <a:rPr lang="en-US" sz="2100" dirty="0"/>
              <a:t>, &amp; </a:t>
            </a:r>
            <a:r>
              <a:rPr lang="en-US" sz="2100" dirty="0" err="1"/>
              <a:t>Cridland</a:t>
            </a:r>
            <a:r>
              <a:rPr lang="en-US" sz="2100" dirty="0"/>
              <a:t>, in prep.):</a:t>
            </a:r>
          </a:p>
          <a:p>
            <a:pPr marL="742950" lvl="1" indent="-285750">
              <a:buFont typeface="Arial"/>
              <a:buChar char="•"/>
            </a:pPr>
            <a:r>
              <a:rPr lang="en-US" sz="1700" dirty="0"/>
              <a:t>Adding dust evolution model into population synthesis approach results in formation of super Earths between 0.1-1 AU.</a:t>
            </a:r>
            <a:endParaRPr lang="en-US" sz="1700" b="1" dirty="0"/>
          </a:p>
          <a:p>
            <a:pPr marL="742950" lvl="1" indent="-285750">
              <a:buFont typeface="Arial"/>
              <a:buChar char="•"/>
            </a:pPr>
            <a:r>
              <a:rPr lang="en-US" sz="1700" dirty="0"/>
              <a:t>Produces too many gas giants; efficient radial drift piles up dust at ice line resulting in short planet formation timescales.</a:t>
            </a:r>
          </a:p>
          <a:p>
            <a:pPr marL="285750" indent="-285750">
              <a:buFont typeface="Arial"/>
              <a:buChar char="•"/>
            </a:pPr>
            <a:endParaRPr lang="en-US" sz="1700" dirty="0"/>
          </a:p>
          <a:p>
            <a:r>
              <a:rPr lang="en-US" sz="2100" dirty="0"/>
              <a:t>Future work:</a:t>
            </a:r>
          </a:p>
          <a:p>
            <a:pPr marL="742950" lvl="1" indent="-285750">
              <a:buFont typeface="Arial"/>
              <a:buChar char="•"/>
            </a:pPr>
            <a:r>
              <a:rPr lang="en-US" sz="1700" dirty="0"/>
              <a:t>Incorporating </a:t>
            </a:r>
            <a:r>
              <a:rPr lang="en-US" sz="1700" b="1" dirty="0"/>
              <a:t>chemistry</a:t>
            </a:r>
            <a:r>
              <a:rPr lang="en-US" sz="1700" dirty="0"/>
              <a:t> into planet populations to see variety among super Earth compositions.</a:t>
            </a:r>
          </a:p>
          <a:p>
            <a:pPr marL="742950" lvl="1" indent="-285750">
              <a:buFont typeface="Arial"/>
              <a:buChar char="•"/>
            </a:pPr>
            <a:r>
              <a:rPr lang="en-US" sz="1700" dirty="0"/>
              <a:t>Determine the amount of structure in M-a diagram that results from scattering effects by including </a:t>
            </a:r>
            <a:r>
              <a:rPr lang="en-US" sz="1700" b="1" dirty="0"/>
              <a:t>dynamics</a:t>
            </a:r>
            <a:r>
              <a:rPr lang="en-US" sz="1700" dirty="0"/>
              <a:t> in model.</a:t>
            </a:r>
          </a:p>
        </p:txBody>
      </p:sp>
    </p:spTree>
    <p:extLst>
      <p:ext uri="{BB962C8B-B14F-4D97-AF65-F5344CB8AC3E}">
        <p14:creationId xmlns:p14="http://schemas.microsoft.com/office/powerpoint/2010/main" val="167154620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1703</TotalTime>
  <Words>578</Words>
  <Application>Microsoft Macintosh PowerPoint</Application>
  <PresentationFormat>On-screen Show (4:3)</PresentationFormat>
  <Paragraphs>75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ＭＳ Ｐゴシック</vt:lpstr>
      <vt:lpstr>Arial</vt:lpstr>
      <vt:lpstr>Century Gothic</vt:lpstr>
      <vt:lpstr>Wingdings 2</vt:lpstr>
      <vt:lpstr>Perception</vt:lpstr>
      <vt:lpstr>Dust Evolution &amp; Planet Traps:  Effects on Planet Populations</vt:lpstr>
      <vt:lpstr>Goals</vt:lpstr>
      <vt:lpstr>Model Overview &amp; Planet Traps</vt:lpstr>
      <vt:lpstr>Planet Population Synthesis</vt:lpstr>
      <vt:lpstr>Dust Evolution Model</vt:lpstr>
      <vt:lpstr>Dust Evolution + Population Synthesis</vt:lpstr>
      <vt:lpstr>Dust Evolution + Population Synthesis</vt:lpstr>
      <vt:lpstr>Conclusions &amp; Future Work</vt:lpstr>
    </vt:vector>
  </TitlesOfParts>
  <Company>McMaster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Dust Evolution &amp; Planet Traps:  Effects on Planet Populations</dc:title>
  <dc:creator>Matthew Alessi</dc:creator>
  <cp:lastModifiedBy>O'Leary, Ellen</cp:lastModifiedBy>
  <cp:revision>15</cp:revision>
  <dcterms:created xsi:type="dcterms:W3CDTF">2018-09-14T20:20:02Z</dcterms:created>
  <dcterms:modified xsi:type="dcterms:W3CDTF">2018-10-18T23:28:31Z</dcterms:modified>
</cp:coreProperties>
</file>