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75" r:id="rId3"/>
    <p:sldId id="268" r:id="rId4"/>
    <p:sldId id="279" r:id="rId5"/>
    <p:sldId id="278" r:id="rId6"/>
    <p:sldId id="280" r:id="rId7"/>
    <p:sldId id="281" r:id="rId8"/>
    <p:sldId id="284" r:id="rId9"/>
    <p:sldId id="289" r:id="rId10"/>
    <p:sldId id="292" r:id="rId11"/>
    <p:sldId id="293" r:id="rId12"/>
    <p:sldId id="298" r:id="rId13"/>
    <p:sldId id="291" r:id="rId14"/>
    <p:sldId id="295" r:id="rId15"/>
    <p:sldId id="297" r:id="rId16"/>
    <p:sldId id="267" r:id="rId17"/>
    <p:sldId id="282" r:id="rId18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troph" initials="a" lastIdx="1" clrIdx="0">
    <p:extLst>
      <p:ext uri="{19B8F6BF-5375-455C-9EA6-DF929625EA0E}">
        <p15:presenceInfo xmlns:p15="http://schemas.microsoft.com/office/powerpoint/2012/main" userId="astrop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07" autoAdjust="0"/>
    <p:restoredTop sz="72706" autoAdjust="0"/>
  </p:normalViewPr>
  <p:slideViewPr>
    <p:cSldViewPr>
      <p:cViewPr varScale="1">
        <p:scale>
          <a:sx n="84" d="100"/>
          <a:sy n="84" d="100"/>
        </p:scale>
        <p:origin x="20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84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205A11-81CB-4C25-9F62-B2D73D76B4D1}" type="datetimeFigureOut">
              <a:rPr lang="en-US"/>
              <a:pPr>
                <a:defRPr/>
              </a:pPr>
              <a:t>2/2/2017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ko-KR" altLang="en-US" noProof="0" dirty="0" smtClean="0"/>
              <a:t>마스터 텍스트 스타일을 편집합니다</a:t>
            </a:r>
          </a:p>
          <a:p>
            <a:pPr lvl="1"/>
            <a:r>
              <a:rPr lang="ko-KR" altLang="en-US" noProof="0" dirty="0" smtClean="0"/>
              <a:t>둘째 수준</a:t>
            </a:r>
          </a:p>
          <a:p>
            <a:pPr lvl="2"/>
            <a:r>
              <a:rPr lang="ko-KR" altLang="en-US" noProof="0" dirty="0" smtClean="0"/>
              <a:t>셋째 수준</a:t>
            </a:r>
          </a:p>
          <a:p>
            <a:pPr lvl="3"/>
            <a:r>
              <a:rPr lang="ko-KR" altLang="en-US" noProof="0" dirty="0" smtClean="0"/>
              <a:t>넷째 수준</a:t>
            </a:r>
          </a:p>
          <a:p>
            <a:pPr lvl="4"/>
            <a:r>
              <a:rPr lang="ko-KR" altLang="en-US" noProof="0" dirty="0" smtClean="0"/>
              <a:t>다섯째 수준</a:t>
            </a:r>
            <a:endParaRPr lang="en-US" noProof="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EF2858E-96AF-4872-AD67-2C7A2F44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rtl="0" fontAlgn="base">
      <a:spcBef>
        <a:spcPct val="30000"/>
      </a:spcBef>
      <a:spcAft>
        <a:spcPct val="0"/>
      </a:spcAft>
      <a:buFont typeface="Wingdings" panose="05000000000000000000" pitchFamily="2" charset="2"/>
      <a:buChar char="l"/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000" dirty="0"/>
              <a:t>Hello everyone. (Good afternoon ladies and gentlemen)</a:t>
            </a:r>
          </a:p>
          <a:p>
            <a:r>
              <a:rPr lang="en-US" altLang="ko-KR" sz="2000" dirty="0"/>
              <a:t>I am glad to present our recent work.</a:t>
            </a:r>
          </a:p>
          <a:p>
            <a:r>
              <a:rPr lang="en-US" altLang="ko-KR" sz="2000" dirty="0"/>
              <a:t>I would like to talk about the </a:t>
            </a:r>
            <a:r>
              <a:rPr lang="en-US" altLang="ko-KR" sz="2000" dirty="0" smtClean="0"/>
              <a:t>analyses </a:t>
            </a:r>
            <a:r>
              <a:rPr lang="en-US" altLang="ko-KR" sz="2000" dirty="0"/>
              <a:t>and </a:t>
            </a:r>
            <a:r>
              <a:rPr lang="en-US" altLang="ko-KR" sz="2000" dirty="0" smtClean="0"/>
              <a:t>results </a:t>
            </a:r>
            <a:r>
              <a:rPr lang="en-US" altLang="ko-KR" sz="2000" dirty="0"/>
              <a:t>of two microlensing events.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2858E-96AF-4872-AD67-2C7A2F44C49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34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However, surprisingly, the </a:t>
            </a:r>
            <a:r>
              <a:rPr lang="en-US" sz="2000" dirty="0" err="1"/>
              <a:t>KMTNet</a:t>
            </a:r>
            <a:r>
              <a:rPr lang="en-US" sz="2000" dirty="0"/>
              <a:t> survey reveals that the event has a </a:t>
            </a:r>
            <a:r>
              <a:rPr lang="en-US" sz="2000" dirty="0" smtClean="0"/>
              <a:t>complicate </a:t>
            </a:r>
            <a:r>
              <a:rPr lang="en-US" sz="2000" dirty="0"/>
              <a:t>feature like two caustic exits.</a:t>
            </a:r>
          </a:p>
          <a:p>
            <a:r>
              <a:rPr lang="en-US" sz="2000" dirty="0"/>
              <a:t>To fit this striking feature, we </a:t>
            </a:r>
            <a:r>
              <a:rPr lang="en-US" sz="2000" dirty="0" smtClean="0"/>
              <a:t>search</a:t>
            </a:r>
            <a:r>
              <a:rPr lang="en-US" sz="2000" baseline="0" dirty="0" smtClean="0"/>
              <a:t> for</a:t>
            </a:r>
            <a:r>
              <a:rPr lang="en-US" sz="2000" dirty="0" smtClean="0"/>
              <a:t> </a:t>
            </a:r>
            <a:r>
              <a:rPr lang="en-US" sz="2000" dirty="0"/>
              <a:t>the binary-lens solution, but </a:t>
            </a:r>
            <a:r>
              <a:rPr lang="en-US" sz="2000" dirty="0" smtClean="0"/>
              <a:t>the </a:t>
            </a:r>
            <a:r>
              <a:rPr lang="en-US" sz="2000" dirty="0"/>
              <a:t>feature cannot be explained by the binary-lens model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2858E-96AF-4872-AD67-2C7A2F44C49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58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So, we consider more complicated interpretations.</a:t>
            </a:r>
          </a:p>
          <a:p>
            <a:r>
              <a:rPr lang="en-US" sz="2000" dirty="0"/>
              <a:t>We first consider the possibility that this feature might be generated by a triple-lens system.</a:t>
            </a:r>
          </a:p>
          <a:p>
            <a:r>
              <a:rPr lang="en-US" sz="2000" dirty="0"/>
              <a:t>From the </a:t>
            </a:r>
            <a:r>
              <a:rPr lang="en-US" sz="2000" dirty="0" smtClean="0"/>
              <a:t>modeling, </a:t>
            </a:r>
            <a:r>
              <a:rPr lang="en-US" sz="2000" dirty="0"/>
              <a:t>we find that </a:t>
            </a:r>
            <a:r>
              <a:rPr lang="en-US" sz="2000" dirty="0" smtClean="0"/>
              <a:t>two </a:t>
            </a:r>
            <a:r>
              <a:rPr lang="en-US" sz="2000" dirty="0" err="1"/>
              <a:t>circumbinary</a:t>
            </a:r>
            <a:r>
              <a:rPr lang="en-US" sz="2000" dirty="0"/>
              <a:t> planet </a:t>
            </a:r>
            <a:r>
              <a:rPr lang="en-US" sz="2000" dirty="0" smtClean="0"/>
              <a:t>models can </a:t>
            </a:r>
            <a:r>
              <a:rPr lang="en-US" sz="2000" dirty="0"/>
              <a:t>explain the </a:t>
            </a:r>
            <a:r>
              <a:rPr lang="en-US" sz="2000" dirty="0" smtClean="0"/>
              <a:t>light curve.</a:t>
            </a:r>
          </a:p>
          <a:p>
            <a:endParaRPr lang="en-US" sz="20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2858E-96AF-4872-AD67-2C7A2F44C49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69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If the model is correct,</a:t>
            </a:r>
            <a:r>
              <a:rPr lang="en-US" sz="2000" baseline="0" dirty="0" smtClean="0"/>
              <a:t> the lens system will be composed of a M-dwarf, a brown dwarf, and a</a:t>
            </a:r>
            <a:r>
              <a:rPr lang="en-US" sz="2000" dirty="0" smtClean="0"/>
              <a:t> </a:t>
            </a:r>
            <a:r>
              <a:rPr lang="en-US" sz="2000" baseline="0" dirty="0" smtClean="0"/>
              <a:t>Neptune mass planet.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However, as you see, the triple-lens models cannot fit the caustic exit precisely. </a:t>
            </a:r>
          </a:p>
          <a:p>
            <a:r>
              <a:rPr lang="en-US" sz="2000" baseline="0" dirty="0" smtClean="0"/>
              <a:t>In addition, considering the lensing timescale, the </a:t>
            </a:r>
            <a:r>
              <a:rPr lang="en-US" sz="2000" dirty="0" smtClean="0"/>
              <a:t>derived</a:t>
            </a:r>
            <a:r>
              <a:rPr lang="en-US" sz="2000" baseline="0" dirty="0" smtClean="0"/>
              <a:t> </a:t>
            </a:r>
            <a:r>
              <a:rPr lang="en-US" sz="2000" baseline="0" dirty="0" smtClean="0"/>
              <a:t>higher-order </a:t>
            </a:r>
            <a:r>
              <a:rPr lang="en-US" sz="2000" baseline="0" dirty="0" smtClean="0"/>
              <a:t>effects are quite large.</a:t>
            </a:r>
          </a:p>
          <a:p>
            <a:r>
              <a:rPr lang="en-US" sz="2000" baseline="0" dirty="0" smtClean="0"/>
              <a:t>So, we begin to suspect the solution and think about another interpretation.</a:t>
            </a:r>
          </a:p>
          <a:p>
            <a:endParaRPr 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2858E-96AF-4872-AD67-2C7A2F44C49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67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76325" y="768350"/>
            <a:ext cx="2905125" cy="21796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710407" y="3155672"/>
            <a:ext cx="5683250" cy="6311345"/>
          </a:xfrm>
        </p:spPr>
        <p:txBody>
          <a:bodyPr/>
          <a:lstStyle/>
          <a:p>
            <a:pPr marL="185766" indent="-185766" defTabSz="990752">
              <a:defRPr/>
            </a:pPr>
            <a:r>
              <a:rPr lang="en-US" sz="2000" dirty="0" smtClean="0"/>
              <a:t>We consider </a:t>
            </a:r>
            <a:r>
              <a:rPr lang="en-US" sz="2000" dirty="0"/>
              <a:t>the possibility that the feature is generated by a binary source passing the binary-lens caustic.   </a:t>
            </a:r>
          </a:p>
          <a:p>
            <a:pPr marL="185766" indent="-185766" defTabSz="990752">
              <a:defRPr/>
            </a:pPr>
            <a:r>
              <a:rPr lang="en-US" sz="2000" dirty="0" smtClean="0"/>
              <a:t>We </a:t>
            </a:r>
            <a:r>
              <a:rPr lang="en-US" sz="2000" dirty="0"/>
              <a:t>find that the binary-source model also can explain the light curve.</a:t>
            </a:r>
          </a:p>
          <a:p>
            <a:pPr marL="185766" indent="-185766" defTabSz="990752">
              <a:defRPr/>
            </a:pPr>
            <a:r>
              <a:rPr lang="en-US" sz="2000" dirty="0"/>
              <a:t>We know that if a</a:t>
            </a:r>
            <a:r>
              <a:rPr lang="en-US" sz="2000" dirty="0" smtClean="0"/>
              <a:t> </a:t>
            </a:r>
            <a:r>
              <a:rPr lang="en-US" sz="2000" dirty="0"/>
              <a:t>light curve shows a caustic entrance, there also should exist a caustic </a:t>
            </a:r>
            <a:r>
              <a:rPr lang="en-US" sz="2000" dirty="0" smtClean="0"/>
              <a:t>exit </a:t>
            </a:r>
            <a:r>
              <a:rPr lang="en-US" sz="2000" dirty="0"/>
              <a:t>for a single-source event.</a:t>
            </a:r>
          </a:p>
          <a:p>
            <a:pPr marL="185766" indent="-185766" defTabSz="990752">
              <a:defRPr/>
            </a:pPr>
            <a:r>
              <a:rPr lang="en-US" sz="2000" dirty="0"/>
              <a:t>So, if this event is really a binary-source event, the light curve should have two caustic entrances, </a:t>
            </a:r>
          </a:p>
          <a:p>
            <a:pPr marL="185766" indent="-185766" defTabSz="990752">
              <a:defRPr/>
            </a:pPr>
            <a:r>
              <a:rPr lang="en-US" sz="2000" dirty="0"/>
              <a:t>and we can distinguish between </a:t>
            </a:r>
            <a:r>
              <a:rPr lang="en-US" sz="2000" dirty="0" smtClean="0"/>
              <a:t>these</a:t>
            </a:r>
            <a:r>
              <a:rPr lang="en-US" sz="2000" baseline="0" dirty="0" smtClean="0"/>
              <a:t> two models</a:t>
            </a:r>
            <a:r>
              <a:rPr lang="en-US" sz="2000" dirty="0" smtClean="0"/>
              <a:t>.</a:t>
            </a:r>
            <a:endParaRPr lang="en-US" sz="2000" dirty="0"/>
          </a:p>
          <a:p>
            <a:pPr marL="185766" indent="-185766" defTabSz="990752">
              <a:defRPr/>
            </a:pPr>
            <a:r>
              <a:rPr lang="en-US" sz="2000" dirty="0"/>
              <a:t>Unfortunately, we didn’t have the data near the caustic entrance, and thus we thought that we cannot find the exact model until two weeks ago.</a:t>
            </a:r>
          </a:p>
          <a:p>
            <a:pPr marL="185766" indent="-185766" defTabSz="990752">
              <a:defRPr/>
            </a:pPr>
            <a:endParaRPr lang="en-US" sz="2000" dirty="0"/>
          </a:p>
          <a:p>
            <a:pPr marL="185766" indent="-185766" defTabSz="990752">
              <a:defRPr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2858E-96AF-4872-AD67-2C7A2F44C49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48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But, </a:t>
            </a:r>
            <a:r>
              <a:rPr lang="en-US" sz="2000" dirty="0"/>
              <a:t>we realize that the event is also in one of the MOA fields.</a:t>
            </a:r>
          </a:p>
          <a:p>
            <a:r>
              <a:rPr lang="en-US" sz="2000" dirty="0"/>
              <a:t>So, we request the MOA for the reduction of the </a:t>
            </a:r>
            <a:r>
              <a:rPr lang="en-US" sz="2000" dirty="0" smtClean="0"/>
              <a:t>data, and Ian Bond kindly provide us the data.  </a:t>
            </a:r>
            <a:endParaRPr lang="en-US" sz="2000" dirty="0"/>
          </a:p>
          <a:p>
            <a:r>
              <a:rPr lang="en-US" sz="2000" dirty="0"/>
              <a:t>Surprisingly, the MOA survey captures the caustic entrance, and the data clearly </a:t>
            </a:r>
            <a:r>
              <a:rPr lang="en-US" sz="2000" dirty="0" smtClean="0"/>
              <a:t>show </a:t>
            </a:r>
            <a:r>
              <a:rPr lang="en-US" sz="2000" dirty="0"/>
              <a:t>the feature of two caustic entrance.</a:t>
            </a:r>
          </a:p>
          <a:p>
            <a:r>
              <a:rPr lang="en-US" sz="2000" dirty="0"/>
              <a:t>With the MOA data, we have the confidence that this event is generated by </a:t>
            </a:r>
            <a:r>
              <a:rPr lang="en-US" sz="2000" dirty="0" smtClean="0"/>
              <a:t>the </a:t>
            </a:r>
            <a:r>
              <a:rPr lang="en-US" sz="2000" dirty="0"/>
              <a:t>binary-source </a:t>
            </a:r>
            <a:r>
              <a:rPr lang="en-US" sz="2000" dirty="0" smtClean="0"/>
              <a:t>rather </a:t>
            </a:r>
            <a:r>
              <a:rPr lang="en-US" sz="2000" dirty="0"/>
              <a:t>than </a:t>
            </a:r>
            <a:r>
              <a:rPr lang="en-US" sz="2000" dirty="0" smtClean="0"/>
              <a:t>the triple-lens. </a:t>
            </a:r>
            <a:endParaRPr 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2858E-96AF-4872-AD67-2C7A2F44C49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13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84263" y="768350"/>
            <a:ext cx="2725737" cy="20462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710407" y="3070384"/>
            <a:ext cx="5683250" cy="6396633"/>
          </a:xfrm>
        </p:spPr>
        <p:txBody>
          <a:bodyPr/>
          <a:lstStyle/>
          <a:p>
            <a:pPr marL="185766" indent="-185766" defTabSz="990752">
              <a:defRPr/>
            </a:pPr>
            <a:r>
              <a:rPr lang="en-US" sz="2000" dirty="0"/>
              <a:t>We find that the event 1003 is the first resolved binary-source binary-lens event.</a:t>
            </a:r>
          </a:p>
          <a:p>
            <a:pPr marL="185766" indent="-185766" defTabSz="990752">
              <a:defRPr/>
            </a:pPr>
            <a:r>
              <a:rPr lang="en-US" sz="2000" dirty="0"/>
              <a:t>Unfortunately, we are still trying to find the exact </a:t>
            </a:r>
            <a:r>
              <a:rPr lang="en-US" sz="2000" dirty="0" smtClean="0"/>
              <a:t>solution.</a:t>
            </a:r>
            <a:endParaRPr lang="en-US" sz="2000" dirty="0"/>
          </a:p>
          <a:p>
            <a:pPr marL="185766" indent="-185766" defTabSz="990752">
              <a:defRPr/>
            </a:pPr>
            <a:r>
              <a:rPr lang="en-US" sz="2000" dirty="0"/>
              <a:t>However, this event </a:t>
            </a:r>
            <a:r>
              <a:rPr lang="en-US" sz="2000" dirty="0" smtClean="0"/>
              <a:t>also clearly </a:t>
            </a:r>
            <a:r>
              <a:rPr lang="en-US" sz="2000" dirty="0"/>
              <a:t>shows the importance of high-cadence observation for characterizing the lensing event correctly.</a:t>
            </a:r>
          </a:p>
          <a:p>
            <a:pPr marL="185766" indent="-185766" defTabSz="990752">
              <a:defRPr/>
            </a:pPr>
            <a:r>
              <a:rPr lang="en-US" sz="2000" dirty="0"/>
              <a:t>Actually, with the progress of microlensing observation, we are now able to find more subtle and complicated lensing features routinely, </a:t>
            </a:r>
          </a:p>
          <a:p>
            <a:pPr marL="185766" indent="-185766" defTabSz="990752">
              <a:defRPr/>
            </a:pPr>
            <a:r>
              <a:rPr lang="en-US" sz="2000" dirty="0"/>
              <a:t>and this advance will be much more effective when the WIFST is launched.  </a:t>
            </a:r>
          </a:p>
          <a:p>
            <a:endParaRPr 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2858E-96AF-4872-AD67-2C7A2F44C49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25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000" dirty="0"/>
              <a:t>Thank you for your attention.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2858E-96AF-4872-AD67-2C7A2F44C49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2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2858E-96AF-4872-AD67-2C7A2F44C49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4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 defTabSz="990752">
              <a:defRPr/>
            </a:pPr>
            <a:r>
              <a:rPr lang="en-US" altLang="ko-KR" sz="2000" dirty="0"/>
              <a:t>We analyze two microlensing events, OGLE-2016-</a:t>
            </a:r>
            <a:r>
              <a:rPr lang="en-US" altLang="ko-KR" sz="2000" strike="sngStrike" dirty="0"/>
              <a:t>BLG</a:t>
            </a:r>
            <a:r>
              <a:rPr lang="en-US" altLang="ko-KR" sz="2000" dirty="0"/>
              <a:t>-0733 and OGLE-2016-</a:t>
            </a:r>
            <a:r>
              <a:rPr lang="en-US" altLang="ko-KR" sz="2000" strike="sngStrike" dirty="0"/>
              <a:t>BLG</a:t>
            </a:r>
            <a:r>
              <a:rPr lang="en-US" altLang="ko-KR" sz="2000" dirty="0"/>
              <a:t>-1003.</a:t>
            </a:r>
          </a:p>
          <a:p>
            <a:pPr marL="185766" indent="-185766" defTabSz="990752">
              <a:defRPr/>
            </a:pPr>
            <a:r>
              <a:rPr lang="en-US" altLang="ko-KR" sz="2000" dirty="0"/>
              <a:t>These two events are quite interesting, because they </a:t>
            </a:r>
            <a:r>
              <a:rPr lang="en-US" altLang="ko-KR" sz="2000" dirty="0" smtClean="0"/>
              <a:t>show </a:t>
            </a:r>
            <a:r>
              <a:rPr lang="en-US" altLang="ko-KR" sz="2000" dirty="0"/>
              <a:t>some characteristic features different from single-lensing events. </a:t>
            </a:r>
          </a:p>
          <a:p>
            <a:pPr marL="185766" indent="-185766" defTabSz="990752">
              <a:defRPr/>
            </a:pPr>
            <a:r>
              <a:rPr lang="en-US" altLang="ko-KR" sz="2000" dirty="0"/>
              <a:t>Actually, we initially thought that they are planetary microlensing events.</a:t>
            </a:r>
          </a:p>
          <a:p>
            <a:pPr marL="185766" indent="-185766" defTabSz="990752">
              <a:defRPr/>
            </a:pPr>
            <a:r>
              <a:rPr lang="en-US" altLang="ko-KR" sz="2000" dirty="0" smtClean="0"/>
              <a:t>However, </a:t>
            </a:r>
            <a:r>
              <a:rPr lang="en-US" altLang="ko-KR" sz="2000" dirty="0"/>
              <a:t>it </a:t>
            </a:r>
            <a:r>
              <a:rPr lang="en-US" altLang="ko-KR" sz="2000" dirty="0" smtClean="0"/>
              <a:t>turned </a:t>
            </a:r>
            <a:r>
              <a:rPr lang="en-US" altLang="ko-KR" sz="2000" dirty="0"/>
              <a:t>out that they are not the planetary events.</a:t>
            </a:r>
          </a:p>
          <a:p>
            <a:pPr marL="185766" indent="-185766" defTabSz="990752">
              <a:defRPr/>
            </a:pPr>
            <a:endParaRPr lang="en-US" altLang="ko-KR" sz="2000" dirty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2858E-96AF-4872-AD67-2C7A2F44C49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89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At first, I will talk about the result of 0733.</a:t>
            </a:r>
          </a:p>
          <a:p>
            <a:r>
              <a:rPr lang="en-US" sz="2000" dirty="0"/>
              <a:t>As </a:t>
            </a:r>
            <a:r>
              <a:rPr lang="en-US" sz="2000" dirty="0" smtClean="0"/>
              <a:t>shown </a:t>
            </a:r>
            <a:r>
              <a:rPr lang="en-US" sz="2000" dirty="0"/>
              <a:t>in the figure, the light curve shows a long-term asymmetric </a:t>
            </a:r>
            <a:r>
              <a:rPr lang="en-US" sz="2000" dirty="0" smtClean="0"/>
              <a:t>deviation.</a:t>
            </a:r>
            <a:endParaRPr lang="en-US" sz="2000" dirty="0"/>
          </a:p>
          <a:p>
            <a:r>
              <a:rPr lang="en-US" sz="2000" dirty="0"/>
              <a:t>We try to find the solution using a single-lens model with parallax effects, but the single-lens model could not explain the light curve. </a:t>
            </a:r>
          </a:p>
          <a:p>
            <a:pPr marL="185766" indent="-185766" defTabSz="990752">
              <a:defRPr/>
            </a:pPr>
            <a:r>
              <a:rPr lang="en-US" sz="2000" dirty="0"/>
              <a:t>Because such long-term deviations are </a:t>
            </a:r>
            <a:r>
              <a:rPr lang="en-US" sz="2000" dirty="0" smtClean="0"/>
              <a:t>consistent </a:t>
            </a:r>
            <a:r>
              <a:rPr lang="en-US" sz="2000" dirty="0"/>
              <a:t>with a binary lens, </a:t>
            </a:r>
            <a:r>
              <a:rPr lang="en-US" altLang="ko-KR" sz="2000" dirty="0"/>
              <a:t>we model the light curve using the binary lens interpretation.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2858E-96AF-4872-AD67-2C7A2F44C49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2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76325" y="768350"/>
            <a:ext cx="2898775" cy="2174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710407" y="3155673"/>
            <a:ext cx="5683250" cy="6565433"/>
          </a:xfrm>
        </p:spPr>
        <p:txBody>
          <a:bodyPr/>
          <a:lstStyle/>
          <a:p>
            <a:r>
              <a:rPr lang="en-US" sz="2000" dirty="0"/>
              <a:t>From the </a:t>
            </a:r>
            <a:r>
              <a:rPr lang="en-US" sz="2000" dirty="0" smtClean="0"/>
              <a:t>grid </a:t>
            </a:r>
            <a:r>
              <a:rPr lang="en-US" sz="2000" dirty="0"/>
              <a:t>search, we find one local minimum.</a:t>
            </a:r>
          </a:p>
          <a:p>
            <a:r>
              <a:rPr lang="en-US" sz="2000" dirty="0"/>
              <a:t>By refining the local solutions, we find that the best-fit model has a planetary mass.</a:t>
            </a:r>
          </a:p>
          <a:p>
            <a:r>
              <a:rPr lang="en-US" sz="2000" dirty="0"/>
              <a:t>As you see, the fit appears quite good. </a:t>
            </a:r>
          </a:p>
          <a:p>
            <a:r>
              <a:rPr lang="en-US" sz="2000" dirty="0"/>
              <a:t>However, there </a:t>
            </a:r>
            <a:r>
              <a:rPr lang="en-US" sz="2000" dirty="0" smtClean="0"/>
              <a:t>are </a:t>
            </a:r>
            <a:r>
              <a:rPr lang="en-US" sz="2000" dirty="0"/>
              <a:t>some residuals near the exit of the planetary caustic.</a:t>
            </a:r>
          </a:p>
          <a:p>
            <a:r>
              <a:rPr lang="en-US" sz="2000" dirty="0"/>
              <a:t>To fit the residuals, we also test the models including higher-order effects, but the higher-order effects cannot improve the fit.</a:t>
            </a:r>
          </a:p>
          <a:p>
            <a:r>
              <a:rPr lang="en-US" sz="2000" dirty="0"/>
              <a:t>At that time, we realize that the solution is </a:t>
            </a:r>
            <a:r>
              <a:rPr lang="en-US" sz="2000" dirty="0" smtClean="0"/>
              <a:t>quite</a:t>
            </a:r>
            <a:r>
              <a:rPr lang="en-US" sz="2000" baseline="0" dirty="0" smtClean="0"/>
              <a:t> strange.</a:t>
            </a:r>
            <a:endParaRPr lang="en-US" sz="2000" dirty="0"/>
          </a:p>
          <a:p>
            <a:r>
              <a:rPr lang="en-US" sz="2000" dirty="0"/>
              <a:t>One </a:t>
            </a:r>
            <a:r>
              <a:rPr lang="en-US" sz="2000" dirty="0" smtClean="0"/>
              <a:t>important </a:t>
            </a:r>
            <a:r>
              <a:rPr lang="en-US" sz="2000" dirty="0"/>
              <a:t>clue is that the </a:t>
            </a:r>
            <a:r>
              <a:rPr lang="en-US" sz="2000" dirty="0" smtClean="0"/>
              <a:t>rho </a:t>
            </a:r>
            <a:r>
              <a:rPr lang="en-US" sz="2000" dirty="0"/>
              <a:t>is unusually large considering that the source is </a:t>
            </a:r>
            <a:r>
              <a:rPr lang="en-US" sz="2000" dirty="0" smtClean="0"/>
              <a:t>a dwarf</a:t>
            </a:r>
            <a:r>
              <a:rPr lang="en-US" sz="2000" dirty="0"/>
              <a:t>.</a:t>
            </a:r>
          </a:p>
          <a:p>
            <a:r>
              <a:rPr lang="en-US" sz="2000" dirty="0"/>
              <a:t>This large rho results in a very small Einstein radius and very small </a:t>
            </a:r>
            <a:r>
              <a:rPr lang="en-US" sz="2000" dirty="0" smtClean="0"/>
              <a:t>relative </a:t>
            </a:r>
            <a:r>
              <a:rPr lang="en-US" sz="2000" smtClean="0"/>
              <a:t>lens-source proper </a:t>
            </a:r>
            <a:r>
              <a:rPr lang="en-US" sz="2000" dirty="0" smtClean="0"/>
              <a:t>motion.</a:t>
            </a:r>
          </a:p>
          <a:p>
            <a:r>
              <a:rPr lang="en-US" sz="2000" dirty="0" smtClean="0"/>
              <a:t>Although</a:t>
            </a:r>
            <a:r>
              <a:rPr lang="en-US" sz="2000" baseline="0" dirty="0" smtClean="0"/>
              <a:t> not impossible, </a:t>
            </a:r>
            <a:r>
              <a:rPr lang="en-US" sz="2000" dirty="0" smtClean="0"/>
              <a:t>these </a:t>
            </a:r>
            <a:r>
              <a:rPr lang="en-US" sz="2000" dirty="0"/>
              <a:t>values are extremely unlikely.   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2858E-96AF-4872-AD67-2C7A2F44C49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64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76325" y="768350"/>
            <a:ext cx="2898775" cy="2174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710407" y="3070384"/>
            <a:ext cx="5683250" cy="6396633"/>
          </a:xfrm>
        </p:spPr>
        <p:txBody>
          <a:bodyPr/>
          <a:lstStyle/>
          <a:p>
            <a:r>
              <a:rPr lang="en-US" sz="2000" dirty="0"/>
              <a:t>Why the rho value is </a:t>
            </a:r>
            <a:r>
              <a:rPr lang="en-US" sz="2000" dirty="0" smtClean="0"/>
              <a:t>unusually </a:t>
            </a:r>
            <a:r>
              <a:rPr lang="en-US" sz="2000" dirty="0"/>
              <a:t>large?</a:t>
            </a:r>
          </a:p>
          <a:p>
            <a:r>
              <a:rPr lang="en-US" sz="2000" dirty="0"/>
              <a:t>The answer </a:t>
            </a:r>
            <a:r>
              <a:rPr lang="en-US" sz="2000" dirty="0" smtClean="0"/>
              <a:t>is</a:t>
            </a:r>
            <a:r>
              <a:rPr lang="en-US" sz="2000" baseline="0" dirty="0" smtClean="0"/>
              <a:t> simple.</a:t>
            </a:r>
            <a:endParaRPr lang="en-US" sz="2000" dirty="0"/>
          </a:p>
          <a:p>
            <a:r>
              <a:rPr lang="en-US" sz="2000" dirty="0"/>
              <a:t>The rho should be large </a:t>
            </a:r>
            <a:r>
              <a:rPr lang="en-US" sz="2000" dirty="0" smtClean="0"/>
              <a:t>to </a:t>
            </a:r>
            <a:r>
              <a:rPr lang="en-US" sz="2000" dirty="0"/>
              <a:t>match the smooth data to the bumpy model. </a:t>
            </a:r>
          </a:p>
          <a:p>
            <a:r>
              <a:rPr lang="en-US" sz="2000" dirty="0"/>
              <a:t>The left figure shows how the large rho decrease the magnification to fit the light curve. </a:t>
            </a:r>
          </a:p>
          <a:p>
            <a:r>
              <a:rPr lang="en-US" sz="2000" dirty="0"/>
              <a:t>To </a:t>
            </a:r>
            <a:r>
              <a:rPr lang="en-US" sz="2000" dirty="0" smtClean="0"/>
              <a:t>show the </a:t>
            </a:r>
            <a:r>
              <a:rPr lang="en-US" sz="2000" dirty="0"/>
              <a:t>problem clearly, we binned the data and also </a:t>
            </a:r>
            <a:r>
              <a:rPr lang="en-US" sz="2000" dirty="0" smtClean="0"/>
              <a:t>present </a:t>
            </a:r>
            <a:r>
              <a:rPr lang="en-US" sz="2000" dirty="0"/>
              <a:t>the same model with a more typical </a:t>
            </a:r>
            <a:r>
              <a:rPr lang="en-US" sz="2000" dirty="0" smtClean="0"/>
              <a:t>rho value.</a:t>
            </a:r>
            <a:endParaRPr lang="en-US" sz="2000" dirty="0"/>
          </a:p>
          <a:p>
            <a:r>
              <a:rPr lang="en-US" sz="2000" dirty="0"/>
              <a:t>As you see, the data are much smoother than the model for </a:t>
            </a:r>
            <a:r>
              <a:rPr lang="en-US" sz="2000" dirty="0" smtClean="0"/>
              <a:t>the typical </a:t>
            </a:r>
            <a:r>
              <a:rPr lang="en-US" sz="2000" dirty="0"/>
              <a:t>rho and </a:t>
            </a:r>
            <a:r>
              <a:rPr lang="en-US" sz="2000" dirty="0" smtClean="0"/>
              <a:t>still </a:t>
            </a:r>
            <a:r>
              <a:rPr lang="en-US" sz="2000" dirty="0"/>
              <a:t>smoother than the best-fit model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smtClean="0"/>
              <a:t>Therefore, </a:t>
            </a:r>
            <a:r>
              <a:rPr lang="en-US" sz="2000" dirty="0"/>
              <a:t>we conclude that the binary-lens model cannot be the solution, and we </a:t>
            </a:r>
            <a:r>
              <a:rPr lang="en-US" sz="2000" dirty="0" smtClean="0"/>
              <a:t>consider</a:t>
            </a:r>
            <a:r>
              <a:rPr lang="en-US" sz="2000" baseline="0" dirty="0" smtClean="0"/>
              <a:t> another interpretation.</a:t>
            </a:r>
            <a:endParaRPr 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2858E-96AF-4872-AD67-2C7A2F44C49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0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76325" y="768350"/>
            <a:ext cx="2905125" cy="21796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710407" y="3155672"/>
            <a:ext cx="5683250" cy="6311345"/>
          </a:xfrm>
        </p:spPr>
        <p:txBody>
          <a:bodyPr/>
          <a:lstStyle/>
          <a:p>
            <a:r>
              <a:rPr lang="en-US" sz="2000" dirty="0"/>
              <a:t>We consider the possibility that the long-term </a:t>
            </a:r>
            <a:r>
              <a:rPr lang="en-US" sz="2000" dirty="0" smtClean="0"/>
              <a:t>deviation </a:t>
            </a:r>
            <a:r>
              <a:rPr lang="en-US" sz="2000" dirty="0"/>
              <a:t>is caused by a single-lens </a:t>
            </a:r>
            <a:r>
              <a:rPr lang="en-US" sz="2000" dirty="0" smtClean="0"/>
              <a:t>with </a:t>
            </a:r>
            <a:r>
              <a:rPr lang="en-US" sz="2000" dirty="0"/>
              <a:t>a </a:t>
            </a:r>
            <a:r>
              <a:rPr lang="en-US" sz="2000" dirty="0" smtClean="0"/>
              <a:t>binary-source.</a:t>
            </a:r>
            <a:r>
              <a:rPr lang="en-US" sz="2000" baseline="0" dirty="0" smtClean="0"/>
              <a:t> </a:t>
            </a:r>
          </a:p>
          <a:p>
            <a:r>
              <a:rPr lang="en-US" sz="2000" dirty="0" smtClean="0"/>
              <a:t>We </a:t>
            </a:r>
            <a:r>
              <a:rPr lang="en-US" sz="2000" dirty="0"/>
              <a:t>find that the binary-source model </a:t>
            </a:r>
            <a:r>
              <a:rPr lang="en-US" sz="2000" dirty="0" smtClean="0"/>
              <a:t>explains </a:t>
            </a:r>
            <a:r>
              <a:rPr lang="en-US" sz="2000" dirty="0"/>
              <a:t>the light </a:t>
            </a:r>
            <a:r>
              <a:rPr lang="en-US" sz="2000" dirty="0" smtClean="0"/>
              <a:t>curve very</a:t>
            </a:r>
            <a:r>
              <a:rPr lang="en-US" sz="2000" baseline="0" dirty="0" smtClean="0"/>
              <a:t> well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As shown in the right figure, the model precisely describes the </a:t>
            </a:r>
            <a:r>
              <a:rPr lang="en-US" sz="2000" dirty="0" smtClean="0"/>
              <a:t>long-term deviation </a:t>
            </a:r>
            <a:r>
              <a:rPr lang="en-US" sz="2000" dirty="0"/>
              <a:t>that cannot be explained by the binary-lens model.</a:t>
            </a:r>
          </a:p>
          <a:p>
            <a:r>
              <a:rPr lang="en-US" sz="2000" strike="sngStrike" dirty="0"/>
              <a:t>We present two light curves corresponding to the passband of each observatory, because the lensing magnification of the binary-source event can vary depending on the passbands.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2858E-96AF-4872-AD67-2C7A2F44C49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92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76325" y="768350"/>
            <a:ext cx="2905125" cy="21796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710407" y="3155672"/>
            <a:ext cx="5683250" cy="6311345"/>
          </a:xfrm>
        </p:spPr>
        <p:txBody>
          <a:bodyPr/>
          <a:lstStyle/>
          <a:p>
            <a:r>
              <a:rPr lang="en-US" sz="2000" dirty="0"/>
              <a:t>We estimate the source type by following the standard method in this </a:t>
            </a:r>
            <a:r>
              <a:rPr lang="en-US" sz="2000" dirty="0" smtClean="0"/>
              <a:t>field.</a:t>
            </a:r>
            <a:r>
              <a:rPr lang="en-US" sz="2000" baseline="0" dirty="0" smtClean="0"/>
              <a:t> </a:t>
            </a:r>
          </a:p>
          <a:p>
            <a:r>
              <a:rPr lang="en-US" sz="2000" dirty="0" smtClean="0"/>
              <a:t>One </a:t>
            </a:r>
            <a:r>
              <a:rPr lang="en-US" sz="2000" dirty="0"/>
              <a:t>important characteristic of the binary source is that they are born in a same gas cloud. </a:t>
            </a:r>
          </a:p>
          <a:p>
            <a:r>
              <a:rPr lang="en-US" sz="2000" dirty="0"/>
              <a:t>So, if the model is correct, the </a:t>
            </a:r>
            <a:r>
              <a:rPr lang="en-US" sz="2000" dirty="0" smtClean="0"/>
              <a:t>estimated </a:t>
            </a:r>
            <a:r>
              <a:rPr lang="en-US" sz="2000" dirty="0"/>
              <a:t>sources should lie on a single </a:t>
            </a:r>
            <a:r>
              <a:rPr lang="en-US" sz="2000" dirty="0" err="1"/>
              <a:t>isochrone</a:t>
            </a:r>
            <a:r>
              <a:rPr lang="en-US" sz="2000" dirty="0"/>
              <a:t>.</a:t>
            </a:r>
          </a:p>
          <a:p>
            <a:r>
              <a:rPr lang="en-US" sz="2000" dirty="0"/>
              <a:t>To check this, we </a:t>
            </a:r>
            <a:r>
              <a:rPr lang="en-US" sz="2000" dirty="0" smtClean="0"/>
              <a:t>build </a:t>
            </a:r>
            <a:r>
              <a:rPr lang="en-US" sz="2000" dirty="0"/>
              <a:t>the set of isochrones using the Y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isochrone</a:t>
            </a:r>
            <a:r>
              <a:rPr lang="en-US" sz="2000" dirty="0"/>
              <a:t> package, and put the </a:t>
            </a:r>
            <a:r>
              <a:rPr lang="en-US" sz="2000" dirty="0" smtClean="0"/>
              <a:t>sources </a:t>
            </a:r>
            <a:r>
              <a:rPr lang="en-US" sz="2000" dirty="0"/>
              <a:t>in the isochrones. </a:t>
            </a:r>
          </a:p>
          <a:p>
            <a:r>
              <a:rPr lang="en-US" sz="2000" dirty="0"/>
              <a:t>As shown in the right figure, the two sources lie on the single </a:t>
            </a:r>
            <a:r>
              <a:rPr lang="en-US" sz="2000" dirty="0" err="1"/>
              <a:t>isochrone</a:t>
            </a:r>
            <a:r>
              <a:rPr lang="en-US" sz="2000" dirty="0"/>
              <a:t>, and </a:t>
            </a:r>
            <a:r>
              <a:rPr lang="en-US" sz="2000" dirty="0" smtClean="0"/>
              <a:t>therefore </a:t>
            </a:r>
            <a:r>
              <a:rPr lang="en-US" sz="2000" dirty="0"/>
              <a:t>the </a:t>
            </a:r>
            <a:r>
              <a:rPr lang="en-US" sz="2000" dirty="0" smtClean="0"/>
              <a:t>model </a:t>
            </a:r>
            <a:r>
              <a:rPr lang="en-US" sz="2000" dirty="0"/>
              <a:t>satisfies the requirement. 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2858E-96AF-4872-AD67-2C7A2F44C49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27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We find that the event is described by the binary-source model.</a:t>
            </a:r>
          </a:p>
          <a:p>
            <a:r>
              <a:rPr lang="en-US" sz="2000" dirty="0"/>
              <a:t>This result </a:t>
            </a:r>
            <a:r>
              <a:rPr lang="en-US" sz="2000" dirty="0" smtClean="0"/>
              <a:t>indicates </a:t>
            </a:r>
            <a:r>
              <a:rPr lang="en-US" sz="2000" dirty="0"/>
              <a:t>that the long-term asymmetric planet-like </a:t>
            </a:r>
            <a:r>
              <a:rPr lang="en-US" sz="2000" dirty="0" smtClean="0"/>
              <a:t>deviations </a:t>
            </a:r>
            <a:r>
              <a:rPr lang="en-US" sz="2000" dirty="0"/>
              <a:t>also can be mimicked by the binary source.</a:t>
            </a:r>
          </a:p>
          <a:p>
            <a:r>
              <a:rPr lang="en-US" sz="2000" dirty="0"/>
              <a:t>The planetary model </a:t>
            </a:r>
            <a:r>
              <a:rPr lang="en-US" sz="2000" dirty="0" smtClean="0"/>
              <a:t>is </a:t>
            </a:r>
            <a:r>
              <a:rPr lang="en-US" sz="2000" dirty="0"/>
              <a:t>clearly disfavored by the unusually large rho.</a:t>
            </a:r>
          </a:p>
          <a:p>
            <a:r>
              <a:rPr lang="en-US" sz="2000" dirty="0"/>
              <a:t>However, distinguishing between the </a:t>
            </a:r>
            <a:r>
              <a:rPr lang="en-US" sz="2000" dirty="0" smtClean="0"/>
              <a:t>binary-lens </a:t>
            </a:r>
            <a:r>
              <a:rPr lang="en-US" sz="2000" dirty="0"/>
              <a:t>and </a:t>
            </a:r>
            <a:r>
              <a:rPr lang="en-US" sz="2000" dirty="0" smtClean="0"/>
              <a:t>binary-source </a:t>
            </a:r>
            <a:r>
              <a:rPr lang="en-US" sz="2000" dirty="0"/>
              <a:t>model may be difficult if the source is a subgiant </a:t>
            </a:r>
            <a:r>
              <a:rPr lang="en-US" sz="2000" dirty="0" smtClean="0"/>
              <a:t>or </a:t>
            </a:r>
            <a:r>
              <a:rPr lang="en-US" sz="2000" dirty="0"/>
              <a:t>giant.</a:t>
            </a:r>
          </a:p>
          <a:p>
            <a:r>
              <a:rPr lang="en-US" sz="2000" dirty="0"/>
              <a:t>In addition, this event </a:t>
            </a:r>
            <a:r>
              <a:rPr lang="en-US" sz="2000" dirty="0" smtClean="0"/>
              <a:t>signifies </a:t>
            </a:r>
            <a:r>
              <a:rPr lang="en-US" sz="2000" dirty="0"/>
              <a:t>the importance of high cadence observation for the secure detection of the planet.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2858E-96AF-4872-AD67-2C7A2F44C49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30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Next, I will talk about the analysis of 1003.</a:t>
            </a:r>
          </a:p>
          <a:p>
            <a:r>
              <a:rPr lang="en-US" sz="2000" dirty="0"/>
              <a:t>As shown in the figure, this event looks like a classic binary-lensing event generated by a kind of resonant caustic.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2858E-96AF-4872-AD67-2C7A2F44C49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6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A1D27-3F29-4566-A541-3FEFCF7CB157}" type="datetimeFigureOut">
              <a:rPr lang="en-US"/>
              <a:pPr>
                <a:defRPr/>
              </a:pPr>
              <a:t>2/2/2017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C9B452-B565-4D1D-AEBB-D3A3E4D34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8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6A78-BB17-4888-A7FF-FE8452EAED49}" type="datetimeFigureOut">
              <a:rPr lang="en-US"/>
              <a:pPr>
                <a:defRPr/>
              </a:pPr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0850A-CDCC-40AC-B64B-5A5BEADB4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0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DB35A-2364-4657-B525-297E8C50C120}" type="datetimeFigureOut">
              <a:rPr lang="en-US"/>
              <a:pPr>
                <a:defRPr/>
              </a:pPr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55E1F-FA9B-4B00-BC9D-BE4D15EB0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7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8C560-0750-40E1-969D-3FF3D7836B26}" type="datetimeFigureOut">
              <a:rPr lang="en-US"/>
              <a:pPr>
                <a:defRPr/>
              </a:pPr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52EC-315D-4FFF-BE12-1E9372D5B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7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69B5-2DA7-46EF-9463-3B7C3FD605E9}" type="datetimeFigureOut">
              <a:rPr lang="en-US"/>
              <a:pPr>
                <a:defRPr/>
              </a:pPr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8D129-08FD-42F6-B312-F4EABF048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2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074B9-BE4C-4EB3-9E8D-82EF7CF157A1}" type="datetimeFigureOut">
              <a:rPr lang="en-US"/>
              <a:pPr>
                <a:defRPr/>
              </a:pPr>
              <a:t>2/2/2017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E722E-C78B-4D17-8384-723296B53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8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F379E-C793-4781-98D5-964F7C48EA52}" type="datetimeFigureOut">
              <a:rPr lang="en-US"/>
              <a:pPr>
                <a:defRPr/>
              </a:pPr>
              <a:t>2/2/2017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7AAE0-2F37-4253-941E-4AB9E3D3E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98E6E-77AD-46DE-B93F-C94E157A8C15}" type="datetimeFigureOut">
              <a:rPr lang="en-US"/>
              <a:pPr>
                <a:defRPr/>
              </a:pPr>
              <a:t>2/2/2017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D7E21-885E-4225-AD1D-6712048C0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0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51A88-5BDE-4AFE-9B20-7580B6463EC1}" type="datetimeFigureOut">
              <a:rPr lang="en-US"/>
              <a:pPr>
                <a:defRPr/>
              </a:pPr>
              <a:t>2/2/2017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5C731-4FBC-4151-A603-DF44C7367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8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F194B-968A-43DA-B125-6C80725E3692}" type="datetimeFigureOut">
              <a:rPr lang="en-US"/>
              <a:pPr>
                <a:defRPr/>
              </a:pPr>
              <a:t>2/2/2017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7BBB9-2448-485E-B4D2-98417496A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FE0BB-F069-4779-BD4C-836FE57EAAC0}" type="datetimeFigureOut">
              <a:rPr lang="en-US"/>
              <a:pPr>
                <a:defRPr/>
              </a:pPr>
              <a:t>2/2/2017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48A7E6-9C02-4D2F-9AF4-4053250C8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0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D121B5-0978-42AF-97B9-D0D657A8F4E9}" type="datetimeFigureOut">
              <a:rPr lang="en-US"/>
              <a:pPr>
                <a:defRPr/>
              </a:pPr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A115D1-3896-4FBF-B053-BF039A816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4" r:id="rId9"/>
    <p:sldLayoutId id="2147483801" r:id="rId10"/>
    <p:sldLayoutId id="21474838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Font typeface="Wingdings" panose="05000000000000000000" pitchFamily="2" charset="2"/>
        <a:buChar char="l"/>
        <a:defRPr sz="2000" b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of two microlensing events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7200" y="4923778"/>
            <a:ext cx="6858000" cy="914400"/>
          </a:xfrm>
        </p:spPr>
        <p:txBody>
          <a:bodyPr rtlCol="0">
            <a:norm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Y. K. Jung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376513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OGLE, MOA, </a:t>
            </a:r>
            <a:r>
              <a:rPr lang="en-US" altLang="ko-K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KMTNet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collaborations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Caustic exits?</a:t>
            </a:r>
            <a:endParaRPr 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97" y="1752600"/>
            <a:ext cx="5308103" cy="3734545"/>
          </a:xfrm>
        </p:spPr>
      </p:pic>
    </p:spTree>
    <p:extLst>
      <p:ext uri="{BB962C8B-B14F-4D97-AF65-F5344CB8AC3E}">
        <p14:creationId xmlns:p14="http://schemas.microsoft.com/office/powerpoint/2010/main" val="22117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371600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Triple lens </a:t>
            </a:r>
            <a:br>
              <a:rPr lang="en-US" dirty="0" smtClean="0"/>
            </a:br>
            <a:r>
              <a:rPr lang="en-US" dirty="0" smtClean="0"/>
              <a:t>with a Single source?</a:t>
            </a:r>
            <a:endParaRPr lang="en-US" dirty="0"/>
          </a:p>
        </p:txBody>
      </p:sp>
      <p:pic>
        <p:nvPicPr>
          <p:cNvPr id="11" name="내용 개체 틀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12886" b="40544"/>
          <a:stretch/>
        </p:blipFill>
        <p:spPr bwMode="auto">
          <a:xfrm>
            <a:off x="0" y="1775460"/>
            <a:ext cx="3826376" cy="272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내용 개체 틀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3497" y="1752601"/>
            <a:ext cx="5308103" cy="442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371600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Triple lens </a:t>
            </a:r>
            <a:br>
              <a:rPr lang="en-US" dirty="0" smtClean="0"/>
            </a:br>
            <a:r>
              <a:rPr lang="en-US" dirty="0" smtClean="0"/>
              <a:t>with a Single source?</a:t>
            </a:r>
            <a:endParaRPr lang="en-US" dirty="0"/>
          </a:p>
        </p:txBody>
      </p:sp>
      <p:pic>
        <p:nvPicPr>
          <p:cNvPr id="11" name="내용 개체 틀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12886" b="40544"/>
          <a:stretch/>
        </p:blipFill>
        <p:spPr bwMode="auto">
          <a:xfrm>
            <a:off x="0" y="1775460"/>
            <a:ext cx="3826376" cy="272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내용 개체 틀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3497" y="1752601"/>
            <a:ext cx="5308103" cy="442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표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2540657"/>
                  </p:ext>
                </p:extLst>
              </p:nvPr>
            </p:nvGraphicFramePr>
            <p:xfrm>
              <a:off x="457200" y="4640960"/>
              <a:ext cx="3048000" cy="21522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0069">
                      <a:extLst>
                        <a:ext uri="{9D8B030D-6E8A-4147-A177-3AD203B41FA5}">
                          <a16:colId xmlns:a16="http://schemas.microsoft.com/office/drawing/2014/main" val="1174298516"/>
                        </a:ext>
                      </a:extLst>
                    </a:gridCol>
                    <a:gridCol w="1707931">
                      <a:extLst>
                        <a:ext uri="{9D8B030D-6E8A-4147-A177-3AD203B41FA5}">
                          <a16:colId xmlns:a16="http://schemas.microsoft.com/office/drawing/2014/main" val="3312923078"/>
                        </a:ext>
                      </a:extLst>
                    </a:gridCol>
                  </a:tblGrid>
                  <a:tr h="197698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1" i="0" smtClean="0">
                                    <a:latin typeface="Cambria Math" panose="02040503050406030204" pitchFamily="18" charset="0"/>
                                  </a:rPr>
                                  <m:t>𝐩𝐚𝐫𝐚𝐦𝐞𝐭𝐞𝐫𝐬</m:t>
                                </m:r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Local</a:t>
                          </a:r>
                          <a:r>
                            <a:rPr lang="en-US" sz="1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 (best-fit)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7799435"/>
                      </a:ext>
                    </a:extLst>
                  </a:tr>
                  <a:tr h="25383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4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−0.613±0.423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5589802"/>
                      </a:ext>
                    </a:extLst>
                  </a:tr>
                  <a:tr h="25383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4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0.382±0.153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250832"/>
                      </a:ext>
                    </a:extLst>
                  </a:tr>
                  <a:tr h="2035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𝑑𝑠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𝑦𝑟</m:t>
                                    </m:r>
                                  </m:e>
                                  <m:sup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−3.342±0.122</m:t>
                                </m:r>
                              </m:oMath>
                            </m:oMathPara>
                          </a14:m>
                          <a:endParaRPr lang="ko-KR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569751"/>
                      </a:ext>
                    </a:extLst>
                  </a:tr>
                  <a:tr h="203556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 xmlns:m="http://schemas.openxmlformats.org/officeDocument/2006/math"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ko-KR" alt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oMath>
                          </a14:m>
                          <a:r>
                            <a:rPr lang="ko-KR" altLang="en-US" sz="1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𝑦𝑟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1.273±0.179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7110184"/>
                      </a:ext>
                    </a:extLst>
                  </a:tr>
                  <a:tr h="19769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𝑑𝑠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𝑦𝑟</m:t>
                                    </m:r>
                                  </m:e>
                                  <m:sup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−0.499±0.373</m:t>
                                </m:r>
                              </m:oMath>
                            </m:oMathPara>
                          </a14:m>
                          <a:endParaRPr lang="ko-KR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5679674"/>
                      </a:ext>
                    </a:extLst>
                  </a:tr>
                  <a:tr h="2035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ko-KR" altLang="en-US" sz="1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𝑦𝑟</m:t>
                                    </m:r>
                                  </m:e>
                                  <m:sup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1.500±0.443</m:t>
                                </m:r>
                              </m:oMath>
                            </m:oMathPara>
                          </a14:m>
                          <a:endParaRPr lang="ko-KR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682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표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2540657"/>
                  </p:ext>
                </p:extLst>
              </p:nvPr>
            </p:nvGraphicFramePr>
            <p:xfrm>
              <a:off x="457200" y="4640960"/>
              <a:ext cx="3048000" cy="21522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0069">
                      <a:extLst>
                        <a:ext uri="{9D8B030D-6E8A-4147-A177-3AD203B41FA5}">
                          <a16:colId xmlns:a16="http://schemas.microsoft.com/office/drawing/2014/main" val="1174298516"/>
                        </a:ext>
                      </a:extLst>
                    </a:gridCol>
                    <a:gridCol w="1707931">
                      <a:extLst>
                        <a:ext uri="{9D8B030D-6E8A-4147-A177-3AD203B41FA5}">
                          <a16:colId xmlns:a16="http://schemas.microsoft.com/office/drawing/2014/main" val="3312923078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9" t="-2000" r="-129545" b="-6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Local</a:t>
                          </a:r>
                          <a:r>
                            <a:rPr lang="en-US" sz="1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 (best-fit)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7799435"/>
                      </a:ext>
                    </a:extLst>
                  </a:tr>
                  <a:tr h="3141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9" t="-98077" r="-129545" b="-4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9286" t="-98077" r="-1786" b="-49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5589802"/>
                      </a:ext>
                    </a:extLst>
                  </a:tr>
                  <a:tr h="3141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9" t="-201961" r="-129545" b="-4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9286" t="-201961" r="-1786" b="-4019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25083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9" t="-301961" r="-129545" b="-3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9286" t="-301961" r="-1786" b="-3019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056975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9" t="-410000" r="-129545" b="-2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9286" t="-410000" r="-1786" b="-2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711018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9" t="-510000" r="-129545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9286" t="-510000" r="-1786" b="-1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567967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9" t="-610000" r="-12954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9286" t="-610000" r="-1786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6827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4" name="그룹 13"/>
          <p:cNvGrpSpPr/>
          <p:nvPr/>
        </p:nvGrpSpPr>
        <p:grpSpPr>
          <a:xfrm>
            <a:off x="3581399" y="5955030"/>
            <a:ext cx="2874253" cy="807720"/>
            <a:chOff x="3581399" y="5996940"/>
            <a:chExt cx="2874253" cy="807720"/>
          </a:xfrm>
        </p:grpSpPr>
        <p:sp>
          <p:nvSpPr>
            <p:cNvPr id="3" name="왼쪽 화살표 2"/>
            <p:cNvSpPr/>
            <p:nvPr/>
          </p:nvSpPr>
          <p:spPr>
            <a:xfrm rot="10800000">
              <a:off x="3581399" y="6281419"/>
              <a:ext cx="1080932" cy="257524"/>
            </a:xfrm>
            <a:prstGeom prst="lef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600398" y="6530340"/>
                  <a:ext cx="86793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~ 0.001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398" y="6530340"/>
                  <a:ext cx="867930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4225" r="-352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611828" y="6065975"/>
                  <a:ext cx="65537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~ 0.2</m:t>
                        </m:r>
                      </m:oMath>
                    </m:oMathPara>
                  </a14:m>
                  <a:endParaRPr lang="en-US" sz="1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1828" y="6065975"/>
                  <a:ext cx="655372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5556" r="-463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773998" y="6081743"/>
                  <a:ext cx="1017202" cy="2199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~ 0.2 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⨀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3998" y="6081743"/>
                  <a:ext cx="1017202" cy="219997"/>
                </a:xfrm>
                <a:prstGeom prst="rect">
                  <a:avLst/>
                </a:prstGeom>
                <a:blipFill>
                  <a:blip r:embed="rId8"/>
                  <a:stretch>
                    <a:fillRect l="-2994" r="-1198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768959" y="6300182"/>
                  <a:ext cx="1120755" cy="2199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~ 0.04 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⨀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8959" y="6300182"/>
                  <a:ext cx="1120755" cy="219997"/>
                </a:xfrm>
                <a:prstGeom prst="rect">
                  <a:avLst/>
                </a:prstGeom>
                <a:blipFill>
                  <a:blip r:embed="rId9"/>
                  <a:stretch>
                    <a:fillRect l="-2717" r="-1087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768959" y="6520179"/>
                  <a:ext cx="964046" cy="2305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~ 0.2 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8959" y="6520179"/>
                  <a:ext cx="964046" cy="230576"/>
                </a:xfrm>
                <a:prstGeom prst="rect">
                  <a:avLst/>
                </a:prstGeom>
                <a:blipFill>
                  <a:blip r:embed="rId10"/>
                  <a:stretch>
                    <a:fillRect l="-3165" r="-1899" b="-23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모서리가 둥근 직사각형 8"/>
            <p:cNvSpPr/>
            <p:nvPr/>
          </p:nvSpPr>
          <p:spPr>
            <a:xfrm>
              <a:off x="4716217" y="5996940"/>
              <a:ext cx="1173497" cy="80772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890260" y="6039624"/>
              <a:ext cx="56539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40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!?</a:t>
              </a:r>
              <a:endParaRPr lang="en-US" altLang="ko-KR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14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371600"/>
          </a:xfrm>
        </p:spPr>
        <p:txBody>
          <a:bodyPr/>
          <a:lstStyle/>
          <a:p>
            <a:r>
              <a:rPr lang="en-US" dirty="0" smtClean="0"/>
              <a:t>A Binary lens </a:t>
            </a:r>
            <a:br>
              <a:rPr lang="en-US" dirty="0" smtClean="0"/>
            </a:br>
            <a:r>
              <a:rPr lang="en-US" dirty="0" smtClean="0"/>
              <a:t>with A Binary source?</a:t>
            </a:r>
            <a:endParaRPr lang="en-US" dirty="0"/>
          </a:p>
        </p:txBody>
      </p:sp>
      <p:pic>
        <p:nvPicPr>
          <p:cNvPr id="8" name="내용 개체 틀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12886" b="7235"/>
          <a:stretch/>
        </p:blipFill>
        <p:spPr bwMode="auto">
          <a:xfrm>
            <a:off x="0" y="1775460"/>
            <a:ext cx="3826376" cy="424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내용 개체 틀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3497" y="1755648"/>
            <a:ext cx="5308103" cy="51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7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" y="1752600"/>
            <a:ext cx="3645109" cy="3532649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AMAZING MOA</a:t>
            </a:r>
            <a:endParaRPr lang="en-US" dirty="0"/>
          </a:p>
        </p:txBody>
      </p:sp>
      <p:sp>
        <p:nvSpPr>
          <p:cNvPr id="16" name="왼쪽 화살표 15"/>
          <p:cNvSpPr/>
          <p:nvPr/>
        </p:nvSpPr>
        <p:spPr>
          <a:xfrm rot="10800000">
            <a:off x="1219200" y="2868930"/>
            <a:ext cx="411480" cy="331470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왼쪽 화살표 16"/>
          <p:cNvSpPr/>
          <p:nvPr/>
        </p:nvSpPr>
        <p:spPr>
          <a:xfrm rot="5400000">
            <a:off x="1792605" y="3796665"/>
            <a:ext cx="411480" cy="331470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왼쪽 화살표 17"/>
          <p:cNvSpPr/>
          <p:nvPr/>
        </p:nvSpPr>
        <p:spPr>
          <a:xfrm>
            <a:off x="2286000" y="2564130"/>
            <a:ext cx="411480" cy="331470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내용 개체 틀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3497" y="1755648"/>
            <a:ext cx="5310187" cy="442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0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OGLE-2016-BLG-1003</a:t>
            </a:r>
          </a:p>
          <a:p>
            <a:pPr lvl="1"/>
            <a:r>
              <a:rPr lang="en-US" dirty="0"/>
              <a:t>The first resolved binary-source binary-lens event.</a:t>
            </a:r>
          </a:p>
          <a:p>
            <a:pPr lvl="1"/>
            <a:r>
              <a:rPr lang="en-US" dirty="0"/>
              <a:t>Still investigate the </a:t>
            </a:r>
            <a:r>
              <a:rPr lang="en-US" dirty="0" smtClean="0"/>
              <a:t>exact solution.</a:t>
            </a:r>
            <a:endParaRPr lang="en-US" dirty="0"/>
          </a:p>
          <a:p>
            <a:pPr lvl="1"/>
            <a:r>
              <a:rPr lang="en-US" dirty="0" smtClean="0"/>
              <a:t>Demonstrate </a:t>
            </a:r>
            <a:r>
              <a:rPr lang="en-US" dirty="0"/>
              <a:t>the importance of high cadence observation.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3429000"/>
            <a:ext cx="3508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ko-KR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Binary-Source Model</a:t>
            </a:r>
            <a:endParaRPr 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3352"/>
            <a:ext cx="4402724" cy="5184648"/>
          </a:xfrm>
        </p:spPr>
      </p:pic>
      <p:sp>
        <p:nvSpPr>
          <p:cNvPr id="5" name="타원 4"/>
          <p:cNvSpPr/>
          <p:nvPr/>
        </p:nvSpPr>
        <p:spPr>
          <a:xfrm>
            <a:off x="7200900" y="5097780"/>
            <a:ext cx="1474470" cy="1280160"/>
          </a:xfrm>
          <a:prstGeom prst="ellipse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내용 개체 틀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16202"/>
            <a:ext cx="432157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3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two microlensing events</a:t>
            </a:r>
          </a:p>
          <a:p>
            <a:pPr lvl="1"/>
            <a:r>
              <a:rPr lang="en-US" dirty="0" smtClean="0"/>
              <a:t>OGLE-2016-BLG-0733</a:t>
            </a:r>
          </a:p>
          <a:p>
            <a:pPr lvl="1"/>
            <a:r>
              <a:rPr lang="en-US" dirty="0" smtClean="0"/>
              <a:t>OGLE-2016-BLG-1003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OGLE-2016-BLG-0733</a:t>
            </a:r>
            <a:endParaRPr 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88" y="2438400"/>
            <a:ext cx="5288112" cy="4408170"/>
          </a:xfrm>
        </p:spPr>
      </p:pic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 sz="24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Deviate </a:t>
            </a:r>
            <a:r>
              <a:rPr lang="en-US" dirty="0"/>
              <a:t>from the symmetric form of an event produced by a single </a:t>
            </a:r>
            <a:r>
              <a:rPr lang="en-US" dirty="0" smtClean="0"/>
              <a:t>mass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03910" y="26670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 with binary-lens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t="6969" r="7659" b="4174"/>
          <a:stretch/>
        </p:blipFill>
        <p:spPr>
          <a:xfrm>
            <a:off x="0" y="0"/>
            <a:ext cx="4267200" cy="4185138"/>
          </a:xfr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표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6013039"/>
                  </p:ext>
                </p:extLst>
              </p:nvPr>
            </p:nvGraphicFramePr>
            <p:xfrm>
              <a:off x="582744" y="4114800"/>
              <a:ext cx="3535680" cy="2682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4480">
                      <a:extLst>
                        <a:ext uri="{9D8B030D-6E8A-4147-A177-3AD203B41FA5}">
                          <a16:colId xmlns:a16="http://schemas.microsoft.com/office/drawing/2014/main" val="1174298516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331292307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1" i="0" smtClean="0">
                                    <a:latin typeface="Cambria Math" panose="02040503050406030204" pitchFamily="18" charset="0"/>
                                  </a:rPr>
                                  <m:t>𝐩𝐚𝐫𝐚𝐦𝐞𝐭𝐞𝐫𝐬</m:t>
                                </m:r>
                              </m:oMath>
                            </m:oMathPara>
                          </a14:m>
                          <a:endParaRPr lang="ko-KR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values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7799435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 b="0" i="0" smtClean="0">
                                        <a:latin typeface="Cambria Math" panose="02040503050406030204" pitchFamily="18" charset="0"/>
                                      </a:rPr>
                                      <m:t>HJD</m:t>
                                    </m:r>
                                  </m:e>
                                  <m:sup>
                                    <m:r>
                                      <a:rPr lang="en-US" altLang="ko-KR" sz="1600" b="0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 latinLnBrk="1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7501.570±0.004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5589802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0.013±0.001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250832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600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sub>
                                </m:s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days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27.838±0.847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569751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1.281±0.007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7110184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ko-KR" altLang="en-US" sz="16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3.912±0.258</m:t>
                                </m:r>
                              </m:oMath>
                            </m:oMathPara>
                          </a14:m>
                          <a:endParaRPr lang="ko-KR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5679674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rad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0.051±0.001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68279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</m:s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1" i="1" smtClean="0">
                                    <a:solidFill>
                                      <a:srgbClr val="C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altLang="ko-KR" sz="1600" b="1" i="1" smtClean="0">
                                    <a:solidFill>
                                      <a:srgbClr val="C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600" b="1" i="1" smtClean="0">
                                    <a:solidFill>
                                      <a:srgbClr val="C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𝟑𝟏𝟕</m:t>
                                </m:r>
                                <m:r>
                                  <a:rPr lang="en-US" altLang="ko-KR" sz="1600" b="1" i="1" smtClean="0">
                                    <a:solidFill>
                                      <a:srgbClr val="C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ko-KR" sz="1600" b="1" i="1" smtClean="0">
                                    <a:solidFill>
                                      <a:srgbClr val="C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ko-KR" sz="1600" b="1" i="1" smtClean="0">
                                    <a:solidFill>
                                      <a:srgbClr val="C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600" b="1" i="1" smtClean="0">
                                    <a:solidFill>
                                      <a:srgbClr val="C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𝟑𝟗𝟐</m:t>
                                </m:r>
                              </m:oMath>
                            </m:oMathPara>
                          </a14:m>
                          <a:endParaRPr lang="ko-KR" altLang="en-US" sz="1600" b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77559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표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6013039"/>
                  </p:ext>
                </p:extLst>
              </p:nvPr>
            </p:nvGraphicFramePr>
            <p:xfrm>
              <a:off x="582744" y="4114800"/>
              <a:ext cx="3535680" cy="2682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4480">
                      <a:extLst>
                        <a:ext uri="{9D8B030D-6E8A-4147-A177-3AD203B41FA5}">
                          <a16:colId xmlns:a16="http://schemas.microsoft.com/office/drawing/2014/main" val="1174298516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3312923078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2" t="-5455" r="-129412" b="-74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values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779943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2" t="-105455" r="-129412" b="-64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8528" t="-105455" r="-1227" b="-64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55898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2" t="-205455" r="-129412" b="-54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8528" t="-205455" r="-1227" b="-54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25083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2" t="-305455" r="-129412" b="-44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8528" t="-305455" r="-1227" b="-44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056975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2" t="-405455" r="-129412" b="-34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8528" t="-405455" r="-1227" b="-34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711018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2" t="-505455" r="-129412" b="-24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8528" t="-505455" r="-1227" b="-24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567967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2" t="-605455" r="-129412" b="-14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8528" t="-605455" r="-1227" b="-14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6827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2" t="-705455" r="-129412" b="-4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8528" t="-705455" r="-1227" b="-4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75594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3" name="그룹 12"/>
          <p:cNvGrpSpPr/>
          <p:nvPr/>
        </p:nvGrpSpPr>
        <p:grpSpPr>
          <a:xfrm>
            <a:off x="4571627" y="1676400"/>
            <a:ext cx="4400137" cy="5181601"/>
            <a:chOff x="4571627" y="1676400"/>
            <a:chExt cx="4400137" cy="5181601"/>
          </a:xfrm>
        </p:grpSpPr>
        <p:pic>
          <p:nvPicPr>
            <p:cNvPr id="5" name="내용 개체 틀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1627" y="1676400"/>
              <a:ext cx="4400137" cy="518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타원 8"/>
            <p:cNvSpPr/>
            <p:nvPr/>
          </p:nvSpPr>
          <p:spPr>
            <a:xfrm>
              <a:off x="7200900" y="5097780"/>
              <a:ext cx="1474470" cy="1280160"/>
            </a:xfrm>
            <a:prstGeom prst="ellipse">
              <a:avLst/>
            </a:prstGeom>
            <a:noFill/>
            <a:ln w="44450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5638800" y="457200"/>
            <a:ext cx="2833854" cy="1116198"/>
            <a:chOff x="6137910" y="141152"/>
            <a:chExt cx="2833854" cy="1116198"/>
          </a:xfrm>
        </p:grpSpPr>
        <p:grpSp>
          <p:nvGrpSpPr>
            <p:cNvPr id="12" name="그룹 11"/>
            <p:cNvGrpSpPr/>
            <p:nvPr/>
          </p:nvGrpSpPr>
          <p:grpSpPr>
            <a:xfrm>
              <a:off x="6489942" y="579408"/>
              <a:ext cx="2118360" cy="677942"/>
              <a:chOff x="6385560" y="381000"/>
              <a:chExt cx="2118360" cy="6779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6385560" y="381000"/>
                    <a:ext cx="1981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~ 0.05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5560" y="381000"/>
                    <a:ext cx="198120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6457950" y="689610"/>
                    <a:ext cx="20459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~ 0.7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57950" y="689610"/>
                    <a:ext cx="204597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791" b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TextBox 13"/>
            <p:cNvSpPr txBox="1"/>
            <p:nvPr/>
          </p:nvSpPr>
          <p:spPr>
            <a:xfrm>
              <a:off x="6137910" y="141152"/>
              <a:ext cx="2833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Extremely unlikely!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1524000" y="6172200"/>
            <a:ext cx="4169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ko-KR" sz="4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내용 개체 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42110"/>
            <a:ext cx="4343400" cy="398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6743700" cy="1371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What raises the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6743700" cy="1371600"/>
              </a:xfrm>
              <a:blipFill>
                <a:blip r:embed="rId4"/>
                <a:stretch>
                  <a:fillRect l="-2712" b="-16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그룹 17"/>
          <p:cNvGrpSpPr/>
          <p:nvPr/>
        </p:nvGrpSpPr>
        <p:grpSpPr>
          <a:xfrm>
            <a:off x="4571627" y="1676400"/>
            <a:ext cx="4400137" cy="5181601"/>
            <a:chOff x="4571627" y="1676400"/>
            <a:chExt cx="4400137" cy="5181601"/>
          </a:xfrm>
        </p:grpSpPr>
        <p:pic>
          <p:nvPicPr>
            <p:cNvPr id="19" name="내용 개체 틀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1627" y="1676400"/>
              <a:ext cx="4400137" cy="518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타원 19"/>
            <p:cNvSpPr/>
            <p:nvPr/>
          </p:nvSpPr>
          <p:spPr>
            <a:xfrm>
              <a:off x="7200900" y="5097780"/>
              <a:ext cx="1474470" cy="1280160"/>
            </a:xfrm>
            <a:prstGeom prst="ellipse">
              <a:avLst/>
            </a:prstGeom>
            <a:noFill/>
            <a:ln w="44450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790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Binary-Source Model</a:t>
            </a:r>
            <a:endParaRPr 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3352"/>
            <a:ext cx="4402724" cy="5184648"/>
          </a:xfrm>
        </p:spPr>
      </p:pic>
      <p:sp>
        <p:nvSpPr>
          <p:cNvPr id="5" name="타원 4"/>
          <p:cNvSpPr/>
          <p:nvPr/>
        </p:nvSpPr>
        <p:spPr>
          <a:xfrm>
            <a:off x="7200900" y="5097780"/>
            <a:ext cx="1474470" cy="1280160"/>
          </a:xfrm>
          <a:prstGeom prst="ellipse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표 9"/>
              <p:cNvGraphicFramePr>
                <a:graphicFrameLocks noGrp="1"/>
              </p:cNvGraphicFramePr>
              <p:nvPr/>
            </p:nvGraphicFramePr>
            <p:xfrm>
              <a:off x="582744" y="4050030"/>
              <a:ext cx="3535680" cy="27462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4480">
                      <a:extLst>
                        <a:ext uri="{9D8B030D-6E8A-4147-A177-3AD203B41FA5}">
                          <a16:colId xmlns:a16="http://schemas.microsoft.com/office/drawing/2014/main" val="1174298516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331292307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1" i="0" smtClean="0">
                                    <a:latin typeface="Cambria Math" panose="02040503050406030204" pitchFamily="18" charset="0"/>
                                  </a:rPr>
                                  <m:t>𝐩𝐚𝐫𝐚𝐦𝐞𝐭𝐞𝐫𝐬</m:t>
                                </m:r>
                              </m:oMath>
                            </m:oMathPara>
                          </a14:m>
                          <a:endParaRPr lang="ko-KR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values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7799435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sub>
                                </m:sSub>
                                <m: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 b="0" i="0" smtClean="0">
                                        <a:latin typeface="Cambria Math" panose="02040503050406030204" pitchFamily="18" charset="0"/>
                                      </a:rPr>
                                      <m:t>HJD</m:t>
                                    </m:r>
                                  </m:e>
                                  <m:sup>
                                    <m:r>
                                      <a:rPr lang="en-US" altLang="ko-KR" sz="1600" b="0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 latinLnBrk="1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7501.374±0.005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5589802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sub>
                                </m:sSub>
                                <m: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 b="0" i="0" smtClean="0">
                                        <a:latin typeface="Cambria Math" panose="02040503050406030204" pitchFamily="18" charset="0"/>
                                      </a:rPr>
                                      <m:t>HJD</m:t>
                                    </m:r>
                                  </m:e>
                                  <m:sup>
                                    <m:r>
                                      <a:rPr lang="en-US" altLang="ko-KR" sz="1600" b="0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7507.804±0.116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250832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0.015±0.001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569751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0.365±0.033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7110184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600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sub>
                                </m:s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days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14.428±0.602</m:t>
                                </m:r>
                              </m:oMath>
                            </m:oMathPara>
                          </a14:m>
                          <a:endParaRPr lang="ko-KR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5679674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𝑅𝐼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2.078±0.201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68279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1.853±0.177</m:t>
                                </m:r>
                              </m:oMath>
                            </m:oMathPara>
                          </a14:m>
                          <a:endParaRPr lang="ko-KR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77559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표 9"/>
              <p:cNvGraphicFramePr>
                <a:graphicFrameLocks noGrp="1"/>
              </p:cNvGraphicFramePr>
              <p:nvPr/>
            </p:nvGraphicFramePr>
            <p:xfrm>
              <a:off x="582744" y="4050030"/>
              <a:ext cx="3535680" cy="27462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4480">
                      <a:extLst>
                        <a:ext uri="{9D8B030D-6E8A-4147-A177-3AD203B41FA5}">
                          <a16:colId xmlns:a16="http://schemas.microsoft.com/office/drawing/2014/main" val="1174298516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3312923078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2" t="-5455" r="-129412" b="-7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values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7799435"/>
                      </a:ext>
                    </a:extLst>
                  </a:tr>
                  <a:tr h="345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2" t="-101754" r="-129412" b="-598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8528" t="-101754" r="-1227" b="-5982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5589802"/>
                      </a:ext>
                    </a:extLst>
                  </a:tr>
                  <a:tr h="345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2" t="-201754" r="-129412" b="-498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8528" t="-201754" r="-1227" b="-4982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250832"/>
                      </a:ext>
                    </a:extLst>
                  </a:tr>
                  <a:tr h="345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2" t="-301754" r="-129412" b="-398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8528" t="-301754" r="-1227" b="-3982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0569751"/>
                      </a:ext>
                    </a:extLst>
                  </a:tr>
                  <a:tr h="345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2" t="-408929" r="-129412" b="-3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8528" t="-408929" r="-1227" b="-3053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711018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2" t="-518182" r="-129412" b="-2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8528" t="-518182" r="-1227" b="-21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5679674"/>
                      </a:ext>
                    </a:extLst>
                  </a:tr>
                  <a:tr h="345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2" t="-596491" r="-129412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8528" t="-596491" r="-1227" b="-10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68279"/>
                      </a:ext>
                    </a:extLst>
                  </a:tr>
                  <a:tr h="345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2" t="-696491" r="-129412" b="-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8528" t="-696491" r="-1227" b="-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7559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582744" y="1673352"/>
            <a:ext cx="4522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solution by a downhill approach.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Markov Chain Monte Carlo method.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initial values based on the observed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curve (peak time, magnification,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duration of the event)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solution</a:t>
            </a:r>
            <a:endParaRPr 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t="6725" r="5916" b="4418"/>
          <a:stretch/>
        </p:blipFill>
        <p:spPr>
          <a:xfrm>
            <a:off x="4343400" y="2300362"/>
            <a:ext cx="4114800" cy="4035668"/>
          </a:xfrm>
        </p:spPr>
      </p:pic>
      <p:pic>
        <p:nvPicPr>
          <p:cNvPr id="4" name="내용 개체 틀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894" y="2365248"/>
            <a:ext cx="4077906" cy="395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1752600"/>
                <a:ext cx="4419600" cy="670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0,1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=(0.79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±0.10, 19.32±0.05)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0,2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=(0.68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±0.07, 18.63±0.03)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752600"/>
                <a:ext cx="4419600" cy="670696"/>
              </a:xfrm>
              <a:prstGeom prst="rect">
                <a:avLst/>
              </a:prstGeom>
              <a:blipFill>
                <a:blip r:embed="rId5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오른쪽으로 구부러진 화살표 8"/>
          <p:cNvSpPr/>
          <p:nvPr/>
        </p:nvSpPr>
        <p:spPr>
          <a:xfrm rot="10800000" flipH="1">
            <a:off x="152401" y="1981200"/>
            <a:ext cx="484312" cy="1357238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굽은 화살표 10"/>
          <p:cNvSpPr/>
          <p:nvPr/>
        </p:nvSpPr>
        <p:spPr>
          <a:xfrm rot="5400000">
            <a:off x="5282498" y="1861254"/>
            <a:ext cx="407804" cy="762000"/>
          </a:xfrm>
          <a:prstGeom prst="bentArrow">
            <a:avLst>
              <a:gd name="adj1" fmla="val 23128"/>
              <a:gd name="adj2" fmla="val 31536"/>
              <a:gd name="adj3" fmla="val 25000"/>
              <a:gd name="adj4" fmla="val 4701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43598" y="1903600"/>
                <a:ext cx="1524002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isochrone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598" y="1903600"/>
                <a:ext cx="1524002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모서리가 둥근 직사각형 2"/>
          <p:cNvSpPr/>
          <p:nvPr/>
        </p:nvSpPr>
        <p:spPr>
          <a:xfrm>
            <a:off x="5878830" y="1893570"/>
            <a:ext cx="1524000" cy="38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373563"/>
          </a:xfrm>
        </p:spPr>
        <p:txBody>
          <a:bodyPr/>
          <a:lstStyle/>
          <a:p>
            <a:r>
              <a:rPr lang="en-US" dirty="0" smtClean="0"/>
              <a:t>OGLE-2016-BLG-0733</a:t>
            </a:r>
          </a:p>
          <a:p>
            <a:pPr lvl="1"/>
            <a:r>
              <a:rPr lang="en-US" dirty="0" smtClean="0"/>
              <a:t>A long-term asymmetric perturbation generated by a binary source with a single lens.</a:t>
            </a:r>
          </a:p>
          <a:p>
            <a:pPr lvl="1"/>
            <a:r>
              <a:rPr lang="en-US" dirty="0" smtClean="0"/>
              <a:t>A new class of potential planet impersonators.</a:t>
            </a:r>
          </a:p>
          <a:p>
            <a:pPr lvl="1"/>
            <a:r>
              <a:rPr lang="en-US" dirty="0" smtClean="0"/>
              <a:t>Importance of considering various interpretation and of high cadence observation.</a:t>
            </a:r>
          </a:p>
        </p:txBody>
      </p:sp>
    </p:spTree>
    <p:extLst>
      <p:ext uri="{BB962C8B-B14F-4D97-AF65-F5344CB8AC3E}">
        <p14:creationId xmlns:p14="http://schemas.microsoft.com/office/powerpoint/2010/main" val="2866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OGLE-2016-BLG-1003</a:t>
            </a:r>
          </a:p>
        </p:txBody>
      </p:sp>
      <p:pic>
        <p:nvPicPr>
          <p:cNvPr id="5" name="내용 개체 틀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4559" y="1752600"/>
            <a:ext cx="5307042" cy="37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4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필수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22908</TotalTime>
  <Words>1390</Words>
  <Application>Microsoft Office PowerPoint</Application>
  <PresentationFormat>화면 슬라이드 쇼(4:3)</PresentationFormat>
  <Paragraphs>185</Paragraphs>
  <Slides>17</Slides>
  <Notes>17</Notes>
  <HiddenSlides>1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8" baseType="lpstr">
      <vt:lpstr>HY견고딕</vt:lpstr>
      <vt:lpstr>돋움</vt:lpstr>
      <vt:lpstr>맑은 고딕</vt:lpstr>
      <vt:lpstr>Arial</vt:lpstr>
      <vt:lpstr>Arial Black</vt:lpstr>
      <vt:lpstr>Calibri</vt:lpstr>
      <vt:lpstr>Cambria Math</vt:lpstr>
      <vt:lpstr>Tahoma</vt:lpstr>
      <vt:lpstr>Times New Roman</vt:lpstr>
      <vt:lpstr>Wingdings</vt:lpstr>
      <vt:lpstr>필수</vt:lpstr>
      <vt:lpstr>Interpretation of two microlensing events </vt:lpstr>
      <vt:lpstr>What We did</vt:lpstr>
      <vt:lpstr>OGLE-2016-BLG-0733</vt:lpstr>
      <vt:lpstr>PowerPoint 프레젠테이션</vt:lpstr>
      <vt:lpstr>What raises the large ρ_∗</vt:lpstr>
      <vt:lpstr>Binary-Source Model</vt:lpstr>
      <vt:lpstr>CHECK the solution</vt:lpstr>
      <vt:lpstr>Implication</vt:lpstr>
      <vt:lpstr>OGLE-2016-BLG-1003</vt:lpstr>
      <vt:lpstr>Two Caustic exits?</vt:lpstr>
      <vt:lpstr>A Triple lens  with a Single source?</vt:lpstr>
      <vt:lpstr>A Triple lens  with a Single source?</vt:lpstr>
      <vt:lpstr>A Binary lens  with A Binary source?</vt:lpstr>
      <vt:lpstr>AMAZING MOA</vt:lpstr>
      <vt:lpstr>Implication</vt:lpstr>
      <vt:lpstr>PowerPoint 프레젠테이션</vt:lpstr>
      <vt:lpstr>Binary-Source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 without optics An integrated photonic spectrograph</dc:title>
  <dc:creator>astroph</dc:creator>
  <cp:lastModifiedBy>astroph</cp:lastModifiedBy>
  <cp:revision>741</cp:revision>
  <cp:lastPrinted>2017-01-27T18:43:20Z</cp:lastPrinted>
  <dcterms:created xsi:type="dcterms:W3CDTF">2013-11-04T23:49:05Z</dcterms:created>
  <dcterms:modified xsi:type="dcterms:W3CDTF">2017-02-02T19:24:23Z</dcterms:modified>
</cp:coreProperties>
</file>