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docProps/core.xml" ContentType="application/vnd.openxmlformats-package.core-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8"/>
  </p:notesMasterIdLst>
  <p:sldIdLst>
    <p:sldId id="256" r:id="rId2"/>
    <p:sldId id="301" r:id="rId3"/>
    <p:sldId id="305" r:id="rId4"/>
    <p:sldId id="304" r:id="rId5"/>
    <p:sldId id="300" r:id="rId6"/>
    <p:sldId id="303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E6FB4C"/>
    <a:srgbClr val="FFCA22"/>
    <a:srgbClr val="440A2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86" d="100"/>
          <a:sy n="86" d="100"/>
        </p:scale>
        <p:origin x="-880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E15E6-EDFD-0244-A756-05280263637C}" type="datetimeFigureOut">
              <a:rPr lang="en-US" smtClean="0"/>
              <a:pPr/>
              <a:t>3/13/14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9D2E9-12DF-D54A-A57B-BEDE7D5A68B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7539-79AF-4F42-B9C8-105E09919561}" type="datetimeFigureOut">
              <a:rPr lang="en-US" smtClean="0"/>
              <a:pPr/>
              <a:t>3/13/14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618A-10C7-8C4E-81F1-6F0867338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7539-79AF-4F42-B9C8-105E09919561}" type="datetimeFigureOut">
              <a:rPr lang="en-US" smtClean="0"/>
              <a:pPr/>
              <a:t>3/13/14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618A-10C7-8C4E-81F1-6F0867338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7539-79AF-4F42-B9C8-105E09919561}" type="datetimeFigureOut">
              <a:rPr lang="en-US" smtClean="0"/>
              <a:pPr/>
              <a:t>3/13/14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618A-10C7-8C4E-81F1-6F0867338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7539-79AF-4F42-B9C8-105E09919561}" type="datetimeFigureOut">
              <a:rPr lang="en-US" smtClean="0"/>
              <a:pPr/>
              <a:t>3/13/14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618A-10C7-8C4E-81F1-6F0867338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7539-79AF-4F42-B9C8-105E09919561}" type="datetimeFigureOut">
              <a:rPr lang="en-US" smtClean="0"/>
              <a:pPr/>
              <a:t>3/13/14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618A-10C7-8C4E-81F1-6F0867338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7539-79AF-4F42-B9C8-105E09919561}" type="datetimeFigureOut">
              <a:rPr lang="en-US" smtClean="0"/>
              <a:pPr/>
              <a:t>3/13/14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618A-10C7-8C4E-81F1-6F0867338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7539-79AF-4F42-B9C8-105E09919561}" type="datetimeFigureOut">
              <a:rPr lang="en-US" smtClean="0"/>
              <a:pPr/>
              <a:t>3/13/14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618A-10C7-8C4E-81F1-6F0867338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7539-79AF-4F42-B9C8-105E09919561}" type="datetimeFigureOut">
              <a:rPr lang="en-US" smtClean="0"/>
              <a:pPr/>
              <a:t>3/13/14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618A-10C7-8C4E-81F1-6F0867338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7539-79AF-4F42-B9C8-105E09919561}" type="datetimeFigureOut">
              <a:rPr lang="en-US" smtClean="0"/>
              <a:pPr/>
              <a:t>3/13/14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618A-10C7-8C4E-81F1-6F0867338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7539-79AF-4F42-B9C8-105E09919561}" type="datetimeFigureOut">
              <a:rPr lang="en-US" smtClean="0"/>
              <a:pPr/>
              <a:t>3/13/14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618A-10C7-8C4E-81F1-6F0867338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7539-79AF-4F42-B9C8-105E09919561}" type="datetimeFigureOut">
              <a:rPr lang="en-US" smtClean="0"/>
              <a:pPr/>
              <a:t>3/13/14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618A-10C7-8C4E-81F1-6F0867338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B7539-79AF-4F42-B9C8-105E09919561}" type="datetimeFigureOut">
              <a:rPr lang="en-US" smtClean="0"/>
              <a:pPr/>
              <a:t>3/13/14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C618A-10C7-8C4E-81F1-6F0867338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09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0600" y="-304800"/>
            <a:ext cx="11277600" cy="845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-304800"/>
            <a:ext cx="9067800" cy="6172200"/>
          </a:xfrm>
        </p:spPr>
        <p:txBody>
          <a:bodyPr>
            <a:noAutofit/>
          </a:bodyPr>
          <a:lstStyle/>
          <a:p>
            <a:pPr defTabSz="460375">
              <a:tabLst>
                <a:tab pos="1141413" algn="l"/>
              </a:tabLst>
            </a:pPr>
            <a:r>
              <a:rPr lang="en-US" sz="3600" b="1" dirty="0" err="1" smtClean="0">
                <a:solidFill>
                  <a:schemeClr val="bg1"/>
                </a:solidFill>
                <a:latin typeface="Arial"/>
              </a:rPr>
              <a:t>What is the Smallest Planet that JWST will Characterize?</a:t>
            </a:r>
            <a:r>
              <a:rPr lang="en-US" sz="3200" b="1" dirty="0" smtClean="0">
                <a:latin typeface="Arial"/>
              </a:rPr>
              <a:t/>
            </a:r>
            <a:br>
              <a:rPr lang="en-US" sz="3200" b="1" dirty="0" smtClean="0">
                <a:latin typeface="Arial"/>
              </a:rPr>
            </a:br>
            <a:r>
              <a:rPr lang="en-US" sz="2000" dirty="0" smtClean="0">
                <a:latin typeface="Arial"/>
              </a:rPr>
              <a:t> </a:t>
            </a:r>
            <a:br>
              <a:rPr lang="en-US" sz="2000" dirty="0" smtClean="0">
                <a:latin typeface="Arial"/>
              </a:rPr>
            </a:br>
            <a:r>
              <a:rPr lang="en-US" sz="2400" dirty="0" smtClean="0">
                <a:solidFill>
                  <a:srgbClr val="440A22"/>
                </a:solidFill>
                <a:latin typeface="Arial"/>
              </a:rPr>
              <a:t>Drake Deming</a:t>
            </a:r>
            <a:br>
              <a:rPr lang="en-US" sz="2400" dirty="0" smtClean="0">
                <a:solidFill>
                  <a:srgbClr val="440A22"/>
                </a:solidFill>
                <a:latin typeface="Arial"/>
              </a:rPr>
            </a:br>
            <a:r>
              <a:rPr lang="en-US" sz="2400" dirty="0" smtClean="0">
                <a:solidFill>
                  <a:srgbClr val="440A22"/>
                </a:solidFill>
                <a:latin typeface="Arial"/>
              </a:rPr>
              <a:t>University of Maryland at College Park</a:t>
            </a:r>
            <a:br>
              <a:rPr lang="en-US" sz="2400" dirty="0" smtClean="0">
                <a:solidFill>
                  <a:srgbClr val="440A22"/>
                </a:solidFill>
                <a:latin typeface="Arial"/>
              </a:rPr>
            </a:br>
            <a:r>
              <a:rPr lang="en-US" sz="2400" dirty="0" smtClean="0">
                <a:solidFill>
                  <a:srgbClr val="440A22"/>
                </a:solidFill>
                <a:latin typeface="Arial"/>
              </a:rPr>
              <a:t/>
            </a:r>
            <a:br>
              <a:rPr lang="en-US" sz="2400" dirty="0" smtClean="0">
                <a:solidFill>
                  <a:srgbClr val="440A22"/>
                </a:solidFill>
                <a:latin typeface="Arial"/>
              </a:rPr>
            </a:br>
            <a:r>
              <a:rPr lang="en-US" sz="2400" dirty="0" smtClean="0">
                <a:solidFill>
                  <a:srgbClr val="440A22"/>
                </a:solidFill>
                <a:latin typeface="Arial"/>
              </a:rPr>
              <a:t> JWST Workshp, March 2014</a:t>
            </a:r>
            <a:r>
              <a:rPr lang="en-US" sz="2400" b="1" i="1" dirty="0" smtClean="0">
                <a:latin typeface="Arial"/>
              </a:rPr>
              <a:t/>
            </a:r>
            <a:br>
              <a:rPr lang="en-US" sz="2400" b="1" i="1" dirty="0" smtClean="0">
                <a:latin typeface="Arial"/>
              </a:rPr>
            </a:br>
            <a:endParaRPr lang="en-US" sz="2400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09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33600" y="-527304"/>
            <a:ext cx="13801344" cy="94366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419100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381001"/>
            <a:ext cx="7884001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Another dimension:  what is the </a:t>
            </a:r>
            <a:r>
              <a:rPr lang="en-US" sz="3200" i="1">
                <a:solidFill>
                  <a:schemeClr val="bg1"/>
                </a:solidFill>
              </a:rPr>
              <a:t>coldest</a:t>
            </a:r>
            <a:r>
              <a:rPr lang="en-US" sz="3200">
                <a:solidFill>
                  <a:schemeClr val="bg1"/>
                </a:solidFill>
              </a:rPr>
              <a:t> and </a:t>
            </a:r>
            <a:r>
              <a:rPr lang="en-US" sz="3200" i="1">
                <a:solidFill>
                  <a:schemeClr val="bg1"/>
                </a:solidFill>
              </a:rPr>
              <a:t>densest(?) </a:t>
            </a:r>
            <a:r>
              <a:rPr lang="en-US" sz="3200">
                <a:solidFill>
                  <a:schemeClr val="bg1"/>
                </a:solidFill>
              </a:rPr>
              <a:t>planet JWST will characterize..?</a:t>
            </a:r>
          </a:p>
          <a:p>
            <a:endParaRPr lang="en-US" sz="2800">
              <a:solidFill>
                <a:schemeClr val="bg1"/>
              </a:solidFill>
            </a:endParaRPr>
          </a:p>
          <a:p>
            <a:r>
              <a:rPr lang="en-US" sz="2800">
                <a:solidFill>
                  <a:schemeClr val="bg1"/>
                </a:solidFill>
              </a:rPr>
              <a:t>transmission spectroscopy signal  </a:t>
            </a:r>
            <a:r>
              <a:rPr lang="en-US" sz="3200" baseline="-2000">
                <a:solidFill>
                  <a:schemeClr val="bg1"/>
                </a:solidFill>
              </a:rPr>
              <a:t>~</a:t>
            </a:r>
            <a:r>
              <a:rPr lang="en-US" sz="2800">
                <a:solidFill>
                  <a:schemeClr val="bg1"/>
                </a:solidFill>
              </a:rPr>
              <a:t>  T / </a:t>
            </a:r>
            <a:r>
              <a:rPr lang="en-US" sz="2800">
                <a:solidFill>
                  <a:schemeClr val="bg1"/>
                </a:solidFill>
                <a:latin typeface="Symbol"/>
              </a:rPr>
              <a:t>r</a:t>
            </a:r>
            <a:r>
              <a:rPr lang="en-US" sz="2800">
                <a:solidFill>
                  <a:schemeClr val="bg1"/>
                </a:solidFill>
              </a:rPr>
              <a:t> </a:t>
            </a:r>
          </a:p>
          <a:p>
            <a:r>
              <a:rPr lang="en-US" sz="2800">
                <a:solidFill>
                  <a:schemeClr val="bg1"/>
                </a:solidFill>
              </a:rPr>
              <a:t>and secondary eclipse depths </a:t>
            </a:r>
            <a:r>
              <a:rPr lang="en-US" sz="3600" baseline="-5000">
                <a:solidFill>
                  <a:schemeClr val="bg1"/>
                </a:solidFill>
              </a:rPr>
              <a:t>~</a:t>
            </a:r>
            <a:r>
              <a:rPr lang="en-US" sz="2800">
                <a:solidFill>
                  <a:schemeClr val="bg1"/>
                </a:solidFill>
              </a:rPr>
              <a:t> T R</a:t>
            </a:r>
            <a:r>
              <a:rPr lang="en-US" sz="3200" baseline="30000">
                <a:solidFill>
                  <a:schemeClr val="bg1"/>
                </a:solidFill>
              </a:rPr>
              <a:t>2</a:t>
            </a:r>
          </a:p>
          <a:p>
            <a:endParaRPr lang="en-US" sz="2800">
              <a:solidFill>
                <a:srgbClr val="000090"/>
              </a:solidFill>
            </a:endParaRPr>
          </a:p>
          <a:p>
            <a:r>
              <a:rPr lang="en-US" sz="2800">
                <a:solidFill>
                  <a:srgbClr val="000090"/>
                </a:solidFill>
              </a:rPr>
              <a:t>Simple estimates of a 300K, 5 g/cm</a:t>
            </a:r>
            <a:r>
              <a:rPr lang="en-US" sz="3200" baseline="30000">
                <a:solidFill>
                  <a:srgbClr val="000090"/>
                </a:solidFill>
              </a:rPr>
              <a:t>3</a:t>
            </a:r>
            <a:r>
              <a:rPr lang="en-US" sz="2800">
                <a:solidFill>
                  <a:srgbClr val="000090"/>
                </a:solidFill>
              </a:rPr>
              <a:t>  planet</a:t>
            </a:r>
          </a:p>
          <a:p>
            <a:r>
              <a:rPr lang="en-US" sz="2800">
                <a:solidFill>
                  <a:srgbClr val="000090"/>
                </a:solidFill>
              </a:rPr>
              <a:t>(rocky with a water atmosphere):</a:t>
            </a:r>
          </a:p>
          <a:p>
            <a:endParaRPr lang="en-US" sz="2800">
              <a:solidFill>
                <a:srgbClr val="000090"/>
              </a:solidFill>
            </a:endParaRPr>
          </a:p>
          <a:p>
            <a:r>
              <a:rPr lang="en-US" sz="2800">
                <a:solidFill>
                  <a:srgbClr val="000090"/>
                </a:solidFill>
              </a:rPr>
              <a:t>	thermal emission at secondary eclipse</a:t>
            </a:r>
          </a:p>
          <a:p>
            <a:r>
              <a:rPr lang="en-US" sz="2800">
                <a:solidFill>
                  <a:srgbClr val="000090"/>
                </a:solidFill>
              </a:rPr>
              <a:t>	transmission spectroscopy</a:t>
            </a:r>
          </a:p>
          <a:p>
            <a:endParaRPr lang="en-US" sz="2800">
              <a:solidFill>
                <a:srgbClr val="000090"/>
              </a:solidFill>
            </a:endParaRPr>
          </a:p>
          <a:p>
            <a:r>
              <a:rPr lang="en-US" sz="2800">
                <a:solidFill>
                  <a:srgbClr val="000090"/>
                </a:solidFill>
              </a:rPr>
              <a:t> </a:t>
            </a:r>
          </a:p>
          <a:p>
            <a:endParaRPr lang="en-US" sz="2800">
              <a:solidFill>
                <a:schemeClr val="bg1"/>
              </a:solidFill>
            </a:endParaRPr>
          </a:p>
          <a:p>
            <a:endParaRPr lang="en-US" sz="2800">
              <a:solidFill>
                <a:schemeClr val="bg1"/>
              </a:solidFill>
            </a:endParaRPr>
          </a:p>
          <a:p>
            <a:endParaRPr lang="en-US" sz="2800">
              <a:solidFill>
                <a:schemeClr val="bg1"/>
              </a:solidFill>
            </a:endParaRPr>
          </a:p>
          <a:p>
            <a:endParaRPr lang="en-US" sz="2800">
              <a:solidFill>
                <a:schemeClr val="bg1"/>
              </a:solidFill>
            </a:endParaRPr>
          </a:p>
          <a:p>
            <a:endParaRPr 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09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33600" y="-527304"/>
            <a:ext cx="13801344" cy="94366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419100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381001"/>
            <a:ext cx="7884001" cy="8402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Thermal emission – secondary eclipse</a:t>
            </a:r>
          </a:p>
          <a:p>
            <a:r>
              <a:rPr lang="en-US" sz="2800">
                <a:solidFill>
                  <a:schemeClr val="bg1"/>
                </a:solidFill>
              </a:rPr>
              <a:t>(zodi-background limited – I think)</a:t>
            </a:r>
          </a:p>
          <a:p>
            <a:endParaRPr lang="en-US" sz="2800">
              <a:solidFill>
                <a:srgbClr val="000090"/>
              </a:solidFill>
            </a:endParaRPr>
          </a:p>
          <a:p>
            <a:r>
              <a:rPr lang="en-US" sz="2800">
                <a:solidFill>
                  <a:srgbClr val="000090"/>
                </a:solidFill>
              </a:rPr>
              <a:t>MIRI  11.3-micron filter</a:t>
            </a:r>
          </a:p>
          <a:p>
            <a:r>
              <a:rPr lang="en-US" sz="2800">
                <a:solidFill>
                  <a:srgbClr val="000090"/>
                </a:solidFill>
              </a:rPr>
              <a:t>1-Earth radius at 13 pc &gt;  0.36 micro-Jy</a:t>
            </a:r>
          </a:p>
          <a:p>
            <a:r>
              <a:rPr lang="en-US" sz="2800">
                <a:solidFill>
                  <a:srgbClr val="000090"/>
                </a:solidFill>
              </a:rPr>
              <a:t>GJ1214-like star &gt;  90 min eclipses</a:t>
            </a:r>
          </a:p>
          <a:p>
            <a:endParaRPr lang="en-US" sz="2800">
              <a:solidFill>
                <a:srgbClr val="000090"/>
              </a:solidFill>
            </a:endParaRPr>
          </a:p>
          <a:p>
            <a:r>
              <a:rPr lang="en-US" sz="2800">
                <a:solidFill>
                  <a:srgbClr val="000090"/>
                </a:solidFill>
              </a:rPr>
              <a:t>MIRI sensitivity:  1.7 micro-Jy = 10-sigma in 10</a:t>
            </a:r>
            <a:r>
              <a:rPr lang="en-US" sz="3200" baseline="30000">
                <a:solidFill>
                  <a:srgbClr val="000090"/>
                </a:solidFill>
              </a:rPr>
              <a:t>4</a:t>
            </a:r>
            <a:r>
              <a:rPr lang="en-US" sz="2800">
                <a:solidFill>
                  <a:srgbClr val="000090"/>
                </a:solidFill>
              </a:rPr>
              <a:t> sec</a:t>
            </a:r>
          </a:p>
          <a:p>
            <a:r>
              <a:rPr lang="en-US" sz="2800">
                <a:solidFill>
                  <a:srgbClr val="000090"/>
                </a:solidFill>
              </a:rPr>
              <a:t>1 eclipse is 1.6-sigma</a:t>
            </a:r>
          </a:p>
          <a:p>
            <a:r>
              <a:rPr lang="en-US" sz="2800">
                <a:solidFill>
                  <a:srgbClr val="000090"/>
                </a:solidFill>
              </a:rPr>
              <a:t>4 eclipses are 3.2-sigma, etc.</a:t>
            </a:r>
          </a:p>
          <a:p>
            <a:r>
              <a:rPr lang="en-US" sz="2800">
                <a:solidFill>
                  <a:srgbClr val="FF0000"/>
                </a:solidFill>
              </a:rPr>
              <a:t>&gt;&gt;&gt;&gt; Have to achieve the dynamic range &lt;&lt;&lt;&lt;</a:t>
            </a:r>
          </a:p>
          <a:p>
            <a:r>
              <a:rPr lang="en-US" sz="2800">
                <a:solidFill>
                  <a:srgbClr val="FF0000"/>
                </a:solidFill>
              </a:rPr>
              <a:t>(eclipse depth is about 0.0002)  </a:t>
            </a:r>
          </a:p>
          <a:p>
            <a:endParaRPr lang="en-US" sz="2800">
              <a:solidFill>
                <a:srgbClr val="000090"/>
              </a:solidFill>
            </a:endParaRPr>
          </a:p>
          <a:p>
            <a:endParaRPr lang="en-US" sz="2800">
              <a:solidFill>
                <a:srgbClr val="000090"/>
              </a:solidFill>
            </a:endParaRPr>
          </a:p>
          <a:p>
            <a:r>
              <a:rPr lang="en-US" sz="2800">
                <a:solidFill>
                  <a:srgbClr val="000090"/>
                </a:solidFill>
              </a:rPr>
              <a:t> </a:t>
            </a:r>
          </a:p>
          <a:p>
            <a:endParaRPr lang="en-US" sz="2800">
              <a:solidFill>
                <a:schemeClr val="bg1"/>
              </a:solidFill>
            </a:endParaRPr>
          </a:p>
          <a:p>
            <a:endParaRPr lang="en-US" sz="2800">
              <a:solidFill>
                <a:schemeClr val="bg1"/>
              </a:solidFill>
            </a:endParaRPr>
          </a:p>
          <a:p>
            <a:endParaRPr lang="en-US" sz="2800">
              <a:solidFill>
                <a:schemeClr val="bg1"/>
              </a:solidFill>
            </a:endParaRPr>
          </a:p>
          <a:p>
            <a:endParaRPr lang="en-US" sz="2800">
              <a:solidFill>
                <a:schemeClr val="bg1"/>
              </a:solidFill>
            </a:endParaRPr>
          </a:p>
          <a:p>
            <a:endParaRPr 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09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33600" y="-527304"/>
            <a:ext cx="13801344" cy="94366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419100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6437" y="762000"/>
            <a:ext cx="7884001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solidFill>
                <a:schemeClr val="bg1"/>
              </a:solidFill>
            </a:endParaRPr>
          </a:p>
          <a:p>
            <a:r>
              <a:rPr lang="en-US" sz="3600">
                <a:solidFill>
                  <a:schemeClr val="bg1"/>
                </a:solidFill>
              </a:rPr>
              <a:t>What about transmission spectroscopy..?</a:t>
            </a:r>
          </a:p>
          <a:p>
            <a:endParaRPr lang="en-US" sz="2400"/>
          </a:p>
          <a:p>
            <a:r>
              <a:rPr lang="en-US" sz="2400">
                <a:solidFill>
                  <a:schemeClr val="bg1"/>
                </a:solidFill>
              </a:rPr>
              <a:t>Previous JWST simulations (including mine) may be too pessimistic</a:t>
            </a:r>
          </a:p>
          <a:p>
            <a:endParaRPr lang="en-US" sz="2400"/>
          </a:p>
          <a:p>
            <a:r>
              <a:rPr lang="en-US" sz="2400">
                <a:solidFill>
                  <a:srgbClr val="660066"/>
                </a:solidFill>
              </a:rPr>
              <a:t>The best estimate may be a simple scaling from Hubble WFC3</a:t>
            </a:r>
          </a:p>
          <a:p>
            <a:r>
              <a:rPr lang="en-US" sz="2400">
                <a:solidFill>
                  <a:srgbClr val="660066"/>
                </a:solidFill>
              </a:rPr>
              <a:t>(and the scale factor is modest:  S/N </a:t>
            </a:r>
            <a:r>
              <a:rPr lang="en-US" sz="2400" baseline="-8000">
                <a:solidFill>
                  <a:srgbClr val="660066"/>
                </a:solidFill>
              </a:rPr>
              <a:t>~</a:t>
            </a:r>
            <a:r>
              <a:rPr lang="en-US" sz="2400">
                <a:solidFill>
                  <a:srgbClr val="660066"/>
                </a:solidFill>
              </a:rPr>
              <a:t> A</a:t>
            </a:r>
            <a:r>
              <a:rPr lang="en-US" sz="2400" baseline="30000">
                <a:solidFill>
                  <a:srgbClr val="660066"/>
                </a:solidFill>
              </a:rPr>
              <a:t>0.5  </a:t>
            </a:r>
            <a:r>
              <a:rPr lang="en-US" sz="2400">
                <a:solidFill>
                  <a:srgbClr val="660066"/>
                </a:solidFill>
              </a:rPr>
              <a:t> = </a:t>
            </a:r>
            <a:r>
              <a:rPr lang="en-US" sz="2400" baseline="-10000">
                <a:solidFill>
                  <a:srgbClr val="660066"/>
                </a:solidFill>
              </a:rPr>
              <a:t>~</a:t>
            </a:r>
            <a:r>
              <a:rPr lang="en-US" sz="2400">
                <a:solidFill>
                  <a:srgbClr val="660066"/>
                </a:solidFill>
              </a:rPr>
              <a:t> 2.4)</a:t>
            </a:r>
          </a:p>
          <a:p>
            <a:endParaRPr lang="en-US" sz="2400">
              <a:solidFill>
                <a:srgbClr val="660066"/>
              </a:solidFill>
            </a:endParaRPr>
          </a:p>
          <a:p>
            <a:r>
              <a:rPr lang="en-US" sz="2400">
                <a:solidFill>
                  <a:srgbClr val="660066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09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33600" y="-228600"/>
            <a:ext cx="13801344" cy="94366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419100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Batalh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" y="247650"/>
            <a:ext cx="8623300" cy="6362700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7" name="TextBox 6"/>
          <p:cNvSpPr txBox="1"/>
          <p:nvPr/>
        </p:nvSpPr>
        <p:spPr>
          <a:xfrm>
            <a:off x="1219200" y="501134"/>
            <a:ext cx="1925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3366FF"/>
                </a:solidFill>
              </a:rPr>
              <a:t>Batalha et al. 2013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14855" y="1501914"/>
            <a:ext cx="1275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25 transits</a:t>
            </a:r>
          </a:p>
          <a:p>
            <a:r>
              <a:rPr lang="en-US" sz="2000">
                <a:solidFill>
                  <a:srgbClr val="FF0000"/>
                </a:solidFill>
              </a:rPr>
              <a:t>all panels</a:t>
            </a:r>
          </a:p>
        </p:txBody>
      </p:sp>
      <p:sp>
        <p:nvSpPr>
          <p:cNvPr id="10" name="Oval 9"/>
          <p:cNvSpPr/>
          <p:nvPr/>
        </p:nvSpPr>
        <p:spPr>
          <a:xfrm>
            <a:off x="2916428" y="2209800"/>
            <a:ext cx="4572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05000" y="2286000"/>
            <a:ext cx="1090613" cy="40011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>
                <a:ln>
                  <a:solidFill>
                    <a:srgbClr val="3366FF"/>
                  </a:solidFill>
                </a:ln>
              </a:rPr>
              <a:t>GJ1214b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09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33600" y="-457200"/>
            <a:ext cx="13801344" cy="94366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419100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304800"/>
            <a:ext cx="10397457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Kreidberg et al. (2014)  have 29 ppm precision for GJ1214b in </a:t>
            </a:r>
          </a:p>
          <a:p>
            <a:r>
              <a:rPr lang="en-US" sz="2400">
                <a:solidFill>
                  <a:schemeClr val="bg1"/>
                </a:solidFill>
              </a:rPr>
              <a:t>12 transits; (expected 1.4 micron water amplitude is 275 ppm)</a:t>
            </a: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So the precision scales to 29 ppm / 2.4  </a:t>
            </a:r>
          </a:p>
          <a:p>
            <a:r>
              <a:rPr lang="en-US" sz="2400">
                <a:solidFill>
                  <a:schemeClr val="bg1"/>
                </a:solidFill>
              </a:rPr>
              <a:t>= 12 ppm (per binned point)</a:t>
            </a: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800">
                <a:solidFill>
                  <a:srgbClr val="000090"/>
                </a:solidFill>
              </a:rPr>
              <a:t>Signal scales as T/</a:t>
            </a:r>
            <a:r>
              <a:rPr lang="en-US" sz="2800">
                <a:solidFill>
                  <a:srgbClr val="000090"/>
                </a:solidFill>
                <a:latin typeface="Symbol"/>
              </a:rPr>
              <a:t>r    </a:t>
            </a:r>
          </a:p>
          <a:p>
            <a:r>
              <a:rPr lang="en-US" sz="2800">
                <a:solidFill>
                  <a:srgbClr val="000090"/>
                </a:solidFill>
              </a:rPr>
              <a:t>T is smaller by about 2</a:t>
            </a:r>
          </a:p>
          <a:p>
            <a:r>
              <a:rPr lang="en-US" sz="2800">
                <a:solidFill>
                  <a:srgbClr val="000090"/>
                </a:solidFill>
                <a:latin typeface="Symbol"/>
              </a:rPr>
              <a:t>r </a:t>
            </a:r>
            <a:r>
              <a:rPr lang="en-US" sz="2800">
                <a:solidFill>
                  <a:srgbClr val="000090"/>
                </a:solidFill>
              </a:rPr>
              <a:t>is larger by 3</a:t>
            </a:r>
          </a:p>
          <a:p>
            <a:endParaRPr lang="en-US" sz="2800">
              <a:solidFill>
                <a:schemeClr val="bg1"/>
              </a:solidFill>
            </a:endParaRPr>
          </a:p>
          <a:p>
            <a:r>
              <a:rPr lang="en-US" sz="2800">
                <a:solidFill>
                  <a:srgbClr val="660066"/>
                </a:solidFill>
              </a:rPr>
              <a:t>So the signal is 275/6 = 45 ppm</a:t>
            </a:r>
          </a:p>
          <a:p>
            <a:r>
              <a:rPr lang="en-US" sz="2800">
                <a:solidFill>
                  <a:srgbClr val="660066"/>
                </a:solidFill>
              </a:rPr>
              <a:t>about 4-sigma per wavelength point at </a:t>
            </a:r>
          </a:p>
          <a:p>
            <a:r>
              <a:rPr lang="en-US" sz="2800">
                <a:solidFill>
                  <a:srgbClr val="660066"/>
                </a:solidFill>
              </a:rPr>
              <a:t>WFC3-like resolution     </a:t>
            </a:r>
          </a:p>
          <a:p>
            <a:endParaRPr lang="en-US" sz="2400">
              <a:solidFill>
                <a:srgbClr val="660066"/>
              </a:solidFill>
            </a:endParaRPr>
          </a:p>
          <a:p>
            <a:endParaRPr lang="en-US" sz="240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6" name="Picture 5" descr="Screen Shot 2014-03-13 at 2.42.1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400300"/>
            <a:ext cx="4388022" cy="1790700"/>
          </a:xfrm>
          <a:prstGeom prst="rect">
            <a:avLst/>
          </a:prstGeom>
        </p:spPr>
      </p:pic>
      <p:sp>
        <p:nvSpPr>
          <p:cNvPr id="7" name="Up Arrow 6"/>
          <p:cNvSpPr/>
          <p:nvPr/>
        </p:nvSpPr>
        <p:spPr>
          <a:xfrm rot="1384487" flipV="1">
            <a:off x="6754879" y="1213704"/>
            <a:ext cx="381000" cy="1318480"/>
          </a:xfrm>
          <a:prstGeom prst="upArrow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5376</TotalTime>
  <Words>323</Words>
  <Application>Microsoft Macintosh PowerPoint</Application>
  <PresentationFormat>On-screen Show (4:3)</PresentationFormat>
  <Paragraphs>68</Paragraphs>
  <Slides>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What is the Smallest Planet that JWST will Characterize?   Drake Deming University of Maryland at College Park   JWST Workshp, March 2014 </vt:lpstr>
      <vt:lpstr>Slide 2</vt:lpstr>
      <vt:lpstr>Slide 3</vt:lpstr>
      <vt:lpstr>Slide 4</vt:lpstr>
      <vt:lpstr>Slide 5</vt:lpstr>
      <vt:lpstr>Slide 6</vt:lpstr>
    </vt:vector>
  </TitlesOfParts>
  <Company>NASA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Drake Deming</dc:creator>
  <cp:lastModifiedBy>Drake Deming</cp:lastModifiedBy>
  <cp:revision>373</cp:revision>
  <dcterms:created xsi:type="dcterms:W3CDTF">2014-03-13T15:04:26Z</dcterms:created>
  <dcterms:modified xsi:type="dcterms:W3CDTF">2014-03-13T15:07:35Z</dcterms:modified>
</cp:coreProperties>
</file>