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8" r:id="rId7"/>
    <p:sldId id="264" r:id="rId8"/>
    <p:sldId id="270" r:id="rId9"/>
    <p:sldId id="272" r:id="rId10"/>
    <p:sldId id="275" r:id="rId11"/>
    <p:sldId id="283" r:id="rId12"/>
    <p:sldId id="273" r:id="rId13"/>
    <p:sldId id="279" r:id="rId14"/>
    <p:sldId id="281" r:id="rId15"/>
    <p:sldId id="282" r:id="rId16"/>
    <p:sldId id="274" r:id="rId17"/>
  </p:sldIdLst>
  <p:sldSz cx="9144000" cy="6858000" type="screen4x3"/>
  <p:notesSz cx="7315200" cy="9601200"/>
  <p:embeddedFontLst>
    <p:embeddedFont>
      <p:font typeface="Century Schoolbook" pitchFamily="18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7AA2ACD-4CA6-4D87-B7F1-7927C4612ECB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974481E-316E-416E-8766-7738450A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799FFDF-A0DF-47E9-8BF4-481037C1BF64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6678-68D2-49E8-A765-B8C2D2C9DA3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00DE-A27D-4DAA-B6BB-B8164EC6C003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7943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Pre-Cursor Observations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090AE2-B117-404C-94C6-9A81EEB3C80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7C0F-FE36-4B9A-9AAD-448B6532EFD5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DFB7-CEE3-4ED8-9E37-032A7840DAD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AE5AED-873A-44C4-8E50-DAC010D4671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Pre-Cursor Observations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39EA-34FE-418C-A0E5-A7E68772A48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DC4806-B6D8-4DAD-98D4-D8EC0C87519A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Pre-Cursor Observations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70552-DEBF-4205-8A4B-2197F67A9708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Pre-Cursor Observations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794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7467600" cy="5635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4B09B0-A6F8-4EFA-A496-49FB9CF9586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Pre-Cursor Observations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B3C773-015D-4124-B4F0-FF521221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Pre-Cursor Data Needed for JWST Transit and Eclipse 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David R. Ciardi</a:t>
            </a:r>
          </a:p>
          <a:p>
            <a:r>
              <a:rPr lang="en-US" dirty="0" smtClean="0"/>
              <a:t>2014 March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Eccentricity = 0.3, Longitude = 102.5,</a:t>
            </a:r>
            <a:br>
              <a:rPr lang="en-US" dirty="0" smtClean="0"/>
            </a:br>
            <a:r>
              <a:rPr lang="en-US" dirty="0" smtClean="0"/>
              <a:t>	Inclination = 80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08" y="1043352"/>
            <a:ext cx="7627620" cy="562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63281" y="1143000"/>
            <a:ext cx="6096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600" y="6289429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</a:t>
            </a:r>
            <a:r>
              <a:rPr lang="en-US" dirty="0" smtClean="0"/>
              <a:t>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2903 Planetary Candidates</a:t>
            </a:r>
          </a:p>
          <a:p>
            <a:r>
              <a:rPr lang="en-US" sz="2800" dirty="0" smtClean="0"/>
              <a:t>942 Confirmed or Validated Planets</a:t>
            </a:r>
          </a:p>
          <a:p>
            <a:r>
              <a:rPr lang="en-US" sz="2800" dirty="0" smtClean="0"/>
              <a:t>20 – 30 planets have radial velocity orbits</a:t>
            </a:r>
          </a:p>
          <a:p>
            <a:endParaRPr lang="en-US" sz="2800" dirty="0" smtClean="0"/>
          </a:p>
          <a:p>
            <a:r>
              <a:rPr lang="en-US" sz="2800" dirty="0" smtClean="0"/>
              <a:t>Problem is likely even more expansive for TESS – but unlike </a:t>
            </a:r>
            <a:r>
              <a:rPr lang="en-US" sz="2800" dirty="0" err="1" smtClean="0"/>
              <a:t>Kepler</a:t>
            </a:r>
            <a:r>
              <a:rPr lang="en-US" sz="2800" dirty="0" smtClean="0"/>
              <a:t> (!) </a:t>
            </a:r>
          </a:p>
          <a:p>
            <a:pPr lvl="1"/>
            <a:r>
              <a:rPr lang="en-US" sz="2500" dirty="0" smtClean="0"/>
              <a:t>Stars will be brighter</a:t>
            </a:r>
          </a:p>
          <a:p>
            <a:pPr lvl="1"/>
            <a:r>
              <a:rPr lang="en-US" sz="2500" dirty="0" smtClean="0"/>
              <a:t>Orbital periods shorter</a:t>
            </a:r>
          </a:p>
          <a:p>
            <a:pPr lvl="1"/>
            <a:r>
              <a:rPr lang="en-US" sz="2500" dirty="0" smtClean="0"/>
              <a:t>Planets more massive</a:t>
            </a:r>
          </a:p>
          <a:p>
            <a:pPr lvl="1"/>
            <a:r>
              <a:rPr lang="en-US" sz="2500" dirty="0" smtClean="0"/>
              <a:t>Radial velocity easier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229600" cy="5635752"/>
          </a:xfrm>
        </p:spPr>
        <p:txBody>
          <a:bodyPr>
            <a:noAutofit/>
          </a:bodyPr>
          <a:lstStyle/>
          <a:p>
            <a:r>
              <a:rPr lang="en-US" sz="2800" dirty="0" smtClean="0"/>
              <a:t>Systems with transiting planet already known</a:t>
            </a:r>
          </a:p>
          <a:p>
            <a:pPr lvl="1"/>
            <a:r>
              <a:rPr lang="en-US" sz="2500" dirty="0" smtClean="0"/>
              <a:t>Brightness of target already known</a:t>
            </a:r>
          </a:p>
          <a:p>
            <a:pPr lvl="1"/>
            <a:r>
              <a:rPr lang="en-US" sz="2500" dirty="0" smtClean="0"/>
              <a:t>Stellar characterization already known</a:t>
            </a:r>
          </a:p>
          <a:p>
            <a:pPr lvl="1"/>
            <a:r>
              <a:rPr lang="en-US" sz="2500" dirty="0" smtClean="0"/>
              <a:t>High resolution image to make sure no nearby contaminating stars – </a:t>
            </a:r>
            <a:r>
              <a:rPr lang="en-US" sz="2400" dirty="0" smtClean="0"/>
              <a:t>Likely already obtained particularly for </a:t>
            </a:r>
            <a:r>
              <a:rPr lang="en-US" sz="2400" dirty="0" err="1" smtClean="0"/>
              <a:t>Kepler</a:t>
            </a:r>
            <a:r>
              <a:rPr lang="en-US" sz="2400" dirty="0" smtClean="0"/>
              <a:t>, K2, and TESS targets</a:t>
            </a:r>
          </a:p>
          <a:p>
            <a:r>
              <a:rPr lang="en-US" sz="2800" dirty="0" smtClean="0"/>
              <a:t>Variability</a:t>
            </a:r>
          </a:p>
          <a:p>
            <a:pPr lvl="1"/>
            <a:r>
              <a:rPr lang="en-US" sz="2400" dirty="0" smtClean="0"/>
              <a:t>Stellar variability does affect the ability to measure the transit and eclipse depths accurately</a:t>
            </a:r>
          </a:p>
          <a:p>
            <a:pPr lvl="1"/>
            <a:r>
              <a:rPr lang="en-US" sz="2400" dirty="0" smtClean="0"/>
              <a:t>Phase curves vs. stellar rotation are particularly hard</a:t>
            </a:r>
          </a:p>
          <a:p>
            <a:pPr lvl="1"/>
            <a:r>
              <a:rPr lang="en-US" sz="2400" dirty="0" smtClean="0"/>
              <a:t>Stellar spots and variability minimized in the infrared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825" y="981770"/>
            <a:ext cx="5819775" cy="27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Curves or Stellar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27432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phase curves are the goal rather than transits or eclipses, then stellar variability is much more crucial to understand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22713"/>
            <a:ext cx="81407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91000" y="29718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Knutson et al. 2007, HD189733, 8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5574268"/>
            <a:ext cx="341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Ciardi et al. 2014, PTF, 4.5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21" y="838200"/>
            <a:ext cx="7464679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5486400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 days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48640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McQuillan</a:t>
            </a:r>
            <a:r>
              <a:rPr lang="en-US" dirty="0" smtClean="0"/>
              <a:t> et al.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Smallest Planets around Quietest Stars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800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1858726" y="3298513"/>
            <a:ext cx="448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0.25 day </a:t>
            </a:r>
            <a:r>
              <a:rPr lang="en-US" sz="2400" dirty="0" err="1" smtClean="0"/>
              <a:t>rms</a:t>
            </a:r>
            <a:r>
              <a:rPr lang="en-US" sz="2400" dirty="0" smtClean="0"/>
              <a:t> dispersion [</a:t>
            </a:r>
            <a:r>
              <a:rPr lang="en-US" sz="2400" dirty="0" err="1" smtClean="0"/>
              <a:t>ppm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5105400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Howell et al. 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67346" y="6019800"/>
            <a:ext cx="33810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Transit Depth [</a:t>
            </a:r>
            <a:r>
              <a:rPr lang="en-US" sz="2400" dirty="0" err="1" smtClean="0"/>
              <a:t>mmag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5562600"/>
            <a:ext cx="7467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0         0.2      0.4       0.6        0.8       1.0       1.2    1.4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6170" y="4191000"/>
            <a:ext cx="6992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0770" y="3124200"/>
            <a:ext cx="6992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6170" y="1981200"/>
            <a:ext cx="6992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6170" y="990600"/>
            <a:ext cx="6992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800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39212" y="518160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Needed Prior to Observing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41248"/>
            <a:ext cx="7772400" cy="5635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Orbital Parameters</a:t>
            </a:r>
          </a:p>
          <a:p>
            <a:pPr lvl="1"/>
            <a:r>
              <a:rPr lang="en-US" sz="2500" dirty="0" smtClean="0"/>
              <a:t>Most important in terms of pre-cursor observations for planning purposes – particularly for secondary eclipse </a:t>
            </a:r>
            <a:r>
              <a:rPr lang="en-US" sz="2500" dirty="0" smtClean="0"/>
              <a:t>observations</a:t>
            </a:r>
          </a:p>
          <a:p>
            <a:pPr lvl="1"/>
            <a:r>
              <a:rPr lang="en-US" sz="2200" dirty="0" smtClean="0"/>
              <a:t>Radial velocity monitoring or photometric monitoring to find </a:t>
            </a:r>
            <a:r>
              <a:rPr lang="en-US" sz="2200" smtClean="0"/>
              <a:t>secondary eclipse</a:t>
            </a:r>
            <a:endParaRPr lang="en-US" sz="2200" smtClean="0"/>
          </a:p>
          <a:p>
            <a:r>
              <a:rPr lang="en-US" sz="2800" dirty="0" smtClean="0"/>
              <a:t>Stellar </a:t>
            </a:r>
            <a:r>
              <a:rPr lang="en-US" sz="2800" dirty="0" smtClean="0"/>
              <a:t>Variability Selection</a:t>
            </a:r>
          </a:p>
          <a:p>
            <a:pPr lvl="1"/>
            <a:r>
              <a:rPr lang="en-US" sz="2500" dirty="0" smtClean="0"/>
              <a:t>Spots and variability could affect radii determinations </a:t>
            </a:r>
          </a:p>
          <a:p>
            <a:pPr lvl="1"/>
            <a:r>
              <a:rPr lang="en-US" sz="2500" dirty="0" smtClean="0"/>
              <a:t>Strong Variability may be an issue particularly for phase curves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063F3A-CF8F-47DA-9A67-0EF5F8647C05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620000" cy="655638"/>
          </a:xfrm>
        </p:spPr>
        <p:txBody>
          <a:bodyPr>
            <a:normAutofit/>
          </a:bodyPr>
          <a:lstStyle/>
          <a:p>
            <a:r>
              <a:rPr lang="en-US" dirty="0" smtClean="0"/>
              <a:t>Prediction of Transit &amp; Eclipse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001000" cy="1447800"/>
          </a:xfrm>
        </p:spPr>
        <p:txBody>
          <a:bodyPr/>
          <a:lstStyle/>
          <a:p>
            <a:r>
              <a:rPr lang="en-US" dirty="0" smtClean="0"/>
              <a:t>Primary transits of KNOWN transiting systems likely not to be a big problem</a:t>
            </a:r>
          </a:p>
          <a:p>
            <a:r>
              <a:rPr lang="en-US" dirty="0" smtClean="0"/>
              <a:t>Secondary transit prediction much more problematic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2226029"/>
            <a:ext cx="5724525" cy="326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5715000"/>
            <a:ext cx="80010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Predicted primary transits or phase curves of RV-planets – probably not a realistic use of JWST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Transits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Known (non-</a:t>
            </a:r>
            <a:r>
              <a:rPr lang="en-US" dirty="0" err="1" smtClean="0"/>
              <a:t>Kepler</a:t>
            </a:r>
            <a:r>
              <a:rPr lang="en-US" dirty="0" smtClean="0"/>
              <a:t>) transit uncertainties (period &amp; epoch) propagated to mid-2018</a:t>
            </a:r>
          </a:p>
          <a:p>
            <a:r>
              <a:rPr lang="en-US" dirty="0" smtClean="0"/>
              <a:t>Does not include systematic errors in ephemerides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843194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Eclipses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848600" cy="5635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much a more difficult problem</a:t>
            </a:r>
          </a:p>
          <a:p>
            <a:r>
              <a:rPr lang="en-US" sz="2800" dirty="0" smtClean="0"/>
              <a:t>Eclipses generally not previously measured </a:t>
            </a:r>
          </a:p>
          <a:p>
            <a:r>
              <a:rPr lang="en-US" sz="2800" dirty="0" smtClean="0"/>
              <a:t>Time of secondary eclipse depends on </a:t>
            </a:r>
          </a:p>
          <a:p>
            <a:pPr lvl="1"/>
            <a:r>
              <a:rPr lang="en-US" sz="2400" dirty="0" smtClean="0"/>
              <a:t>Period</a:t>
            </a:r>
          </a:p>
          <a:p>
            <a:pPr lvl="1"/>
            <a:r>
              <a:rPr lang="en-US" sz="2400" dirty="0" smtClean="0"/>
              <a:t>Eccentricity</a:t>
            </a:r>
          </a:p>
          <a:p>
            <a:pPr lvl="1"/>
            <a:r>
              <a:rPr lang="en-US" sz="2400" dirty="0" smtClean="0"/>
              <a:t>Longitude of </a:t>
            </a:r>
            <a:r>
              <a:rPr lang="en-US" sz="2400" dirty="0" err="1" smtClean="0"/>
              <a:t>Periastron</a:t>
            </a:r>
            <a:r>
              <a:rPr lang="en-US" sz="2400" dirty="0" smtClean="0"/>
              <a:t> (!)</a:t>
            </a:r>
          </a:p>
          <a:p>
            <a:pPr lvl="1"/>
            <a:r>
              <a:rPr lang="en-US" sz="2400" dirty="0" smtClean="0"/>
              <a:t>Epoch of </a:t>
            </a:r>
            <a:r>
              <a:rPr lang="en-US" sz="2400" dirty="0" err="1" smtClean="0"/>
              <a:t>Periastron</a:t>
            </a:r>
            <a:r>
              <a:rPr lang="en-US" sz="2400" dirty="0" smtClean="0"/>
              <a:t> (!)</a:t>
            </a:r>
          </a:p>
          <a:p>
            <a:pPr lvl="1"/>
            <a:r>
              <a:rPr lang="en-US" sz="2400" dirty="0" smtClean="0"/>
              <a:t>Inclination</a:t>
            </a:r>
          </a:p>
          <a:p>
            <a:pPr lvl="1"/>
            <a:r>
              <a:rPr lang="en-US" sz="2400" dirty="0" smtClean="0"/>
              <a:t>And the associated uncertainties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pic>
        <p:nvPicPr>
          <p:cNvPr id="7" name="Picture 6" descr="eccentricity_vs_period_transi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8153400" cy="5651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1447800"/>
            <a:ext cx="53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</a:t>
            </a:r>
            <a:r>
              <a:rPr lang="en-US" sz="2800" dirty="0" err="1" smtClean="0"/>
              <a:t>Kepler</a:t>
            </a:r>
            <a:r>
              <a:rPr lang="en-US" sz="2800" dirty="0" smtClean="0"/>
              <a:t> Transiting Planets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 = N, longitude = 90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504092" y="1043352"/>
            <a:ext cx="7696200" cy="5638800"/>
            <a:chOff x="685800" y="914400"/>
            <a:chExt cx="7696200" cy="5638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967" y="914400"/>
              <a:ext cx="7696033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85800" y="914400"/>
              <a:ext cx="609600" cy="487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0" y="6172200"/>
              <a:ext cx="2895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44093" r="35940"/>
          <a:stretch>
            <a:fillRect/>
          </a:stretch>
        </p:blipFill>
        <p:spPr bwMode="auto">
          <a:xfrm>
            <a:off x="2057400" y="2286000"/>
            <a:ext cx="1143000" cy="326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516178" cy="548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63281" y="1031629"/>
            <a:ext cx="7613919" cy="5638800"/>
            <a:chOff x="381000" y="762000"/>
            <a:chExt cx="7613919" cy="5638800"/>
          </a:xfrm>
        </p:grpSpPr>
        <p:sp>
          <p:nvSpPr>
            <p:cNvPr id="8" name="Rectangle 7"/>
            <p:cNvSpPr/>
            <p:nvPr/>
          </p:nvSpPr>
          <p:spPr>
            <a:xfrm>
              <a:off x="381000" y="762000"/>
              <a:ext cx="609600" cy="487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99319" y="6019800"/>
              <a:ext cx="2895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 = 0.1, longitude = 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600200" y="1242646"/>
            <a:ext cx="0" cy="4648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t="32222" r="55907"/>
          <a:stretch>
            <a:fillRect/>
          </a:stretch>
        </p:blipFill>
        <p:spPr bwMode="auto">
          <a:xfrm>
            <a:off x="1752600" y="3352800"/>
            <a:ext cx="2524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 = 0.1, Longitude = 135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231" y="1099625"/>
            <a:ext cx="7640003" cy="554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3281" y="1143000"/>
            <a:ext cx="6096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6289429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37585" y="1242646"/>
            <a:ext cx="0" cy="4648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64060"/>
          <a:stretch>
            <a:fillRect/>
          </a:stretch>
        </p:blipFill>
        <p:spPr bwMode="auto">
          <a:xfrm>
            <a:off x="1828800" y="2209800"/>
            <a:ext cx="2057400" cy="326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 = 0.3, Longitude = 102.5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1AE3B-E540-4978-A4DF-7AF6E9161FA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3C773-015D-4124-B4F0-FF521221E3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Pre-Cursor Observations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231" y="1099625"/>
            <a:ext cx="7640003" cy="554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3281" y="1143000"/>
            <a:ext cx="6096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6289429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37585" y="1242646"/>
            <a:ext cx="0" cy="4648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64060"/>
          <a:stretch>
            <a:fillRect/>
          </a:stretch>
        </p:blipFill>
        <p:spPr bwMode="auto">
          <a:xfrm>
            <a:off x="1828800" y="2209800"/>
            <a:ext cx="2057400" cy="326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1132</TotalTime>
  <Words>474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Century Schoolbook</vt:lpstr>
      <vt:lpstr>Wingdings</vt:lpstr>
      <vt:lpstr>Wingdings 2</vt:lpstr>
      <vt:lpstr>Symbol</vt:lpstr>
      <vt:lpstr>Calibri</vt:lpstr>
      <vt:lpstr>Oriel</vt:lpstr>
      <vt:lpstr>Pre-Cursor Data Needed for JWST Transit and Eclipse Observations</vt:lpstr>
      <vt:lpstr>Prediction of Transit &amp; Eclipse Times</vt:lpstr>
      <vt:lpstr>Primary Transits</vt:lpstr>
      <vt:lpstr>Secondary Eclipses</vt:lpstr>
      <vt:lpstr>Eccentricity Distribution</vt:lpstr>
      <vt:lpstr>Eccentricity = N, longitude = 90</vt:lpstr>
      <vt:lpstr>Eccentricity = 0.1, longitude = 0</vt:lpstr>
      <vt:lpstr>Eccentricity = 0.1, Longitude = 135</vt:lpstr>
      <vt:lpstr>Eccentricity = 0.3, Longitude = 102.5</vt:lpstr>
      <vt:lpstr>Eccentricity = 0.3, Longitude = 102.5,  Inclination = 80 </vt:lpstr>
      <vt:lpstr>Kepler Sample</vt:lpstr>
      <vt:lpstr>Target Selection</vt:lpstr>
      <vt:lpstr>Phase Curves or Stellar Variability</vt:lpstr>
      <vt:lpstr>Stellar Variability</vt:lpstr>
      <vt:lpstr>Smallest Planets around Quietest Stars</vt:lpstr>
      <vt:lpstr>What’s Needed Prior to Observing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Pre-Cursor Data Needed for JWST Transit and Eclipse Observations</dc:title>
  <dc:creator>ciardi</dc:creator>
  <cp:lastModifiedBy>ciardi</cp:lastModifiedBy>
  <cp:revision>73</cp:revision>
  <dcterms:created xsi:type="dcterms:W3CDTF">2014-03-11T03:24:47Z</dcterms:created>
  <dcterms:modified xsi:type="dcterms:W3CDTF">2014-03-12T15:29:03Z</dcterms:modified>
</cp:coreProperties>
</file>