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63" r:id="rId3"/>
    <p:sldId id="266" r:id="rId4"/>
    <p:sldId id="293" r:id="rId5"/>
    <p:sldId id="297" r:id="rId6"/>
    <p:sldId id="294" r:id="rId7"/>
    <p:sldId id="267" r:id="rId8"/>
    <p:sldId id="284" r:id="rId9"/>
    <p:sldId id="292" r:id="rId10"/>
    <p:sldId id="272" r:id="rId11"/>
    <p:sldId id="285" r:id="rId12"/>
    <p:sldId id="286" r:id="rId13"/>
    <p:sldId id="291" r:id="rId14"/>
    <p:sldId id="287" r:id="rId15"/>
    <p:sldId id="290" r:id="rId16"/>
    <p:sldId id="288" r:id="rId17"/>
    <p:sldId id="282" r:id="rId18"/>
    <p:sldId id="283" r:id="rId19"/>
    <p:sldId id="296" r:id="rId20"/>
    <p:sldId id="295"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6AD9"/>
    <a:srgbClr val="3DA61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653" autoAdjust="0"/>
  </p:normalViewPr>
  <p:slideViewPr>
    <p:cSldViewPr snapToGrid="0" snapToObjects="1">
      <p:cViewPr>
        <p:scale>
          <a:sx n="75" d="100"/>
          <a:sy n="75" d="100"/>
        </p:scale>
        <p:origin x="-856" y="-1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D465C3-85E6-E045-90CA-EA5E1F7AC48A}" type="datetimeFigureOut">
              <a:rPr lang="en-US" smtClean="0"/>
              <a:t>3/4/14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A6D4C3-DB6A-1F41-A8B5-93CA39F9242F}" type="slidenum">
              <a:rPr lang="en-US" smtClean="0"/>
              <a:t>‹#›</a:t>
            </a:fld>
            <a:endParaRPr lang="en-US"/>
          </a:p>
        </p:txBody>
      </p:sp>
    </p:spTree>
    <p:extLst>
      <p:ext uri="{BB962C8B-B14F-4D97-AF65-F5344CB8AC3E}">
        <p14:creationId xmlns:p14="http://schemas.microsoft.com/office/powerpoint/2010/main" val="284190736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8770295-9C93-F34D-BADA-5A1639D1DD8F}" type="datetimeFigureOut">
              <a:rPr lang="en-US" smtClean="0"/>
              <a:t>3/4/14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183BF8-FB3E-2A4F-814C-66C0EA10A359}" type="slidenum">
              <a:rPr lang="en-US" smtClean="0"/>
              <a:t>‹#›</a:t>
            </a:fld>
            <a:endParaRPr lang="en-US"/>
          </a:p>
        </p:txBody>
      </p:sp>
    </p:spTree>
    <p:extLst>
      <p:ext uri="{BB962C8B-B14F-4D97-AF65-F5344CB8AC3E}">
        <p14:creationId xmlns:p14="http://schemas.microsoft.com/office/powerpoint/2010/main" val="3507698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770295-9C93-F34D-BADA-5A1639D1DD8F}" type="datetimeFigureOut">
              <a:rPr lang="en-US" smtClean="0"/>
              <a:t>3/4/14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183BF8-FB3E-2A4F-814C-66C0EA10A359}" type="slidenum">
              <a:rPr lang="en-US" smtClean="0"/>
              <a:t>‹#›</a:t>
            </a:fld>
            <a:endParaRPr lang="en-US"/>
          </a:p>
        </p:txBody>
      </p:sp>
    </p:spTree>
    <p:extLst>
      <p:ext uri="{BB962C8B-B14F-4D97-AF65-F5344CB8AC3E}">
        <p14:creationId xmlns:p14="http://schemas.microsoft.com/office/powerpoint/2010/main" val="914531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770295-9C93-F34D-BADA-5A1639D1DD8F}" type="datetimeFigureOut">
              <a:rPr lang="en-US" smtClean="0"/>
              <a:t>3/4/14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183BF8-FB3E-2A4F-814C-66C0EA10A359}" type="slidenum">
              <a:rPr lang="en-US" smtClean="0"/>
              <a:t>‹#›</a:t>
            </a:fld>
            <a:endParaRPr lang="en-US"/>
          </a:p>
        </p:txBody>
      </p:sp>
    </p:spTree>
    <p:extLst>
      <p:ext uri="{BB962C8B-B14F-4D97-AF65-F5344CB8AC3E}">
        <p14:creationId xmlns:p14="http://schemas.microsoft.com/office/powerpoint/2010/main" val="3715598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770295-9C93-F34D-BADA-5A1639D1DD8F}" type="datetimeFigureOut">
              <a:rPr lang="en-US" smtClean="0"/>
              <a:t>3/4/14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183BF8-FB3E-2A4F-814C-66C0EA10A359}" type="slidenum">
              <a:rPr lang="en-US" smtClean="0"/>
              <a:t>‹#›</a:t>
            </a:fld>
            <a:endParaRPr lang="en-US"/>
          </a:p>
        </p:txBody>
      </p:sp>
    </p:spTree>
    <p:extLst>
      <p:ext uri="{BB962C8B-B14F-4D97-AF65-F5344CB8AC3E}">
        <p14:creationId xmlns:p14="http://schemas.microsoft.com/office/powerpoint/2010/main" val="1439351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770295-9C93-F34D-BADA-5A1639D1DD8F}" type="datetimeFigureOut">
              <a:rPr lang="en-US" smtClean="0"/>
              <a:t>3/4/14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183BF8-FB3E-2A4F-814C-66C0EA10A359}" type="slidenum">
              <a:rPr lang="en-US" smtClean="0"/>
              <a:t>‹#›</a:t>
            </a:fld>
            <a:endParaRPr lang="en-US"/>
          </a:p>
        </p:txBody>
      </p:sp>
    </p:spTree>
    <p:extLst>
      <p:ext uri="{BB962C8B-B14F-4D97-AF65-F5344CB8AC3E}">
        <p14:creationId xmlns:p14="http://schemas.microsoft.com/office/powerpoint/2010/main" val="159559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8770295-9C93-F34D-BADA-5A1639D1DD8F}" type="datetimeFigureOut">
              <a:rPr lang="en-US" smtClean="0"/>
              <a:t>3/4/14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183BF8-FB3E-2A4F-814C-66C0EA10A359}" type="slidenum">
              <a:rPr lang="en-US" smtClean="0"/>
              <a:t>‹#›</a:t>
            </a:fld>
            <a:endParaRPr lang="en-US"/>
          </a:p>
        </p:txBody>
      </p:sp>
    </p:spTree>
    <p:extLst>
      <p:ext uri="{BB962C8B-B14F-4D97-AF65-F5344CB8AC3E}">
        <p14:creationId xmlns:p14="http://schemas.microsoft.com/office/powerpoint/2010/main" val="495488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8770295-9C93-F34D-BADA-5A1639D1DD8F}" type="datetimeFigureOut">
              <a:rPr lang="en-US" smtClean="0"/>
              <a:t>3/4/14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183BF8-FB3E-2A4F-814C-66C0EA10A359}" type="slidenum">
              <a:rPr lang="en-US" smtClean="0"/>
              <a:t>‹#›</a:t>
            </a:fld>
            <a:endParaRPr lang="en-US"/>
          </a:p>
        </p:txBody>
      </p:sp>
    </p:spTree>
    <p:extLst>
      <p:ext uri="{BB962C8B-B14F-4D97-AF65-F5344CB8AC3E}">
        <p14:creationId xmlns:p14="http://schemas.microsoft.com/office/powerpoint/2010/main" val="2364561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8770295-9C93-F34D-BADA-5A1639D1DD8F}" type="datetimeFigureOut">
              <a:rPr lang="en-US" smtClean="0"/>
              <a:t>3/4/14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183BF8-FB3E-2A4F-814C-66C0EA10A359}" type="slidenum">
              <a:rPr lang="en-US" smtClean="0"/>
              <a:t>‹#›</a:t>
            </a:fld>
            <a:endParaRPr lang="en-US"/>
          </a:p>
        </p:txBody>
      </p:sp>
    </p:spTree>
    <p:extLst>
      <p:ext uri="{BB962C8B-B14F-4D97-AF65-F5344CB8AC3E}">
        <p14:creationId xmlns:p14="http://schemas.microsoft.com/office/powerpoint/2010/main" val="1952227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770295-9C93-F34D-BADA-5A1639D1DD8F}" type="datetimeFigureOut">
              <a:rPr lang="en-US" smtClean="0"/>
              <a:t>3/4/14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183BF8-FB3E-2A4F-814C-66C0EA10A359}" type="slidenum">
              <a:rPr lang="en-US" smtClean="0"/>
              <a:t>‹#›</a:t>
            </a:fld>
            <a:endParaRPr lang="en-US"/>
          </a:p>
        </p:txBody>
      </p:sp>
    </p:spTree>
    <p:extLst>
      <p:ext uri="{BB962C8B-B14F-4D97-AF65-F5344CB8AC3E}">
        <p14:creationId xmlns:p14="http://schemas.microsoft.com/office/powerpoint/2010/main" val="2126503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770295-9C93-F34D-BADA-5A1639D1DD8F}" type="datetimeFigureOut">
              <a:rPr lang="en-US" smtClean="0"/>
              <a:t>3/4/14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183BF8-FB3E-2A4F-814C-66C0EA10A359}" type="slidenum">
              <a:rPr lang="en-US" smtClean="0"/>
              <a:t>‹#›</a:t>
            </a:fld>
            <a:endParaRPr lang="en-US"/>
          </a:p>
        </p:txBody>
      </p:sp>
    </p:spTree>
    <p:extLst>
      <p:ext uri="{BB962C8B-B14F-4D97-AF65-F5344CB8AC3E}">
        <p14:creationId xmlns:p14="http://schemas.microsoft.com/office/powerpoint/2010/main" val="3102996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770295-9C93-F34D-BADA-5A1639D1DD8F}" type="datetimeFigureOut">
              <a:rPr lang="en-US" smtClean="0"/>
              <a:t>3/4/14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183BF8-FB3E-2A4F-814C-66C0EA10A359}" type="slidenum">
              <a:rPr lang="en-US" smtClean="0"/>
              <a:t>‹#›</a:t>
            </a:fld>
            <a:endParaRPr lang="en-US"/>
          </a:p>
        </p:txBody>
      </p:sp>
    </p:spTree>
    <p:extLst>
      <p:ext uri="{BB962C8B-B14F-4D97-AF65-F5344CB8AC3E}">
        <p14:creationId xmlns:p14="http://schemas.microsoft.com/office/powerpoint/2010/main" val="132476530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770295-9C93-F34D-BADA-5A1639D1DD8F}" type="datetimeFigureOut">
              <a:rPr lang="en-US" smtClean="0"/>
              <a:t>3/4/14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183BF8-FB3E-2A4F-814C-66C0EA10A359}" type="slidenum">
              <a:rPr lang="en-US" smtClean="0"/>
              <a:t>‹#›</a:t>
            </a:fld>
            <a:endParaRPr lang="en-US"/>
          </a:p>
        </p:txBody>
      </p:sp>
    </p:spTree>
    <p:extLst>
      <p:ext uri="{BB962C8B-B14F-4D97-AF65-F5344CB8AC3E}">
        <p14:creationId xmlns:p14="http://schemas.microsoft.com/office/powerpoint/2010/main" val="22750426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g"/><Relationship Id="rId5" Type="http://schemas.openxmlformats.org/officeDocument/2006/relationships/image" Target="../media/image12.jpg"/><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e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7022" y="1002771"/>
            <a:ext cx="7772400" cy="1470025"/>
          </a:xfrm>
        </p:spPr>
        <p:txBody>
          <a:bodyPr>
            <a:normAutofit/>
          </a:bodyPr>
          <a:lstStyle/>
          <a:p>
            <a:r>
              <a:rPr lang="en-US" sz="3600" i="1" dirty="0" smtClean="0">
                <a:solidFill>
                  <a:schemeClr val="bg1"/>
                </a:solidFill>
                <a:effectLst>
                  <a:outerShdw blurRad="50800" dist="38100" dir="13500000" algn="br" rotWithShape="0">
                    <a:prstClr val="black">
                      <a:alpha val="40000"/>
                    </a:prstClr>
                  </a:outerShdw>
                </a:effectLst>
                <a:latin typeface="Calibri"/>
                <a:cs typeface="Calibri"/>
              </a:rPr>
              <a:t>JWST Science Timeline: </a:t>
            </a:r>
            <a:br>
              <a:rPr lang="en-US" sz="3600" i="1" dirty="0" smtClean="0">
                <a:solidFill>
                  <a:schemeClr val="bg1"/>
                </a:solidFill>
                <a:effectLst>
                  <a:outerShdw blurRad="50800" dist="38100" dir="13500000" algn="br" rotWithShape="0">
                    <a:prstClr val="black">
                      <a:alpha val="40000"/>
                    </a:prstClr>
                  </a:outerShdw>
                </a:effectLst>
                <a:latin typeface="Calibri"/>
                <a:cs typeface="Calibri"/>
              </a:rPr>
            </a:br>
            <a:r>
              <a:rPr lang="en-US" sz="3600" i="1" dirty="0" smtClean="0">
                <a:solidFill>
                  <a:schemeClr val="bg1"/>
                </a:solidFill>
                <a:effectLst>
                  <a:outerShdw blurRad="50800" dist="38100" dir="13500000" algn="br" rotWithShape="0">
                    <a:prstClr val="black">
                      <a:alpha val="40000"/>
                    </a:prstClr>
                  </a:outerShdw>
                </a:effectLst>
                <a:latin typeface="Calibri"/>
                <a:cs typeface="Calibri"/>
              </a:rPr>
              <a:t>Current Status</a:t>
            </a:r>
            <a:endParaRPr lang="en-US" sz="3600" i="1" dirty="0">
              <a:solidFill>
                <a:schemeClr val="bg1"/>
              </a:solidFill>
              <a:effectLst>
                <a:outerShdw blurRad="50800" dist="38100" dir="13500000" algn="br" rotWithShape="0">
                  <a:prstClr val="black">
                    <a:alpha val="40000"/>
                  </a:prstClr>
                </a:outerShdw>
              </a:effectLst>
              <a:latin typeface="Calibri"/>
              <a:cs typeface="Calibri"/>
            </a:endParaRPr>
          </a:p>
        </p:txBody>
      </p:sp>
      <p:sp>
        <p:nvSpPr>
          <p:cNvPr id="3" name="Subtitle 2"/>
          <p:cNvSpPr>
            <a:spLocks noGrp="1"/>
          </p:cNvSpPr>
          <p:nvPr>
            <p:ph type="subTitle" idx="1"/>
          </p:nvPr>
        </p:nvSpPr>
        <p:spPr>
          <a:xfrm>
            <a:off x="1272822" y="4295419"/>
            <a:ext cx="6400800" cy="1752600"/>
          </a:xfrm>
        </p:spPr>
        <p:txBody>
          <a:bodyPr/>
          <a:lstStyle/>
          <a:p>
            <a:pPr>
              <a:spcBef>
                <a:spcPts val="0"/>
              </a:spcBef>
            </a:pPr>
            <a:r>
              <a:rPr lang="en-US" sz="2400" i="1" dirty="0" smtClean="0">
                <a:solidFill>
                  <a:srgbClr val="FFFFFF"/>
                </a:solidFill>
                <a:effectLst>
                  <a:outerShdw blurRad="50800" dist="38100" dir="13500000" algn="br" rotWithShape="0">
                    <a:prstClr val="black">
                      <a:alpha val="40000"/>
                    </a:prstClr>
                  </a:outerShdw>
                </a:effectLst>
                <a:latin typeface="Calibri"/>
                <a:cs typeface="Calibri"/>
              </a:rPr>
              <a:t>Janice C. Lee</a:t>
            </a:r>
          </a:p>
          <a:p>
            <a:pPr>
              <a:spcBef>
                <a:spcPts val="0"/>
              </a:spcBef>
            </a:pPr>
            <a:r>
              <a:rPr lang="en-US" sz="2400" i="1" dirty="0" err="1" smtClean="0">
                <a:solidFill>
                  <a:srgbClr val="FFFFFF"/>
                </a:solidFill>
                <a:effectLst>
                  <a:outerShdw blurRad="50800" dist="38100" dir="13500000" algn="br" rotWithShape="0">
                    <a:prstClr val="black">
                      <a:alpha val="40000"/>
                    </a:prstClr>
                  </a:outerShdw>
                </a:effectLst>
                <a:latin typeface="Calibri"/>
                <a:cs typeface="Calibri"/>
              </a:rPr>
              <a:t>STScI</a:t>
            </a:r>
            <a:r>
              <a:rPr lang="en-US" sz="2400" i="1" dirty="0" smtClean="0">
                <a:solidFill>
                  <a:srgbClr val="FFFFFF"/>
                </a:solidFill>
                <a:effectLst>
                  <a:outerShdw blurRad="50800" dist="38100" dir="13500000" algn="br" rotWithShape="0">
                    <a:prstClr val="black">
                      <a:alpha val="40000"/>
                    </a:prstClr>
                  </a:outerShdw>
                </a:effectLst>
                <a:latin typeface="Calibri"/>
                <a:cs typeface="Calibri"/>
              </a:rPr>
              <a:t> Science Mission Office</a:t>
            </a:r>
          </a:p>
          <a:p>
            <a:pPr>
              <a:spcBef>
                <a:spcPts val="0"/>
              </a:spcBef>
            </a:pPr>
            <a:r>
              <a:rPr lang="en-US" sz="2400" i="1" dirty="0" smtClean="0">
                <a:solidFill>
                  <a:srgbClr val="FFFFFF"/>
                </a:solidFill>
                <a:effectLst>
                  <a:outerShdw blurRad="50800" dist="38100" dir="13500000" algn="br" rotWithShape="0">
                    <a:prstClr val="black">
                      <a:alpha val="40000"/>
                    </a:prstClr>
                  </a:outerShdw>
                </a:effectLst>
                <a:latin typeface="Calibri"/>
                <a:cs typeface="Calibri"/>
              </a:rPr>
              <a:t>March 13, 2014</a:t>
            </a:r>
          </a:p>
          <a:p>
            <a:endParaRPr lang="en-US" dirty="0"/>
          </a:p>
        </p:txBody>
      </p:sp>
      <p:cxnSp>
        <p:nvCxnSpPr>
          <p:cNvPr id="5" name="Straight Connector 4"/>
          <p:cNvCxnSpPr/>
          <p:nvPr/>
        </p:nvCxnSpPr>
        <p:spPr>
          <a:xfrm>
            <a:off x="587022" y="2483561"/>
            <a:ext cx="77724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601133" y="1140195"/>
            <a:ext cx="77724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94025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8"/>
          <p:cNvSpPr txBox="1"/>
          <p:nvPr/>
        </p:nvSpPr>
        <p:spPr>
          <a:xfrm>
            <a:off x="364916" y="859527"/>
            <a:ext cx="8355751" cy="1765425"/>
          </a:xfrm>
          <a:prstGeom prst="rect">
            <a:avLst/>
          </a:prstGeom>
          <a:ln>
            <a:noFill/>
          </a:ln>
        </p:spPr>
        <p:txBody>
          <a:bodyPr wrap="square" lIns="0" tIns="0" rIns="0" bIns="0" rtlCol="0">
            <a:noAutofit/>
          </a:bodyPr>
          <a:lstStyle/>
          <a:p>
            <a:pPr>
              <a:spcBef>
                <a:spcPts val="76"/>
              </a:spcBef>
            </a:pPr>
            <a:r>
              <a:rPr lang="en-US" sz="1400" b="1" spc="0" dirty="0" smtClean="0">
                <a:solidFill>
                  <a:schemeClr val="bg1"/>
                </a:solidFill>
                <a:latin typeface="Calibri"/>
                <a:cs typeface="Calibri"/>
              </a:rPr>
              <a:t> </a:t>
            </a:r>
            <a:r>
              <a:rPr lang="en-US" sz="2400" i="1" dirty="0">
                <a:solidFill>
                  <a:schemeClr val="tx2">
                    <a:lumMod val="40000"/>
                    <a:lumOff val="60000"/>
                  </a:schemeClr>
                </a:solidFill>
                <a:latin typeface="Calibri"/>
                <a:cs typeface="Calibri"/>
              </a:rPr>
              <a:t>C</a:t>
            </a:r>
            <a:r>
              <a:rPr lang="en-US" sz="2400" i="1" dirty="0" smtClean="0">
                <a:solidFill>
                  <a:schemeClr val="tx2">
                    <a:lumMod val="40000"/>
                    <a:lumOff val="60000"/>
                  </a:schemeClr>
                </a:solidFill>
                <a:latin typeface="Calibri"/>
                <a:cs typeface="Calibri"/>
              </a:rPr>
              <a:t>ommissioning [6 </a:t>
            </a:r>
            <a:r>
              <a:rPr lang="en-US" sz="2400" i="1" dirty="0" err="1" smtClean="0">
                <a:solidFill>
                  <a:schemeClr val="tx2">
                    <a:lumMod val="40000"/>
                    <a:lumOff val="60000"/>
                  </a:schemeClr>
                </a:solidFill>
                <a:latin typeface="Calibri"/>
                <a:cs typeface="Calibri"/>
              </a:rPr>
              <a:t>mo</a:t>
            </a:r>
            <a:r>
              <a:rPr lang="en-US" sz="2400" i="1" dirty="0" smtClean="0">
                <a:solidFill>
                  <a:schemeClr val="tx2">
                    <a:lumMod val="40000"/>
                    <a:lumOff val="60000"/>
                  </a:schemeClr>
                </a:solidFill>
                <a:latin typeface="Calibri"/>
                <a:cs typeface="Calibri"/>
              </a:rPr>
              <a:t>: 2018 Oct-2019 Apr] </a:t>
            </a:r>
          </a:p>
          <a:p>
            <a:pPr>
              <a:spcBef>
                <a:spcPts val="76"/>
              </a:spcBef>
            </a:pPr>
            <a:r>
              <a:rPr lang="en-US" sz="2400" i="1" dirty="0">
                <a:solidFill>
                  <a:schemeClr val="tx2">
                    <a:lumMod val="40000"/>
                    <a:lumOff val="60000"/>
                  </a:schemeClr>
                </a:solidFill>
                <a:latin typeface="Calibri"/>
                <a:cs typeface="Calibri"/>
              </a:rPr>
              <a:t>	</a:t>
            </a:r>
            <a:r>
              <a:rPr lang="en-US" sz="2400" i="1" dirty="0" smtClean="0">
                <a:solidFill>
                  <a:schemeClr val="tx2">
                    <a:lumMod val="40000"/>
                    <a:lumOff val="60000"/>
                  </a:schemeClr>
                </a:solidFill>
                <a:latin typeface="Calibri"/>
                <a:cs typeface="Calibri"/>
              </a:rPr>
              <a:t>- full schedule of deployment &amp; check-out activities</a:t>
            </a:r>
          </a:p>
          <a:p>
            <a:pPr>
              <a:spcBef>
                <a:spcPts val="76"/>
              </a:spcBef>
            </a:pPr>
            <a:r>
              <a:rPr lang="en-US" sz="2400" i="1" dirty="0">
                <a:solidFill>
                  <a:schemeClr val="tx2">
                    <a:lumMod val="40000"/>
                    <a:lumOff val="60000"/>
                  </a:schemeClr>
                </a:solidFill>
                <a:latin typeface="Calibri"/>
                <a:cs typeface="Calibri"/>
              </a:rPr>
              <a:t>	</a:t>
            </a:r>
            <a:r>
              <a:rPr lang="en-US" sz="2400" i="1" dirty="0" smtClean="0">
                <a:solidFill>
                  <a:schemeClr val="tx2">
                    <a:lumMod val="40000"/>
                    <a:lumOff val="60000"/>
                  </a:schemeClr>
                </a:solidFill>
                <a:latin typeface="Calibri"/>
                <a:cs typeface="Calibri"/>
              </a:rPr>
              <a:t>- limited set of science calibration </a:t>
            </a:r>
            <a:r>
              <a:rPr lang="en-US" sz="2400" i="1" dirty="0" err="1" smtClean="0">
                <a:solidFill>
                  <a:schemeClr val="tx2">
                    <a:lumMod val="40000"/>
                    <a:lumOff val="60000"/>
                  </a:schemeClr>
                </a:solidFill>
                <a:latin typeface="Calibri"/>
                <a:cs typeface="Calibri"/>
              </a:rPr>
              <a:t>obs</a:t>
            </a:r>
            <a:r>
              <a:rPr lang="en-US" sz="2400" i="1" dirty="0" smtClean="0">
                <a:solidFill>
                  <a:schemeClr val="tx2">
                    <a:lumMod val="40000"/>
                    <a:lumOff val="60000"/>
                  </a:schemeClr>
                </a:solidFill>
                <a:latin typeface="Calibri"/>
                <a:cs typeface="Calibri"/>
              </a:rPr>
              <a:t> possible</a:t>
            </a:r>
          </a:p>
          <a:p>
            <a:pPr>
              <a:spcBef>
                <a:spcPts val="76"/>
              </a:spcBef>
            </a:pPr>
            <a:r>
              <a:rPr lang="en-US" sz="2400" i="1" dirty="0">
                <a:solidFill>
                  <a:schemeClr val="tx2">
                    <a:lumMod val="40000"/>
                    <a:lumOff val="60000"/>
                  </a:schemeClr>
                </a:solidFill>
                <a:latin typeface="Calibri"/>
                <a:cs typeface="Calibri"/>
              </a:rPr>
              <a:t>	</a:t>
            </a:r>
            <a:r>
              <a:rPr lang="en-US" sz="2400" i="1" dirty="0" smtClean="0">
                <a:solidFill>
                  <a:schemeClr val="tx2">
                    <a:lumMod val="40000"/>
                    <a:lumOff val="60000"/>
                  </a:schemeClr>
                </a:solidFill>
                <a:latin typeface="Calibri"/>
                <a:cs typeface="Calibri"/>
              </a:rPr>
              <a:t>- science </a:t>
            </a:r>
            <a:r>
              <a:rPr lang="en-US" sz="2400" i="1" dirty="0" err="1" smtClean="0">
                <a:solidFill>
                  <a:schemeClr val="tx2">
                    <a:lumMod val="40000"/>
                    <a:lumOff val="60000"/>
                  </a:schemeClr>
                </a:solidFill>
                <a:latin typeface="Calibri"/>
                <a:cs typeface="Calibri"/>
              </a:rPr>
              <a:t>obs</a:t>
            </a:r>
            <a:r>
              <a:rPr lang="en-US" sz="2400" i="1" dirty="0" smtClean="0">
                <a:solidFill>
                  <a:schemeClr val="tx2">
                    <a:lumMod val="40000"/>
                    <a:lumOff val="60000"/>
                  </a:schemeClr>
                </a:solidFill>
                <a:latin typeface="Calibri"/>
                <a:cs typeface="Calibri"/>
              </a:rPr>
              <a:t> highly unlikely</a:t>
            </a:r>
          </a:p>
        </p:txBody>
      </p:sp>
      <p:sp>
        <p:nvSpPr>
          <p:cNvPr id="5" name="TextBox 4"/>
          <p:cNvSpPr txBox="1"/>
          <p:nvPr/>
        </p:nvSpPr>
        <p:spPr>
          <a:xfrm>
            <a:off x="2472695" y="117836"/>
            <a:ext cx="4180489" cy="584776"/>
          </a:xfrm>
          <a:prstGeom prst="rect">
            <a:avLst/>
          </a:prstGeom>
          <a:noFill/>
        </p:spPr>
        <p:txBody>
          <a:bodyPr wrap="none" rtlCol="0">
            <a:spAutoFit/>
          </a:bodyPr>
          <a:lstStyle/>
          <a:p>
            <a:pPr algn="ctr"/>
            <a:r>
              <a:rPr lang="en-US" sz="3200" i="1" dirty="0" smtClean="0">
                <a:solidFill>
                  <a:srgbClr val="FFFFFF"/>
                </a:solidFill>
                <a:effectLst>
                  <a:outerShdw blurRad="50800" dist="38100" dir="13500000" algn="br" rotWithShape="0">
                    <a:prstClr val="black">
                      <a:alpha val="40000"/>
                    </a:prstClr>
                  </a:outerShdw>
                </a:effectLst>
              </a:rPr>
              <a:t>Classes of Observations</a:t>
            </a:r>
          </a:p>
        </p:txBody>
      </p:sp>
    </p:spTree>
    <p:extLst>
      <p:ext uri="{BB962C8B-B14F-4D97-AF65-F5344CB8AC3E}">
        <p14:creationId xmlns:p14="http://schemas.microsoft.com/office/powerpoint/2010/main" val="3493412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38"/>
          <p:cNvSpPr/>
          <p:nvPr/>
        </p:nvSpPr>
        <p:spPr>
          <a:xfrm>
            <a:off x="7304532" y="343220"/>
            <a:ext cx="576072" cy="752855"/>
          </a:xfrm>
          <a:prstGeom prst="rect">
            <a:avLst/>
          </a:prstGeom>
          <a:blipFill>
            <a:blip r:embed="rId2" cstate="print"/>
            <a:stretch>
              <a:fillRect/>
            </a:stretch>
          </a:blipFill>
        </p:spPr>
        <p:txBody>
          <a:bodyPr wrap="square" lIns="0" tIns="0" rIns="0" bIns="0" rtlCol="0">
            <a:noAutofit/>
          </a:bodyPr>
          <a:lstStyle/>
          <a:p>
            <a:endParaRPr/>
          </a:p>
        </p:txBody>
      </p:sp>
      <p:sp>
        <p:nvSpPr>
          <p:cNvPr id="20" name="object 51"/>
          <p:cNvSpPr/>
          <p:nvPr/>
        </p:nvSpPr>
        <p:spPr>
          <a:xfrm>
            <a:off x="366712" y="3065719"/>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chemeClr val="bg1">
              <a:lumMod val="50000"/>
            </a:schemeClr>
          </a:solidFill>
        </p:spPr>
        <p:txBody>
          <a:bodyPr wrap="square" lIns="0" tIns="0" rIns="0" bIns="0" rtlCol="0">
            <a:noAutofit/>
          </a:bodyPr>
          <a:lstStyle/>
          <a:p>
            <a:pPr algn="ctr"/>
            <a:endParaRPr/>
          </a:p>
        </p:txBody>
      </p:sp>
      <p:sp>
        <p:nvSpPr>
          <p:cNvPr id="21" name="object 52"/>
          <p:cNvSpPr/>
          <p:nvPr/>
        </p:nvSpPr>
        <p:spPr>
          <a:xfrm>
            <a:off x="366712" y="3065719"/>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ln w="9525">
            <a:solidFill>
              <a:schemeClr val="bg1">
                <a:lumMod val="50000"/>
              </a:schemeClr>
            </a:solidFill>
          </a:ln>
        </p:spPr>
        <p:txBody>
          <a:bodyPr wrap="square" lIns="0" tIns="0" rIns="0" bIns="0" rtlCol="0">
            <a:noAutofit/>
          </a:bodyPr>
          <a:lstStyle/>
          <a:p>
            <a:endParaRPr>
              <a:solidFill>
                <a:schemeClr val="bg1">
                  <a:lumMod val="50000"/>
                </a:schemeClr>
              </a:solidFill>
            </a:endParaRPr>
          </a:p>
        </p:txBody>
      </p:sp>
      <p:sp>
        <p:nvSpPr>
          <p:cNvPr id="22" name="object 53"/>
          <p:cNvSpPr/>
          <p:nvPr/>
        </p:nvSpPr>
        <p:spPr>
          <a:xfrm>
            <a:off x="1598071" y="3065719"/>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rgbClr val="FFFFFF"/>
          </a:solidFill>
        </p:spPr>
        <p:txBody>
          <a:bodyPr wrap="square" lIns="0" tIns="0" rIns="0" bIns="0" rtlCol="0">
            <a:noAutofit/>
          </a:bodyPr>
          <a:lstStyle/>
          <a:p>
            <a:pPr algn="ctr"/>
            <a:endParaRPr/>
          </a:p>
        </p:txBody>
      </p:sp>
      <p:sp>
        <p:nvSpPr>
          <p:cNvPr id="23" name="object 54"/>
          <p:cNvSpPr/>
          <p:nvPr/>
        </p:nvSpPr>
        <p:spPr>
          <a:xfrm>
            <a:off x="1576451" y="3065719"/>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ln w="9525">
            <a:solidFill>
              <a:srgbClr val="003366"/>
            </a:solidFill>
          </a:ln>
        </p:spPr>
        <p:txBody>
          <a:bodyPr wrap="square" lIns="0" tIns="0" rIns="0" bIns="0" rtlCol="0">
            <a:noAutofit/>
          </a:bodyPr>
          <a:lstStyle/>
          <a:p>
            <a:endParaRPr/>
          </a:p>
        </p:txBody>
      </p:sp>
      <p:sp>
        <p:nvSpPr>
          <p:cNvPr id="24" name="object 55"/>
          <p:cNvSpPr/>
          <p:nvPr/>
        </p:nvSpPr>
        <p:spPr>
          <a:xfrm>
            <a:off x="2779776" y="3067370"/>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rgbClr val="7F7F7F"/>
          </a:solidFill>
          <a:ln>
            <a:solidFill>
              <a:srgbClr val="7F7F7F"/>
            </a:solidFill>
          </a:ln>
        </p:spPr>
        <p:txBody>
          <a:bodyPr wrap="square" lIns="0" tIns="0" rIns="0" bIns="0" rtlCol="0">
            <a:noAutofit/>
          </a:bodyPr>
          <a:lstStyle/>
          <a:p>
            <a:endParaRPr/>
          </a:p>
        </p:txBody>
      </p:sp>
      <p:sp>
        <p:nvSpPr>
          <p:cNvPr id="25" name="object 56"/>
          <p:cNvSpPr/>
          <p:nvPr/>
        </p:nvSpPr>
        <p:spPr>
          <a:xfrm>
            <a:off x="2779776" y="3067370"/>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ln w="9525">
            <a:solidFill>
              <a:schemeClr val="bg1">
                <a:lumMod val="50000"/>
              </a:schemeClr>
            </a:solidFill>
          </a:ln>
        </p:spPr>
        <p:txBody>
          <a:bodyPr wrap="square" lIns="0" tIns="0" rIns="0" bIns="0" rtlCol="0">
            <a:noAutofit/>
          </a:bodyPr>
          <a:lstStyle/>
          <a:p>
            <a:endParaRPr/>
          </a:p>
        </p:txBody>
      </p:sp>
      <p:sp>
        <p:nvSpPr>
          <p:cNvPr id="26" name="object 57"/>
          <p:cNvSpPr/>
          <p:nvPr/>
        </p:nvSpPr>
        <p:spPr>
          <a:xfrm>
            <a:off x="3998976" y="3067370"/>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rgbClr val="FFFFFF"/>
          </a:solidFill>
        </p:spPr>
        <p:txBody>
          <a:bodyPr wrap="square" lIns="0" tIns="0" rIns="0" bIns="0" rtlCol="0">
            <a:noAutofit/>
          </a:bodyPr>
          <a:lstStyle/>
          <a:p>
            <a:endParaRPr/>
          </a:p>
        </p:txBody>
      </p:sp>
      <p:sp>
        <p:nvSpPr>
          <p:cNvPr id="27" name="object 58"/>
          <p:cNvSpPr/>
          <p:nvPr/>
        </p:nvSpPr>
        <p:spPr>
          <a:xfrm>
            <a:off x="3998976" y="3067370"/>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ln w="9525">
            <a:solidFill>
              <a:srgbClr val="003366"/>
            </a:solidFill>
          </a:ln>
        </p:spPr>
        <p:txBody>
          <a:bodyPr wrap="square" lIns="0" tIns="0" rIns="0" bIns="0" rtlCol="0">
            <a:noAutofit/>
          </a:bodyPr>
          <a:lstStyle/>
          <a:p>
            <a:endParaRPr/>
          </a:p>
        </p:txBody>
      </p:sp>
      <p:sp>
        <p:nvSpPr>
          <p:cNvPr id="28" name="object 59"/>
          <p:cNvSpPr/>
          <p:nvPr/>
        </p:nvSpPr>
        <p:spPr>
          <a:xfrm>
            <a:off x="5213350" y="3069021"/>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rgbClr val="7F7F7F"/>
          </a:solidFill>
          <a:ln>
            <a:solidFill>
              <a:srgbClr val="7F7F7F"/>
            </a:solidFill>
          </a:ln>
        </p:spPr>
        <p:txBody>
          <a:bodyPr wrap="square" lIns="0" tIns="0" rIns="0" bIns="0" rtlCol="0">
            <a:noAutofit/>
          </a:bodyPr>
          <a:lstStyle/>
          <a:p>
            <a:endParaRPr/>
          </a:p>
        </p:txBody>
      </p:sp>
      <p:sp>
        <p:nvSpPr>
          <p:cNvPr id="29" name="object 60"/>
          <p:cNvSpPr/>
          <p:nvPr/>
        </p:nvSpPr>
        <p:spPr>
          <a:xfrm>
            <a:off x="5213350" y="3069021"/>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rgbClr val="7F7F7F"/>
          </a:solidFill>
          <a:ln w="9525">
            <a:solidFill>
              <a:srgbClr val="7F7F7F"/>
            </a:solidFill>
          </a:ln>
        </p:spPr>
        <p:txBody>
          <a:bodyPr wrap="square" lIns="0" tIns="0" rIns="0" bIns="0" rtlCol="0">
            <a:noAutofit/>
          </a:bodyPr>
          <a:lstStyle/>
          <a:p>
            <a:endParaRPr/>
          </a:p>
        </p:txBody>
      </p:sp>
      <p:sp>
        <p:nvSpPr>
          <p:cNvPr id="30" name="object 61"/>
          <p:cNvSpPr/>
          <p:nvPr/>
        </p:nvSpPr>
        <p:spPr>
          <a:xfrm>
            <a:off x="6432550" y="3069021"/>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rgbClr val="FFFFFF"/>
          </a:solidFill>
          <a:ln>
            <a:solidFill>
              <a:srgbClr val="FFFFFF"/>
            </a:solidFill>
          </a:ln>
        </p:spPr>
        <p:txBody>
          <a:bodyPr wrap="square" lIns="0" tIns="0" rIns="0" bIns="0" rtlCol="0">
            <a:noAutofit/>
          </a:bodyPr>
          <a:lstStyle/>
          <a:p>
            <a:endParaRPr/>
          </a:p>
        </p:txBody>
      </p:sp>
      <p:sp>
        <p:nvSpPr>
          <p:cNvPr id="31" name="object 62"/>
          <p:cNvSpPr/>
          <p:nvPr/>
        </p:nvSpPr>
        <p:spPr>
          <a:xfrm>
            <a:off x="6432550" y="3069021"/>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rgbClr val="FFFFFF"/>
          </a:solidFill>
          <a:ln w="9525">
            <a:solidFill>
              <a:srgbClr val="FFFFFF"/>
            </a:solidFill>
          </a:ln>
        </p:spPr>
        <p:txBody>
          <a:bodyPr wrap="square" lIns="0" tIns="0" rIns="0" bIns="0" rtlCol="0">
            <a:noAutofit/>
          </a:bodyPr>
          <a:lstStyle/>
          <a:p>
            <a:endParaRPr/>
          </a:p>
        </p:txBody>
      </p:sp>
      <p:sp>
        <p:nvSpPr>
          <p:cNvPr id="39" name="object 70"/>
          <p:cNvSpPr/>
          <p:nvPr/>
        </p:nvSpPr>
        <p:spPr>
          <a:xfrm>
            <a:off x="7654925" y="3065719"/>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rgbClr val="7F7F7F"/>
          </a:solidFill>
          <a:ln>
            <a:solidFill>
              <a:srgbClr val="7F7F7F"/>
            </a:solidFill>
          </a:ln>
        </p:spPr>
        <p:txBody>
          <a:bodyPr wrap="square" lIns="0" tIns="0" rIns="0" bIns="0" rtlCol="0">
            <a:noAutofit/>
          </a:bodyPr>
          <a:lstStyle/>
          <a:p>
            <a:endParaRPr/>
          </a:p>
        </p:txBody>
      </p:sp>
      <p:sp>
        <p:nvSpPr>
          <p:cNvPr id="40" name="object 71"/>
          <p:cNvSpPr/>
          <p:nvPr/>
        </p:nvSpPr>
        <p:spPr>
          <a:xfrm>
            <a:off x="7654925" y="3065719"/>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ln w="9525">
            <a:solidFill>
              <a:srgbClr val="7F7F7F"/>
            </a:solidFill>
          </a:ln>
        </p:spPr>
        <p:txBody>
          <a:bodyPr wrap="square" lIns="0" tIns="0" rIns="0" bIns="0" rtlCol="0">
            <a:noAutofit/>
          </a:bodyPr>
          <a:lstStyle/>
          <a:p>
            <a:endParaRPr/>
          </a:p>
        </p:txBody>
      </p:sp>
      <p:sp>
        <p:nvSpPr>
          <p:cNvPr id="51" name="object 28"/>
          <p:cNvSpPr txBox="1"/>
          <p:nvPr/>
        </p:nvSpPr>
        <p:spPr>
          <a:xfrm>
            <a:off x="4371956" y="4152584"/>
            <a:ext cx="1088608" cy="613237"/>
          </a:xfrm>
          <a:prstGeom prst="rect">
            <a:avLst/>
          </a:prstGeom>
        </p:spPr>
        <p:txBody>
          <a:bodyPr wrap="square" lIns="0" tIns="0" rIns="0" bIns="0" rtlCol="0">
            <a:noAutofit/>
          </a:bodyPr>
          <a:lstStyle/>
          <a:p>
            <a:pPr algn="ctr">
              <a:spcBef>
                <a:spcPts val="76"/>
              </a:spcBef>
            </a:pPr>
            <a:r>
              <a:rPr lang="en-US" sz="1400" b="1" spc="0" dirty="0" smtClean="0">
                <a:solidFill>
                  <a:schemeClr val="bg1"/>
                </a:solidFill>
                <a:latin typeface="Calibri"/>
                <a:cs typeface="Calibri"/>
              </a:rPr>
              <a:t> </a:t>
            </a:r>
            <a:r>
              <a:rPr lang="en-US" sz="2000" dirty="0">
                <a:solidFill>
                  <a:schemeClr val="bg1"/>
                </a:solidFill>
                <a:latin typeface="Calibri"/>
                <a:cs typeface="Calibri"/>
              </a:rPr>
              <a:t>l</a:t>
            </a:r>
            <a:r>
              <a:rPr sz="2000" spc="4" dirty="0" smtClean="0">
                <a:solidFill>
                  <a:schemeClr val="bg1"/>
                </a:solidFill>
                <a:latin typeface="Calibri"/>
                <a:cs typeface="Calibri"/>
              </a:rPr>
              <a:t>a</a:t>
            </a:r>
            <a:r>
              <a:rPr sz="2000" spc="0" dirty="0" smtClean="0">
                <a:solidFill>
                  <a:schemeClr val="bg1"/>
                </a:solidFill>
                <a:latin typeface="Calibri"/>
                <a:cs typeface="Calibri"/>
              </a:rPr>
              <a:t>unch</a:t>
            </a:r>
            <a:endParaRPr lang="en-US" sz="2000" spc="0" dirty="0" smtClean="0">
              <a:solidFill>
                <a:schemeClr val="bg1"/>
              </a:solidFill>
              <a:latin typeface="Calibri"/>
              <a:cs typeface="Calibri"/>
            </a:endParaRPr>
          </a:p>
          <a:p>
            <a:pPr algn="ctr">
              <a:spcBef>
                <a:spcPts val="76"/>
              </a:spcBef>
            </a:pPr>
            <a:r>
              <a:rPr lang="en-US" sz="2000" dirty="0" smtClean="0">
                <a:solidFill>
                  <a:schemeClr val="bg1"/>
                </a:solidFill>
                <a:latin typeface="Calibri"/>
                <a:cs typeface="Calibri"/>
              </a:rPr>
              <a:t>2018Oc</a:t>
            </a:r>
            <a:r>
              <a:rPr lang="en-US" sz="2000" spc="4" dirty="0" smtClean="0">
                <a:solidFill>
                  <a:schemeClr val="bg1"/>
                </a:solidFill>
                <a:latin typeface="Calibri"/>
                <a:cs typeface="Calibri"/>
              </a:rPr>
              <a:t>t</a:t>
            </a:r>
            <a:endParaRPr sz="2000" dirty="0">
              <a:solidFill>
                <a:schemeClr val="bg1"/>
              </a:solidFill>
              <a:latin typeface="Calibri"/>
              <a:cs typeface="Calibri"/>
            </a:endParaRPr>
          </a:p>
        </p:txBody>
      </p:sp>
      <p:sp>
        <p:nvSpPr>
          <p:cNvPr id="67" name="object 12"/>
          <p:cNvSpPr txBox="1"/>
          <p:nvPr/>
        </p:nvSpPr>
        <p:spPr>
          <a:xfrm>
            <a:off x="366712" y="3065719"/>
            <a:ext cx="1212088" cy="76200"/>
          </a:xfrm>
          <a:prstGeom prst="rect">
            <a:avLst/>
          </a:prstGeom>
        </p:spPr>
        <p:txBody>
          <a:bodyPr wrap="square" lIns="0" tIns="0" rIns="0" bIns="0" rtlCol="0">
            <a:noAutofit/>
          </a:bodyPr>
          <a:lstStyle/>
          <a:p>
            <a:pPr marL="25400">
              <a:lnSpc>
                <a:spcPts val="600"/>
              </a:lnSpc>
            </a:pPr>
            <a:endParaRPr sz="600"/>
          </a:p>
        </p:txBody>
      </p:sp>
      <p:sp>
        <p:nvSpPr>
          <p:cNvPr id="68" name="object 11"/>
          <p:cNvSpPr txBox="1"/>
          <p:nvPr/>
        </p:nvSpPr>
        <p:spPr>
          <a:xfrm>
            <a:off x="1578800" y="3065719"/>
            <a:ext cx="1211294" cy="76200"/>
          </a:xfrm>
          <a:prstGeom prst="rect">
            <a:avLst/>
          </a:prstGeom>
          <a:solidFill>
            <a:schemeClr val="bg1"/>
          </a:solidFill>
          <a:ln>
            <a:solidFill>
              <a:schemeClr val="bg1"/>
            </a:solidFill>
          </a:ln>
        </p:spPr>
        <p:txBody>
          <a:bodyPr wrap="square" lIns="0" tIns="0" rIns="0" bIns="0" rtlCol="0">
            <a:noAutofit/>
          </a:bodyPr>
          <a:lstStyle/>
          <a:p>
            <a:pPr marL="25400">
              <a:lnSpc>
                <a:spcPts val="600"/>
              </a:lnSpc>
            </a:pPr>
            <a:endParaRPr sz="600"/>
          </a:p>
        </p:txBody>
      </p:sp>
      <p:sp>
        <p:nvSpPr>
          <p:cNvPr id="69" name="object 10"/>
          <p:cNvSpPr txBox="1"/>
          <p:nvPr/>
        </p:nvSpPr>
        <p:spPr>
          <a:xfrm>
            <a:off x="2790094" y="3065719"/>
            <a:ext cx="1208881" cy="76200"/>
          </a:xfrm>
          <a:prstGeom prst="rect">
            <a:avLst/>
          </a:prstGeom>
        </p:spPr>
        <p:txBody>
          <a:bodyPr wrap="square" lIns="0" tIns="0" rIns="0" bIns="0" rtlCol="0">
            <a:noAutofit/>
          </a:bodyPr>
          <a:lstStyle/>
          <a:p>
            <a:pPr marL="25400">
              <a:lnSpc>
                <a:spcPts val="600"/>
              </a:lnSpc>
            </a:pPr>
            <a:endParaRPr sz="600"/>
          </a:p>
        </p:txBody>
      </p:sp>
      <p:sp>
        <p:nvSpPr>
          <p:cNvPr id="70" name="object 9"/>
          <p:cNvSpPr txBox="1"/>
          <p:nvPr/>
        </p:nvSpPr>
        <p:spPr>
          <a:xfrm>
            <a:off x="3998976" y="3065719"/>
            <a:ext cx="1219168" cy="76200"/>
          </a:xfrm>
          <a:prstGeom prst="rect">
            <a:avLst/>
          </a:prstGeom>
          <a:solidFill>
            <a:srgbClr val="FFFFFF"/>
          </a:solidFill>
          <a:ln>
            <a:solidFill>
              <a:srgbClr val="FFFFFF"/>
            </a:solidFill>
          </a:ln>
        </p:spPr>
        <p:txBody>
          <a:bodyPr wrap="square" lIns="0" tIns="0" rIns="0" bIns="0" rtlCol="0">
            <a:noAutofit/>
          </a:bodyPr>
          <a:lstStyle/>
          <a:p>
            <a:pPr marL="25400">
              <a:lnSpc>
                <a:spcPts val="600"/>
              </a:lnSpc>
            </a:pPr>
            <a:endParaRPr sz="600"/>
          </a:p>
        </p:txBody>
      </p:sp>
      <p:sp>
        <p:nvSpPr>
          <p:cNvPr id="71" name="object 8"/>
          <p:cNvSpPr txBox="1"/>
          <p:nvPr/>
        </p:nvSpPr>
        <p:spPr>
          <a:xfrm>
            <a:off x="5218144" y="3065719"/>
            <a:ext cx="1214405" cy="76200"/>
          </a:xfrm>
          <a:prstGeom prst="rect">
            <a:avLst/>
          </a:prstGeom>
        </p:spPr>
        <p:txBody>
          <a:bodyPr wrap="square" lIns="0" tIns="0" rIns="0" bIns="0" rtlCol="0">
            <a:noAutofit/>
          </a:bodyPr>
          <a:lstStyle/>
          <a:p>
            <a:pPr marL="25400">
              <a:lnSpc>
                <a:spcPts val="600"/>
              </a:lnSpc>
            </a:pPr>
            <a:endParaRPr sz="600"/>
          </a:p>
        </p:txBody>
      </p:sp>
      <p:sp>
        <p:nvSpPr>
          <p:cNvPr id="72" name="object 7"/>
          <p:cNvSpPr txBox="1"/>
          <p:nvPr/>
        </p:nvSpPr>
        <p:spPr>
          <a:xfrm>
            <a:off x="6432550" y="3065719"/>
            <a:ext cx="1219200" cy="76200"/>
          </a:xfrm>
          <a:prstGeom prst="rect">
            <a:avLst/>
          </a:prstGeom>
        </p:spPr>
        <p:txBody>
          <a:bodyPr wrap="square" lIns="0" tIns="0" rIns="0" bIns="0" rtlCol="0">
            <a:noAutofit/>
          </a:bodyPr>
          <a:lstStyle/>
          <a:p>
            <a:pPr marL="25400">
              <a:lnSpc>
                <a:spcPts val="600"/>
              </a:lnSpc>
            </a:pPr>
            <a:endParaRPr sz="600"/>
          </a:p>
        </p:txBody>
      </p:sp>
      <p:sp>
        <p:nvSpPr>
          <p:cNvPr id="73" name="object 6"/>
          <p:cNvSpPr txBox="1"/>
          <p:nvPr/>
        </p:nvSpPr>
        <p:spPr>
          <a:xfrm>
            <a:off x="7651750" y="3065719"/>
            <a:ext cx="1222375" cy="76200"/>
          </a:xfrm>
          <a:prstGeom prst="rect">
            <a:avLst/>
          </a:prstGeom>
        </p:spPr>
        <p:txBody>
          <a:bodyPr wrap="square" lIns="0" tIns="0" rIns="0" bIns="0" rtlCol="0">
            <a:noAutofit/>
          </a:bodyPr>
          <a:lstStyle/>
          <a:p>
            <a:pPr marL="25400">
              <a:lnSpc>
                <a:spcPts val="600"/>
              </a:lnSpc>
            </a:pPr>
            <a:endParaRPr sz="600"/>
          </a:p>
        </p:txBody>
      </p:sp>
      <p:sp>
        <p:nvSpPr>
          <p:cNvPr id="75" name="object 4"/>
          <p:cNvSpPr txBox="1"/>
          <p:nvPr/>
        </p:nvSpPr>
        <p:spPr>
          <a:xfrm>
            <a:off x="5657850" y="2980851"/>
            <a:ext cx="1229550" cy="37369"/>
          </a:xfrm>
          <a:prstGeom prst="rect">
            <a:avLst/>
          </a:prstGeom>
        </p:spPr>
        <p:txBody>
          <a:bodyPr wrap="square" lIns="0" tIns="0" rIns="0" bIns="0" rtlCol="0">
            <a:noAutofit/>
          </a:bodyPr>
          <a:lstStyle/>
          <a:p>
            <a:endParaRPr/>
          </a:p>
        </p:txBody>
      </p:sp>
      <p:sp>
        <p:nvSpPr>
          <p:cNvPr id="77" name="object 2"/>
          <p:cNvSpPr txBox="1"/>
          <p:nvPr/>
        </p:nvSpPr>
        <p:spPr>
          <a:xfrm>
            <a:off x="8112125" y="2980851"/>
            <a:ext cx="1009650" cy="37369"/>
          </a:xfrm>
          <a:prstGeom prst="rect">
            <a:avLst/>
          </a:prstGeom>
        </p:spPr>
        <p:txBody>
          <a:bodyPr wrap="square" lIns="0" tIns="0" rIns="0" bIns="0" rtlCol="0">
            <a:noAutofit/>
          </a:bodyPr>
          <a:lstStyle/>
          <a:p>
            <a:endParaRPr/>
          </a:p>
        </p:txBody>
      </p:sp>
      <p:sp>
        <p:nvSpPr>
          <p:cNvPr id="78" name="object 25"/>
          <p:cNvSpPr txBox="1"/>
          <p:nvPr/>
        </p:nvSpPr>
        <p:spPr>
          <a:xfrm>
            <a:off x="696330" y="3210275"/>
            <a:ext cx="552853" cy="203707"/>
          </a:xfrm>
          <a:prstGeom prst="rect">
            <a:avLst/>
          </a:prstGeom>
        </p:spPr>
        <p:txBody>
          <a:bodyPr wrap="square" lIns="0" tIns="0" rIns="0" bIns="0" rtlCol="0">
            <a:noAutofit/>
          </a:bodyPr>
          <a:lstStyle/>
          <a:p>
            <a:pPr marL="12700" algn="ctr">
              <a:lnSpc>
                <a:spcPts val="1535"/>
              </a:lnSpc>
              <a:spcBef>
                <a:spcPts val="76"/>
              </a:spcBef>
            </a:pPr>
            <a:r>
              <a:rPr lang="en-US" i="1" dirty="0" smtClean="0">
                <a:solidFill>
                  <a:srgbClr val="FFFFFF"/>
                </a:solidFill>
                <a:latin typeface="Calibri"/>
                <a:cs typeface="Calibri"/>
              </a:rPr>
              <a:t>2015</a:t>
            </a:r>
          </a:p>
          <a:p>
            <a:pPr marL="12700" algn="ctr">
              <a:lnSpc>
                <a:spcPts val="1535"/>
              </a:lnSpc>
              <a:spcBef>
                <a:spcPts val="76"/>
              </a:spcBef>
            </a:pPr>
            <a:endParaRPr sz="1600" dirty="0">
              <a:solidFill>
                <a:srgbClr val="FFFFFF"/>
              </a:solidFill>
              <a:latin typeface="Times New Roman"/>
              <a:cs typeface="Times New Roman"/>
            </a:endParaRPr>
          </a:p>
        </p:txBody>
      </p:sp>
      <p:sp>
        <p:nvSpPr>
          <p:cNvPr id="81" name="TextBox 80"/>
          <p:cNvSpPr txBox="1"/>
          <p:nvPr/>
        </p:nvSpPr>
        <p:spPr>
          <a:xfrm>
            <a:off x="4619737" y="2983216"/>
            <a:ext cx="606166" cy="1131584"/>
          </a:xfrm>
          <a:prstGeom prst="star4">
            <a:avLst>
              <a:gd name="adj" fmla="val 15817"/>
            </a:avLst>
          </a:prstGeom>
          <a:solidFill>
            <a:srgbClr val="FFFFFF"/>
          </a:solidFill>
          <a:ln>
            <a:solidFill>
              <a:srgbClr val="FFFFFF"/>
            </a:solidFill>
          </a:ln>
        </p:spPr>
        <p:txBody>
          <a:bodyPr wrap="square" rtlCol="0">
            <a:spAutoFit/>
          </a:bodyPr>
          <a:lstStyle/>
          <a:p>
            <a:endParaRPr lang="en-US" dirty="0">
              <a:solidFill>
                <a:srgbClr val="FFFFFF"/>
              </a:solidFill>
            </a:endParaRPr>
          </a:p>
        </p:txBody>
      </p:sp>
      <p:cxnSp>
        <p:nvCxnSpPr>
          <p:cNvPr id="86" name="Straight Connector 85"/>
          <p:cNvCxnSpPr/>
          <p:nvPr/>
        </p:nvCxnSpPr>
        <p:spPr>
          <a:xfrm>
            <a:off x="4917643" y="1199240"/>
            <a:ext cx="0" cy="1645920"/>
          </a:xfrm>
          <a:prstGeom prst="line">
            <a:avLst/>
          </a:prstGeom>
          <a:ln w="38100" cmpd="sng">
            <a:solidFill>
              <a:srgbClr val="FFFFFF"/>
            </a:solidFill>
            <a:prstDash val="dot"/>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5567799" y="1199240"/>
            <a:ext cx="0" cy="1645920"/>
          </a:xfrm>
          <a:prstGeom prst="line">
            <a:avLst/>
          </a:prstGeom>
          <a:ln w="38100" cmpd="sng">
            <a:solidFill>
              <a:srgbClr val="FFFFFF"/>
            </a:solidFill>
            <a:prstDash val="dot"/>
          </a:ln>
        </p:spPr>
        <p:style>
          <a:lnRef idx="2">
            <a:schemeClr val="accent1"/>
          </a:lnRef>
          <a:fillRef idx="0">
            <a:schemeClr val="accent1"/>
          </a:fillRef>
          <a:effectRef idx="1">
            <a:schemeClr val="accent1"/>
          </a:effectRef>
          <a:fontRef idx="minor">
            <a:schemeClr val="tx1"/>
          </a:fontRef>
        </p:style>
      </p:cxnSp>
      <p:sp>
        <p:nvSpPr>
          <p:cNvPr id="48" name="object 28"/>
          <p:cNvSpPr txBox="1"/>
          <p:nvPr/>
        </p:nvSpPr>
        <p:spPr>
          <a:xfrm>
            <a:off x="4901250" y="1329842"/>
            <a:ext cx="2377440" cy="386780"/>
          </a:xfrm>
          <a:prstGeom prst="rect">
            <a:avLst/>
          </a:prstGeom>
          <a:ln>
            <a:noFill/>
          </a:ln>
        </p:spPr>
        <p:txBody>
          <a:bodyPr wrap="square" lIns="0" tIns="0" rIns="0" bIns="0" rtlCol="0">
            <a:noAutofit/>
          </a:bodyPr>
          <a:lstStyle/>
          <a:p>
            <a:pPr algn="ctr">
              <a:spcBef>
                <a:spcPts val="76"/>
              </a:spcBef>
            </a:pPr>
            <a:r>
              <a:rPr lang="en-US" sz="1400" b="1" spc="0" dirty="0" smtClean="0">
                <a:solidFill>
                  <a:schemeClr val="bg1"/>
                </a:solidFill>
                <a:latin typeface="Calibri"/>
                <a:cs typeface="Calibri"/>
              </a:rPr>
              <a:t> </a:t>
            </a:r>
            <a:r>
              <a:rPr lang="en-US" sz="2000" dirty="0" smtClean="0">
                <a:solidFill>
                  <a:schemeClr val="tx2">
                    <a:lumMod val="40000"/>
                    <a:lumOff val="60000"/>
                  </a:schemeClr>
                </a:solidFill>
                <a:latin typeface="Calibri"/>
                <a:cs typeface="Calibri"/>
              </a:rPr>
              <a:t>commissioning (6 </a:t>
            </a:r>
            <a:r>
              <a:rPr lang="en-US" sz="2000" dirty="0" err="1" smtClean="0">
                <a:solidFill>
                  <a:schemeClr val="tx2">
                    <a:lumMod val="40000"/>
                    <a:lumOff val="60000"/>
                  </a:schemeClr>
                </a:solidFill>
                <a:latin typeface="Calibri"/>
                <a:cs typeface="Calibri"/>
              </a:rPr>
              <a:t>mo</a:t>
            </a:r>
            <a:r>
              <a:rPr lang="en-US" sz="2000" dirty="0" smtClean="0">
                <a:solidFill>
                  <a:schemeClr val="tx2">
                    <a:lumMod val="40000"/>
                    <a:lumOff val="60000"/>
                  </a:schemeClr>
                </a:solidFill>
                <a:latin typeface="Calibri"/>
                <a:cs typeface="Calibri"/>
              </a:rPr>
              <a:t>)</a:t>
            </a:r>
            <a:endParaRPr lang="en-US" sz="2000" spc="4" dirty="0" smtClean="0">
              <a:solidFill>
                <a:schemeClr val="tx2">
                  <a:lumMod val="40000"/>
                  <a:lumOff val="60000"/>
                </a:schemeClr>
              </a:solidFill>
              <a:latin typeface="Calibri"/>
              <a:cs typeface="Calibri"/>
            </a:endParaRPr>
          </a:p>
        </p:txBody>
      </p:sp>
      <p:cxnSp>
        <p:nvCxnSpPr>
          <p:cNvPr id="53" name="Straight Connector 52"/>
          <p:cNvCxnSpPr/>
          <p:nvPr/>
        </p:nvCxnSpPr>
        <p:spPr>
          <a:xfrm>
            <a:off x="2486510" y="1164918"/>
            <a:ext cx="0" cy="1828800"/>
          </a:xfrm>
          <a:prstGeom prst="line">
            <a:avLst/>
          </a:prstGeom>
          <a:ln w="38100" cmpd="sng">
            <a:solidFill>
              <a:schemeClr val="tx2">
                <a:lumMod val="40000"/>
                <a:lumOff val="60000"/>
              </a:schemeClr>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rot="16200000" flipH="1">
            <a:off x="5294412" y="1014745"/>
            <a:ext cx="0" cy="594360"/>
          </a:xfrm>
          <a:prstGeom prst="line">
            <a:avLst/>
          </a:prstGeom>
          <a:ln w="38100" cmpd="sng">
            <a:solidFill>
              <a:schemeClr val="tx2">
                <a:lumMod val="40000"/>
                <a:lumOff val="60000"/>
              </a:schemeClr>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85" name="object 28"/>
          <p:cNvSpPr txBox="1"/>
          <p:nvPr/>
        </p:nvSpPr>
        <p:spPr>
          <a:xfrm>
            <a:off x="650156" y="1041186"/>
            <a:ext cx="1733370" cy="1013259"/>
          </a:xfrm>
          <a:prstGeom prst="rect">
            <a:avLst/>
          </a:prstGeom>
          <a:ln>
            <a:noFill/>
          </a:ln>
        </p:spPr>
        <p:txBody>
          <a:bodyPr wrap="square" lIns="0" tIns="0" rIns="0" bIns="0" rtlCol="0">
            <a:noAutofit/>
          </a:bodyPr>
          <a:lstStyle/>
          <a:p>
            <a:pPr algn="r">
              <a:spcBef>
                <a:spcPts val="76"/>
              </a:spcBef>
            </a:pPr>
            <a:r>
              <a:rPr lang="en-US" sz="1400" b="1" spc="0" dirty="0" smtClean="0">
                <a:solidFill>
                  <a:schemeClr val="bg1"/>
                </a:solidFill>
                <a:latin typeface="Calibri"/>
                <a:cs typeface="Calibri"/>
              </a:rPr>
              <a:t> </a:t>
            </a:r>
            <a:r>
              <a:rPr lang="en-US" sz="2000" dirty="0" smtClean="0">
                <a:solidFill>
                  <a:schemeClr val="tx2">
                    <a:lumMod val="40000"/>
                    <a:lumOff val="60000"/>
                  </a:schemeClr>
                </a:solidFill>
                <a:latin typeface="Calibri"/>
                <a:cs typeface="Calibri"/>
              </a:rPr>
              <a:t>commissioning proposals</a:t>
            </a:r>
          </a:p>
        </p:txBody>
      </p:sp>
      <p:sp>
        <p:nvSpPr>
          <p:cNvPr id="102" name="object 25"/>
          <p:cNvSpPr txBox="1"/>
          <p:nvPr/>
        </p:nvSpPr>
        <p:spPr>
          <a:xfrm>
            <a:off x="5546524" y="3210275"/>
            <a:ext cx="552853" cy="203707"/>
          </a:xfrm>
          <a:prstGeom prst="rect">
            <a:avLst/>
          </a:prstGeom>
        </p:spPr>
        <p:txBody>
          <a:bodyPr wrap="square" lIns="0" tIns="0" rIns="0" bIns="0" rtlCol="0">
            <a:noAutofit/>
          </a:bodyPr>
          <a:lstStyle/>
          <a:p>
            <a:pPr marL="12700" algn="ctr">
              <a:lnSpc>
                <a:spcPts val="1535"/>
              </a:lnSpc>
              <a:spcBef>
                <a:spcPts val="76"/>
              </a:spcBef>
            </a:pPr>
            <a:r>
              <a:rPr lang="en-US" i="1" dirty="0" smtClean="0">
                <a:solidFill>
                  <a:srgbClr val="FFFFFF"/>
                </a:solidFill>
                <a:latin typeface="Calibri"/>
                <a:cs typeface="Calibri"/>
              </a:rPr>
              <a:t>2019</a:t>
            </a:r>
          </a:p>
          <a:p>
            <a:pPr marL="12700" algn="ctr">
              <a:lnSpc>
                <a:spcPts val="1535"/>
              </a:lnSpc>
              <a:spcBef>
                <a:spcPts val="76"/>
              </a:spcBef>
            </a:pPr>
            <a:endParaRPr sz="1600" dirty="0">
              <a:solidFill>
                <a:srgbClr val="FFFFFF"/>
              </a:solidFill>
              <a:latin typeface="Times New Roman"/>
              <a:cs typeface="Times New Roman"/>
            </a:endParaRPr>
          </a:p>
        </p:txBody>
      </p:sp>
      <p:sp>
        <p:nvSpPr>
          <p:cNvPr id="103" name="object 25"/>
          <p:cNvSpPr txBox="1"/>
          <p:nvPr/>
        </p:nvSpPr>
        <p:spPr>
          <a:xfrm>
            <a:off x="3112950" y="3210275"/>
            <a:ext cx="552853" cy="203707"/>
          </a:xfrm>
          <a:prstGeom prst="rect">
            <a:avLst/>
          </a:prstGeom>
        </p:spPr>
        <p:txBody>
          <a:bodyPr wrap="square" lIns="0" tIns="0" rIns="0" bIns="0" rtlCol="0">
            <a:noAutofit/>
          </a:bodyPr>
          <a:lstStyle/>
          <a:p>
            <a:pPr marL="12700" algn="ctr">
              <a:lnSpc>
                <a:spcPts val="1535"/>
              </a:lnSpc>
              <a:spcBef>
                <a:spcPts val="76"/>
              </a:spcBef>
            </a:pPr>
            <a:r>
              <a:rPr lang="en-US" i="1" dirty="0" smtClean="0">
                <a:solidFill>
                  <a:srgbClr val="FFFFFF"/>
                </a:solidFill>
                <a:latin typeface="Calibri"/>
                <a:cs typeface="Calibri"/>
              </a:rPr>
              <a:t>2017</a:t>
            </a:r>
          </a:p>
          <a:p>
            <a:pPr marL="12700" algn="ctr">
              <a:lnSpc>
                <a:spcPts val="1535"/>
              </a:lnSpc>
              <a:spcBef>
                <a:spcPts val="76"/>
              </a:spcBef>
            </a:pPr>
            <a:endParaRPr sz="1600" dirty="0">
              <a:solidFill>
                <a:srgbClr val="FFFFFF"/>
              </a:solidFill>
              <a:latin typeface="Times New Roman"/>
              <a:cs typeface="Times New Roman"/>
            </a:endParaRPr>
          </a:p>
        </p:txBody>
      </p:sp>
      <p:sp>
        <p:nvSpPr>
          <p:cNvPr id="104" name="object 25"/>
          <p:cNvSpPr txBox="1"/>
          <p:nvPr/>
        </p:nvSpPr>
        <p:spPr>
          <a:xfrm>
            <a:off x="1908021" y="3210275"/>
            <a:ext cx="552853" cy="203707"/>
          </a:xfrm>
          <a:prstGeom prst="rect">
            <a:avLst/>
          </a:prstGeom>
        </p:spPr>
        <p:txBody>
          <a:bodyPr wrap="square" lIns="0" tIns="0" rIns="0" bIns="0" rtlCol="0">
            <a:noAutofit/>
          </a:bodyPr>
          <a:lstStyle/>
          <a:p>
            <a:pPr marL="12700" algn="ctr">
              <a:lnSpc>
                <a:spcPts val="1535"/>
              </a:lnSpc>
              <a:spcBef>
                <a:spcPts val="76"/>
              </a:spcBef>
            </a:pPr>
            <a:r>
              <a:rPr lang="en-US" i="1" dirty="0" smtClean="0">
                <a:solidFill>
                  <a:srgbClr val="FFFFFF"/>
                </a:solidFill>
                <a:latin typeface="Calibri"/>
                <a:cs typeface="Calibri"/>
              </a:rPr>
              <a:t>2016</a:t>
            </a:r>
          </a:p>
          <a:p>
            <a:pPr marL="12700" algn="ctr">
              <a:lnSpc>
                <a:spcPts val="1535"/>
              </a:lnSpc>
              <a:spcBef>
                <a:spcPts val="76"/>
              </a:spcBef>
            </a:pPr>
            <a:endParaRPr sz="1600" dirty="0">
              <a:solidFill>
                <a:srgbClr val="FFFFFF"/>
              </a:solidFill>
              <a:latin typeface="Times New Roman"/>
              <a:cs typeface="Times New Roman"/>
            </a:endParaRPr>
          </a:p>
        </p:txBody>
      </p:sp>
      <p:sp>
        <p:nvSpPr>
          <p:cNvPr id="105" name="object 25"/>
          <p:cNvSpPr txBox="1"/>
          <p:nvPr/>
        </p:nvSpPr>
        <p:spPr>
          <a:xfrm>
            <a:off x="6765724" y="3210275"/>
            <a:ext cx="552853" cy="203707"/>
          </a:xfrm>
          <a:prstGeom prst="rect">
            <a:avLst/>
          </a:prstGeom>
        </p:spPr>
        <p:txBody>
          <a:bodyPr wrap="square" lIns="0" tIns="0" rIns="0" bIns="0" rtlCol="0">
            <a:noAutofit/>
          </a:bodyPr>
          <a:lstStyle/>
          <a:p>
            <a:pPr marL="12700" algn="ctr">
              <a:lnSpc>
                <a:spcPts val="1535"/>
              </a:lnSpc>
              <a:spcBef>
                <a:spcPts val="76"/>
              </a:spcBef>
            </a:pPr>
            <a:r>
              <a:rPr lang="en-US" i="1" dirty="0" smtClean="0">
                <a:solidFill>
                  <a:srgbClr val="FFFFFF"/>
                </a:solidFill>
                <a:latin typeface="Calibri"/>
                <a:cs typeface="Calibri"/>
              </a:rPr>
              <a:t>2020</a:t>
            </a:r>
          </a:p>
          <a:p>
            <a:pPr marL="12700" algn="ctr">
              <a:lnSpc>
                <a:spcPts val="1535"/>
              </a:lnSpc>
              <a:spcBef>
                <a:spcPts val="76"/>
              </a:spcBef>
            </a:pPr>
            <a:endParaRPr sz="1600" dirty="0">
              <a:solidFill>
                <a:srgbClr val="FFFFFF"/>
              </a:solidFill>
              <a:latin typeface="Times New Roman"/>
              <a:cs typeface="Times New Roman"/>
            </a:endParaRPr>
          </a:p>
        </p:txBody>
      </p:sp>
      <p:sp>
        <p:nvSpPr>
          <p:cNvPr id="106" name="object 25"/>
          <p:cNvSpPr txBox="1"/>
          <p:nvPr/>
        </p:nvSpPr>
        <p:spPr>
          <a:xfrm>
            <a:off x="7988099" y="3210275"/>
            <a:ext cx="552853" cy="203707"/>
          </a:xfrm>
          <a:prstGeom prst="rect">
            <a:avLst/>
          </a:prstGeom>
        </p:spPr>
        <p:txBody>
          <a:bodyPr wrap="square" lIns="0" tIns="0" rIns="0" bIns="0" rtlCol="0">
            <a:noAutofit/>
          </a:bodyPr>
          <a:lstStyle/>
          <a:p>
            <a:pPr marL="12700" algn="ctr">
              <a:lnSpc>
                <a:spcPts val="1535"/>
              </a:lnSpc>
              <a:spcBef>
                <a:spcPts val="76"/>
              </a:spcBef>
            </a:pPr>
            <a:r>
              <a:rPr lang="en-US" i="1" dirty="0" smtClean="0">
                <a:solidFill>
                  <a:srgbClr val="FFFFFF"/>
                </a:solidFill>
                <a:latin typeface="Calibri"/>
                <a:cs typeface="Calibri"/>
              </a:rPr>
              <a:t>2021</a:t>
            </a:r>
          </a:p>
          <a:p>
            <a:pPr marL="12700" algn="ctr">
              <a:lnSpc>
                <a:spcPts val="1535"/>
              </a:lnSpc>
              <a:spcBef>
                <a:spcPts val="76"/>
              </a:spcBef>
            </a:pPr>
            <a:endParaRPr sz="1600" dirty="0">
              <a:solidFill>
                <a:srgbClr val="FFFFFF"/>
              </a:solidFill>
              <a:latin typeface="Times New Roman"/>
              <a:cs typeface="Times New Roman"/>
            </a:endParaRPr>
          </a:p>
        </p:txBody>
      </p:sp>
      <p:sp>
        <p:nvSpPr>
          <p:cNvPr id="107" name="object 25"/>
          <p:cNvSpPr txBox="1"/>
          <p:nvPr/>
        </p:nvSpPr>
        <p:spPr>
          <a:xfrm>
            <a:off x="4332134" y="3210275"/>
            <a:ext cx="552853" cy="203707"/>
          </a:xfrm>
          <a:prstGeom prst="rect">
            <a:avLst/>
          </a:prstGeom>
        </p:spPr>
        <p:txBody>
          <a:bodyPr wrap="square" lIns="0" tIns="0" rIns="0" bIns="0" rtlCol="0">
            <a:noAutofit/>
          </a:bodyPr>
          <a:lstStyle/>
          <a:p>
            <a:pPr marL="12700" algn="ctr">
              <a:lnSpc>
                <a:spcPts val="1535"/>
              </a:lnSpc>
              <a:spcBef>
                <a:spcPts val="76"/>
              </a:spcBef>
            </a:pPr>
            <a:r>
              <a:rPr lang="en-US" i="1" dirty="0" smtClean="0">
                <a:solidFill>
                  <a:srgbClr val="FFFFFF"/>
                </a:solidFill>
                <a:latin typeface="Calibri"/>
                <a:cs typeface="Calibri"/>
              </a:rPr>
              <a:t>2018</a:t>
            </a:r>
          </a:p>
          <a:p>
            <a:pPr marL="12700" algn="ctr">
              <a:lnSpc>
                <a:spcPts val="1535"/>
              </a:lnSpc>
              <a:spcBef>
                <a:spcPts val="76"/>
              </a:spcBef>
            </a:pPr>
            <a:endParaRPr sz="1600" dirty="0">
              <a:solidFill>
                <a:srgbClr val="FFFFFF"/>
              </a:solidFill>
              <a:latin typeface="Times New Roman"/>
              <a:cs typeface="Times New Roman"/>
            </a:endParaRPr>
          </a:p>
        </p:txBody>
      </p:sp>
      <p:sp>
        <p:nvSpPr>
          <p:cNvPr id="42" name="TextBox 41"/>
          <p:cNvSpPr txBox="1"/>
          <p:nvPr/>
        </p:nvSpPr>
        <p:spPr>
          <a:xfrm>
            <a:off x="1795820" y="117836"/>
            <a:ext cx="5534225" cy="892552"/>
          </a:xfrm>
          <a:prstGeom prst="rect">
            <a:avLst/>
          </a:prstGeom>
          <a:noFill/>
        </p:spPr>
        <p:txBody>
          <a:bodyPr wrap="none" rtlCol="0">
            <a:spAutoFit/>
          </a:bodyPr>
          <a:lstStyle/>
          <a:p>
            <a:pPr algn="ctr"/>
            <a:r>
              <a:rPr lang="en-US" sz="3200" i="1" dirty="0" smtClean="0">
                <a:solidFill>
                  <a:srgbClr val="FFFFFF"/>
                </a:solidFill>
                <a:effectLst>
                  <a:outerShdw blurRad="50800" dist="38100" dir="13500000" algn="br" rotWithShape="0">
                    <a:prstClr val="black">
                      <a:alpha val="40000"/>
                    </a:prstClr>
                  </a:outerShdw>
                </a:effectLst>
              </a:rPr>
              <a:t>JWST Science Planning Timeline</a:t>
            </a:r>
          </a:p>
          <a:p>
            <a:pPr algn="ctr"/>
            <a:r>
              <a:rPr lang="en-US" sz="2000" i="1" dirty="0" smtClean="0">
                <a:solidFill>
                  <a:srgbClr val="FFFFFF"/>
                </a:solidFill>
                <a:effectLst>
                  <a:outerShdw blurRad="50800" dist="38100" dir="13500000" algn="br" rotWithShape="0">
                    <a:prstClr val="black">
                      <a:alpha val="40000"/>
                    </a:prstClr>
                  </a:outerShdw>
                </a:effectLst>
              </a:rPr>
              <a:t>(as of 2014Feb)</a:t>
            </a:r>
          </a:p>
        </p:txBody>
      </p:sp>
    </p:spTree>
    <p:extLst>
      <p:ext uri="{BB962C8B-B14F-4D97-AF65-F5344CB8AC3E}">
        <p14:creationId xmlns:p14="http://schemas.microsoft.com/office/powerpoint/2010/main" val="2612071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38"/>
          <p:cNvSpPr/>
          <p:nvPr/>
        </p:nvSpPr>
        <p:spPr>
          <a:xfrm>
            <a:off x="7304532" y="343220"/>
            <a:ext cx="576072" cy="752855"/>
          </a:xfrm>
          <a:prstGeom prst="rect">
            <a:avLst/>
          </a:prstGeom>
          <a:blipFill>
            <a:blip r:embed="rId2" cstate="print"/>
            <a:stretch>
              <a:fillRect/>
            </a:stretch>
          </a:blipFill>
        </p:spPr>
        <p:txBody>
          <a:bodyPr wrap="square" lIns="0" tIns="0" rIns="0" bIns="0" rtlCol="0">
            <a:noAutofit/>
          </a:bodyPr>
          <a:lstStyle/>
          <a:p>
            <a:endParaRPr/>
          </a:p>
        </p:txBody>
      </p:sp>
      <p:sp>
        <p:nvSpPr>
          <p:cNvPr id="20" name="object 51"/>
          <p:cNvSpPr/>
          <p:nvPr/>
        </p:nvSpPr>
        <p:spPr>
          <a:xfrm>
            <a:off x="366712" y="3065719"/>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chemeClr val="bg1">
              <a:lumMod val="50000"/>
            </a:schemeClr>
          </a:solidFill>
        </p:spPr>
        <p:txBody>
          <a:bodyPr wrap="square" lIns="0" tIns="0" rIns="0" bIns="0" rtlCol="0">
            <a:noAutofit/>
          </a:bodyPr>
          <a:lstStyle/>
          <a:p>
            <a:pPr algn="ctr"/>
            <a:endParaRPr/>
          </a:p>
        </p:txBody>
      </p:sp>
      <p:sp>
        <p:nvSpPr>
          <p:cNvPr id="21" name="object 52"/>
          <p:cNvSpPr/>
          <p:nvPr/>
        </p:nvSpPr>
        <p:spPr>
          <a:xfrm>
            <a:off x="366712" y="3065719"/>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ln w="9525">
            <a:solidFill>
              <a:schemeClr val="bg1">
                <a:lumMod val="50000"/>
              </a:schemeClr>
            </a:solidFill>
          </a:ln>
        </p:spPr>
        <p:txBody>
          <a:bodyPr wrap="square" lIns="0" tIns="0" rIns="0" bIns="0" rtlCol="0">
            <a:noAutofit/>
          </a:bodyPr>
          <a:lstStyle/>
          <a:p>
            <a:endParaRPr>
              <a:solidFill>
                <a:schemeClr val="bg1">
                  <a:lumMod val="50000"/>
                </a:schemeClr>
              </a:solidFill>
            </a:endParaRPr>
          </a:p>
        </p:txBody>
      </p:sp>
      <p:sp>
        <p:nvSpPr>
          <p:cNvPr id="22" name="object 53"/>
          <p:cNvSpPr/>
          <p:nvPr/>
        </p:nvSpPr>
        <p:spPr>
          <a:xfrm>
            <a:off x="1598071" y="3065719"/>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rgbClr val="FFFFFF"/>
          </a:solidFill>
        </p:spPr>
        <p:txBody>
          <a:bodyPr wrap="square" lIns="0" tIns="0" rIns="0" bIns="0" rtlCol="0">
            <a:noAutofit/>
          </a:bodyPr>
          <a:lstStyle/>
          <a:p>
            <a:pPr algn="ctr"/>
            <a:endParaRPr/>
          </a:p>
        </p:txBody>
      </p:sp>
      <p:sp>
        <p:nvSpPr>
          <p:cNvPr id="23" name="object 54"/>
          <p:cNvSpPr/>
          <p:nvPr/>
        </p:nvSpPr>
        <p:spPr>
          <a:xfrm>
            <a:off x="1576451" y="3065719"/>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ln w="9525">
            <a:solidFill>
              <a:srgbClr val="003366"/>
            </a:solidFill>
          </a:ln>
        </p:spPr>
        <p:txBody>
          <a:bodyPr wrap="square" lIns="0" tIns="0" rIns="0" bIns="0" rtlCol="0">
            <a:noAutofit/>
          </a:bodyPr>
          <a:lstStyle/>
          <a:p>
            <a:endParaRPr/>
          </a:p>
        </p:txBody>
      </p:sp>
      <p:sp>
        <p:nvSpPr>
          <p:cNvPr id="24" name="object 55"/>
          <p:cNvSpPr/>
          <p:nvPr/>
        </p:nvSpPr>
        <p:spPr>
          <a:xfrm>
            <a:off x="2779776" y="3067370"/>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rgbClr val="7F7F7F"/>
          </a:solidFill>
          <a:ln>
            <a:solidFill>
              <a:srgbClr val="7F7F7F"/>
            </a:solidFill>
          </a:ln>
        </p:spPr>
        <p:txBody>
          <a:bodyPr wrap="square" lIns="0" tIns="0" rIns="0" bIns="0" rtlCol="0">
            <a:noAutofit/>
          </a:bodyPr>
          <a:lstStyle/>
          <a:p>
            <a:endParaRPr/>
          </a:p>
        </p:txBody>
      </p:sp>
      <p:sp>
        <p:nvSpPr>
          <p:cNvPr id="25" name="object 56"/>
          <p:cNvSpPr/>
          <p:nvPr/>
        </p:nvSpPr>
        <p:spPr>
          <a:xfrm>
            <a:off x="2779776" y="3067370"/>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ln w="9525">
            <a:solidFill>
              <a:schemeClr val="bg1">
                <a:lumMod val="50000"/>
              </a:schemeClr>
            </a:solidFill>
          </a:ln>
        </p:spPr>
        <p:txBody>
          <a:bodyPr wrap="square" lIns="0" tIns="0" rIns="0" bIns="0" rtlCol="0">
            <a:noAutofit/>
          </a:bodyPr>
          <a:lstStyle/>
          <a:p>
            <a:endParaRPr/>
          </a:p>
        </p:txBody>
      </p:sp>
      <p:sp>
        <p:nvSpPr>
          <p:cNvPr id="26" name="object 57"/>
          <p:cNvSpPr/>
          <p:nvPr/>
        </p:nvSpPr>
        <p:spPr>
          <a:xfrm>
            <a:off x="3998976" y="3067370"/>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rgbClr val="FFFFFF"/>
          </a:solidFill>
        </p:spPr>
        <p:txBody>
          <a:bodyPr wrap="square" lIns="0" tIns="0" rIns="0" bIns="0" rtlCol="0">
            <a:noAutofit/>
          </a:bodyPr>
          <a:lstStyle/>
          <a:p>
            <a:endParaRPr/>
          </a:p>
        </p:txBody>
      </p:sp>
      <p:sp>
        <p:nvSpPr>
          <p:cNvPr id="27" name="object 58"/>
          <p:cNvSpPr/>
          <p:nvPr/>
        </p:nvSpPr>
        <p:spPr>
          <a:xfrm>
            <a:off x="3998976" y="3067370"/>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ln w="9525">
            <a:solidFill>
              <a:srgbClr val="003366"/>
            </a:solidFill>
          </a:ln>
        </p:spPr>
        <p:txBody>
          <a:bodyPr wrap="square" lIns="0" tIns="0" rIns="0" bIns="0" rtlCol="0">
            <a:noAutofit/>
          </a:bodyPr>
          <a:lstStyle/>
          <a:p>
            <a:endParaRPr/>
          </a:p>
        </p:txBody>
      </p:sp>
      <p:sp>
        <p:nvSpPr>
          <p:cNvPr id="28" name="object 59"/>
          <p:cNvSpPr/>
          <p:nvPr/>
        </p:nvSpPr>
        <p:spPr>
          <a:xfrm>
            <a:off x="5213350" y="3069021"/>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rgbClr val="7F7F7F"/>
          </a:solidFill>
          <a:ln>
            <a:solidFill>
              <a:srgbClr val="7F7F7F"/>
            </a:solidFill>
          </a:ln>
        </p:spPr>
        <p:txBody>
          <a:bodyPr wrap="square" lIns="0" tIns="0" rIns="0" bIns="0" rtlCol="0">
            <a:noAutofit/>
          </a:bodyPr>
          <a:lstStyle/>
          <a:p>
            <a:endParaRPr/>
          </a:p>
        </p:txBody>
      </p:sp>
      <p:sp>
        <p:nvSpPr>
          <p:cNvPr id="29" name="object 60"/>
          <p:cNvSpPr/>
          <p:nvPr/>
        </p:nvSpPr>
        <p:spPr>
          <a:xfrm>
            <a:off x="5213350" y="3069021"/>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rgbClr val="7F7F7F"/>
          </a:solidFill>
          <a:ln w="9525">
            <a:solidFill>
              <a:srgbClr val="7F7F7F"/>
            </a:solidFill>
          </a:ln>
        </p:spPr>
        <p:txBody>
          <a:bodyPr wrap="square" lIns="0" tIns="0" rIns="0" bIns="0" rtlCol="0">
            <a:noAutofit/>
          </a:bodyPr>
          <a:lstStyle/>
          <a:p>
            <a:endParaRPr/>
          </a:p>
        </p:txBody>
      </p:sp>
      <p:sp>
        <p:nvSpPr>
          <p:cNvPr id="30" name="object 61"/>
          <p:cNvSpPr/>
          <p:nvPr/>
        </p:nvSpPr>
        <p:spPr>
          <a:xfrm>
            <a:off x="6432550" y="3069021"/>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rgbClr val="FFFFFF"/>
          </a:solidFill>
          <a:ln>
            <a:solidFill>
              <a:srgbClr val="FFFFFF"/>
            </a:solidFill>
          </a:ln>
        </p:spPr>
        <p:txBody>
          <a:bodyPr wrap="square" lIns="0" tIns="0" rIns="0" bIns="0" rtlCol="0">
            <a:noAutofit/>
          </a:bodyPr>
          <a:lstStyle/>
          <a:p>
            <a:endParaRPr/>
          </a:p>
        </p:txBody>
      </p:sp>
      <p:sp>
        <p:nvSpPr>
          <p:cNvPr id="31" name="object 62"/>
          <p:cNvSpPr/>
          <p:nvPr/>
        </p:nvSpPr>
        <p:spPr>
          <a:xfrm>
            <a:off x="6432550" y="3069021"/>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rgbClr val="FFFFFF"/>
          </a:solidFill>
          <a:ln w="9525">
            <a:solidFill>
              <a:srgbClr val="FFFFFF"/>
            </a:solidFill>
          </a:ln>
        </p:spPr>
        <p:txBody>
          <a:bodyPr wrap="square" lIns="0" tIns="0" rIns="0" bIns="0" rtlCol="0">
            <a:noAutofit/>
          </a:bodyPr>
          <a:lstStyle/>
          <a:p>
            <a:endParaRPr/>
          </a:p>
        </p:txBody>
      </p:sp>
      <p:sp>
        <p:nvSpPr>
          <p:cNvPr id="39" name="object 70"/>
          <p:cNvSpPr/>
          <p:nvPr/>
        </p:nvSpPr>
        <p:spPr>
          <a:xfrm>
            <a:off x="7654925" y="3065719"/>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rgbClr val="7F7F7F"/>
          </a:solidFill>
          <a:ln>
            <a:solidFill>
              <a:srgbClr val="7F7F7F"/>
            </a:solidFill>
          </a:ln>
        </p:spPr>
        <p:txBody>
          <a:bodyPr wrap="square" lIns="0" tIns="0" rIns="0" bIns="0" rtlCol="0">
            <a:noAutofit/>
          </a:bodyPr>
          <a:lstStyle/>
          <a:p>
            <a:endParaRPr/>
          </a:p>
        </p:txBody>
      </p:sp>
      <p:sp>
        <p:nvSpPr>
          <p:cNvPr id="40" name="object 71"/>
          <p:cNvSpPr/>
          <p:nvPr/>
        </p:nvSpPr>
        <p:spPr>
          <a:xfrm>
            <a:off x="7654925" y="3065719"/>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ln w="9525">
            <a:solidFill>
              <a:srgbClr val="7F7F7F"/>
            </a:solidFill>
          </a:ln>
        </p:spPr>
        <p:txBody>
          <a:bodyPr wrap="square" lIns="0" tIns="0" rIns="0" bIns="0" rtlCol="0">
            <a:noAutofit/>
          </a:bodyPr>
          <a:lstStyle/>
          <a:p>
            <a:endParaRPr/>
          </a:p>
        </p:txBody>
      </p:sp>
      <p:sp>
        <p:nvSpPr>
          <p:cNvPr id="51" name="object 28"/>
          <p:cNvSpPr txBox="1"/>
          <p:nvPr/>
        </p:nvSpPr>
        <p:spPr>
          <a:xfrm>
            <a:off x="4371956" y="4152584"/>
            <a:ext cx="1088608" cy="613237"/>
          </a:xfrm>
          <a:prstGeom prst="rect">
            <a:avLst/>
          </a:prstGeom>
        </p:spPr>
        <p:txBody>
          <a:bodyPr wrap="square" lIns="0" tIns="0" rIns="0" bIns="0" rtlCol="0">
            <a:noAutofit/>
          </a:bodyPr>
          <a:lstStyle/>
          <a:p>
            <a:pPr algn="ctr">
              <a:spcBef>
                <a:spcPts val="76"/>
              </a:spcBef>
            </a:pPr>
            <a:r>
              <a:rPr lang="en-US" sz="1400" b="1" spc="0" dirty="0" smtClean="0">
                <a:solidFill>
                  <a:schemeClr val="bg1"/>
                </a:solidFill>
                <a:latin typeface="Calibri"/>
                <a:cs typeface="Calibri"/>
              </a:rPr>
              <a:t> </a:t>
            </a:r>
            <a:r>
              <a:rPr lang="en-US" sz="2000" dirty="0">
                <a:solidFill>
                  <a:schemeClr val="bg1"/>
                </a:solidFill>
                <a:latin typeface="Calibri"/>
                <a:cs typeface="Calibri"/>
              </a:rPr>
              <a:t>l</a:t>
            </a:r>
            <a:r>
              <a:rPr sz="2000" spc="4" dirty="0" smtClean="0">
                <a:solidFill>
                  <a:schemeClr val="bg1"/>
                </a:solidFill>
                <a:latin typeface="Calibri"/>
                <a:cs typeface="Calibri"/>
              </a:rPr>
              <a:t>a</a:t>
            </a:r>
            <a:r>
              <a:rPr sz="2000" spc="0" dirty="0" smtClean="0">
                <a:solidFill>
                  <a:schemeClr val="bg1"/>
                </a:solidFill>
                <a:latin typeface="Calibri"/>
                <a:cs typeface="Calibri"/>
              </a:rPr>
              <a:t>unch</a:t>
            </a:r>
            <a:endParaRPr lang="en-US" sz="2000" spc="0" dirty="0" smtClean="0">
              <a:solidFill>
                <a:schemeClr val="bg1"/>
              </a:solidFill>
              <a:latin typeface="Calibri"/>
              <a:cs typeface="Calibri"/>
            </a:endParaRPr>
          </a:p>
          <a:p>
            <a:pPr algn="ctr">
              <a:spcBef>
                <a:spcPts val="76"/>
              </a:spcBef>
            </a:pPr>
            <a:r>
              <a:rPr lang="en-US" sz="2000" dirty="0" smtClean="0">
                <a:solidFill>
                  <a:schemeClr val="bg1"/>
                </a:solidFill>
                <a:latin typeface="Calibri"/>
                <a:cs typeface="Calibri"/>
              </a:rPr>
              <a:t>2018Oc</a:t>
            </a:r>
            <a:r>
              <a:rPr lang="en-US" sz="2000" spc="4" dirty="0" smtClean="0">
                <a:solidFill>
                  <a:schemeClr val="bg1"/>
                </a:solidFill>
                <a:latin typeface="Calibri"/>
                <a:cs typeface="Calibri"/>
              </a:rPr>
              <a:t>t</a:t>
            </a:r>
            <a:endParaRPr sz="2000" dirty="0">
              <a:solidFill>
                <a:schemeClr val="bg1"/>
              </a:solidFill>
              <a:latin typeface="Calibri"/>
              <a:cs typeface="Calibri"/>
            </a:endParaRPr>
          </a:p>
        </p:txBody>
      </p:sp>
      <p:sp>
        <p:nvSpPr>
          <p:cNvPr id="67" name="object 12"/>
          <p:cNvSpPr txBox="1"/>
          <p:nvPr/>
        </p:nvSpPr>
        <p:spPr>
          <a:xfrm>
            <a:off x="366712" y="3065719"/>
            <a:ext cx="1212088" cy="76200"/>
          </a:xfrm>
          <a:prstGeom prst="rect">
            <a:avLst/>
          </a:prstGeom>
        </p:spPr>
        <p:txBody>
          <a:bodyPr wrap="square" lIns="0" tIns="0" rIns="0" bIns="0" rtlCol="0">
            <a:noAutofit/>
          </a:bodyPr>
          <a:lstStyle/>
          <a:p>
            <a:pPr marL="25400">
              <a:lnSpc>
                <a:spcPts val="600"/>
              </a:lnSpc>
            </a:pPr>
            <a:endParaRPr sz="600"/>
          </a:p>
        </p:txBody>
      </p:sp>
      <p:sp>
        <p:nvSpPr>
          <p:cNvPr id="68" name="object 11"/>
          <p:cNvSpPr txBox="1"/>
          <p:nvPr/>
        </p:nvSpPr>
        <p:spPr>
          <a:xfrm>
            <a:off x="1578800" y="3065719"/>
            <a:ext cx="1211294" cy="76200"/>
          </a:xfrm>
          <a:prstGeom prst="rect">
            <a:avLst/>
          </a:prstGeom>
          <a:solidFill>
            <a:schemeClr val="bg1"/>
          </a:solidFill>
          <a:ln>
            <a:solidFill>
              <a:schemeClr val="bg1"/>
            </a:solidFill>
          </a:ln>
        </p:spPr>
        <p:txBody>
          <a:bodyPr wrap="square" lIns="0" tIns="0" rIns="0" bIns="0" rtlCol="0">
            <a:noAutofit/>
          </a:bodyPr>
          <a:lstStyle/>
          <a:p>
            <a:pPr marL="25400">
              <a:lnSpc>
                <a:spcPts val="600"/>
              </a:lnSpc>
            </a:pPr>
            <a:endParaRPr sz="600"/>
          </a:p>
        </p:txBody>
      </p:sp>
      <p:sp>
        <p:nvSpPr>
          <p:cNvPr id="69" name="object 10"/>
          <p:cNvSpPr txBox="1"/>
          <p:nvPr/>
        </p:nvSpPr>
        <p:spPr>
          <a:xfrm>
            <a:off x="2790094" y="3065719"/>
            <a:ext cx="1208881" cy="76200"/>
          </a:xfrm>
          <a:prstGeom prst="rect">
            <a:avLst/>
          </a:prstGeom>
        </p:spPr>
        <p:txBody>
          <a:bodyPr wrap="square" lIns="0" tIns="0" rIns="0" bIns="0" rtlCol="0">
            <a:noAutofit/>
          </a:bodyPr>
          <a:lstStyle/>
          <a:p>
            <a:pPr marL="25400">
              <a:lnSpc>
                <a:spcPts val="600"/>
              </a:lnSpc>
            </a:pPr>
            <a:endParaRPr sz="600"/>
          </a:p>
        </p:txBody>
      </p:sp>
      <p:sp>
        <p:nvSpPr>
          <p:cNvPr id="70" name="object 9"/>
          <p:cNvSpPr txBox="1"/>
          <p:nvPr/>
        </p:nvSpPr>
        <p:spPr>
          <a:xfrm>
            <a:off x="3998976" y="3065719"/>
            <a:ext cx="1219168" cy="76200"/>
          </a:xfrm>
          <a:prstGeom prst="rect">
            <a:avLst/>
          </a:prstGeom>
          <a:solidFill>
            <a:srgbClr val="FFFFFF"/>
          </a:solidFill>
          <a:ln>
            <a:solidFill>
              <a:srgbClr val="FFFFFF"/>
            </a:solidFill>
          </a:ln>
        </p:spPr>
        <p:txBody>
          <a:bodyPr wrap="square" lIns="0" tIns="0" rIns="0" bIns="0" rtlCol="0">
            <a:noAutofit/>
          </a:bodyPr>
          <a:lstStyle/>
          <a:p>
            <a:pPr marL="25400">
              <a:lnSpc>
                <a:spcPts val="600"/>
              </a:lnSpc>
            </a:pPr>
            <a:endParaRPr sz="600"/>
          </a:p>
        </p:txBody>
      </p:sp>
      <p:sp>
        <p:nvSpPr>
          <p:cNvPr id="71" name="object 8"/>
          <p:cNvSpPr txBox="1"/>
          <p:nvPr/>
        </p:nvSpPr>
        <p:spPr>
          <a:xfrm>
            <a:off x="5218144" y="3065719"/>
            <a:ext cx="1214405" cy="76200"/>
          </a:xfrm>
          <a:prstGeom prst="rect">
            <a:avLst/>
          </a:prstGeom>
        </p:spPr>
        <p:txBody>
          <a:bodyPr wrap="square" lIns="0" tIns="0" rIns="0" bIns="0" rtlCol="0">
            <a:noAutofit/>
          </a:bodyPr>
          <a:lstStyle/>
          <a:p>
            <a:pPr marL="25400">
              <a:lnSpc>
                <a:spcPts val="600"/>
              </a:lnSpc>
            </a:pPr>
            <a:endParaRPr sz="600"/>
          </a:p>
        </p:txBody>
      </p:sp>
      <p:sp>
        <p:nvSpPr>
          <p:cNvPr id="72" name="object 7"/>
          <p:cNvSpPr txBox="1"/>
          <p:nvPr/>
        </p:nvSpPr>
        <p:spPr>
          <a:xfrm>
            <a:off x="6432550" y="3065719"/>
            <a:ext cx="1219200" cy="76200"/>
          </a:xfrm>
          <a:prstGeom prst="rect">
            <a:avLst/>
          </a:prstGeom>
        </p:spPr>
        <p:txBody>
          <a:bodyPr wrap="square" lIns="0" tIns="0" rIns="0" bIns="0" rtlCol="0">
            <a:noAutofit/>
          </a:bodyPr>
          <a:lstStyle/>
          <a:p>
            <a:pPr marL="25400">
              <a:lnSpc>
                <a:spcPts val="600"/>
              </a:lnSpc>
            </a:pPr>
            <a:endParaRPr sz="600"/>
          </a:p>
        </p:txBody>
      </p:sp>
      <p:sp>
        <p:nvSpPr>
          <p:cNvPr id="73" name="object 6"/>
          <p:cNvSpPr txBox="1"/>
          <p:nvPr/>
        </p:nvSpPr>
        <p:spPr>
          <a:xfrm>
            <a:off x="7651750" y="3065719"/>
            <a:ext cx="1222375" cy="76200"/>
          </a:xfrm>
          <a:prstGeom prst="rect">
            <a:avLst/>
          </a:prstGeom>
        </p:spPr>
        <p:txBody>
          <a:bodyPr wrap="square" lIns="0" tIns="0" rIns="0" bIns="0" rtlCol="0">
            <a:noAutofit/>
          </a:bodyPr>
          <a:lstStyle/>
          <a:p>
            <a:pPr marL="25400">
              <a:lnSpc>
                <a:spcPts val="600"/>
              </a:lnSpc>
            </a:pPr>
            <a:endParaRPr sz="600"/>
          </a:p>
        </p:txBody>
      </p:sp>
      <p:sp>
        <p:nvSpPr>
          <p:cNvPr id="75" name="object 4"/>
          <p:cNvSpPr txBox="1"/>
          <p:nvPr/>
        </p:nvSpPr>
        <p:spPr>
          <a:xfrm>
            <a:off x="5657850" y="2980851"/>
            <a:ext cx="1229550" cy="37369"/>
          </a:xfrm>
          <a:prstGeom prst="rect">
            <a:avLst/>
          </a:prstGeom>
        </p:spPr>
        <p:txBody>
          <a:bodyPr wrap="square" lIns="0" tIns="0" rIns="0" bIns="0" rtlCol="0">
            <a:noAutofit/>
          </a:bodyPr>
          <a:lstStyle/>
          <a:p>
            <a:endParaRPr/>
          </a:p>
        </p:txBody>
      </p:sp>
      <p:sp>
        <p:nvSpPr>
          <p:cNvPr id="77" name="object 2"/>
          <p:cNvSpPr txBox="1"/>
          <p:nvPr/>
        </p:nvSpPr>
        <p:spPr>
          <a:xfrm>
            <a:off x="8112125" y="2980851"/>
            <a:ext cx="1009650" cy="37369"/>
          </a:xfrm>
          <a:prstGeom prst="rect">
            <a:avLst/>
          </a:prstGeom>
        </p:spPr>
        <p:txBody>
          <a:bodyPr wrap="square" lIns="0" tIns="0" rIns="0" bIns="0" rtlCol="0">
            <a:noAutofit/>
          </a:bodyPr>
          <a:lstStyle/>
          <a:p>
            <a:endParaRPr/>
          </a:p>
        </p:txBody>
      </p:sp>
      <p:sp>
        <p:nvSpPr>
          <p:cNvPr id="78" name="object 25"/>
          <p:cNvSpPr txBox="1"/>
          <p:nvPr/>
        </p:nvSpPr>
        <p:spPr>
          <a:xfrm>
            <a:off x="696330" y="3210275"/>
            <a:ext cx="552853" cy="203707"/>
          </a:xfrm>
          <a:prstGeom prst="rect">
            <a:avLst/>
          </a:prstGeom>
        </p:spPr>
        <p:txBody>
          <a:bodyPr wrap="square" lIns="0" tIns="0" rIns="0" bIns="0" rtlCol="0">
            <a:noAutofit/>
          </a:bodyPr>
          <a:lstStyle/>
          <a:p>
            <a:pPr marL="12700" algn="ctr">
              <a:lnSpc>
                <a:spcPts val="1535"/>
              </a:lnSpc>
              <a:spcBef>
                <a:spcPts val="76"/>
              </a:spcBef>
            </a:pPr>
            <a:r>
              <a:rPr lang="en-US" i="1" dirty="0" smtClean="0">
                <a:solidFill>
                  <a:srgbClr val="FFFFFF"/>
                </a:solidFill>
                <a:latin typeface="Calibri"/>
                <a:cs typeface="Calibri"/>
              </a:rPr>
              <a:t>2015</a:t>
            </a:r>
          </a:p>
          <a:p>
            <a:pPr marL="12700" algn="ctr">
              <a:lnSpc>
                <a:spcPts val="1535"/>
              </a:lnSpc>
              <a:spcBef>
                <a:spcPts val="76"/>
              </a:spcBef>
            </a:pPr>
            <a:endParaRPr sz="1600" dirty="0">
              <a:solidFill>
                <a:srgbClr val="FFFFFF"/>
              </a:solidFill>
              <a:latin typeface="Times New Roman"/>
              <a:cs typeface="Times New Roman"/>
            </a:endParaRPr>
          </a:p>
        </p:txBody>
      </p:sp>
      <p:sp>
        <p:nvSpPr>
          <p:cNvPr id="81" name="TextBox 80"/>
          <p:cNvSpPr txBox="1"/>
          <p:nvPr/>
        </p:nvSpPr>
        <p:spPr>
          <a:xfrm>
            <a:off x="4619737" y="2983216"/>
            <a:ext cx="606166" cy="1131584"/>
          </a:xfrm>
          <a:prstGeom prst="star4">
            <a:avLst>
              <a:gd name="adj" fmla="val 15817"/>
            </a:avLst>
          </a:prstGeom>
          <a:solidFill>
            <a:srgbClr val="FFFFFF"/>
          </a:solidFill>
          <a:ln>
            <a:solidFill>
              <a:srgbClr val="FFFFFF"/>
            </a:solidFill>
          </a:ln>
        </p:spPr>
        <p:txBody>
          <a:bodyPr wrap="square" rtlCol="0">
            <a:spAutoFit/>
          </a:bodyPr>
          <a:lstStyle/>
          <a:p>
            <a:endParaRPr lang="en-US" dirty="0">
              <a:solidFill>
                <a:srgbClr val="FFFFFF"/>
              </a:solidFill>
            </a:endParaRPr>
          </a:p>
        </p:txBody>
      </p:sp>
      <p:cxnSp>
        <p:nvCxnSpPr>
          <p:cNvPr id="86" name="Straight Connector 85"/>
          <p:cNvCxnSpPr/>
          <p:nvPr/>
        </p:nvCxnSpPr>
        <p:spPr>
          <a:xfrm>
            <a:off x="4917643" y="1199240"/>
            <a:ext cx="0" cy="1645920"/>
          </a:xfrm>
          <a:prstGeom prst="line">
            <a:avLst/>
          </a:prstGeom>
          <a:ln w="38100" cmpd="sng">
            <a:solidFill>
              <a:srgbClr val="FFFFFF"/>
            </a:solidFill>
            <a:prstDash val="dot"/>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5567799" y="1199240"/>
            <a:ext cx="0" cy="1645920"/>
          </a:xfrm>
          <a:prstGeom prst="line">
            <a:avLst/>
          </a:prstGeom>
          <a:ln w="38100" cmpd="sng">
            <a:solidFill>
              <a:srgbClr val="FFFFFF"/>
            </a:solidFill>
            <a:prstDash val="dot"/>
          </a:ln>
        </p:spPr>
        <p:style>
          <a:lnRef idx="2">
            <a:schemeClr val="accent1"/>
          </a:lnRef>
          <a:fillRef idx="0">
            <a:schemeClr val="accent1"/>
          </a:fillRef>
          <a:effectRef idx="1">
            <a:schemeClr val="accent1"/>
          </a:effectRef>
          <a:fontRef idx="minor">
            <a:schemeClr val="tx1"/>
          </a:fontRef>
        </p:style>
      </p:cxnSp>
      <p:sp>
        <p:nvSpPr>
          <p:cNvPr id="48" name="object 28"/>
          <p:cNvSpPr txBox="1"/>
          <p:nvPr/>
        </p:nvSpPr>
        <p:spPr>
          <a:xfrm>
            <a:off x="4901250" y="1329842"/>
            <a:ext cx="2377440" cy="386780"/>
          </a:xfrm>
          <a:prstGeom prst="rect">
            <a:avLst/>
          </a:prstGeom>
          <a:ln>
            <a:noFill/>
          </a:ln>
        </p:spPr>
        <p:txBody>
          <a:bodyPr wrap="square" lIns="0" tIns="0" rIns="0" bIns="0" rtlCol="0">
            <a:noAutofit/>
          </a:bodyPr>
          <a:lstStyle/>
          <a:p>
            <a:pPr algn="ctr">
              <a:spcBef>
                <a:spcPts val="76"/>
              </a:spcBef>
            </a:pPr>
            <a:r>
              <a:rPr lang="en-US" sz="1400" b="1" spc="0" dirty="0" smtClean="0">
                <a:solidFill>
                  <a:schemeClr val="bg1"/>
                </a:solidFill>
                <a:latin typeface="Calibri"/>
                <a:cs typeface="Calibri"/>
              </a:rPr>
              <a:t> </a:t>
            </a:r>
            <a:r>
              <a:rPr lang="en-US" sz="2000" dirty="0" smtClean="0">
                <a:solidFill>
                  <a:schemeClr val="tx2">
                    <a:lumMod val="40000"/>
                    <a:lumOff val="60000"/>
                  </a:schemeClr>
                </a:solidFill>
                <a:latin typeface="Calibri"/>
                <a:cs typeface="Calibri"/>
              </a:rPr>
              <a:t>commissioning (6 </a:t>
            </a:r>
            <a:r>
              <a:rPr lang="en-US" sz="2000" dirty="0" err="1" smtClean="0">
                <a:solidFill>
                  <a:schemeClr val="tx2">
                    <a:lumMod val="40000"/>
                    <a:lumOff val="60000"/>
                  </a:schemeClr>
                </a:solidFill>
                <a:latin typeface="Calibri"/>
                <a:cs typeface="Calibri"/>
              </a:rPr>
              <a:t>mo</a:t>
            </a:r>
            <a:r>
              <a:rPr lang="en-US" sz="2000" dirty="0" smtClean="0">
                <a:solidFill>
                  <a:schemeClr val="tx2">
                    <a:lumMod val="40000"/>
                    <a:lumOff val="60000"/>
                  </a:schemeClr>
                </a:solidFill>
                <a:latin typeface="Calibri"/>
                <a:cs typeface="Calibri"/>
              </a:rPr>
              <a:t>)</a:t>
            </a:r>
            <a:endParaRPr lang="en-US" sz="2000" spc="4" dirty="0" smtClean="0">
              <a:solidFill>
                <a:schemeClr val="tx2">
                  <a:lumMod val="40000"/>
                  <a:lumOff val="60000"/>
                </a:schemeClr>
              </a:solidFill>
              <a:latin typeface="Calibri"/>
              <a:cs typeface="Calibri"/>
            </a:endParaRPr>
          </a:p>
        </p:txBody>
      </p:sp>
      <p:cxnSp>
        <p:nvCxnSpPr>
          <p:cNvPr id="53" name="Straight Connector 52"/>
          <p:cNvCxnSpPr/>
          <p:nvPr/>
        </p:nvCxnSpPr>
        <p:spPr>
          <a:xfrm>
            <a:off x="2486510" y="1164918"/>
            <a:ext cx="0" cy="1828800"/>
          </a:xfrm>
          <a:prstGeom prst="line">
            <a:avLst/>
          </a:prstGeom>
          <a:ln w="38100" cmpd="sng">
            <a:solidFill>
              <a:schemeClr val="tx2">
                <a:lumMod val="40000"/>
                <a:lumOff val="60000"/>
              </a:schemeClr>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rot="16200000" flipH="1">
            <a:off x="5294412" y="1014745"/>
            <a:ext cx="0" cy="594360"/>
          </a:xfrm>
          <a:prstGeom prst="line">
            <a:avLst/>
          </a:prstGeom>
          <a:ln w="38100" cmpd="sng">
            <a:solidFill>
              <a:schemeClr val="tx2">
                <a:lumMod val="40000"/>
                <a:lumOff val="60000"/>
              </a:schemeClr>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rot="16200000" flipH="1">
            <a:off x="6241748" y="1535824"/>
            <a:ext cx="0" cy="1188720"/>
          </a:xfrm>
          <a:prstGeom prst="line">
            <a:avLst/>
          </a:prstGeom>
          <a:ln w="38100" cmpd="sng">
            <a:solidFill>
              <a:schemeClr val="accent3">
                <a:lumMod val="60000"/>
                <a:lumOff val="40000"/>
              </a:schemeClr>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46" name="object 28"/>
          <p:cNvSpPr txBox="1"/>
          <p:nvPr/>
        </p:nvSpPr>
        <p:spPr>
          <a:xfrm>
            <a:off x="5654620" y="2131624"/>
            <a:ext cx="2770143" cy="595232"/>
          </a:xfrm>
          <a:prstGeom prst="rect">
            <a:avLst/>
          </a:prstGeom>
          <a:ln>
            <a:noFill/>
          </a:ln>
        </p:spPr>
        <p:txBody>
          <a:bodyPr wrap="square" lIns="0" tIns="0" rIns="0" bIns="0" rtlCol="0">
            <a:noAutofit/>
          </a:bodyPr>
          <a:lstStyle/>
          <a:p>
            <a:pPr>
              <a:spcBef>
                <a:spcPts val="76"/>
              </a:spcBef>
            </a:pPr>
            <a:r>
              <a:rPr lang="en-US" sz="2000" dirty="0" smtClean="0">
                <a:solidFill>
                  <a:schemeClr val="bg1"/>
                </a:solidFill>
                <a:latin typeface="Calibri"/>
                <a:cs typeface="Calibri"/>
              </a:rPr>
              <a:t>cycle 1</a:t>
            </a:r>
            <a:endParaRPr lang="en-US" sz="2000" dirty="0">
              <a:solidFill>
                <a:schemeClr val="bg1"/>
              </a:solidFill>
              <a:latin typeface="Calibri"/>
              <a:cs typeface="Calibri"/>
            </a:endParaRPr>
          </a:p>
          <a:p>
            <a:pPr>
              <a:spcBef>
                <a:spcPts val="76"/>
              </a:spcBef>
            </a:pPr>
            <a:r>
              <a:rPr lang="en-US" sz="2000" dirty="0" smtClean="0">
                <a:solidFill>
                  <a:schemeClr val="bg1"/>
                </a:solidFill>
                <a:latin typeface="Calibri"/>
                <a:cs typeface="Calibri"/>
              </a:rPr>
              <a:t>2019Apr </a:t>
            </a:r>
          </a:p>
          <a:p>
            <a:pPr>
              <a:spcBef>
                <a:spcPts val="76"/>
              </a:spcBef>
            </a:pPr>
            <a:r>
              <a:rPr lang="en-US" sz="2000" dirty="0" smtClean="0">
                <a:solidFill>
                  <a:schemeClr val="accent6">
                    <a:lumMod val="40000"/>
                    <a:lumOff val="60000"/>
                  </a:schemeClr>
                </a:solidFill>
                <a:latin typeface="Calibri"/>
                <a:cs typeface="Calibri"/>
              </a:rPr>
              <a:t>GTO</a:t>
            </a:r>
            <a:r>
              <a:rPr lang="en-US" sz="2000" dirty="0">
                <a:solidFill>
                  <a:schemeClr val="bg1"/>
                </a:solidFill>
                <a:latin typeface="Calibri"/>
                <a:cs typeface="Calibri"/>
              </a:rPr>
              <a:t> </a:t>
            </a:r>
            <a:r>
              <a:rPr lang="en-US" sz="2000" dirty="0" smtClean="0">
                <a:solidFill>
                  <a:schemeClr val="bg1"/>
                </a:solidFill>
                <a:latin typeface="Calibri"/>
                <a:cs typeface="Calibri"/>
              </a:rPr>
              <a:t>&amp; </a:t>
            </a:r>
            <a:r>
              <a:rPr lang="en-US" sz="2000" dirty="0" smtClean="0">
                <a:solidFill>
                  <a:schemeClr val="accent3">
                    <a:lumMod val="60000"/>
                    <a:lumOff val="40000"/>
                  </a:schemeClr>
                </a:solidFill>
                <a:latin typeface="Calibri"/>
                <a:cs typeface="Calibri"/>
              </a:rPr>
              <a:t>GO</a:t>
            </a:r>
            <a:endParaRPr lang="en-US" sz="2000" spc="4" dirty="0" smtClean="0">
              <a:solidFill>
                <a:schemeClr val="accent3">
                  <a:lumMod val="60000"/>
                  <a:lumOff val="40000"/>
                </a:schemeClr>
              </a:solidFill>
              <a:latin typeface="Calibri"/>
              <a:cs typeface="Calibri"/>
            </a:endParaRPr>
          </a:p>
        </p:txBody>
      </p:sp>
      <p:sp>
        <p:nvSpPr>
          <p:cNvPr id="85" name="object 28"/>
          <p:cNvSpPr txBox="1"/>
          <p:nvPr/>
        </p:nvSpPr>
        <p:spPr>
          <a:xfrm>
            <a:off x="650156" y="1041186"/>
            <a:ext cx="1733370" cy="1013259"/>
          </a:xfrm>
          <a:prstGeom prst="rect">
            <a:avLst/>
          </a:prstGeom>
          <a:ln>
            <a:noFill/>
          </a:ln>
        </p:spPr>
        <p:txBody>
          <a:bodyPr wrap="square" lIns="0" tIns="0" rIns="0" bIns="0" rtlCol="0">
            <a:noAutofit/>
          </a:bodyPr>
          <a:lstStyle/>
          <a:p>
            <a:pPr algn="r">
              <a:spcBef>
                <a:spcPts val="76"/>
              </a:spcBef>
            </a:pPr>
            <a:r>
              <a:rPr lang="en-US" sz="1400" b="1" spc="0" dirty="0" smtClean="0">
                <a:solidFill>
                  <a:schemeClr val="bg1"/>
                </a:solidFill>
                <a:latin typeface="Calibri"/>
                <a:cs typeface="Calibri"/>
              </a:rPr>
              <a:t> </a:t>
            </a:r>
            <a:r>
              <a:rPr lang="en-US" sz="2000" dirty="0" smtClean="0">
                <a:solidFill>
                  <a:schemeClr val="tx2">
                    <a:lumMod val="40000"/>
                    <a:lumOff val="60000"/>
                  </a:schemeClr>
                </a:solidFill>
                <a:latin typeface="Calibri"/>
                <a:cs typeface="Calibri"/>
              </a:rPr>
              <a:t>commissioning proposals</a:t>
            </a:r>
          </a:p>
        </p:txBody>
      </p:sp>
      <p:cxnSp>
        <p:nvCxnSpPr>
          <p:cNvPr id="89" name="Straight Connector 88"/>
          <p:cNvCxnSpPr/>
          <p:nvPr/>
        </p:nvCxnSpPr>
        <p:spPr>
          <a:xfrm>
            <a:off x="4286654" y="2079318"/>
            <a:ext cx="0" cy="914400"/>
          </a:xfrm>
          <a:prstGeom prst="line">
            <a:avLst/>
          </a:prstGeom>
          <a:ln w="38100" cmpd="sng">
            <a:solidFill>
              <a:srgbClr val="C3D69B"/>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3762746" y="1164918"/>
            <a:ext cx="0" cy="1828800"/>
          </a:xfrm>
          <a:prstGeom prst="line">
            <a:avLst/>
          </a:prstGeom>
          <a:ln w="38100" cmpd="sng">
            <a:solidFill>
              <a:schemeClr val="accent3">
                <a:lumMod val="60000"/>
                <a:lumOff val="40000"/>
              </a:schemeClr>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91" name="object 28"/>
          <p:cNvSpPr txBox="1"/>
          <p:nvPr/>
        </p:nvSpPr>
        <p:spPr>
          <a:xfrm>
            <a:off x="1908987" y="1041186"/>
            <a:ext cx="1733370" cy="1013259"/>
          </a:xfrm>
          <a:prstGeom prst="rect">
            <a:avLst/>
          </a:prstGeom>
          <a:ln>
            <a:noFill/>
          </a:ln>
        </p:spPr>
        <p:txBody>
          <a:bodyPr wrap="square" lIns="0" tIns="0" rIns="0" bIns="0" rtlCol="0">
            <a:noAutofit/>
          </a:bodyPr>
          <a:lstStyle/>
          <a:p>
            <a:pPr algn="r">
              <a:spcBef>
                <a:spcPts val="76"/>
              </a:spcBef>
            </a:pPr>
            <a:r>
              <a:rPr lang="en-US" sz="1400" b="1" spc="0" dirty="0" smtClean="0">
                <a:solidFill>
                  <a:schemeClr val="accent3">
                    <a:lumMod val="60000"/>
                    <a:lumOff val="40000"/>
                  </a:schemeClr>
                </a:solidFill>
                <a:latin typeface="Calibri"/>
                <a:cs typeface="Calibri"/>
              </a:rPr>
              <a:t> </a:t>
            </a:r>
            <a:r>
              <a:rPr lang="en-US" sz="2000" dirty="0" smtClean="0">
                <a:solidFill>
                  <a:schemeClr val="accent3">
                    <a:lumMod val="60000"/>
                    <a:lumOff val="40000"/>
                  </a:schemeClr>
                </a:solidFill>
                <a:latin typeface="Calibri"/>
                <a:cs typeface="Calibri"/>
              </a:rPr>
              <a:t> GO CP</a:t>
            </a:r>
          </a:p>
          <a:p>
            <a:pPr algn="r">
              <a:spcBef>
                <a:spcPts val="76"/>
              </a:spcBef>
            </a:pPr>
            <a:r>
              <a:rPr lang="en-US" sz="2000" dirty="0" smtClean="0">
                <a:solidFill>
                  <a:schemeClr val="accent3">
                    <a:lumMod val="60000"/>
                    <a:lumOff val="40000"/>
                  </a:schemeClr>
                </a:solidFill>
                <a:latin typeface="Calibri"/>
                <a:cs typeface="Calibri"/>
              </a:rPr>
              <a:t>2017Nov</a:t>
            </a:r>
          </a:p>
        </p:txBody>
      </p:sp>
      <p:cxnSp>
        <p:nvCxnSpPr>
          <p:cNvPr id="92" name="Straight Connector 91"/>
          <p:cNvCxnSpPr/>
          <p:nvPr/>
        </p:nvCxnSpPr>
        <p:spPr>
          <a:xfrm rot="16200000" flipH="1">
            <a:off x="6241748" y="1430809"/>
            <a:ext cx="0" cy="1188720"/>
          </a:xfrm>
          <a:prstGeom prst="line">
            <a:avLst/>
          </a:prstGeom>
          <a:ln w="38100" cmpd="sng">
            <a:solidFill>
              <a:schemeClr val="accent6">
                <a:lumMod val="40000"/>
                <a:lumOff val="60000"/>
              </a:schemeClr>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94" name="object 28"/>
          <p:cNvSpPr txBox="1"/>
          <p:nvPr/>
        </p:nvSpPr>
        <p:spPr>
          <a:xfrm>
            <a:off x="3441733" y="1041186"/>
            <a:ext cx="1733370" cy="1013259"/>
          </a:xfrm>
          <a:prstGeom prst="rect">
            <a:avLst/>
          </a:prstGeom>
          <a:ln>
            <a:noFill/>
          </a:ln>
        </p:spPr>
        <p:txBody>
          <a:bodyPr wrap="square" lIns="0" tIns="0" rIns="0" bIns="0" rtlCol="0">
            <a:noAutofit/>
          </a:bodyPr>
          <a:lstStyle/>
          <a:p>
            <a:pPr algn="ctr">
              <a:spcBef>
                <a:spcPts val="76"/>
              </a:spcBef>
            </a:pPr>
            <a:r>
              <a:rPr lang="en-US" sz="1400" b="1" spc="0" dirty="0" smtClean="0">
                <a:solidFill>
                  <a:schemeClr val="accent3">
                    <a:lumMod val="60000"/>
                    <a:lumOff val="40000"/>
                  </a:schemeClr>
                </a:solidFill>
                <a:latin typeface="Calibri"/>
                <a:cs typeface="Calibri"/>
              </a:rPr>
              <a:t> </a:t>
            </a:r>
            <a:r>
              <a:rPr lang="en-US" sz="2000" dirty="0" smtClean="0">
                <a:solidFill>
                  <a:schemeClr val="accent3">
                    <a:lumMod val="60000"/>
                    <a:lumOff val="40000"/>
                  </a:schemeClr>
                </a:solidFill>
                <a:latin typeface="Calibri"/>
                <a:cs typeface="Calibri"/>
              </a:rPr>
              <a:t> GO </a:t>
            </a:r>
            <a:r>
              <a:rPr lang="en-US" sz="2000" dirty="0">
                <a:solidFill>
                  <a:schemeClr val="accent3">
                    <a:lumMod val="60000"/>
                    <a:lumOff val="40000"/>
                  </a:schemeClr>
                </a:solidFill>
                <a:latin typeface="Calibri"/>
                <a:cs typeface="Calibri"/>
              </a:rPr>
              <a:t>c</a:t>
            </a:r>
            <a:r>
              <a:rPr lang="en-US" sz="2000" dirty="0" smtClean="0">
                <a:solidFill>
                  <a:schemeClr val="accent3">
                    <a:lumMod val="60000"/>
                    <a:lumOff val="40000"/>
                  </a:schemeClr>
                </a:solidFill>
                <a:latin typeface="Calibri"/>
                <a:cs typeface="Calibri"/>
              </a:rPr>
              <a:t>y1</a:t>
            </a:r>
          </a:p>
          <a:p>
            <a:pPr algn="ctr">
              <a:spcBef>
                <a:spcPts val="76"/>
              </a:spcBef>
            </a:pPr>
            <a:r>
              <a:rPr lang="en-US" sz="2000" dirty="0">
                <a:solidFill>
                  <a:schemeClr val="accent3">
                    <a:lumMod val="60000"/>
                    <a:lumOff val="40000"/>
                  </a:schemeClr>
                </a:solidFill>
                <a:latin typeface="Calibri"/>
                <a:cs typeface="Calibri"/>
              </a:rPr>
              <a:t>d</a:t>
            </a:r>
            <a:r>
              <a:rPr lang="en-US" sz="2000" dirty="0" smtClean="0">
                <a:solidFill>
                  <a:schemeClr val="accent3">
                    <a:lumMod val="60000"/>
                    <a:lumOff val="40000"/>
                  </a:schemeClr>
                </a:solidFill>
                <a:latin typeface="Calibri"/>
                <a:cs typeface="Calibri"/>
              </a:rPr>
              <a:t>eadline</a:t>
            </a:r>
          </a:p>
          <a:p>
            <a:pPr algn="ctr">
              <a:spcBef>
                <a:spcPts val="76"/>
              </a:spcBef>
            </a:pPr>
            <a:r>
              <a:rPr lang="en-US" sz="2000" dirty="0" smtClean="0">
                <a:solidFill>
                  <a:schemeClr val="accent3">
                    <a:lumMod val="60000"/>
                    <a:lumOff val="40000"/>
                  </a:schemeClr>
                </a:solidFill>
                <a:latin typeface="Calibri"/>
                <a:cs typeface="Calibri"/>
              </a:rPr>
              <a:t>2018Feb</a:t>
            </a:r>
          </a:p>
        </p:txBody>
      </p:sp>
      <p:sp>
        <p:nvSpPr>
          <p:cNvPr id="102" name="object 25"/>
          <p:cNvSpPr txBox="1"/>
          <p:nvPr/>
        </p:nvSpPr>
        <p:spPr>
          <a:xfrm>
            <a:off x="5546524" y="3210275"/>
            <a:ext cx="552853" cy="203707"/>
          </a:xfrm>
          <a:prstGeom prst="rect">
            <a:avLst/>
          </a:prstGeom>
        </p:spPr>
        <p:txBody>
          <a:bodyPr wrap="square" lIns="0" tIns="0" rIns="0" bIns="0" rtlCol="0">
            <a:noAutofit/>
          </a:bodyPr>
          <a:lstStyle/>
          <a:p>
            <a:pPr marL="12700" algn="ctr">
              <a:lnSpc>
                <a:spcPts val="1535"/>
              </a:lnSpc>
              <a:spcBef>
                <a:spcPts val="76"/>
              </a:spcBef>
            </a:pPr>
            <a:r>
              <a:rPr lang="en-US" i="1" dirty="0" smtClean="0">
                <a:solidFill>
                  <a:srgbClr val="FFFFFF"/>
                </a:solidFill>
                <a:latin typeface="Calibri"/>
                <a:cs typeface="Calibri"/>
              </a:rPr>
              <a:t>2019</a:t>
            </a:r>
          </a:p>
          <a:p>
            <a:pPr marL="12700" algn="ctr">
              <a:lnSpc>
                <a:spcPts val="1535"/>
              </a:lnSpc>
              <a:spcBef>
                <a:spcPts val="76"/>
              </a:spcBef>
            </a:pPr>
            <a:endParaRPr sz="1600" dirty="0">
              <a:solidFill>
                <a:srgbClr val="FFFFFF"/>
              </a:solidFill>
              <a:latin typeface="Times New Roman"/>
              <a:cs typeface="Times New Roman"/>
            </a:endParaRPr>
          </a:p>
        </p:txBody>
      </p:sp>
      <p:sp>
        <p:nvSpPr>
          <p:cNvPr id="103" name="object 25"/>
          <p:cNvSpPr txBox="1"/>
          <p:nvPr/>
        </p:nvSpPr>
        <p:spPr>
          <a:xfrm>
            <a:off x="3112950" y="3210275"/>
            <a:ext cx="552853" cy="203707"/>
          </a:xfrm>
          <a:prstGeom prst="rect">
            <a:avLst/>
          </a:prstGeom>
        </p:spPr>
        <p:txBody>
          <a:bodyPr wrap="square" lIns="0" tIns="0" rIns="0" bIns="0" rtlCol="0">
            <a:noAutofit/>
          </a:bodyPr>
          <a:lstStyle/>
          <a:p>
            <a:pPr marL="12700" algn="ctr">
              <a:lnSpc>
                <a:spcPts val="1535"/>
              </a:lnSpc>
              <a:spcBef>
                <a:spcPts val="76"/>
              </a:spcBef>
            </a:pPr>
            <a:r>
              <a:rPr lang="en-US" i="1" dirty="0" smtClean="0">
                <a:solidFill>
                  <a:srgbClr val="FFFFFF"/>
                </a:solidFill>
                <a:latin typeface="Calibri"/>
                <a:cs typeface="Calibri"/>
              </a:rPr>
              <a:t>2017</a:t>
            </a:r>
          </a:p>
          <a:p>
            <a:pPr marL="12700" algn="ctr">
              <a:lnSpc>
                <a:spcPts val="1535"/>
              </a:lnSpc>
              <a:spcBef>
                <a:spcPts val="76"/>
              </a:spcBef>
            </a:pPr>
            <a:endParaRPr sz="1600" dirty="0">
              <a:solidFill>
                <a:srgbClr val="FFFFFF"/>
              </a:solidFill>
              <a:latin typeface="Times New Roman"/>
              <a:cs typeface="Times New Roman"/>
            </a:endParaRPr>
          </a:p>
        </p:txBody>
      </p:sp>
      <p:sp>
        <p:nvSpPr>
          <p:cNvPr id="104" name="object 25"/>
          <p:cNvSpPr txBox="1"/>
          <p:nvPr/>
        </p:nvSpPr>
        <p:spPr>
          <a:xfrm>
            <a:off x="1908021" y="3210275"/>
            <a:ext cx="552853" cy="203707"/>
          </a:xfrm>
          <a:prstGeom prst="rect">
            <a:avLst/>
          </a:prstGeom>
        </p:spPr>
        <p:txBody>
          <a:bodyPr wrap="square" lIns="0" tIns="0" rIns="0" bIns="0" rtlCol="0">
            <a:noAutofit/>
          </a:bodyPr>
          <a:lstStyle/>
          <a:p>
            <a:pPr marL="12700" algn="ctr">
              <a:lnSpc>
                <a:spcPts val="1535"/>
              </a:lnSpc>
              <a:spcBef>
                <a:spcPts val="76"/>
              </a:spcBef>
            </a:pPr>
            <a:r>
              <a:rPr lang="en-US" i="1" dirty="0" smtClean="0">
                <a:solidFill>
                  <a:srgbClr val="FFFFFF"/>
                </a:solidFill>
                <a:latin typeface="Calibri"/>
                <a:cs typeface="Calibri"/>
              </a:rPr>
              <a:t>2016</a:t>
            </a:r>
          </a:p>
          <a:p>
            <a:pPr marL="12700" algn="ctr">
              <a:lnSpc>
                <a:spcPts val="1535"/>
              </a:lnSpc>
              <a:spcBef>
                <a:spcPts val="76"/>
              </a:spcBef>
            </a:pPr>
            <a:endParaRPr sz="1600" dirty="0">
              <a:solidFill>
                <a:srgbClr val="FFFFFF"/>
              </a:solidFill>
              <a:latin typeface="Times New Roman"/>
              <a:cs typeface="Times New Roman"/>
            </a:endParaRPr>
          </a:p>
        </p:txBody>
      </p:sp>
      <p:sp>
        <p:nvSpPr>
          <p:cNvPr id="105" name="object 25"/>
          <p:cNvSpPr txBox="1"/>
          <p:nvPr/>
        </p:nvSpPr>
        <p:spPr>
          <a:xfrm>
            <a:off x="6765724" y="3210275"/>
            <a:ext cx="552853" cy="203707"/>
          </a:xfrm>
          <a:prstGeom prst="rect">
            <a:avLst/>
          </a:prstGeom>
        </p:spPr>
        <p:txBody>
          <a:bodyPr wrap="square" lIns="0" tIns="0" rIns="0" bIns="0" rtlCol="0">
            <a:noAutofit/>
          </a:bodyPr>
          <a:lstStyle/>
          <a:p>
            <a:pPr marL="12700" algn="ctr">
              <a:lnSpc>
                <a:spcPts val="1535"/>
              </a:lnSpc>
              <a:spcBef>
                <a:spcPts val="76"/>
              </a:spcBef>
            </a:pPr>
            <a:r>
              <a:rPr lang="en-US" i="1" dirty="0" smtClean="0">
                <a:solidFill>
                  <a:srgbClr val="FFFFFF"/>
                </a:solidFill>
                <a:latin typeface="Calibri"/>
                <a:cs typeface="Calibri"/>
              </a:rPr>
              <a:t>2020</a:t>
            </a:r>
          </a:p>
          <a:p>
            <a:pPr marL="12700" algn="ctr">
              <a:lnSpc>
                <a:spcPts val="1535"/>
              </a:lnSpc>
              <a:spcBef>
                <a:spcPts val="76"/>
              </a:spcBef>
            </a:pPr>
            <a:endParaRPr sz="1600" dirty="0">
              <a:solidFill>
                <a:srgbClr val="FFFFFF"/>
              </a:solidFill>
              <a:latin typeface="Times New Roman"/>
              <a:cs typeface="Times New Roman"/>
            </a:endParaRPr>
          </a:p>
        </p:txBody>
      </p:sp>
      <p:sp>
        <p:nvSpPr>
          <p:cNvPr id="106" name="object 25"/>
          <p:cNvSpPr txBox="1"/>
          <p:nvPr/>
        </p:nvSpPr>
        <p:spPr>
          <a:xfrm>
            <a:off x="7988099" y="3210275"/>
            <a:ext cx="552853" cy="203707"/>
          </a:xfrm>
          <a:prstGeom prst="rect">
            <a:avLst/>
          </a:prstGeom>
        </p:spPr>
        <p:txBody>
          <a:bodyPr wrap="square" lIns="0" tIns="0" rIns="0" bIns="0" rtlCol="0">
            <a:noAutofit/>
          </a:bodyPr>
          <a:lstStyle/>
          <a:p>
            <a:pPr marL="12700" algn="ctr">
              <a:lnSpc>
                <a:spcPts val="1535"/>
              </a:lnSpc>
              <a:spcBef>
                <a:spcPts val="76"/>
              </a:spcBef>
            </a:pPr>
            <a:r>
              <a:rPr lang="en-US" i="1" dirty="0" smtClean="0">
                <a:solidFill>
                  <a:srgbClr val="FFFFFF"/>
                </a:solidFill>
                <a:latin typeface="Calibri"/>
                <a:cs typeface="Calibri"/>
              </a:rPr>
              <a:t>2021</a:t>
            </a:r>
          </a:p>
          <a:p>
            <a:pPr marL="12700" algn="ctr">
              <a:lnSpc>
                <a:spcPts val="1535"/>
              </a:lnSpc>
              <a:spcBef>
                <a:spcPts val="76"/>
              </a:spcBef>
            </a:pPr>
            <a:endParaRPr sz="1600" dirty="0">
              <a:solidFill>
                <a:srgbClr val="FFFFFF"/>
              </a:solidFill>
              <a:latin typeface="Times New Roman"/>
              <a:cs typeface="Times New Roman"/>
            </a:endParaRPr>
          </a:p>
        </p:txBody>
      </p:sp>
      <p:sp>
        <p:nvSpPr>
          <p:cNvPr id="107" name="object 25"/>
          <p:cNvSpPr txBox="1"/>
          <p:nvPr/>
        </p:nvSpPr>
        <p:spPr>
          <a:xfrm>
            <a:off x="4332134" y="3210275"/>
            <a:ext cx="552853" cy="203707"/>
          </a:xfrm>
          <a:prstGeom prst="rect">
            <a:avLst/>
          </a:prstGeom>
        </p:spPr>
        <p:txBody>
          <a:bodyPr wrap="square" lIns="0" tIns="0" rIns="0" bIns="0" rtlCol="0">
            <a:noAutofit/>
          </a:bodyPr>
          <a:lstStyle/>
          <a:p>
            <a:pPr marL="12700" algn="ctr">
              <a:lnSpc>
                <a:spcPts val="1535"/>
              </a:lnSpc>
              <a:spcBef>
                <a:spcPts val="76"/>
              </a:spcBef>
            </a:pPr>
            <a:r>
              <a:rPr lang="en-US" i="1" dirty="0" smtClean="0">
                <a:solidFill>
                  <a:srgbClr val="FFFFFF"/>
                </a:solidFill>
                <a:latin typeface="Calibri"/>
                <a:cs typeface="Calibri"/>
              </a:rPr>
              <a:t>2018</a:t>
            </a:r>
          </a:p>
          <a:p>
            <a:pPr marL="12700" algn="ctr">
              <a:lnSpc>
                <a:spcPts val="1535"/>
              </a:lnSpc>
              <a:spcBef>
                <a:spcPts val="76"/>
              </a:spcBef>
            </a:pPr>
            <a:endParaRPr sz="1600" dirty="0">
              <a:solidFill>
                <a:srgbClr val="FFFFFF"/>
              </a:solidFill>
              <a:latin typeface="Times New Roman"/>
              <a:cs typeface="Times New Roman"/>
            </a:endParaRPr>
          </a:p>
        </p:txBody>
      </p:sp>
      <p:sp>
        <p:nvSpPr>
          <p:cNvPr id="49" name="TextBox 48"/>
          <p:cNvSpPr txBox="1"/>
          <p:nvPr/>
        </p:nvSpPr>
        <p:spPr>
          <a:xfrm>
            <a:off x="1795820" y="117836"/>
            <a:ext cx="5534225" cy="892552"/>
          </a:xfrm>
          <a:prstGeom prst="rect">
            <a:avLst/>
          </a:prstGeom>
          <a:noFill/>
        </p:spPr>
        <p:txBody>
          <a:bodyPr wrap="none" rtlCol="0">
            <a:spAutoFit/>
          </a:bodyPr>
          <a:lstStyle/>
          <a:p>
            <a:pPr algn="ctr"/>
            <a:r>
              <a:rPr lang="en-US" sz="3200" i="1" dirty="0" smtClean="0">
                <a:solidFill>
                  <a:srgbClr val="FFFFFF"/>
                </a:solidFill>
                <a:effectLst>
                  <a:outerShdw blurRad="50800" dist="38100" dir="13500000" algn="br" rotWithShape="0">
                    <a:prstClr val="black">
                      <a:alpha val="40000"/>
                    </a:prstClr>
                  </a:outerShdw>
                </a:effectLst>
              </a:rPr>
              <a:t>JWST Science Planning Timeline</a:t>
            </a:r>
          </a:p>
          <a:p>
            <a:pPr algn="ctr"/>
            <a:r>
              <a:rPr lang="en-US" sz="2000" i="1" dirty="0" smtClean="0">
                <a:solidFill>
                  <a:srgbClr val="FFFFFF"/>
                </a:solidFill>
                <a:effectLst>
                  <a:outerShdw blurRad="50800" dist="38100" dir="13500000" algn="br" rotWithShape="0">
                    <a:prstClr val="black">
                      <a:alpha val="40000"/>
                    </a:prstClr>
                  </a:outerShdw>
                </a:effectLst>
              </a:rPr>
              <a:t>(as of 2014Feb)</a:t>
            </a:r>
          </a:p>
        </p:txBody>
      </p:sp>
    </p:spTree>
    <p:extLst>
      <p:ext uri="{BB962C8B-B14F-4D97-AF65-F5344CB8AC3E}">
        <p14:creationId xmlns:p14="http://schemas.microsoft.com/office/powerpoint/2010/main" val="38634808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38"/>
          <p:cNvSpPr/>
          <p:nvPr/>
        </p:nvSpPr>
        <p:spPr>
          <a:xfrm>
            <a:off x="7304532" y="343220"/>
            <a:ext cx="576072" cy="752855"/>
          </a:xfrm>
          <a:prstGeom prst="rect">
            <a:avLst/>
          </a:prstGeom>
          <a:blipFill>
            <a:blip r:embed="rId2" cstate="print"/>
            <a:stretch>
              <a:fillRect/>
            </a:stretch>
          </a:blipFill>
        </p:spPr>
        <p:txBody>
          <a:bodyPr wrap="square" lIns="0" tIns="0" rIns="0" bIns="0" rtlCol="0">
            <a:noAutofit/>
          </a:bodyPr>
          <a:lstStyle/>
          <a:p>
            <a:endParaRPr/>
          </a:p>
        </p:txBody>
      </p:sp>
      <p:sp>
        <p:nvSpPr>
          <p:cNvPr id="20" name="object 51"/>
          <p:cNvSpPr/>
          <p:nvPr/>
        </p:nvSpPr>
        <p:spPr>
          <a:xfrm>
            <a:off x="366712" y="3065719"/>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chemeClr val="bg1">
              <a:lumMod val="50000"/>
            </a:schemeClr>
          </a:solidFill>
        </p:spPr>
        <p:txBody>
          <a:bodyPr wrap="square" lIns="0" tIns="0" rIns="0" bIns="0" rtlCol="0">
            <a:noAutofit/>
          </a:bodyPr>
          <a:lstStyle/>
          <a:p>
            <a:pPr algn="ctr"/>
            <a:endParaRPr/>
          </a:p>
        </p:txBody>
      </p:sp>
      <p:sp>
        <p:nvSpPr>
          <p:cNvPr id="21" name="object 52"/>
          <p:cNvSpPr/>
          <p:nvPr/>
        </p:nvSpPr>
        <p:spPr>
          <a:xfrm>
            <a:off x="366712" y="3065719"/>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ln w="9525">
            <a:solidFill>
              <a:schemeClr val="bg1">
                <a:lumMod val="50000"/>
              </a:schemeClr>
            </a:solidFill>
          </a:ln>
        </p:spPr>
        <p:txBody>
          <a:bodyPr wrap="square" lIns="0" tIns="0" rIns="0" bIns="0" rtlCol="0">
            <a:noAutofit/>
          </a:bodyPr>
          <a:lstStyle/>
          <a:p>
            <a:endParaRPr>
              <a:solidFill>
                <a:schemeClr val="bg1">
                  <a:lumMod val="50000"/>
                </a:schemeClr>
              </a:solidFill>
            </a:endParaRPr>
          </a:p>
        </p:txBody>
      </p:sp>
      <p:sp>
        <p:nvSpPr>
          <p:cNvPr id="22" name="object 53"/>
          <p:cNvSpPr/>
          <p:nvPr/>
        </p:nvSpPr>
        <p:spPr>
          <a:xfrm>
            <a:off x="1598071" y="3065719"/>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rgbClr val="FFFFFF"/>
          </a:solidFill>
        </p:spPr>
        <p:txBody>
          <a:bodyPr wrap="square" lIns="0" tIns="0" rIns="0" bIns="0" rtlCol="0">
            <a:noAutofit/>
          </a:bodyPr>
          <a:lstStyle/>
          <a:p>
            <a:pPr algn="ctr"/>
            <a:endParaRPr/>
          </a:p>
        </p:txBody>
      </p:sp>
      <p:sp>
        <p:nvSpPr>
          <p:cNvPr id="23" name="object 54"/>
          <p:cNvSpPr/>
          <p:nvPr/>
        </p:nvSpPr>
        <p:spPr>
          <a:xfrm>
            <a:off x="1576451" y="3065719"/>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ln w="9525">
            <a:solidFill>
              <a:srgbClr val="003366"/>
            </a:solidFill>
          </a:ln>
        </p:spPr>
        <p:txBody>
          <a:bodyPr wrap="square" lIns="0" tIns="0" rIns="0" bIns="0" rtlCol="0">
            <a:noAutofit/>
          </a:bodyPr>
          <a:lstStyle/>
          <a:p>
            <a:endParaRPr/>
          </a:p>
        </p:txBody>
      </p:sp>
      <p:sp>
        <p:nvSpPr>
          <p:cNvPr id="24" name="object 55"/>
          <p:cNvSpPr/>
          <p:nvPr/>
        </p:nvSpPr>
        <p:spPr>
          <a:xfrm>
            <a:off x="2779776" y="3067370"/>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rgbClr val="7F7F7F"/>
          </a:solidFill>
          <a:ln>
            <a:solidFill>
              <a:srgbClr val="7F7F7F"/>
            </a:solidFill>
          </a:ln>
        </p:spPr>
        <p:txBody>
          <a:bodyPr wrap="square" lIns="0" tIns="0" rIns="0" bIns="0" rtlCol="0">
            <a:noAutofit/>
          </a:bodyPr>
          <a:lstStyle/>
          <a:p>
            <a:endParaRPr/>
          </a:p>
        </p:txBody>
      </p:sp>
      <p:sp>
        <p:nvSpPr>
          <p:cNvPr id="25" name="object 56"/>
          <p:cNvSpPr/>
          <p:nvPr/>
        </p:nvSpPr>
        <p:spPr>
          <a:xfrm>
            <a:off x="2779776" y="3067370"/>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ln w="9525">
            <a:solidFill>
              <a:schemeClr val="bg1">
                <a:lumMod val="50000"/>
              </a:schemeClr>
            </a:solidFill>
          </a:ln>
        </p:spPr>
        <p:txBody>
          <a:bodyPr wrap="square" lIns="0" tIns="0" rIns="0" bIns="0" rtlCol="0">
            <a:noAutofit/>
          </a:bodyPr>
          <a:lstStyle/>
          <a:p>
            <a:endParaRPr/>
          </a:p>
        </p:txBody>
      </p:sp>
      <p:sp>
        <p:nvSpPr>
          <p:cNvPr id="26" name="object 57"/>
          <p:cNvSpPr/>
          <p:nvPr/>
        </p:nvSpPr>
        <p:spPr>
          <a:xfrm>
            <a:off x="3998976" y="3067370"/>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rgbClr val="FFFFFF"/>
          </a:solidFill>
        </p:spPr>
        <p:txBody>
          <a:bodyPr wrap="square" lIns="0" tIns="0" rIns="0" bIns="0" rtlCol="0">
            <a:noAutofit/>
          </a:bodyPr>
          <a:lstStyle/>
          <a:p>
            <a:endParaRPr/>
          </a:p>
        </p:txBody>
      </p:sp>
      <p:sp>
        <p:nvSpPr>
          <p:cNvPr id="27" name="object 58"/>
          <p:cNvSpPr/>
          <p:nvPr/>
        </p:nvSpPr>
        <p:spPr>
          <a:xfrm>
            <a:off x="3998976" y="3067370"/>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ln w="9525">
            <a:solidFill>
              <a:srgbClr val="003366"/>
            </a:solidFill>
          </a:ln>
        </p:spPr>
        <p:txBody>
          <a:bodyPr wrap="square" lIns="0" tIns="0" rIns="0" bIns="0" rtlCol="0">
            <a:noAutofit/>
          </a:bodyPr>
          <a:lstStyle/>
          <a:p>
            <a:endParaRPr/>
          </a:p>
        </p:txBody>
      </p:sp>
      <p:sp>
        <p:nvSpPr>
          <p:cNvPr id="28" name="object 59"/>
          <p:cNvSpPr/>
          <p:nvPr/>
        </p:nvSpPr>
        <p:spPr>
          <a:xfrm>
            <a:off x="5213350" y="3069021"/>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rgbClr val="7F7F7F"/>
          </a:solidFill>
          <a:ln>
            <a:solidFill>
              <a:srgbClr val="7F7F7F"/>
            </a:solidFill>
          </a:ln>
        </p:spPr>
        <p:txBody>
          <a:bodyPr wrap="square" lIns="0" tIns="0" rIns="0" bIns="0" rtlCol="0">
            <a:noAutofit/>
          </a:bodyPr>
          <a:lstStyle/>
          <a:p>
            <a:endParaRPr/>
          </a:p>
        </p:txBody>
      </p:sp>
      <p:sp>
        <p:nvSpPr>
          <p:cNvPr id="29" name="object 60"/>
          <p:cNvSpPr/>
          <p:nvPr/>
        </p:nvSpPr>
        <p:spPr>
          <a:xfrm>
            <a:off x="5213350" y="3069021"/>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rgbClr val="7F7F7F"/>
          </a:solidFill>
          <a:ln w="9525">
            <a:solidFill>
              <a:srgbClr val="7F7F7F"/>
            </a:solidFill>
          </a:ln>
        </p:spPr>
        <p:txBody>
          <a:bodyPr wrap="square" lIns="0" tIns="0" rIns="0" bIns="0" rtlCol="0">
            <a:noAutofit/>
          </a:bodyPr>
          <a:lstStyle/>
          <a:p>
            <a:endParaRPr/>
          </a:p>
        </p:txBody>
      </p:sp>
      <p:sp>
        <p:nvSpPr>
          <p:cNvPr id="30" name="object 61"/>
          <p:cNvSpPr/>
          <p:nvPr/>
        </p:nvSpPr>
        <p:spPr>
          <a:xfrm>
            <a:off x="6432550" y="3069021"/>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rgbClr val="FFFFFF"/>
          </a:solidFill>
          <a:ln>
            <a:solidFill>
              <a:srgbClr val="FFFFFF"/>
            </a:solidFill>
          </a:ln>
        </p:spPr>
        <p:txBody>
          <a:bodyPr wrap="square" lIns="0" tIns="0" rIns="0" bIns="0" rtlCol="0">
            <a:noAutofit/>
          </a:bodyPr>
          <a:lstStyle/>
          <a:p>
            <a:endParaRPr/>
          </a:p>
        </p:txBody>
      </p:sp>
      <p:sp>
        <p:nvSpPr>
          <p:cNvPr id="31" name="object 62"/>
          <p:cNvSpPr/>
          <p:nvPr/>
        </p:nvSpPr>
        <p:spPr>
          <a:xfrm>
            <a:off x="6432550" y="3069021"/>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rgbClr val="FFFFFF"/>
          </a:solidFill>
          <a:ln w="9525">
            <a:solidFill>
              <a:srgbClr val="FFFFFF"/>
            </a:solidFill>
          </a:ln>
        </p:spPr>
        <p:txBody>
          <a:bodyPr wrap="square" lIns="0" tIns="0" rIns="0" bIns="0" rtlCol="0">
            <a:noAutofit/>
          </a:bodyPr>
          <a:lstStyle/>
          <a:p>
            <a:endParaRPr/>
          </a:p>
        </p:txBody>
      </p:sp>
      <p:sp>
        <p:nvSpPr>
          <p:cNvPr id="39" name="object 70"/>
          <p:cNvSpPr/>
          <p:nvPr/>
        </p:nvSpPr>
        <p:spPr>
          <a:xfrm>
            <a:off x="7654925" y="3065719"/>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rgbClr val="7F7F7F"/>
          </a:solidFill>
          <a:ln>
            <a:solidFill>
              <a:srgbClr val="7F7F7F"/>
            </a:solidFill>
          </a:ln>
        </p:spPr>
        <p:txBody>
          <a:bodyPr wrap="square" lIns="0" tIns="0" rIns="0" bIns="0" rtlCol="0">
            <a:noAutofit/>
          </a:bodyPr>
          <a:lstStyle/>
          <a:p>
            <a:endParaRPr/>
          </a:p>
        </p:txBody>
      </p:sp>
      <p:sp>
        <p:nvSpPr>
          <p:cNvPr id="40" name="object 71"/>
          <p:cNvSpPr/>
          <p:nvPr/>
        </p:nvSpPr>
        <p:spPr>
          <a:xfrm>
            <a:off x="7654925" y="3065719"/>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ln w="9525">
            <a:solidFill>
              <a:srgbClr val="7F7F7F"/>
            </a:solidFill>
          </a:ln>
        </p:spPr>
        <p:txBody>
          <a:bodyPr wrap="square" lIns="0" tIns="0" rIns="0" bIns="0" rtlCol="0">
            <a:noAutofit/>
          </a:bodyPr>
          <a:lstStyle/>
          <a:p>
            <a:endParaRPr/>
          </a:p>
        </p:txBody>
      </p:sp>
      <p:sp>
        <p:nvSpPr>
          <p:cNvPr id="51" name="object 28"/>
          <p:cNvSpPr txBox="1"/>
          <p:nvPr/>
        </p:nvSpPr>
        <p:spPr>
          <a:xfrm>
            <a:off x="4371956" y="4152584"/>
            <a:ext cx="1088608" cy="613237"/>
          </a:xfrm>
          <a:prstGeom prst="rect">
            <a:avLst/>
          </a:prstGeom>
        </p:spPr>
        <p:txBody>
          <a:bodyPr wrap="square" lIns="0" tIns="0" rIns="0" bIns="0" rtlCol="0">
            <a:noAutofit/>
          </a:bodyPr>
          <a:lstStyle/>
          <a:p>
            <a:pPr algn="ctr">
              <a:spcBef>
                <a:spcPts val="76"/>
              </a:spcBef>
            </a:pPr>
            <a:r>
              <a:rPr lang="en-US" sz="1400" b="1" spc="0" dirty="0" smtClean="0">
                <a:solidFill>
                  <a:schemeClr val="bg1"/>
                </a:solidFill>
                <a:latin typeface="Calibri"/>
                <a:cs typeface="Calibri"/>
              </a:rPr>
              <a:t> </a:t>
            </a:r>
            <a:r>
              <a:rPr lang="en-US" sz="2000" dirty="0">
                <a:solidFill>
                  <a:schemeClr val="bg1"/>
                </a:solidFill>
                <a:latin typeface="Calibri"/>
                <a:cs typeface="Calibri"/>
              </a:rPr>
              <a:t>l</a:t>
            </a:r>
            <a:r>
              <a:rPr sz="2000" spc="4" dirty="0" smtClean="0">
                <a:solidFill>
                  <a:schemeClr val="bg1"/>
                </a:solidFill>
                <a:latin typeface="Calibri"/>
                <a:cs typeface="Calibri"/>
              </a:rPr>
              <a:t>a</a:t>
            </a:r>
            <a:r>
              <a:rPr sz="2000" spc="0" dirty="0" smtClean="0">
                <a:solidFill>
                  <a:schemeClr val="bg1"/>
                </a:solidFill>
                <a:latin typeface="Calibri"/>
                <a:cs typeface="Calibri"/>
              </a:rPr>
              <a:t>unch</a:t>
            </a:r>
            <a:endParaRPr lang="en-US" sz="2000" spc="0" dirty="0" smtClean="0">
              <a:solidFill>
                <a:schemeClr val="bg1"/>
              </a:solidFill>
              <a:latin typeface="Calibri"/>
              <a:cs typeface="Calibri"/>
            </a:endParaRPr>
          </a:p>
          <a:p>
            <a:pPr algn="ctr">
              <a:spcBef>
                <a:spcPts val="76"/>
              </a:spcBef>
            </a:pPr>
            <a:r>
              <a:rPr lang="en-US" sz="2000" dirty="0" smtClean="0">
                <a:solidFill>
                  <a:schemeClr val="bg1"/>
                </a:solidFill>
                <a:latin typeface="Calibri"/>
                <a:cs typeface="Calibri"/>
              </a:rPr>
              <a:t>2018Oc</a:t>
            </a:r>
            <a:r>
              <a:rPr lang="en-US" sz="2000" spc="4" dirty="0" smtClean="0">
                <a:solidFill>
                  <a:schemeClr val="bg1"/>
                </a:solidFill>
                <a:latin typeface="Calibri"/>
                <a:cs typeface="Calibri"/>
              </a:rPr>
              <a:t>t</a:t>
            </a:r>
            <a:endParaRPr sz="2000" dirty="0">
              <a:solidFill>
                <a:schemeClr val="bg1"/>
              </a:solidFill>
              <a:latin typeface="Calibri"/>
              <a:cs typeface="Calibri"/>
            </a:endParaRPr>
          </a:p>
        </p:txBody>
      </p:sp>
      <p:sp>
        <p:nvSpPr>
          <p:cNvPr id="67" name="object 12"/>
          <p:cNvSpPr txBox="1"/>
          <p:nvPr/>
        </p:nvSpPr>
        <p:spPr>
          <a:xfrm>
            <a:off x="366712" y="3065719"/>
            <a:ext cx="1212088" cy="76200"/>
          </a:xfrm>
          <a:prstGeom prst="rect">
            <a:avLst/>
          </a:prstGeom>
        </p:spPr>
        <p:txBody>
          <a:bodyPr wrap="square" lIns="0" tIns="0" rIns="0" bIns="0" rtlCol="0">
            <a:noAutofit/>
          </a:bodyPr>
          <a:lstStyle/>
          <a:p>
            <a:pPr marL="25400">
              <a:lnSpc>
                <a:spcPts val="600"/>
              </a:lnSpc>
            </a:pPr>
            <a:endParaRPr sz="600"/>
          </a:p>
        </p:txBody>
      </p:sp>
      <p:sp>
        <p:nvSpPr>
          <p:cNvPr id="68" name="object 11"/>
          <p:cNvSpPr txBox="1"/>
          <p:nvPr/>
        </p:nvSpPr>
        <p:spPr>
          <a:xfrm>
            <a:off x="1578800" y="3065719"/>
            <a:ext cx="1211294" cy="76200"/>
          </a:xfrm>
          <a:prstGeom prst="rect">
            <a:avLst/>
          </a:prstGeom>
          <a:solidFill>
            <a:schemeClr val="bg1"/>
          </a:solidFill>
          <a:ln>
            <a:solidFill>
              <a:schemeClr val="bg1"/>
            </a:solidFill>
          </a:ln>
        </p:spPr>
        <p:txBody>
          <a:bodyPr wrap="square" lIns="0" tIns="0" rIns="0" bIns="0" rtlCol="0">
            <a:noAutofit/>
          </a:bodyPr>
          <a:lstStyle/>
          <a:p>
            <a:pPr marL="25400">
              <a:lnSpc>
                <a:spcPts val="600"/>
              </a:lnSpc>
            </a:pPr>
            <a:endParaRPr sz="600"/>
          </a:p>
        </p:txBody>
      </p:sp>
      <p:sp>
        <p:nvSpPr>
          <p:cNvPr id="69" name="object 10"/>
          <p:cNvSpPr txBox="1"/>
          <p:nvPr/>
        </p:nvSpPr>
        <p:spPr>
          <a:xfrm>
            <a:off x="2790094" y="3065719"/>
            <a:ext cx="1208881" cy="76200"/>
          </a:xfrm>
          <a:prstGeom prst="rect">
            <a:avLst/>
          </a:prstGeom>
        </p:spPr>
        <p:txBody>
          <a:bodyPr wrap="square" lIns="0" tIns="0" rIns="0" bIns="0" rtlCol="0">
            <a:noAutofit/>
          </a:bodyPr>
          <a:lstStyle/>
          <a:p>
            <a:pPr marL="25400">
              <a:lnSpc>
                <a:spcPts val="600"/>
              </a:lnSpc>
            </a:pPr>
            <a:endParaRPr sz="600"/>
          </a:p>
        </p:txBody>
      </p:sp>
      <p:sp>
        <p:nvSpPr>
          <p:cNvPr id="70" name="object 9"/>
          <p:cNvSpPr txBox="1"/>
          <p:nvPr/>
        </p:nvSpPr>
        <p:spPr>
          <a:xfrm>
            <a:off x="3998976" y="3065719"/>
            <a:ext cx="1219168" cy="76200"/>
          </a:xfrm>
          <a:prstGeom prst="rect">
            <a:avLst/>
          </a:prstGeom>
          <a:solidFill>
            <a:srgbClr val="FFFFFF"/>
          </a:solidFill>
          <a:ln>
            <a:solidFill>
              <a:srgbClr val="FFFFFF"/>
            </a:solidFill>
          </a:ln>
        </p:spPr>
        <p:txBody>
          <a:bodyPr wrap="square" lIns="0" tIns="0" rIns="0" bIns="0" rtlCol="0">
            <a:noAutofit/>
          </a:bodyPr>
          <a:lstStyle/>
          <a:p>
            <a:pPr marL="25400">
              <a:lnSpc>
                <a:spcPts val="600"/>
              </a:lnSpc>
            </a:pPr>
            <a:endParaRPr sz="600"/>
          </a:p>
        </p:txBody>
      </p:sp>
      <p:sp>
        <p:nvSpPr>
          <p:cNvPr id="71" name="object 8"/>
          <p:cNvSpPr txBox="1"/>
          <p:nvPr/>
        </p:nvSpPr>
        <p:spPr>
          <a:xfrm>
            <a:off x="5218144" y="3065719"/>
            <a:ext cx="1214405" cy="76200"/>
          </a:xfrm>
          <a:prstGeom prst="rect">
            <a:avLst/>
          </a:prstGeom>
        </p:spPr>
        <p:txBody>
          <a:bodyPr wrap="square" lIns="0" tIns="0" rIns="0" bIns="0" rtlCol="0">
            <a:noAutofit/>
          </a:bodyPr>
          <a:lstStyle/>
          <a:p>
            <a:pPr marL="25400">
              <a:lnSpc>
                <a:spcPts val="600"/>
              </a:lnSpc>
            </a:pPr>
            <a:endParaRPr sz="600"/>
          </a:p>
        </p:txBody>
      </p:sp>
      <p:sp>
        <p:nvSpPr>
          <p:cNvPr id="72" name="object 7"/>
          <p:cNvSpPr txBox="1"/>
          <p:nvPr/>
        </p:nvSpPr>
        <p:spPr>
          <a:xfrm>
            <a:off x="6432550" y="3065719"/>
            <a:ext cx="1219200" cy="76200"/>
          </a:xfrm>
          <a:prstGeom prst="rect">
            <a:avLst/>
          </a:prstGeom>
        </p:spPr>
        <p:txBody>
          <a:bodyPr wrap="square" lIns="0" tIns="0" rIns="0" bIns="0" rtlCol="0">
            <a:noAutofit/>
          </a:bodyPr>
          <a:lstStyle/>
          <a:p>
            <a:pPr marL="25400">
              <a:lnSpc>
                <a:spcPts val="600"/>
              </a:lnSpc>
            </a:pPr>
            <a:endParaRPr sz="600"/>
          </a:p>
        </p:txBody>
      </p:sp>
      <p:sp>
        <p:nvSpPr>
          <p:cNvPr id="73" name="object 6"/>
          <p:cNvSpPr txBox="1"/>
          <p:nvPr/>
        </p:nvSpPr>
        <p:spPr>
          <a:xfrm>
            <a:off x="7651750" y="3065719"/>
            <a:ext cx="1222375" cy="76200"/>
          </a:xfrm>
          <a:prstGeom prst="rect">
            <a:avLst/>
          </a:prstGeom>
        </p:spPr>
        <p:txBody>
          <a:bodyPr wrap="square" lIns="0" tIns="0" rIns="0" bIns="0" rtlCol="0">
            <a:noAutofit/>
          </a:bodyPr>
          <a:lstStyle/>
          <a:p>
            <a:pPr marL="25400">
              <a:lnSpc>
                <a:spcPts val="600"/>
              </a:lnSpc>
            </a:pPr>
            <a:endParaRPr sz="600"/>
          </a:p>
        </p:txBody>
      </p:sp>
      <p:sp>
        <p:nvSpPr>
          <p:cNvPr id="75" name="object 4"/>
          <p:cNvSpPr txBox="1"/>
          <p:nvPr/>
        </p:nvSpPr>
        <p:spPr>
          <a:xfrm>
            <a:off x="5657850" y="2980851"/>
            <a:ext cx="1229550" cy="37369"/>
          </a:xfrm>
          <a:prstGeom prst="rect">
            <a:avLst/>
          </a:prstGeom>
        </p:spPr>
        <p:txBody>
          <a:bodyPr wrap="square" lIns="0" tIns="0" rIns="0" bIns="0" rtlCol="0">
            <a:noAutofit/>
          </a:bodyPr>
          <a:lstStyle/>
          <a:p>
            <a:endParaRPr/>
          </a:p>
        </p:txBody>
      </p:sp>
      <p:sp>
        <p:nvSpPr>
          <p:cNvPr id="77" name="object 2"/>
          <p:cNvSpPr txBox="1"/>
          <p:nvPr/>
        </p:nvSpPr>
        <p:spPr>
          <a:xfrm>
            <a:off x="8112125" y="2980851"/>
            <a:ext cx="1009650" cy="37369"/>
          </a:xfrm>
          <a:prstGeom prst="rect">
            <a:avLst/>
          </a:prstGeom>
        </p:spPr>
        <p:txBody>
          <a:bodyPr wrap="square" lIns="0" tIns="0" rIns="0" bIns="0" rtlCol="0">
            <a:noAutofit/>
          </a:bodyPr>
          <a:lstStyle/>
          <a:p>
            <a:endParaRPr/>
          </a:p>
        </p:txBody>
      </p:sp>
      <p:sp>
        <p:nvSpPr>
          <p:cNvPr id="78" name="object 25"/>
          <p:cNvSpPr txBox="1"/>
          <p:nvPr/>
        </p:nvSpPr>
        <p:spPr>
          <a:xfrm>
            <a:off x="696330" y="3210275"/>
            <a:ext cx="552853" cy="203707"/>
          </a:xfrm>
          <a:prstGeom prst="rect">
            <a:avLst/>
          </a:prstGeom>
        </p:spPr>
        <p:txBody>
          <a:bodyPr wrap="square" lIns="0" tIns="0" rIns="0" bIns="0" rtlCol="0">
            <a:noAutofit/>
          </a:bodyPr>
          <a:lstStyle/>
          <a:p>
            <a:pPr marL="12700" algn="ctr">
              <a:lnSpc>
                <a:spcPts val="1535"/>
              </a:lnSpc>
              <a:spcBef>
                <a:spcPts val="76"/>
              </a:spcBef>
            </a:pPr>
            <a:r>
              <a:rPr lang="en-US" i="1" dirty="0" smtClean="0">
                <a:solidFill>
                  <a:srgbClr val="FFFFFF"/>
                </a:solidFill>
                <a:latin typeface="Calibri"/>
                <a:cs typeface="Calibri"/>
              </a:rPr>
              <a:t>2015</a:t>
            </a:r>
          </a:p>
          <a:p>
            <a:pPr marL="12700" algn="ctr">
              <a:lnSpc>
                <a:spcPts val="1535"/>
              </a:lnSpc>
              <a:spcBef>
                <a:spcPts val="76"/>
              </a:spcBef>
            </a:pPr>
            <a:endParaRPr sz="1600" dirty="0">
              <a:solidFill>
                <a:srgbClr val="FFFFFF"/>
              </a:solidFill>
              <a:latin typeface="Times New Roman"/>
              <a:cs typeface="Times New Roman"/>
            </a:endParaRPr>
          </a:p>
        </p:txBody>
      </p:sp>
      <p:sp>
        <p:nvSpPr>
          <p:cNvPr id="81" name="TextBox 80"/>
          <p:cNvSpPr txBox="1"/>
          <p:nvPr/>
        </p:nvSpPr>
        <p:spPr>
          <a:xfrm>
            <a:off x="4619737" y="2983216"/>
            <a:ext cx="606166" cy="1131584"/>
          </a:xfrm>
          <a:prstGeom prst="star4">
            <a:avLst>
              <a:gd name="adj" fmla="val 15817"/>
            </a:avLst>
          </a:prstGeom>
          <a:solidFill>
            <a:srgbClr val="FFFFFF"/>
          </a:solidFill>
          <a:ln>
            <a:solidFill>
              <a:srgbClr val="FFFFFF"/>
            </a:solidFill>
          </a:ln>
        </p:spPr>
        <p:txBody>
          <a:bodyPr wrap="square" rtlCol="0">
            <a:spAutoFit/>
          </a:bodyPr>
          <a:lstStyle/>
          <a:p>
            <a:endParaRPr lang="en-US" dirty="0">
              <a:solidFill>
                <a:srgbClr val="FFFFFF"/>
              </a:solidFill>
            </a:endParaRPr>
          </a:p>
        </p:txBody>
      </p:sp>
      <p:cxnSp>
        <p:nvCxnSpPr>
          <p:cNvPr id="86" name="Straight Connector 85"/>
          <p:cNvCxnSpPr/>
          <p:nvPr/>
        </p:nvCxnSpPr>
        <p:spPr>
          <a:xfrm>
            <a:off x="4917643" y="1199240"/>
            <a:ext cx="0" cy="1645920"/>
          </a:xfrm>
          <a:prstGeom prst="line">
            <a:avLst/>
          </a:prstGeom>
          <a:ln w="38100" cmpd="sng">
            <a:solidFill>
              <a:srgbClr val="FFFFFF"/>
            </a:solidFill>
            <a:prstDash val="dot"/>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5567799" y="1199240"/>
            <a:ext cx="0" cy="1645920"/>
          </a:xfrm>
          <a:prstGeom prst="line">
            <a:avLst/>
          </a:prstGeom>
          <a:ln w="38100" cmpd="sng">
            <a:solidFill>
              <a:srgbClr val="FFFFFF"/>
            </a:solidFill>
            <a:prstDash val="dot"/>
          </a:ln>
        </p:spPr>
        <p:style>
          <a:lnRef idx="2">
            <a:schemeClr val="accent1"/>
          </a:lnRef>
          <a:fillRef idx="0">
            <a:schemeClr val="accent1"/>
          </a:fillRef>
          <a:effectRef idx="1">
            <a:schemeClr val="accent1"/>
          </a:effectRef>
          <a:fontRef idx="minor">
            <a:schemeClr val="tx1"/>
          </a:fontRef>
        </p:style>
      </p:cxnSp>
      <p:sp>
        <p:nvSpPr>
          <p:cNvPr id="48" name="object 28"/>
          <p:cNvSpPr txBox="1"/>
          <p:nvPr/>
        </p:nvSpPr>
        <p:spPr>
          <a:xfrm>
            <a:off x="4901250" y="1329842"/>
            <a:ext cx="2377440" cy="386780"/>
          </a:xfrm>
          <a:prstGeom prst="rect">
            <a:avLst/>
          </a:prstGeom>
          <a:ln>
            <a:noFill/>
          </a:ln>
        </p:spPr>
        <p:txBody>
          <a:bodyPr wrap="square" lIns="0" tIns="0" rIns="0" bIns="0" rtlCol="0">
            <a:noAutofit/>
          </a:bodyPr>
          <a:lstStyle/>
          <a:p>
            <a:pPr algn="ctr">
              <a:spcBef>
                <a:spcPts val="76"/>
              </a:spcBef>
            </a:pPr>
            <a:r>
              <a:rPr lang="en-US" sz="1400" b="1" spc="0" dirty="0" smtClean="0">
                <a:solidFill>
                  <a:schemeClr val="bg1"/>
                </a:solidFill>
                <a:latin typeface="Calibri"/>
                <a:cs typeface="Calibri"/>
              </a:rPr>
              <a:t> </a:t>
            </a:r>
            <a:r>
              <a:rPr lang="en-US" sz="2000" dirty="0" smtClean="0">
                <a:solidFill>
                  <a:schemeClr val="tx2">
                    <a:lumMod val="40000"/>
                    <a:lumOff val="60000"/>
                  </a:schemeClr>
                </a:solidFill>
                <a:latin typeface="Calibri"/>
                <a:cs typeface="Calibri"/>
              </a:rPr>
              <a:t>commissioning (6 </a:t>
            </a:r>
            <a:r>
              <a:rPr lang="en-US" sz="2000" dirty="0" err="1" smtClean="0">
                <a:solidFill>
                  <a:schemeClr val="tx2">
                    <a:lumMod val="40000"/>
                    <a:lumOff val="60000"/>
                  </a:schemeClr>
                </a:solidFill>
                <a:latin typeface="Calibri"/>
                <a:cs typeface="Calibri"/>
              </a:rPr>
              <a:t>mo</a:t>
            </a:r>
            <a:r>
              <a:rPr lang="en-US" sz="2000" dirty="0" smtClean="0">
                <a:solidFill>
                  <a:schemeClr val="tx2">
                    <a:lumMod val="40000"/>
                    <a:lumOff val="60000"/>
                  </a:schemeClr>
                </a:solidFill>
                <a:latin typeface="Calibri"/>
                <a:cs typeface="Calibri"/>
              </a:rPr>
              <a:t>)</a:t>
            </a:r>
            <a:endParaRPr lang="en-US" sz="2000" spc="4" dirty="0" smtClean="0">
              <a:solidFill>
                <a:schemeClr val="tx2">
                  <a:lumMod val="40000"/>
                  <a:lumOff val="60000"/>
                </a:schemeClr>
              </a:solidFill>
              <a:latin typeface="Calibri"/>
              <a:cs typeface="Calibri"/>
            </a:endParaRPr>
          </a:p>
        </p:txBody>
      </p:sp>
      <p:cxnSp>
        <p:nvCxnSpPr>
          <p:cNvPr id="53" name="Straight Connector 52"/>
          <p:cNvCxnSpPr/>
          <p:nvPr/>
        </p:nvCxnSpPr>
        <p:spPr>
          <a:xfrm>
            <a:off x="2486510" y="1164918"/>
            <a:ext cx="0" cy="1828800"/>
          </a:xfrm>
          <a:prstGeom prst="line">
            <a:avLst/>
          </a:prstGeom>
          <a:ln w="38100" cmpd="sng">
            <a:solidFill>
              <a:schemeClr val="tx2">
                <a:lumMod val="40000"/>
                <a:lumOff val="60000"/>
              </a:schemeClr>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rot="16200000" flipH="1">
            <a:off x="5294412" y="1014745"/>
            <a:ext cx="0" cy="594360"/>
          </a:xfrm>
          <a:prstGeom prst="line">
            <a:avLst/>
          </a:prstGeom>
          <a:ln w="38100" cmpd="sng">
            <a:solidFill>
              <a:schemeClr val="tx2">
                <a:lumMod val="40000"/>
                <a:lumOff val="60000"/>
              </a:schemeClr>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rot="16200000" flipH="1">
            <a:off x="6241748" y="1535824"/>
            <a:ext cx="0" cy="1188720"/>
          </a:xfrm>
          <a:prstGeom prst="line">
            <a:avLst/>
          </a:prstGeom>
          <a:ln w="38100" cmpd="sng">
            <a:solidFill>
              <a:schemeClr val="accent3">
                <a:lumMod val="60000"/>
                <a:lumOff val="40000"/>
              </a:schemeClr>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46" name="object 28"/>
          <p:cNvSpPr txBox="1"/>
          <p:nvPr/>
        </p:nvSpPr>
        <p:spPr>
          <a:xfrm>
            <a:off x="5654620" y="2131624"/>
            <a:ext cx="2770143" cy="595232"/>
          </a:xfrm>
          <a:prstGeom prst="rect">
            <a:avLst/>
          </a:prstGeom>
          <a:ln>
            <a:noFill/>
          </a:ln>
        </p:spPr>
        <p:txBody>
          <a:bodyPr wrap="square" lIns="0" tIns="0" rIns="0" bIns="0" rtlCol="0">
            <a:noAutofit/>
          </a:bodyPr>
          <a:lstStyle/>
          <a:p>
            <a:pPr>
              <a:spcBef>
                <a:spcPts val="76"/>
              </a:spcBef>
            </a:pPr>
            <a:r>
              <a:rPr lang="en-US" sz="2000" dirty="0" smtClean="0">
                <a:solidFill>
                  <a:schemeClr val="bg1"/>
                </a:solidFill>
                <a:latin typeface="Calibri"/>
                <a:cs typeface="Calibri"/>
              </a:rPr>
              <a:t>cycle 1</a:t>
            </a:r>
            <a:endParaRPr lang="en-US" sz="2000" dirty="0">
              <a:solidFill>
                <a:schemeClr val="bg1"/>
              </a:solidFill>
              <a:latin typeface="Calibri"/>
              <a:cs typeface="Calibri"/>
            </a:endParaRPr>
          </a:p>
          <a:p>
            <a:pPr>
              <a:spcBef>
                <a:spcPts val="76"/>
              </a:spcBef>
            </a:pPr>
            <a:r>
              <a:rPr lang="en-US" sz="2000" dirty="0" smtClean="0">
                <a:solidFill>
                  <a:schemeClr val="bg1"/>
                </a:solidFill>
                <a:latin typeface="Calibri"/>
                <a:cs typeface="Calibri"/>
              </a:rPr>
              <a:t>2019Apr </a:t>
            </a:r>
          </a:p>
          <a:p>
            <a:pPr>
              <a:spcBef>
                <a:spcPts val="76"/>
              </a:spcBef>
            </a:pPr>
            <a:r>
              <a:rPr lang="en-US" sz="2000" dirty="0" smtClean="0">
                <a:solidFill>
                  <a:schemeClr val="accent6">
                    <a:lumMod val="40000"/>
                    <a:lumOff val="60000"/>
                  </a:schemeClr>
                </a:solidFill>
                <a:latin typeface="Calibri"/>
                <a:cs typeface="Calibri"/>
              </a:rPr>
              <a:t>GTO</a:t>
            </a:r>
            <a:r>
              <a:rPr lang="en-US" sz="2000" dirty="0">
                <a:solidFill>
                  <a:schemeClr val="bg1"/>
                </a:solidFill>
                <a:latin typeface="Calibri"/>
                <a:cs typeface="Calibri"/>
              </a:rPr>
              <a:t> </a:t>
            </a:r>
            <a:r>
              <a:rPr lang="en-US" sz="2000" dirty="0" smtClean="0">
                <a:solidFill>
                  <a:schemeClr val="bg1"/>
                </a:solidFill>
                <a:latin typeface="Calibri"/>
                <a:cs typeface="Calibri"/>
              </a:rPr>
              <a:t>&amp; </a:t>
            </a:r>
            <a:r>
              <a:rPr lang="en-US" sz="2000" dirty="0" smtClean="0">
                <a:solidFill>
                  <a:schemeClr val="accent3">
                    <a:lumMod val="60000"/>
                    <a:lumOff val="40000"/>
                  </a:schemeClr>
                </a:solidFill>
                <a:latin typeface="Calibri"/>
                <a:cs typeface="Calibri"/>
              </a:rPr>
              <a:t>GO</a:t>
            </a:r>
            <a:endParaRPr lang="en-US" sz="2000" spc="4" dirty="0" smtClean="0">
              <a:solidFill>
                <a:schemeClr val="accent3">
                  <a:lumMod val="60000"/>
                  <a:lumOff val="40000"/>
                </a:schemeClr>
              </a:solidFill>
              <a:latin typeface="Calibri"/>
              <a:cs typeface="Calibri"/>
            </a:endParaRPr>
          </a:p>
        </p:txBody>
      </p:sp>
      <p:sp>
        <p:nvSpPr>
          <p:cNvPr id="85" name="object 28"/>
          <p:cNvSpPr txBox="1"/>
          <p:nvPr/>
        </p:nvSpPr>
        <p:spPr>
          <a:xfrm>
            <a:off x="650156" y="1041186"/>
            <a:ext cx="1733370" cy="1013259"/>
          </a:xfrm>
          <a:prstGeom prst="rect">
            <a:avLst/>
          </a:prstGeom>
          <a:ln>
            <a:noFill/>
          </a:ln>
        </p:spPr>
        <p:txBody>
          <a:bodyPr wrap="square" lIns="0" tIns="0" rIns="0" bIns="0" rtlCol="0">
            <a:noAutofit/>
          </a:bodyPr>
          <a:lstStyle/>
          <a:p>
            <a:pPr algn="r">
              <a:spcBef>
                <a:spcPts val="76"/>
              </a:spcBef>
            </a:pPr>
            <a:r>
              <a:rPr lang="en-US" sz="1400" b="1" spc="0" dirty="0" smtClean="0">
                <a:solidFill>
                  <a:schemeClr val="bg1"/>
                </a:solidFill>
                <a:latin typeface="Calibri"/>
                <a:cs typeface="Calibri"/>
              </a:rPr>
              <a:t> </a:t>
            </a:r>
            <a:r>
              <a:rPr lang="en-US" sz="2000" dirty="0" smtClean="0">
                <a:solidFill>
                  <a:schemeClr val="tx2">
                    <a:lumMod val="40000"/>
                    <a:lumOff val="60000"/>
                  </a:schemeClr>
                </a:solidFill>
                <a:latin typeface="Calibri"/>
                <a:cs typeface="Calibri"/>
              </a:rPr>
              <a:t>commissioning proposals</a:t>
            </a:r>
          </a:p>
        </p:txBody>
      </p:sp>
      <p:cxnSp>
        <p:nvCxnSpPr>
          <p:cNvPr id="89" name="Straight Connector 88"/>
          <p:cNvCxnSpPr/>
          <p:nvPr/>
        </p:nvCxnSpPr>
        <p:spPr>
          <a:xfrm>
            <a:off x="4286654" y="2079318"/>
            <a:ext cx="0" cy="914400"/>
          </a:xfrm>
          <a:prstGeom prst="line">
            <a:avLst/>
          </a:prstGeom>
          <a:ln w="38100" cmpd="sng">
            <a:solidFill>
              <a:srgbClr val="C3D69B"/>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3762746" y="1164918"/>
            <a:ext cx="0" cy="1828800"/>
          </a:xfrm>
          <a:prstGeom prst="line">
            <a:avLst/>
          </a:prstGeom>
          <a:ln w="38100" cmpd="sng">
            <a:solidFill>
              <a:schemeClr val="accent3">
                <a:lumMod val="60000"/>
                <a:lumOff val="40000"/>
              </a:schemeClr>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91" name="object 28"/>
          <p:cNvSpPr txBox="1"/>
          <p:nvPr/>
        </p:nvSpPr>
        <p:spPr>
          <a:xfrm>
            <a:off x="1908987" y="1041186"/>
            <a:ext cx="1733370" cy="1013259"/>
          </a:xfrm>
          <a:prstGeom prst="rect">
            <a:avLst/>
          </a:prstGeom>
          <a:ln>
            <a:noFill/>
          </a:ln>
        </p:spPr>
        <p:txBody>
          <a:bodyPr wrap="square" lIns="0" tIns="0" rIns="0" bIns="0" rtlCol="0">
            <a:noAutofit/>
          </a:bodyPr>
          <a:lstStyle/>
          <a:p>
            <a:pPr algn="r">
              <a:spcBef>
                <a:spcPts val="76"/>
              </a:spcBef>
            </a:pPr>
            <a:r>
              <a:rPr lang="en-US" sz="1400" b="1" spc="0" dirty="0" smtClean="0">
                <a:solidFill>
                  <a:schemeClr val="accent3">
                    <a:lumMod val="60000"/>
                    <a:lumOff val="40000"/>
                  </a:schemeClr>
                </a:solidFill>
                <a:latin typeface="Calibri"/>
                <a:cs typeface="Calibri"/>
              </a:rPr>
              <a:t> </a:t>
            </a:r>
            <a:r>
              <a:rPr lang="en-US" sz="2000" dirty="0" smtClean="0">
                <a:solidFill>
                  <a:schemeClr val="accent3">
                    <a:lumMod val="60000"/>
                    <a:lumOff val="40000"/>
                  </a:schemeClr>
                </a:solidFill>
                <a:latin typeface="Calibri"/>
                <a:cs typeface="Calibri"/>
              </a:rPr>
              <a:t> GO CP</a:t>
            </a:r>
          </a:p>
          <a:p>
            <a:pPr algn="r">
              <a:spcBef>
                <a:spcPts val="76"/>
              </a:spcBef>
            </a:pPr>
            <a:r>
              <a:rPr lang="en-US" sz="2000" dirty="0" smtClean="0">
                <a:solidFill>
                  <a:schemeClr val="accent3">
                    <a:lumMod val="60000"/>
                    <a:lumOff val="40000"/>
                  </a:schemeClr>
                </a:solidFill>
                <a:latin typeface="Calibri"/>
                <a:cs typeface="Calibri"/>
              </a:rPr>
              <a:t>2017Nov</a:t>
            </a:r>
          </a:p>
        </p:txBody>
      </p:sp>
      <p:cxnSp>
        <p:nvCxnSpPr>
          <p:cNvPr id="92" name="Straight Connector 91"/>
          <p:cNvCxnSpPr/>
          <p:nvPr/>
        </p:nvCxnSpPr>
        <p:spPr>
          <a:xfrm rot="16200000" flipH="1">
            <a:off x="6241748" y="1430809"/>
            <a:ext cx="0" cy="1188720"/>
          </a:xfrm>
          <a:prstGeom prst="line">
            <a:avLst/>
          </a:prstGeom>
          <a:ln w="38100" cmpd="sng">
            <a:solidFill>
              <a:schemeClr val="accent6">
                <a:lumMod val="40000"/>
                <a:lumOff val="60000"/>
              </a:schemeClr>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94" name="object 28"/>
          <p:cNvSpPr txBox="1"/>
          <p:nvPr/>
        </p:nvSpPr>
        <p:spPr>
          <a:xfrm>
            <a:off x="3441733" y="1041186"/>
            <a:ext cx="1733370" cy="1013259"/>
          </a:xfrm>
          <a:prstGeom prst="rect">
            <a:avLst/>
          </a:prstGeom>
          <a:ln>
            <a:noFill/>
          </a:ln>
        </p:spPr>
        <p:txBody>
          <a:bodyPr wrap="square" lIns="0" tIns="0" rIns="0" bIns="0" rtlCol="0">
            <a:noAutofit/>
          </a:bodyPr>
          <a:lstStyle/>
          <a:p>
            <a:pPr algn="ctr">
              <a:spcBef>
                <a:spcPts val="76"/>
              </a:spcBef>
            </a:pPr>
            <a:r>
              <a:rPr lang="en-US" sz="1400" b="1" spc="0" dirty="0" smtClean="0">
                <a:solidFill>
                  <a:schemeClr val="accent3">
                    <a:lumMod val="60000"/>
                    <a:lumOff val="40000"/>
                  </a:schemeClr>
                </a:solidFill>
                <a:latin typeface="Calibri"/>
                <a:cs typeface="Calibri"/>
              </a:rPr>
              <a:t> </a:t>
            </a:r>
            <a:r>
              <a:rPr lang="en-US" sz="2000" dirty="0" smtClean="0">
                <a:solidFill>
                  <a:schemeClr val="accent3">
                    <a:lumMod val="60000"/>
                    <a:lumOff val="40000"/>
                  </a:schemeClr>
                </a:solidFill>
                <a:latin typeface="Calibri"/>
                <a:cs typeface="Calibri"/>
              </a:rPr>
              <a:t> GO </a:t>
            </a:r>
            <a:r>
              <a:rPr lang="en-US" sz="2000" dirty="0">
                <a:solidFill>
                  <a:schemeClr val="accent3">
                    <a:lumMod val="60000"/>
                    <a:lumOff val="40000"/>
                  </a:schemeClr>
                </a:solidFill>
                <a:latin typeface="Calibri"/>
                <a:cs typeface="Calibri"/>
              </a:rPr>
              <a:t>c</a:t>
            </a:r>
            <a:r>
              <a:rPr lang="en-US" sz="2000" dirty="0" smtClean="0">
                <a:solidFill>
                  <a:schemeClr val="accent3">
                    <a:lumMod val="60000"/>
                    <a:lumOff val="40000"/>
                  </a:schemeClr>
                </a:solidFill>
                <a:latin typeface="Calibri"/>
                <a:cs typeface="Calibri"/>
              </a:rPr>
              <a:t>y1</a:t>
            </a:r>
          </a:p>
          <a:p>
            <a:pPr algn="ctr">
              <a:spcBef>
                <a:spcPts val="76"/>
              </a:spcBef>
            </a:pPr>
            <a:r>
              <a:rPr lang="en-US" sz="2000" dirty="0">
                <a:solidFill>
                  <a:schemeClr val="accent3">
                    <a:lumMod val="60000"/>
                    <a:lumOff val="40000"/>
                  </a:schemeClr>
                </a:solidFill>
                <a:latin typeface="Calibri"/>
                <a:cs typeface="Calibri"/>
              </a:rPr>
              <a:t>d</a:t>
            </a:r>
            <a:r>
              <a:rPr lang="en-US" sz="2000" dirty="0" smtClean="0">
                <a:solidFill>
                  <a:schemeClr val="accent3">
                    <a:lumMod val="60000"/>
                    <a:lumOff val="40000"/>
                  </a:schemeClr>
                </a:solidFill>
                <a:latin typeface="Calibri"/>
                <a:cs typeface="Calibri"/>
              </a:rPr>
              <a:t>eadline</a:t>
            </a:r>
          </a:p>
          <a:p>
            <a:pPr algn="ctr">
              <a:spcBef>
                <a:spcPts val="76"/>
              </a:spcBef>
            </a:pPr>
            <a:r>
              <a:rPr lang="en-US" sz="2000" dirty="0" smtClean="0">
                <a:solidFill>
                  <a:schemeClr val="accent3">
                    <a:lumMod val="60000"/>
                    <a:lumOff val="40000"/>
                  </a:schemeClr>
                </a:solidFill>
                <a:latin typeface="Calibri"/>
                <a:cs typeface="Calibri"/>
              </a:rPr>
              <a:t>2018Feb</a:t>
            </a:r>
          </a:p>
        </p:txBody>
      </p:sp>
      <p:sp>
        <p:nvSpPr>
          <p:cNvPr id="102" name="object 25"/>
          <p:cNvSpPr txBox="1"/>
          <p:nvPr/>
        </p:nvSpPr>
        <p:spPr>
          <a:xfrm>
            <a:off x="5546524" y="3210275"/>
            <a:ext cx="552853" cy="203707"/>
          </a:xfrm>
          <a:prstGeom prst="rect">
            <a:avLst/>
          </a:prstGeom>
        </p:spPr>
        <p:txBody>
          <a:bodyPr wrap="square" lIns="0" tIns="0" rIns="0" bIns="0" rtlCol="0">
            <a:noAutofit/>
          </a:bodyPr>
          <a:lstStyle/>
          <a:p>
            <a:pPr marL="12700" algn="ctr">
              <a:lnSpc>
                <a:spcPts val="1535"/>
              </a:lnSpc>
              <a:spcBef>
                <a:spcPts val="76"/>
              </a:spcBef>
            </a:pPr>
            <a:r>
              <a:rPr lang="en-US" i="1" dirty="0" smtClean="0">
                <a:solidFill>
                  <a:srgbClr val="FFFFFF"/>
                </a:solidFill>
                <a:latin typeface="Calibri"/>
                <a:cs typeface="Calibri"/>
              </a:rPr>
              <a:t>2019</a:t>
            </a:r>
          </a:p>
          <a:p>
            <a:pPr marL="12700" algn="ctr">
              <a:lnSpc>
                <a:spcPts val="1535"/>
              </a:lnSpc>
              <a:spcBef>
                <a:spcPts val="76"/>
              </a:spcBef>
            </a:pPr>
            <a:endParaRPr sz="1600" dirty="0">
              <a:solidFill>
                <a:srgbClr val="FFFFFF"/>
              </a:solidFill>
              <a:latin typeface="Times New Roman"/>
              <a:cs typeface="Times New Roman"/>
            </a:endParaRPr>
          </a:p>
        </p:txBody>
      </p:sp>
      <p:sp>
        <p:nvSpPr>
          <p:cNvPr id="103" name="object 25"/>
          <p:cNvSpPr txBox="1"/>
          <p:nvPr/>
        </p:nvSpPr>
        <p:spPr>
          <a:xfrm>
            <a:off x="3112950" y="3210275"/>
            <a:ext cx="552853" cy="203707"/>
          </a:xfrm>
          <a:prstGeom prst="rect">
            <a:avLst/>
          </a:prstGeom>
        </p:spPr>
        <p:txBody>
          <a:bodyPr wrap="square" lIns="0" tIns="0" rIns="0" bIns="0" rtlCol="0">
            <a:noAutofit/>
          </a:bodyPr>
          <a:lstStyle/>
          <a:p>
            <a:pPr marL="12700" algn="ctr">
              <a:lnSpc>
                <a:spcPts val="1535"/>
              </a:lnSpc>
              <a:spcBef>
                <a:spcPts val="76"/>
              </a:spcBef>
            </a:pPr>
            <a:r>
              <a:rPr lang="en-US" i="1" dirty="0" smtClean="0">
                <a:solidFill>
                  <a:srgbClr val="FFFFFF"/>
                </a:solidFill>
                <a:latin typeface="Calibri"/>
                <a:cs typeface="Calibri"/>
              </a:rPr>
              <a:t>2017</a:t>
            </a:r>
          </a:p>
          <a:p>
            <a:pPr marL="12700" algn="ctr">
              <a:lnSpc>
                <a:spcPts val="1535"/>
              </a:lnSpc>
              <a:spcBef>
                <a:spcPts val="76"/>
              </a:spcBef>
            </a:pPr>
            <a:endParaRPr sz="1600" dirty="0">
              <a:solidFill>
                <a:srgbClr val="FFFFFF"/>
              </a:solidFill>
              <a:latin typeface="Times New Roman"/>
              <a:cs typeface="Times New Roman"/>
            </a:endParaRPr>
          </a:p>
        </p:txBody>
      </p:sp>
      <p:sp>
        <p:nvSpPr>
          <p:cNvPr id="104" name="object 25"/>
          <p:cNvSpPr txBox="1"/>
          <p:nvPr/>
        </p:nvSpPr>
        <p:spPr>
          <a:xfrm>
            <a:off x="1908021" y="3210275"/>
            <a:ext cx="552853" cy="203707"/>
          </a:xfrm>
          <a:prstGeom prst="rect">
            <a:avLst/>
          </a:prstGeom>
        </p:spPr>
        <p:txBody>
          <a:bodyPr wrap="square" lIns="0" tIns="0" rIns="0" bIns="0" rtlCol="0">
            <a:noAutofit/>
          </a:bodyPr>
          <a:lstStyle/>
          <a:p>
            <a:pPr marL="12700" algn="ctr">
              <a:lnSpc>
                <a:spcPts val="1535"/>
              </a:lnSpc>
              <a:spcBef>
                <a:spcPts val="76"/>
              </a:spcBef>
            </a:pPr>
            <a:r>
              <a:rPr lang="en-US" i="1" dirty="0" smtClean="0">
                <a:solidFill>
                  <a:srgbClr val="FFFFFF"/>
                </a:solidFill>
                <a:latin typeface="Calibri"/>
                <a:cs typeface="Calibri"/>
              </a:rPr>
              <a:t>2016</a:t>
            </a:r>
          </a:p>
          <a:p>
            <a:pPr marL="12700" algn="ctr">
              <a:lnSpc>
                <a:spcPts val="1535"/>
              </a:lnSpc>
              <a:spcBef>
                <a:spcPts val="76"/>
              </a:spcBef>
            </a:pPr>
            <a:endParaRPr sz="1600" dirty="0">
              <a:solidFill>
                <a:srgbClr val="FFFFFF"/>
              </a:solidFill>
              <a:latin typeface="Times New Roman"/>
              <a:cs typeface="Times New Roman"/>
            </a:endParaRPr>
          </a:p>
        </p:txBody>
      </p:sp>
      <p:sp>
        <p:nvSpPr>
          <p:cNvPr id="105" name="object 25"/>
          <p:cNvSpPr txBox="1"/>
          <p:nvPr/>
        </p:nvSpPr>
        <p:spPr>
          <a:xfrm>
            <a:off x="6765724" y="3210275"/>
            <a:ext cx="552853" cy="203707"/>
          </a:xfrm>
          <a:prstGeom prst="rect">
            <a:avLst/>
          </a:prstGeom>
        </p:spPr>
        <p:txBody>
          <a:bodyPr wrap="square" lIns="0" tIns="0" rIns="0" bIns="0" rtlCol="0">
            <a:noAutofit/>
          </a:bodyPr>
          <a:lstStyle/>
          <a:p>
            <a:pPr marL="12700" algn="ctr">
              <a:lnSpc>
                <a:spcPts val="1535"/>
              </a:lnSpc>
              <a:spcBef>
                <a:spcPts val="76"/>
              </a:spcBef>
            </a:pPr>
            <a:r>
              <a:rPr lang="en-US" i="1" dirty="0" smtClean="0">
                <a:solidFill>
                  <a:srgbClr val="FFFFFF"/>
                </a:solidFill>
                <a:latin typeface="Calibri"/>
                <a:cs typeface="Calibri"/>
              </a:rPr>
              <a:t>2020</a:t>
            </a:r>
          </a:p>
          <a:p>
            <a:pPr marL="12700" algn="ctr">
              <a:lnSpc>
                <a:spcPts val="1535"/>
              </a:lnSpc>
              <a:spcBef>
                <a:spcPts val="76"/>
              </a:spcBef>
            </a:pPr>
            <a:endParaRPr sz="1600" dirty="0">
              <a:solidFill>
                <a:srgbClr val="FFFFFF"/>
              </a:solidFill>
              <a:latin typeface="Times New Roman"/>
              <a:cs typeface="Times New Roman"/>
            </a:endParaRPr>
          </a:p>
        </p:txBody>
      </p:sp>
      <p:sp>
        <p:nvSpPr>
          <p:cNvPr id="106" name="object 25"/>
          <p:cNvSpPr txBox="1"/>
          <p:nvPr/>
        </p:nvSpPr>
        <p:spPr>
          <a:xfrm>
            <a:off x="7988099" y="3210275"/>
            <a:ext cx="552853" cy="203707"/>
          </a:xfrm>
          <a:prstGeom prst="rect">
            <a:avLst/>
          </a:prstGeom>
        </p:spPr>
        <p:txBody>
          <a:bodyPr wrap="square" lIns="0" tIns="0" rIns="0" bIns="0" rtlCol="0">
            <a:noAutofit/>
          </a:bodyPr>
          <a:lstStyle/>
          <a:p>
            <a:pPr marL="12700" algn="ctr">
              <a:lnSpc>
                <a:spcPts val="1535"/>
              </a:lnSpc>
              <a:spcBef>
                <a:spcPts val="76"/>
              </a:spcBef>
            </a:pPr>
            <a:r>
              <a:rPr lang="en-US" i="1" dirty="0" smtClean="0">
                <a:solidFill>
                  <a:srgbClr val="FFFFFF"/>
                </a:solidFill>
                <a:latin typeface="Calibri"/>
                <a:cs typeface="Calibri"/>
              </a:rPr>
              <a:t>2021</a:t>
            </a:r>
          </a:p>
          <a:p>
            <a:pPr marL="12700" algn="ctr">
              <a:lnSpc>
                <a:spcPts val="1535"/>
              </a:lnSpc>
              <a:spcBef>
                <a:spcPts val="76"/>
              </a:spcBef>
            </a:pPr>
            <a:endParaRPr sz="1600" dirty="0">
              <a:solidFill>
                <a:srgbClr val="FFFFFF"/>
              </a:solidFill>
              <a:latin typeface="Times New Roman"/>
              <a:cs typeface="Times New Roman"/>
            </a:endParaRPr>
          </a:p>
        </p:txBody>
      </p:sp>
      <p:sp>
        <p:nvSpPr>
          <p:cNvPr id="107" name="object 25"/>
          <p:cNvSpPr txBox="1"/>
          <p:nvPr/>
        </p:nvSpPr>
        <p:spPr>
          <a:xfrm>
            <a:off x="4332134" y="3210275"/>
            <a:ext cx="552853" cy="203707"/>
          </a:xfrm>
          <a:prstGeom prst="rect">
            <a:avLst/>
          </a:prstGeom>
        </p:spPr>
        <p:txBody>
          <a:bodyPr wrap="square" lIns="0" tIns="0" rIns="0" bIns="0" rtlCol="0">
            <a:noAutofit/>
          </a:bodyPr>
          <a:lstStyle/>
          <a:p>
            <a:pPr marL="12700" algn="ctr">
              <a:lnSpc>
                <a:spcPts val="1535"/>
              </a:lnSpc>
              <a:spcBef>
                <a:spcPts val="76"/>
              </a:spcBef>
            </a:pPr>
            <a:r>
              <a:rPr lang="en-US" i="1" dirty="0" smtClean="0">
                <a:solidFill>
                  <a:srgbClr val="FFFFFF"/>
                </a:solidFill>
                <a:latin typeface="Calibri"/>
                <a:cs typeface="Calibri"/>
              </a:rPr>
              <a:t>2018</a:t>
            </a:r>
          </a:p>
          <a:p>
            <a:pPr marL="12700" algn="ctr">
              <a:lnSpc>
                <a:spcPts val="1535"/>
              </a:lnSpc>
              <a:spcBef>
                <a:spcPts val="76"/>
              </a:spcBef>
            </a:pPr>
            <a:endParaRPr sz="1600" dirty="0">
              <a:solidFill>
                <a:srgbClr val="FFFFFF"/>
              </a:solidFill>
              <a:latin typeface="Times New Roman"/>
              <a:cs typeface="Times New Roman"/>
            </a:endParaRPr>
          </a:p>
        </p:txBody>
      </p:sp>
      <p:cxnSp>
        <p:nvCxnSpPr>
          <p:cNvPr id="49" name="Straight Connector 48"/>
          <p:cNvCxnSpPr/>
          <p:nvPr/>
        </p:nvCxnSpPr>
        <p:spPr>
          <a:xfrm flipV="1">
            <a:off x="6190198" y="3413982"/>
            <a:ext cx="0" cy="1097280"/>
          </a:xfrm>
          <a:prstGeom prst="line">
            <a:avLst/>
          </a:prstGeom>
          <a:ln w="38100" cmpd="sng">
            <a:solidFill>
              <a:srgbClr val="C3D69B"/>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50" name="object 28"/>
          <p:cNvSpPr txBox="1"/>
          <p:nvPr/>
        </p:nvSpPr>
        <p:spPr>
          <a:xfrm>
            <a:off x="6261505" y="3914230"/>
            <a:ext cx="1534434" cy="668236"/>
          </a:xfrm>
          <a:prstGeom prst="rect">
            <a:avLst/>
          </a:prstGeom>
          <a:ln>
            <a:noFill/>
          </a:ln>
        </p:spPr>
        <p:txBody>
          <a:bodyPr wrap="square" lIns="0" tIns="0" rIns="0" bIns="0" rtlCol="0">
            <a:noAutofit/>
          </a:bodyPr>
          <a:lstStyle/>
          <a:p>
            <a:pPr>
              <a:spcBef>
                <a:spcPts val="76"/>
              </a:spcBef>
            </a:pPr>
            <a:r>
              <a:rPr lang="en-US" sz="1400" b="1" spc="0" dirty="0" smtClean="0">
                <a:solidFill>
                  <a:schemeClr val="bg1"/>
                </a:solidFill>
                <a:latin typeface="Calibri"/>
                <a:cs typeface="Calibri"/>
              </a:rPr>
              <a:t> </a:t>
            </a:r>
            <a:r>
              <a:rPr lang="en-US" sz="2000" dirty="0" smtClean="0">
                <a:solidFill>
                  <a:schemeClr val="accent3">
                    <a:lumMod val="60000"/>
                    <a:lumOff val="40000"/>
                  </a:schemeClr>
                </a:solidFill>
                <a:latin typeface="Calibri"/>
                <a:cs typeface="Calibri"/>
              </a:rPr>
              <a:t>Cy2 CP</a:t>
            </a:r>
          </a:p>
          <a:p>
            <a:pPr>
              <a:spcBef>
                <a:spcPts val="76"/>
              </a:spcBef>
            </a:pPr>
            <a:r>
              <a:rPr lang="en-US" sz="2000" dirty="0" smtClean="0">
                <a:solidFill>
                  <a:schemeClr val="accent3">
                    <a:lumMod val="60000"/>
                    <a:lumOff val="40000"/>
                  </a:schemeClr>
                </a:solidFill>
                <a:latin typeface="Calibri"/>
                <a:cs typeface="Calibri"/>
              </a:rPr>
              <a:t>mid-late 2019</a:t>
            </a:r>
            <a:endParaRPr lang="en-US" dirty="0" smtClean="0">
              <a:solidFill>
                <a:schemeClr val="accent3">
                  <a:lumMod val="60000"/>
                  <a:lumOff val="40000"/>
                </a:schemeClr>
              </a:solidFill>
              <a:latin typeface="Calibri"/>
              <a:cs typeface="Calibri"/>
            </a:endParaRPr>
          </a:p>
        </p:txBody>
      </p:sp>
      <p:sp>
        <p:nvSpPr>
          <p:cNvPr id="52" name="TextBox 51"/>
          <p:cNvSpPr txBox="1"/>
          <p:nvPr/>
        </p:nvSpPr>
        <p:spPr>
          <a:xfrm>
            <a:off x="1795820" y="117836"/>
            <a:ext cx="5534225" cy="892552"/>
          </a:xfrm>
          <a:prstGeom prst="rect">
            <a:avLst/>
          </a:prstGeom>
          <a:noFill/>
        </p:spPr>
        <p:txBody>
          <a:bodyPr wrap="none" rtlCol="0">
            <a:spAutoFit/>
          </a:bodyPr>
          <a:lstStyle/>
          <a:p>
            <a:pPr algn="ctr"/>
            <a:r>
              <a:rPr lang="en-US" sz="3200" i="1" dirty="0" smtClean="0">
                <a:solidFill>
                  <a:srgbClr val="FFFFFF"/>
                </a:solidFill>
                <a:effectLst>
                  <a:outerShdw blurRad="50800" dist="38100" dir="13500000" algn="br" rotWithShape="0">
                    <a:prstClr val="black">
                      <a:alpha val="40000"/>
                    </a:prstClr>
                  </a:outerShdw>
                </a:effectLst>
              </a:rPr>
              <a:t>JWST Science Planning Timeline</a:t>
            </a:r>
          </a:p>
          <a:p>
            <a:pPr algn="ctr"/>
            <a:r>
              <a:rPr lang="en-US" sz="2000" i="1" dirty="0" smtClean="0">
                <a:solidFill>
                  <a:srgbClr val="FFFFFF"/>
                </a:solidFill>
                <a:effectLst>
                  <a:outerShdw blurRad="50800" dist="38100" dir="13500000" algn="br" rotWithShape="0">
                    <a:prstClr val="black">
                      <a:alpha val="40000"/>
                    </a:prstClr>
                  </a:outerShdw>
                </a:effectLst>
              </a:rPr>
              <a:t>(as of 2014Feb)</a:t>
            </a:r>
          </a:p>
        </p:txBody>
      </p:sp>
    </p:spTree>
    <p:extLst>
      <p:ext uri="{BB962C8B-B14F-4D97-AF65-F5344CB8AC3E}">
        <p14:creationId xmlns:p14="http://schemas.microsoft.com/office/powerpoint/2010/main" val="28887395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8"/>
          <p:cNvSpPr txBox="1"/>
          <p:nvPr/>
        </p:nvSpPr>
        <p:spPr>
          <a:xfrm>
            <a:off x="364916" y="859527"/>
            <a:ext cx="8525084" cy="5795273"/>
          </a:xfrm>
          <a:prstGeom prst="rect">
            <a:avLst/>
          </a:prstGeom>
          <a:ln>
            <a:noFill/>
          </a:ln>
        </p:spPr>
        <p:txBody>
          <a:bodyPr wrap="square" lIns="0" tIns="0" rIns="0" bIns="0" rtlCol="0">
            <a:noAutofit/>
          </a:bodyPr>
          <a:lstStyle/>
          <a:p>
            <a:pPr>
              <a:spcBef>
                <a:spcPts val="76"/>
              </a:spcBef>
            </a:pPr>
            <a:r>
              <a:rPr lang="en-US" sz="1400" b="1" spc="0" dirty="0" smtClean="0">
                <a:solidFill>
                  <a:schemeClr val="bg1"/>
                </a:solidFill>
                <a:latin typeface="Calibri"/>
                <a:cs typeface="Calibri"/>
              </a:rPr>
              <a:t> </a:t>
            </a:r>
            <a:r>
              <a:rPr lang="en-US" sz="2400" i="1" dirty="0">
                <a:solidFill>
                  <a:schemeClr val="tx2">
                    <a:lumMod val="40000"/>
                    <a:lumOff val="60000"/>
                  </a:schemeClr>
                </a:solidFill>
                <a:latin typeface="Calibri"/>
                <a:cs typeface="Calibri"/>
              </a:rPr>
              <a:t>C</a:t>
            </a:r>
            <a:r>
              <a:rPr lang="en-US" sz="2400" i="1" dirty="0" smtClean="0">
                <a:solidFill>
                  <a:schemeClr val="tx2">
                    <a:lumMod val="40000"/>
                    <a:lumOff val="60000"/>
                  </a:schemeClr>
                </a:solidFill>
                <a:latin typeface="Calibri"/>
                <a:cs typeface="Calibri"/>
              </a:rPr>
              <a:t>ommissioning Program [6 </a:t>
            </a:r>
            <a:r>
              <a:rPr lang="en-US" sz="2400" i="1" dirty="0" err="1" smtClean="0">
                <a:solidFill>
                  <a:schemeClr val="tx2">
                    <a:lumMod val="40000"/>
                    <a:lumOff val="60000"/>
                  </a:schemeClr>
                </a:solidFill>
                <a:latin typeface="Calibri"/>
                <a:cs typeface="Calibri"/>
              </a:rPr>
              <a:t>mo</a:t>
            </a:r>
            <a:r>
              <a:rPr lang="en-US" sz="2400" i="1" dirty="0" smtClean="0">
                <a:solidFill>
                  <a:schemeClr val="tx2">
                    <a:lumMod val="40000"/>
                    <a:lumOff val="60000"/>
                  </a:schemeClr>
                </a:solidFill>
                <a:latin typeface="Calibri"/>
                <a:cs typeface="Calibri"/>
              </a:rPr>
              <a:t>: 2018 Oct-2019 Apr] </a:t>
            </a:r>
          </a:p>
          <a:p>
            <a:pPr>
              <a:spcBef>
                <a:spcPts val="76"/>
              </a:spcBef>
            </a:pPr>
            <a:r>
              <a:rPr lang="en-US" sz="2400" i="1" dirty="0">
                <a:solidFill>
                  <a:schemeClr val="tx2">
                    <a:lumMod val="40000"/>
                    <a:lumOff val="60000"/>
                  </a:schemeClr>
                </a:solidFill>
                <a:latin typeface="Calibri"/>
                <a:cs typeface="Calibri"/>
              </a:rPr>
              <a:t>	</a:t>
            </a:r>
            <a:r>
              <a:rPr lang="en-US" sz="2400" i="1" dirty="0" smtClean="0">
                <a:solidFill>
                  <a:schemeClr val="tx2">
                    <a:lumMod val="40000"/>
                    <a:lumOff val="60000"/>
                  </a:schemeClr>
                </a:solidFill>
                <a:latin typeface="Calibri"/>
                <a:cs typeface="Calibri"/>
              </a:rPr>
              <a:t>- full schedule of </a:t>
            </a:r>
            <a:r>
              <a:rPr lang="en-US" sz="2400" i="1" dirty="0">
                <a:solidFill>
                  <a:schemeClr val="tx2">
                    <a:lumMod val="40000"/>
                    <a:lumOff val="60000"/>
                  </a:schemeClr>
                </a:solidFill>
                <a:cs typeface="Calibri"/>
              </a:rPr>
              <a:t>deployment &amp; check-out activities</a:t>
            </a:r>
            <a:endParaRPr lang="en-US" sz="2400" i="1" dirty="0" smtClean="0">
              <a:solidFill>
                <a:schemeClr val="tx2">
                  <a:lumMod val="40000"/>
                  <a:lumOff val="60000"/>
                </a:schemeClr>
              </a:solidFill>
              <a:latin typeface="Calibri"/>
              <a:cs typeface="Calibri"/>
            </a:endParaRPr>
          </a:p>
          <a:p>
            <a:pPr>
              <a:spcBef>
                <a:spcPts val="76"/>
              </a:spcBef>
            </a:pPr>
            <a:r>
              <a:rPr lang="en-US" sz="2400" i="1" dirty="0">
                <a:solidFill>
                  <a:schemeClr val="tx2">
                    <a:lumMod val="40000"/>
                    <a:lumOff val="60000"/>
                  </a:schemeClr>
                </a:solidFill>
                <a:latin typeface="Calibri"/>
                <a:cs typeface="Calibri"/>
              </a:rPr>
              <a:t>	</a:t>
            </a:r>
            <a:r>
              <a:rPr lang="en-US" sz="2400" i="1" dirty="0" smtClean="0">
                <a:solidFill>
                  <a:schemeClr val="tx2">
                    <a:lumMod val="40000"/>
                    <a:lumOff val="60000"/>
                  </a:schemeClr>
                </a:solidFill>
                <a:latin typeface="Calibri"/>
                <a:cs typeface="Calibri"/>
              </a:rPr>
              <a:t>- limited set of science calibration </a:t>
            </a:r>
            <a:r>
              <a:rPr lang="en-US" sz="2400" i="1" dirty="0" err="1" smtClean="0">
                <a:solidFill>
                  <a:schemeClr val="tx2">
                    <a:lumMod val="40000"/>
                    <a:lumOff val="60000"/>
                  </a:schemeClr>
                </a:solidFill>
                <a:latin typeface="Calibri"/>
                <a:cs typeface="Calibri"/>
              </a:rPr>
              <a:t>obs</a:t>
            </a:r>
            <a:r>
              <a:rPr lang="en-US" sz="2400" i="1" dirty="0" smtClean="0">
                <a:solidFill>
                  <a:schemeClr val="tx2">
                    <a:lumMod val="40000"/>
                    <a:lumOff val="60000"/>
                  </a:schemeClr>
                </a:solidFill>
                <a:latin typeface="Calibri"/>
                <a:cs typeface="Calibri"/>
              </a:rPr>
              <a:t> possible</a:t>
            </a:r>
          </a:p>
          <a:p>
            <a:pPr>
              <a:spcBef>
                <a:spcPts val="76"/>
              </a:spcBef>
            </a:pPr>
            <a:r>
              <a:rPr lang="en-US" sz="2400" i="1" dirty="0">
                <a:solidFill>
                  <a:schemeClr val="tx2">
                    <a:lumMod val="40000"/>
                    <a:lumOff val="60000"/>
                  </a:schemeClr>
                </a:solidFill>
                <a:latin typeface="Calibri"/>
                <a:cs typeface="Calibri"/>
              </a:rPr>
              <a:t>	</a:t>
            </a:r>
            <a:r>
              <a:rPr lang="en-US" sz="2400" i="1" dirty="0" smtClean="0">
                <a:solidFill>
                  <a:schemeClr val="tx2">
                    <a:lumMod val="40000"/>
                    <a:lumOff val="60000"/>
                  </a:schemeClr>
                </a:solidFill>
                <a:latin typeface="Calibri"/>
                <a:cs typeface="Calibri"/>
              </a:rPr>
              <a:t>- science </a:t>
            </a:r>
            <a:r>
              <a:rPr lang="en-US" sz="2400" i="1" dirty="0" err="1" smtClean="0">
                <a:solidFill>
                  <a:schemeClr val="tx2">
                    <a:lumMod val="40000"/>
                    <a:lumOff val="60000"/>
                  </a:schemeClr>
                </a:solidFill>
                <a:latin typeface="Calibri"/>
                <a:cs typeface="Calibri"/>
              </a:rPr>
              <a:t>obs</a:t>
            </a:r>
            <a:r>
              <a:rPr lang="en-US" sz="2400" i="1" dirty="0" smtClean="0">
                <a:solidFill>
                  <a:schemeClr val="tx2">
                    <a:lumMod val="40000"/>
                    <a:lumOff val="60000"/>
                  </a:schemeClr>
                </a:solidFill>
                <a:latin typeface="Calibri"/>
                <a:cs typeface="Calibri"/>
              </a:rPr>
              <a:t> highly unlikely</a:t>
            </a:r>
          </a:p>
          <a:p>
            <a:pPr>
              <a:spcBef>
                <a:spcPts val="76"/>
              </a:spcBef>
            </a:pPr>
            <a:endParaRPr lang="en-US" sz="1000" i="1" dirty="0" smtClean="0">
              <a:solidFill>
                <a:schemeClr val="tx2">
                  <a:lumMod val="40000"/>
                  <a:lumOff val="60000"/>
                </a:schemeClr>
              </a:solidFill>
              <a:latin typeface="Calibri"/>
              <a:cs typeface="Calibri"/>
            </a:endParaRPr>
          </a:p>
          <a:p>
            <a:pPr>
              <a:spcBef>
                <a:spcPts val="76"/>
              </a:spcBef>
            </a:pPr>
            <a:r>
              <a:rPr lang="en-US" sz="2400" i="1" dirty="0" smtClean="0">
                <a:solidFill>
                  <a:schemeClr val="accent3">
                    <a:lumMod val="60000"/>
                    <a:lumOff val="40000"/>
                  </a:schemeClr>
                </a:solidFill>
                <a:latin typeface="Calibri"/>
                <a:cs typeface="Calibri"/>
              </a:rPr>
              <a:t>Guest Observer Program [2019 Apr -]</a:t>
            </a:r>
          </a:p>
          <a:p>
            <a:pPr>
              <a:spcBef>
                <a:spcPts val="76"/>
              </a:spcBef>
            </a:pPr>
            <a:r>
              <a:rPr lang="en-US" sz="2400" i="1" dirty="0">
                <a:solidFill>
                  <a:schemeClr val="accent3">
                    <a:lumMod val="60000"/>
                    <a:lumOff val="40000"/>
                  </a:schemeClr>
                </a:solidFill>
                <a:latin typeface="Calibri"/>
                <a:cs typeface="Calibri"/>
              </a:rPr>
              <a:t>	</a:t>
            </a:r>
            <a:r>
              <a:rPr lang="en-US" sz="2400" i="1" dirty="0" smtClean="0">
                <a:solidFill>
                  <a:schemeClr val="accent3">
                    <a:lumMod val="60000"/>
                    <a:lumOff val="40000"/>
                  </a:schemeClr>
                </a:solidFill>
                <a:latin typeface="Calibri"/>
                <a:cs typeface="Calibri"/>
              </a:rPr>
              <a:t>- use GO programs from HST, Spitzer, Chandra, etc. as models</a:t>
            </a:r>
          </a:p>
          <a:p>
            <a:pPr>
              <a:spcBef>
                <a:spcPts val="76"/>
              </a:spcBef>
            </a:pPr>
            <a:r>
              <a:rPr lang="en-US" sz="2400" i="1" dirty="0">
                <a:solidFill>
                  <a:schemeClr val="accent3">
                    <a:lumMod val="60000"/>
                    <a:lumOff val="40000"/>
                  </a:schemeClr>
                </a:solidFill>
                <a:latin typeface="Calibri"/>
                <a:cs typeface="Calibri"/>
              </a:rPr>
              <a:t>	</a:t>
            </a:r>
            <a:r>
              <a:rPr lang="en-US" sz="2400" i="1" dirty="0" smtClean="0">
                <a:solidFill>
                  <a:schemeClr val="accent3">
                    <a:lumMod val="60000"/>
                    <a:lumOff val="40000"/>
                  </a:schemeClr>
                </a:solidFill>
                <a:latin typeface="Calibri"/>
                <a:cs typeface="Calibri"/>
              </a:rPr>
              <a:t>- flexible to accommodate programs with range of sizes</a:t>
            </a:r>
          </a:p>
          <a:p>
            <a:pPr>
              <a:spcBef>
                <a:spcPts val="76"/>
              </a:spcBef>
            </a:pPr>
            <a:r>
              <a:rPr lang="en-US" sz="2400" i="1" dirty="0" smtClean="0">
                <a:solidFill>
                  <a:schemeClr val="accent3">
                    <a:lumMod val="60000"/>
                    <a:lumOff val="40000"/>
                  </a:schemeClr>
                </a:solidFill>
                <a:latin typeface="Calibri"/>
                <a:cs typeface="Calibri"/>
              </a:rPr>
              <a:t>	- support archival research</a:t>
            </a:r>
          </a:p>
          <a:p>
            <a:pPr>
              <a:spcBef>
                <a:spcPts val="76"/>
              </a:spcBef>
            </a:pPr>
            <a:r>
              <a:rPr lang="en-US" sz="2400" i="1" dirty="0">
                <a:solidFill>
                  <a:schemeClr val="accent3">
                    <a:lumMod val="60000"/>
                    <a:lumOff val="40000"/>
                  </a:schemeClr>
                </a:solidFill>
                <a:latin typeface="Calibri"/>
                <a:cs typeface="Calibri"/>
              </a:rPr>
              <a:t>	</a:t>
            </a:r>
            <a:r>
              <a:rPr lang="en-US" sz="2400" i="1" dirty="0" smtClean="0">
                <a:solidFill>
                  <a:schemeClr val="accent3">
                    <a:lumMod val="60000"/>
                    <a:lumOff val="40000"/>
                  </a:schemeClr>
                </a:solidFill>
                <a:latin typeface="Calibri"/>
                <a:cs typeface="Calibri"/>
              </a:rPr>
              <a:t>- details TBD, consultations with JSTAC</a:t>
            </a:r>
          </a:p>
          <a:p>
            <a:pPr>
              <a:spcBef>
                <a:spcPts val="76"/>
              </a:spcBef>
            </a:pPr>
            <a:endParaRPr lang="en-US" sz="1000" i="1" dirty="0" smtClean="0">
              <a:solidFill>
                <a:schemeClr val="accent6">
                  <a:lumMod val="40000"/>
                  <a:lumOff val="60000"/>
                </a:schemeClr>
              </a:solidFill>
              <a:cs typeface="Calibri"/>
            </a:endParaRPr>
          </a:p>
          <a:p>
            <a:pPr>
              <a:spcBef>
                <a:spcPts val="76"/>
              </a:spcBef>
            </a:pPr>
            <a:endParaRPr lang="en-US" sz="2400" i="1" dirty="0" smtClean="0">
              <a:solidFill>
                <a:schemeClr val="accent3">
                  <a:lumMod val="60000"/>
                  <a:lumOff val="40000"/>
                </a:schemeClr>
              </a:solidFill>
              <a:latin typeface="Calibri"/>
              <a:cs typeface="Calibri"/>
            </a:endParaRPr>
          </a:p>
          <a:p>
            <a:pPr>
              <a:spcBef>
                <a:spcPts val="76"/>
              </a:spcBef>
            </a:pPr>
            <a:endParaRPr lang="en-US" sz="1000" i="1" dirty="0" smtClean="0">
              <a:solidFill>
                <a:schemeClr val="tx2">
                  <a:lumMod val="40000"/>
                  <a:lumOff val="60000"/>
                </a:schemeClr>
              </a:solidFill>
              <a:latin typeface="Calibri"/>
              <a:cs typeface="Calibri"/>
            </a:endParaRPr>
          </a:p>
        </p:txBody>
      </p:sp>
      <p:sp>
        <p:nvSpPr>
          <p:cNvPr id="5" name="TextBox 4"/>
          <p:cNvSpPr txBox="1"/>
          <p:nvPr/>
        </p:nvSpPr>
        <p:spPr>
          <a:xfrm>
            <a:off x="2472695" y="117836"/>
            <a:ext cx="4180489" cy="584776"/>
          </a:xfrm>
          <a:prstGeom prst="rect">
            <a:avLst/>
          </a:prstGeom>
          <a:noFill/>
        </p:spPr>
        <p:txBody>
          <a:bodyPr wrap="none" rtlCol="0">
            <a:spAutoFit/>
          </a:bodyPr>
          <a:lstStyle/>
          <a:p>
            <a:pPr algn="ctr"/>
            <a:r>
              <a:rPr lang="en-US" sz="3200" i="1" dirty="0" smtClean="0">
                <a:solidFill>
                  <a:srgbClr val="FFFFFF"/>
                </a:solidFill>
                <a:effectLst>
                  <a:outerShdw blurRad="50800" dist="38100" dir="13500000" algn="br" rotWithShape="0">
                    <a:prstClr val="black">
                      <a:alpha val="40000"/>
                    </a:prstClr>
                  </a:outerShdw>
                </a:effectLst>
              </a:rPr>
              <a:t>Classes of Observations</a:t>
            </a:r>
          </a:p>
        </p:txBody>
      </p:sp>
    </p:spTree>
    <p:extLst>
      <p:ext uri="{BB962C8B-B14F-4D97-AF65-F5344CB8AC3E}">
        <p14:creationId xmlns:p14="http://schemas.microsoft.com/office/powerpoint/2010/main" val="786376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38"/>
          <p:cNvSpPr/>
          <p:nvPr/>
        </p:nvSpPr>
        <p:spPr>
          <a:xfrm>
            <a:off x="7304532" y="343220"/>
            <a:ext cx="576072" cy="752855"/>
          </a:xfrm>
          <a:prstGeom prst="rect">
            <a:avLst/>
          </a:prstGeom>
          <a:blipFill>
            <a:blip r:embed="rId2" cstate="print"/>
            <a:stretch>
              <a:fillRect/>
            </a:stretch>
          </a:blipFill>
        </p:spPr>
        <p:txBody>
          <a:bodyPr wrap="square" lIns="0" tIns="0" rIns="0" bIns="0" rtlCol="0">
            <a:noAutofit/>
          </a:bodyPr>
          <a:lstStyle/>
          <a:p>
            <a:endParaRPr/>
          </a:p>
        </p:txBody>
      </p:sp>
      <p:sp>
        <p:nvSpPr>
          <p:cNvPr id="20" name="object 51"/>
          <p:cNvSpPr/>
          <p:nvPr/>
        </p:nvSpPr>
        <p:spPr>
          <a:xfrm>
            <a:off x="366712" y="3065719"/>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chemeClr val="bg1">
              <a:lumMod val="50000"/>
            </a:schemeClr>
          </a:solidFill>
        </p:spPr>
        <p:txBody>
          <a:bodyPr wrap="square" lIns="0" tIns="0" rIns="0" bIns="0" rtlCol="0">
            <a:noAutofit/>
          </a:bodyPr>
          <a:lstStyle/>
          <a:p>
            <a:pPr algn="ctr"/>
            <a:endParaRPr/>
          </a:p>
        </p:txBody>
      </p:sp>
      <p:sp>
        <p:nvSpPr>
          <p:cNvPr id="21" name="object 52"/>
          <p:cNvSpPr/>
          <p:nvPr/>
        </p:nvSpPr>
        <p:spPr>
          <a:xfrm>
            <a:off x="366712" y="3065719"/>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ln w="9525">
            <a:solidFill>
              <a:schemeClr val="bg1">
                <a:lumMod val="50000"/>
              </a:schemeClr>
            </a:solidFill>
          </a:ln>
        </p:spPr>
        <p:txBody>
          <a:bodyPr wrap="square" lIns="0" tIns="0" rIns="0" bIns="0" rtlCol="0">
            <a:noAutofit/>
          </a:bodyPr>
          <a:lstStyle/>
          <a:p>
            <a:endParaRPr>
              <a:solidFill>
                <a:schemeClr val="bg1">
                  <a:lumMod val="50000"/>
                </a:schemeClr>
              </a:solidFill>
            </a:endParaRPr>
          </a:p>
        </p:txBody>
      </p:sp>
      <p:sp>
        <p:nvSpPr>
          <p:cNvPr id="22" name="object 53"/>
          <p:cNvSpPr/>
          <p:nvPr/>
        </p:nvSpPr>
        <p:spPr>
          <a:xfrm>
            <a:off x="1598071" y="3065719"/>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rgbClr val="FFFFFF"/>
          </a:solidFill>
        </p:spPr>
        <p:txBody>
          <a:bodyPr wrap="square" lIns="0" tIns="0" rIns="0" bIns="0" rtlCol="0">
            <a:noAutofit/>
          </a:bodyPr>
          <a:lstStyle/>
          <a:p>
            <a:pPr algn="ctr"/>
            <a:endParaRPr/>
          </a:p>
        </p:txBody>
      </p:sp>
      <p:sp>
        <p:nvSpPr>
          <p:cNvPr id="23" name="object 54"/>
          <p:cNvSpPr/>
          <p:nvPr/>
        </p:nvSpPr>
        <p:spPr>
          <a:xfrm>
            <a:off x="1576451" y="3065719"/>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ln w="9525">
            <a:solidFill>
              <a:srgbClr val="003366"/>
            </a:solidFill>
          </a:ln>
        </p:spPr>
        <p:txBody>
          <a:bodyPr wrap="square" lIns="0" tIns="0" rIns="0" bIns="0" rtlCol="0">
            <a:noAutofit/>
          </a:bodyPr>
          <a:lstStyle/>
          <a:p>
            <a:endParaRPr/>
          </a:p>
        </p:txBody>
      </p:sp>
      <p:sp>
        <p:nvSpPr>
          <p:cNvPr id="24" name="object 55"/>
          <p:cNvSpPr/>
          <p:nvPr/>
        </p:nvSpPr>
        <p:spPr>
          <a:xfrm>
            <a:off x="2779776" y="3067370"/>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rgbClr val="7F7F7F"/>
          </a:solidFill>
          <a:ln>
            <a:solidFill>
              <a:srgbClr val="7F7F7F"/>
            </a:solidFill>
          </a:ln>
        </p:spPr>
        <p:txBody>
          <a:bodyPr wrap="square" lIns="0" tIns="0" rIns="0" bIns="0" rtlCol="0">
            <a:noAutofit/>
          </a:bodyPr>
          <a:lstStyle/>
          <a:p>
            <a:endParaRPr/>
          </a:p>
        </p:txBody>
      </p:sp>
      <p:sp>
        <p:nvSpPr>
          <p:cNvPr id="25" name="object 56"/>
          <p:cNvSpPr/>
          <p:nvPr/>
        </p:nvSpPr>
        <p:spPr>
          <a:xfrm>
            <a:off x="2779776" y="3067370"/>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ln w="9525">
            <a:solidFill>
              <a:schemeClr val="bg1">
                <a:lumMod val="50000"/>
              </a:schemeClr>
            </a:solidFill>
          </a:ln>
        </p:spPr>
        <p:txBody>
          <a:bodyPr wrap="square" lIns="0" tIns="0" rIns="0" bIns="0" rtlCol="0">
            <a:noAutofit/>
          </a:bodyPr>
          <a:lstStyle/>
          <a:p>
            <a:endParaRPr/>
          </a:p>
        </p:txBody>
      </p:sp>
      <p:sp>
        <p:nvSpPr>
          <p:cNvPr id="26" name="object 57"/>
          <p:cNvSpPr/>
          <p:nvPr/>
        </p:nvSpPr>
        <p:spPr>
          <a:xfrm>
            <a:off x="3998976" y="3067370"/>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rgbClr val="FFFFFF"/>
          </a:solidFill>
        </p:spPr>
        <p:txBody>
          <a:bodyPr wrap="square" lIns="0" tIns="0" rIns="0" bIns="0" rtlCol="0">
            <a:noAutofit/>
          </a:bodyPr>
          <a:lstStyle/>
          <a:p>
            <a:endParaRPr/>
          </a:p>
        </p:txBody>
      </p:sp>
      <p:sp>
        <p:nvSpPr>
          <p:cNvPr id="27" name="object 58"/>
          <p:cNvSpPr/>
          <p:nvPr/>
        </p:nvSpPr>
        <p:spPr>
          <a:xfrm>
            <a:off x="3998976" y="3067370"/>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ln w="9525">
            <a:solidFill>
              <a:srgbClr val="003366"/>
            </a:solidFill>
          </a:ln>
        </p:spPr>
        <p:txBody>
          <a:bodyPr wrap="square" lIns="0" tIns="0" rIns="0" bIns="0" rtlCol="0">
            <a:noAutofit/>
          </a:bodyPr>
          <a:lstStyle/>
          <a:p>
            <a:endParaRPr/>
          </a:p>
        </p:txBody>
      </p:sp>
      <p:sp>
        <p:nvSpPr>
          <p:cNvPr id="28" name="object 59"/>
          <p:cNvSpPr/>
          <p:nvPr/>
        </p:nvSpPr>
        <p:spPr>
          <a:xfrm>
            <a:off x="5213350" y="3069021"/>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rgbClr val="7F7F7F"/>
          </a:solidFill>
          <a:ln>
            <a:solidFill>
              <a:srgbClr val="7F7F7F"/>
            </a:solidFill>
          </a:ln>
        </p:spPr>
        <p:txBody>
          <a:bodyPr wrap="square" lIns="0" tIns="0" rIns="0" bIns="0" rtlCol="0">
            <a:noAutofit/>
          </a:bodyPr>
          <a:lstStyle/>
          <a:p>
            <a:endParaRPr/>
          </a:p>
        </p:txBody>
      </p:sp>
      <p:sp>
        <p:nvSpPr>
          <p:cNvPr id="29" name="object 60"/>
          <p:cNvSpPr/>
          <p:nvPr/>
        </p:nvSpPr>
        <p:spPr>
          <a:xfrm>
            <a:off x="5213350" y="3069021"/>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rgbClr val="7F7F7F"/>
          </a:solidFill>
          <a:ln w="9525">
            <a:solidFill>
              <a:srgbClr val="7F7F7F"/>
            </a:solidFill>
          </a:ln>
        </p:spPr>
        <p:txBody>
          <a:bodyPr wrap="square" lIns="0" tIns="0" rIns="0" bIns="0" rtlCol="0">
            <a:noAutofit/>
          </a:bodyPr>
          <a:lstStyle/>
          <a:p>
            <a:endParaRPr/>
          </a:p>
        </p:txBody>
      </p:sp>
      <p:sp>
        <p:nvSpPr>
          <p:cNvPr id="30" name="object 61"/>
          <p:cNvSpPr/>
          <p:nvPr/>
        </p:nvSpPr>
        <p:spPr>
          <a:xfrm>
            <a:off x="6432550" y="3069021"/>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rgbClr val="FFFFFF"/>
          </a:solidFill>
          <a:ln>
            <a:solidFill>
              <a:srgbClr val="FFFFFF"/>
            </a:solidFill>
          </a:ln>
        </p:spPr>
        <p:txBody>
          <a:bodyPr wrap="square" lIns="0" tIns="0" rIns="0" bIns="0" rtlCol="0">
            <a:noAutofit/>
          </a:bodyPr>
          <a:lstStyle/>
          <a:p>
            <a:endParaRPr/>
          </a:p>
        </p:txBody>
      </p:sp>
      <p:sp>
        <p:nvSpPr>
          <p:cNvPr id="31" name="object 62"/>
          <p:cNvSpPr/>
          <p:nvPr/>
        </p:nvSpPr>
        <p:spPr>
          <a:xfrm>
            <a:off x="6432550" y="3069021"/>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rgbClr val="FFFFFF"/>
          </a:solidFill>
          <a:ln w="9525">
            <a:solidFill>
              <a:srgbClr val="FFFFFF"/>
            </a:solidFill>
          </a:ln>
        </p:spPr>
        <p:txBody>
          <a:bodyPr wrap="square" lIns="0" tIns="0" rIns="0" bIns="0" rtlCol="0">
            <a:noAutofit/>
          </a:bodyPr>
          <a:lstStyle/>
          <a:p>
            <a:endParaRPr/>
          </a:p>
        </p:txBody>
      </p:sp>
      <p:sp>
        <p:nvSpPr>
          <p:cNvPr id="39" name="object 70"/>
          <p:cNvSpPr/>
          <p:nvPr/>
        </p:nvSpPr>
        <p:spPr>
          <a:xfrm>
            <a:off x="7654925" y="3065719"/>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rgbClr val="7F7F7F"/>
          </a:solidFill>
          <a:ln>
            <a:solidFill>
              <a:srgbClr val="7F7F7F"/>
            </a:solidFill>
          </a:ln>
        </p:spPr>
        <p:txBody>
          <a:bodyPr wrap="square" lIns="0" tIns="0" rIns="0" bIns="0" rtlCol="0">
            <a:noAutofit/>
          </a:bodyPr>
          <a:lstStyle/>
          <a:p>
            <a:endParaRPr/>
          </a:p>
        </p:txBody>
      </p:sp>
      <p:sp>
        <p:nvSpPr>
          <p:cNvPr id="40" name="object 71"/>
          <p:cNvSpPr/>
          <p:nvPr/>
        </p:nvSpPr>
        <p:spPr>
          <a:xfrm>
            <a:off x="7654925" y="3065719"/>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ln w="9525">
            <a:solidFill>
              <a:srgbClr val="7F7F7F"/>
            </a:solidFill>
          </a:ln>
        </p:spPr>
        <p:txBody>
          <a:bodyPr wrap="square" lIns="0" tIns="0" rIns="0" bIns="0" rtlCol="0">
            <a:noAutofit/>
          </a:bodyPr>
          <a:lstStyle/>
          <a:p>
            <a:endParaRPr/>
          </a:p>
        </p:txBody>
      </p:sp>
      <p:sp>
        <p:nvSpPr>
          <p:cNvPr id="51" name="object 28"/>
          <p:cNvSpPr txBox="1"/>
          <p:nvPr/>
        </p:nvSpPr>
        <p:spPr>
          <a:xfrm>
            <a:off x="4371956" y="4152584"/>
            <a:ext cx="1088608" cy="613237"/>
          </a:xfrm>
          <a:prstGeom prst="rect">
            <a:avLst/>
          </a:prstGeom>
        </p:spPr>
        <p:txBody>
          <a:bodyPr wrap="square" lIns="0" tIns="0" rIns="0" bIns="0" rtlCol="0">
            <a:noAutofit/>
          </a:bodyPr>
          <a:lstStyle/>
          <a:p>
            <a:pPr algn="ctr">
              <a:spcBef>
                <a:spcPts val="76"/>
              </a:spcBef>
            </a:pPr>
            <a:r>
              <a:rPr lang="en-US" sz="1400" b="1" spc="0" dirty="0" smtClean="0">
                <a:solidFill>
                  <a:schemeClr val="bg1"/>
                </a:solidFill>
                <a:latin typeface="Calibri"/>
                <a:cs typeface="Calibri"/>
              </a:rPr>
              <a:t> </a:t>
            </a:r>
            <a:r>
              <a:rPr lang="en-US" sz="2000" dirty="0">
                <a:solidFill>
                  <a:schemeClr val="bg1"/>
                </a:solidFill>
                <a:latin typeface="Calibri"/>
                <a:cs typeface="Calibri"/>
              </a:rPr>
              <a:t>l</a:t>
            </a:r>
            <a:r>
              <a:rPr sz="2000" spc="4" dirty="0" smtClean="0">
                <a:solidFill>
                  <a:schemeClr val="bg1"/>
                </a:solidFill>
                <a:latin typeface="Calibri"/>
                <a:cs typeface="Calibri"/>
              </a:rPr>
              <a:t>a</a:t>
            </a:r>
            <a:r>
              <a:rPr sz="2000" spc="0" dirty="0" smtClean="0">
                <a:solidFill>
                  <a:schemeClr val="bg1"/>
                </a:solidFill>
                <a:latin typeface="Calibri"/>
                <a:cs typeface="Calibri"/>
              </a:rPr>
              <a:t>unch</a:t>
            </a:r>
            <a:endParaRPr lang="en-US" sz="2000" spc="0" dirty="0" smtClean="0">
              <a:solidFill>
                <a:schemeClr val="bg1"/>
              </a:solidFill>
              <a:latin typeface="Calibri"/>
              <a:cs typeface="Calibri"/>
            </a:endParaRPr>
          </a:p>
          <a:p>
            <a:pPr algn="ctr">
              <a:spcBef>
                <a:spcPts val="76"/>
              </a:spcBef>
            </a:pPr>
            <a:r>
              <a:rPr lang="en-US" sz="2000" dirty="0" smtClean="0">
                <a:solidFill>
                  <a:schemeClr val="bg1"/>
                </a:solidFill>
                <a:latin typeface="Calibri"/>
                <a:cs typeface="Calibri"/>
              </a:rPr>
              <a:t>2018Oc</a:t>
            </a:r>
            <a:r>
              <a:rPr lang="en-US" sz="2000" spc="4" dirty="0" smtClean="0">
                <a:solidFill>
                  <a:schemeClr val="bg1"/>
                </a:solidFill>
                <a:latin typeface="Calibri"/>
                <a:cs typeface="Calibri"/>
              </a:rPr>
              <a:t>t</a:t>
            </a:r>
            <a:endParaRPr sz="2000" dirty="0">
              <a:solidFill>
                <a:schemeClr val="bg1"/>
              </a:solidFill>
              <a:latin typeface="Calibri"/>
              <a:cs typeface="Calibri"/>
            </a:endParaRPr>
          </a:p>
        </p:txBody>
      </p:sp>
      <p:sp>
        <p:nvSpPr>
          <p:cNvPr id="67" name="object 12"/>
          <p:cNvSpPr txBox="1"/>
          <p:nvPr/>
        </p:nvSpPr>
        <p:spPr>
          <a:xfrm>
            <a:off x="366712" y="3065719"/>
            <a:ext cx="1212088" cy="76200"/>
          </a:xfrm>
          <a:prstGeom prst="rect">
            <a:avLst/>
          </a:prstGeom>
        </p:spPr>
        <p:txBody>
          <a:bodyPr wrap="square" lIns="0" tIns="0" rIns="0" bIns="0" rtlCol="0">
            <a:noAutofit/>
          </a:bodyPr>
          <a:lstStyle/>
          <a:p>
            <a:pPr marL="25400">
              <a:lnSpc>
                <a:spcPts val="600"/>
              </a:lnSpc>
            </a:pPr>
            <a:endParaRPr sz="600"/>
          </a:p>
        </p:txBody>
      </p:sp>
      <p:sp>
        <p:nvSpPr>
          <p:cNvPr id="68" name="object 11"/>
          <p:cNvSpPr txBox="1"/>
          <p:nvPr/>
        </p:nvSpPr>
        <p:spPr>
          <a:xfrm>
            <a:off x="1578800" y="3065719"/>
            <a:ext cx="1211294" cy="76200"/>
          </a:xfrm>
          <a:prstGeom prst="rect">
            <a:avLst/>
          </a:prstGeom>
          <a:solidFill>
            <a:schemeClr val="bg1"/>
          </a:solidFill>
          <a:ln>
            <a:solidFill>
              <a:schemeClr val="bg1"/>
            </a:solidFill>
          </a:ln>
        </p:spPr>
        <p:txBody>
          <a:bodyPr wrap="square" lIns="0" tIns="0" rIns="0" bIns="0" rtlCol="0">
            <a:noAutofit/>
          </a:bodyPr>
          <a:lstStyle/>
          <a:p>
            <a:pPr marL="25400">
              <a:lnSpc>
                <a:spcPts val="600"/>
              </a:lnSpc>
            </a:pPr>
            <a:endParaRPr sz="600"/>
          </a:p>
        </p:txBody>
      </p:sp>
      <p:sp>
        <p:nvSpPr>
          <p:cNvPr id="69" name="object 10"/>
          <p:cNvSpPr txBox="1"/>
          <p:nvPr/>
        </p:nvSpPr>
        <p:spPr>
          <a:xfrm>
            <a:off x="2790094" y="3065719"/>
            <a:ext cx="1208881" cy="76200"/>
          </a:xfrm>
          <a:prstGeom prst="rect">
            <a:avLst/>
          </a:prstGeom>
        </p:spPr>
        <p:txBody>
          <a:bodyPr wrap="square" lIns="0" tIns="0" rIns="0" bIns="0" rtlCol="0">
            <a:noAutofit/>
          </a:bodyPr>
          <a:lstStyle/>
          <a:p>
            <a:pPr marL="25400">
              <a:lnSpc>
                <a:spcPts val="600"/>
              </a:lnSpc>
            </a:pPr>
            <a:endParaRPr sz="600"/>
          </a:p>
        </p:txBody>
      </p:sp>
      <p:sp>
        <p:nvSpPr>
          <p:cNvPr id="70" name="object 9"/>
          <p:cNvSpPr txBox="1"/>
          <p:nvPr/>
        </p:nvSpPr>
        <p:spPr>
          <a:xfrm>
            <a:off x="3998976" y="3065719"/>
            <a:ext cx="1219168" cy="76200"/>
          </a:xfrm>
          <a:prstGeom prst="rect">
            <a:avLst/>
          </a:prstGeom>
          <a:solidFill>
            <a:srgbClr val="FFFFFF"/>
          </a:solidFill>
          <a:ln>
            <a:solidFill>
              <a:srgbClr val="FFFFFF"/>
            </a:solidFill>
          </a:ln>
        </p:spPr>
        <p:txBody>
          <a:bodyPr wrap="square" lIns="0" tIns="0" rIns="0" bIns="0" rtlCol="0">
            <a:noAutofit/>
          </a:bodyPr>
          <a:lstStyle/>
          <a:p>
            <a:pPr marL="25400">
              <a:lnSpc>
                <a:spcPts val="600"/>
              </a:lnSpc>
            </a:pPr>
            <a:endParaRPr sz="600"/>
          </a:p>
        </p:txBody>
      </p:sp>
      <p:sp>
        <p:nvSpPr>
          <p:cNvPr id="71" name="object 8"/>
          <p:cNvSpPr txBox="1"/>
          <p:nvPr/>
        </p:nvSpPr>
        <p:spPr>
          <a:xfrm>
            <a:off x="5218144" y="3065719"/>
            <a:ext cx="1214405" cy="76200"/>
          </a:xfrm>
          <a:prstGeom prst="rect">
            <a:avLst/>
          </a:prstGeom>
        </p:spPr>
        <p:txBody>
          <a:bodyPr wrap="square" lIns="0" tIns="0" rIns="0" bIns="0" rtlCol="0">
            <a:noAutofit/>
          </a:bodyPr>
          <a:lstStyle/>
          <a:p>
            <a:pPr marL="25400">
              <a:lnSpc>
                <a:spcPts val="600"/>
              </a:lnSpc>
            </a:pPr>
            <a:endParaRPr sz="600"/>
          </a:p>
        </p:txBody>
      </p:sp>
      <p:sp>
        <p:nvSpPr>
          <p:cNvPr id="72" name="object 7"/>
          <p:cNvSpPr txBox="1"/>
          <p:nvPr/>
        </p:nvSpPr>
        <p:spPr>
          <a:xfrm>
            <a:off x="6432550" y="3065719"/>
            <a:ext cx="1219200" cy="76200"/>
          </a:xfrm>
          <a:prstGeom prst="rect">
            <a:avLst/>
          </a:prstGeom>
        </p:spPr>
        <p:txBody>
          <a:bodyPr wrap="square" lIns="0" tIns="0" rIns="0" bIns="0" rtlCol="0">
            <a:noAutofit/>
          </a:bodyPr>
          <a:lstStyle/>
          <a:p>
            <a:pPr marL="25400">
              <a:lnSpc>
                <a:spcPts val="600"/>
              </a:lnSpc>
            </a:pPr>
            <a:endParaRPr sz="600"/>
          </a:p>
        </p:txBody>
      </p:sp>
      <p:sp>
        <p:nvSpPr>
          <p:cNvPr id="73" name="object 6"/>
          <p:cNvSpPr txBox="1"/>
          <p:nvPr/>
        </p:nvSpPr>
        <p:spPr>
          <a:xfrm>
            <a:off x="7651750" y="3065719"/>
            <a:ext cx="1222375" cy="76200"/>
          </a:xfrm>
          <a:prstGeom prst="rect">
            <a:avLst/>
          </a:prstGeom>
        </p:spPr>
        <p:txBody>
          <a:bodyPr wrap="square" lIns="0" tIns="0" rIns="0" bIns="0" rtlCol="0">
            <a:noAutofit/>
          </a:bodyPr>
          <a:lstStyle/>
          <a:p>
            <a:pPr marL="25400">
              <a:lnSpc>
                <a:spcPts val="600"/>
              </a:lnSpc>
            </a:pPr>
            <a:endParaRPr sz="600"/>
          </a:p>
        </p:txBody>
      </p:sp>
      <p:sp>
        <p:nvSpPr>
          <p:cNvPr id="75" name="object 4"/>
          <p:cNvSpPr txBox="1"/>
          <p:nvPr/>
        </p:nvSpPr>
        <p:spPr>
          <a:xfrm>
            <a:off x="5657850" y="2980851"/>
            <a:ext cx="1229550" cy="37369"/>
          </a:xfrm>
          <a:prstGeom prst="rect">
            <a:avLst/>
          </a:prstGeom>
        </p:spPr>
        <p:txBody>
          <a:bodyPr wrap="square" lIns="0" tIns="0" rIns="0" bIns="0" rtlCol="0">
            <a:noAutofit/>
          </a:bodyPr>
          <a:lstStyle/>
          <a:p>
            <a:endParaRPr/>
          </a:p>
        </p:txBody>
      </p:sp>
      <p:sp>
        <p:nvSpPr>
          <p:cNvPr id="77" name="object 2"/>
          <p:cNvSpPr txBox="1"/>
          <p:nvPr/>
        </p:nvSpPr>
        <p:spPr>
          <a:xfrm>
            <a:off x="8112125" y="2980851"/>
            <a:ext cx="1009650" cy="37369"/>
          </a:xfrm>
          <a:prstGeom prst="rect">
            <a:avLst/>
          </a:prstGeom>
        </p:spPr>
        <p:txBody>
          <a:bodyPr wrap="square" lIns="0" tIns="0" rIns="0" bIns="0" rtlCol="0">
            <a:noAutofit/>
          </a:bodyPr>
          <a:lstStyle/>
          <a:p>
            <a:endParaRPr/>
          </a:p>
        </p:txBody>
      </p:sp>
      <p:sp>
        <p:nvSpPr>
          <p:cNvPr id="78" name="object 25"/>
          <p:cNvSpPr txBox="1"/>
          <p:nvPr/>
        </p:nvSpPr>
        <p:spPr>
          <a:xfrm>
            <a:off x="696330" y="3210275"/>
            <a:ext cx="552853" cy="203707"/>
          </a:xfrm>
          <a:prstGeom prst="rect">
            <a:avLst/>
          </a:prstGeom>
        </p:spPr>
        <p:txBody>
          <a:bodyPr wrap="square" lIns="0" tIns="0" rIns="0" bIns="0" rtlCol="0">
            <a:noAutofit/>
          </a:bodyPr>
          <a:lstStyle/>
          <a:p>
            <a:pPr marL="12700" algn="ctr">
              <a:lnSpc>
                <a:spcPts val="1535"/>
              </a:lnSpc>
              <a:spcBef>
                <a:spcPts val="76"/>
              </a:spcBef>
            </a:pPr>
            <a:r>
              <a:rPr lang="en-US" i="1" dirty="0" smtClean="0">
                <a:solidFill>
                  <a:srgbClr val="FFFFFF"/>
                </a:solidFill>
                <a:latin typeface="Calibri"/>
                <a:cs typeface="Calibri"/>
              </a:rPr>
              <a:t>2015</a:t>
            </a:r>
          </a:p>
          <a:p>
            <a:pPr marL="12700" algn="ctr">
              <a:lnSpc>
                <a:spcPts val="1535"/>
              </a:lnSpc>
              <a:spcBef>
                <a:spcPts val="76"/>
              </a:spcBef>
            </a:pPr>
            <a:endParaRPr sz="1600" dirty="0">
              <a:solidFill>
                <a:srgbClr val="FFFFFF"/>
              </a:solidFill>
              <a:latin typeface="Times New Roman"/>
              <a:cs typeface="Times New Roman"/>
            </a:endParaRPr>
          </a:p>
        </p:txBody>
      </p:sp>
      <p:sp>
        <p:nvSpPr>
          <p:cNvPr id="81" name="TextBox 80"/>
          <p:cNvSpPr txBox="1"/>
          <p:nvPr/>
        </p:nvSpPr>
        <p:spPr>
          <a:xfrm>
            <a:off x="4619737" y="2983216"/>
            <a:ext cx="606166" cy="1131584"/>
          </a:xfrm>
          <a:prstGeom prst="star4">
            <a:avLst>
              <a:gd name="adj" fmla="val 15817"/>
            </a:avLst>
          </a:prstGeom>
          <a:solidFill>
            <a:srgbClr val="FFFFFF"/>
          </a:solidFill>
          <a:ln>
            <a:solidFill>
              <a:srgbClr val="FFFFFF"/>
            </a:solidFill>
          </a:ln>
        </p:spPr>
        <p:txBody>
          <a:bodyPr wrap="square" rtlCol="0">
            <a:spAutoFit/>
          </a:bodyPr>
          <a:lstStyle/>
          <a:p>
            <a:endParaRPr lang="en-US" dirty="0">
              <a:solidFill>
                <a:srgbClr val="FFFFFF"/>
              </a:solidFill>
            </a:endParaRPr>
          </a:p>
        </p:txBody>
      </p:sp>
      <p:cxnSp>
        <p:nvCxnSpPr>
          <p:cNvPr id="86" name="Straight Connector 85"/>
          <p:cNvCxnSpPr/>
          <p:nvPr/>
        </p:nvCxnSpPr>
        <p:spPr>
          <a:xfrm>
            <a:off x="4917643" y="1199240"/>
            <a:ext cx="0" cy="1645920"/>
          </a:xfrm>
          <a:prstGeom prst="line">
            <a:avLst/>
          </a:prstGeom>
          <a:ln w="38100" cmpd="sng">
            <a:solidFill>
              <a:srgbClr val="FFFFFF"/>
            </a:solidFill>
            <a:prstDash val="dot"/>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5567799" y="1199240"/>
            <a:ext cx="0" cy="1645920"/>
          </a:xfrm>
          <a:prstGeom prst="line">
            <a:avLst/>
          </a:prstGeom>
          <a:ln w="38100" cmpd="sng">
            <a:solidFill>
              <a:srgbClr val="FFFFFF"/>
            </a:solidFill>
            <a:prstDash val="dot"/>
          </a:ln>
        </p:spPr>
        <p:style>
          <a:lnRef idx="2">
            <a:schemeClr val="accent1"/>
          </a:lnRef>
          <a:fillRef idx="0">
            <a:schemeClr val="accent1"/>
          </a:fillRef>
          <a:effectRef idx="1">
            <a:schemeClr val="accent1"/>
          </a:effectRef>
          <a:fontRef idx="minor">
            <a:schemeClr val="tx1"/>
          </a:fontRef>
        </p:style>
      </p:cxnSp>
      <p:sp>
        <p:nvSpPr>
          <p:cNvPr id="48" name="object 28"/>
          <p:cNvSpPr txBox="1"/>
          <p:nvPr/>
        </p:nvSpPr>
        <p:spPr>
          <a:xfrm>
            <a:off x="4901250" y="1329842"/>
            <a:ext cx="2377440" cy="386780"/>
          </a:xfrm>
          <a:prstGeom prst="rect">
            <a:avLst/>
          </a:prstGeom>
          <a:ln>
            <a:noFill/>
          </a:ln>
        </p:spPr>
        <p:txBody>
          <a:bodyPr wrap="square" lIns="0" tIns="0" rIns="0" bIns="0" rtlCol="0">
            <a:noAutofit/>
          </a:bodyPr>
          <a:lstStyle/>
          <a:p>
            <a:pPr algn="ctr">
              <a:spcBef>
                <a:spcPts val="76"/>
              </a:spcBef>
            </a:pPr>
            <a:r>
              <a:rPr lang="en-US" sz="1400" b="1" spc="0" dirty="0" smtClean="0">
                <a:solidFill>
                  <a:schemeClr val="bg1"/>
                </a:solidFill>
                <a:latin typeface="Calibri"/>
                <a:cs typeface="Calibri"/>
              </a:rPr>
              <a:t> </a:t>
            </a:r>
            <a:r>
              <a:rPr lang="en-US" sz="2000" dirty="0" smtClean="0">
                <a:solidFill>
                  <a:schemeClr val="tx2">
                    <a:lumMod val="40000"/>
                    <a:lumOff val="60000"/>
                  </a:schemeClr>
                </a:solidFill>
                <a:latin typeface="Calibri"/>
                <a:cs typeface="Calibri"/>
              </a:rPr>
              <a:t>commissioning (6 </a:t>
            </a:r>
            <a:r>
              <a:rPr lang="en-US" sz="2000" dirty="0" err="1" smtClean="0">
                <a:solidFill>
                  <a:schemeClr val="tx2">
                    <a:lumMod val="40000"/>
                    <a:lumOff val="60000"/>
                  </a:schemeClr>
                </a:solidFill>
                <a:latin typeface="Calibri"/>
                <a:cs typeface="Calibri"/>
              </a:rPr>
              <a:t>mo</a:t>
            </a:r>
            <a:r>
              <a:rPr lang="en-US" sz="2000" dirty="0" smtClean="0">
                <a:solidFill>
                  <a:schemeClr val="tx2">
                    <a:lumMod val="40000"/>
                    <a:lumOff val="60000"/>
                  </a:schemeClr>
                </a:solidFill>
                <a:latin typeface="Calibri"/>
                <a:cs typeface="Calibri"/>
              </a:rPr>
              <a:t>)</a:t>
            </a:r>
            <a:endParaRPr lang="en-US" sz="2000" spc="4" dirty="0" smtClean="0">
              <a:solidFill>
                <a:schemeClr val="tx2">
                  <a:lumMod val="40000"/>
                  <a:lumOff val="60000"/>
                </a:schemeClr>
              </a:solidFill>
              <a:latin typeface="Calibri"/>
              <a:cs typeface="Calibri"/>
            </a:endParaRPr>
          </a:p>
        </p:txBody>
      </p:sp>
      <p:cxnSp>
        <p:nvCxnSpPr>
          <p:cNvPr id="53" name="Straight Connector 52"/>
          <p:cNvCxnSpPr/>
          <p:nvPr/>
        </p:nvCxnSpPr>
        <p:spPr>
          <a:xfrm>
            <a:off x="2486510" y="1164918"/>
            <a:ext cx="0" cy="1828800"/>
          </a:xfrm>
          <a:prstGeom prst="line">
            <a:avLst/>
          </a:prstGeom>
          <a:ln w="38100" cmpd="sng">
            <a:solidFill>
              <a:schemeClr val="tx2">
                <a:lumMod val="40000"/>
                <a:lumOff val="60000"/>
              </a:schemeClr>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rot="16200000" flipH="1">
            <a:off x="5294412" y="1014745"/>
            <a:ext cx="0" cy="594360"/>
          </a:xfrm>
          <a:prstGeom prst="line">
            <a:avLst/>
          </a:prstGeom>
          <a:ln w="38100" cmpd="sng">
            <a:solidFill>
              <a:schemeClr val="tx2">
                <a:lumMod val="40000"/>
                <a:lumOff val="60000"/>
              </a:schemeClr>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rot="16200000" flipH="1">
            <a:off x="6241748" y="1535824"/>
            <a:ext cx="0" cy="1188720"/>
          </a:xfrm>
          <a:prstGeom prst="line">
            <a:avLst/>
          </a:prstGeom>
          <a:ln w="38100" cmpd="sng">
            <a:solidFill>
              <a:schemeClr val="accent3">
                <a:lumMod val="60000"/>
                <a:lumOff val="40000"/>
              </a:schemeClr>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46" name="object 28"/>
          <p:cNvSpPr txBox="1"/>
          <p:nvPr/>
        </p:nvSpPr>
        <p:spPr>
          <a:xfrm>
            <a:off x="5654620" y="2131624"/>
            <a:ext cx="2770143" cy="595232"/>
          </a:xfrm>
          <a:prstGeom prst="rect">
            <a:avLst/>
          </a:prstGeom>
          <a:ln>
            <a:noFill/>
          </a:ln>
        </p:spPr>
        <p:txBody>
          <a:bodyPr wrap="square" lIns="0" tIns="0" rIns="0" bIns="0" rtlCol="0">
            <a:noAutofit/>
          </a:bodyPr>
          <a:lstStyle/>
          <a:p>
            <a:pPr>
              <a:spcBef>
                <a:spcPts val="76"/>
              </a:spcBef>
            </a:pPr>
            <a:r>
              <a:rPr lang="en-US" sz="2000" dirty="0" smtClean="0">
                <a:solidFill>
                  <a:schemeClr val="bg1"/>
                </a:solidFill>
                <a:latin typeface="Calibri"/>
                <a:cs typeface="Calibri"/>
              </a:rPr>
              <a:t>cycle 1</a:t>
            </a:r>
            <a:endParaRPr lang="en-US" sz="2000" dirty="0">
              <a:solidFill>
                <a:schemeClr val="bg1"/>
              </a:solidFill>
              <a:latin typeface="Calibri"/>
              <a:cs typeface="Calibri"/>
            </a:endParaRPr>
          </a:p>
          <a:p>
            <a:pPr>
              <a:spcBef>
                <a:spcPts val="76"/>
              </a:spcBef>
            </a:pPr>
            <a:r>
              <a:rPr lang="en-US" sz="2000" dirty="0" smtClean="0">
                <a:solidFill>
                  <a:schemeClr val="bg1"/>
                </a:solidFill>
                <a:latin typeface="Calibri"/>
                <a:cs typeface="Calibri"/>
              </a:rPr>
              <a:t>2019Apr </a:t>
            </a:r>
          </a:p>
          <a:p>
            <a:pPr>
              <a:spcBef>
                <a:spcPts val="76"/>
              </a:spcBef>
            </a:pPr>
            <a:r>
              <a:rPr lang="en-US" sz="2000" dirty="0" smtClean="0">
                <a:solidFill>
                  <a:schemeClr val="accent6">
                    <a:lumMod val="40000"/>
                    <a:lumOff val="60000"/>
                  </a:schemeClr>
                </a:solidFill>
                <a:latin typeface="Calibri"/>
                <a:cs typeface="Calibri"/>
              </a:rPr>
              <a:t>GTO</a:t>
            </a:r>
            <a:r>
              <a:rPr lang="en-US" sz="2000" dirty="0">
                <a:solidFill>
                  <a:schemeClr val="bg1"/>
                </a:solidFill>
                <a:latin typeface="Calibri"/>
                <a:cs typeface="Calibri"/>
              </a:rPr>
              <a:t> </a:t>
            </a:r>
            <a:r>
              <a:rPr lang="en-US" sz="2000" dirty="0" smtClean="0">
                <a:solidFill>
                  <a:schemeClr val="bg1"/>
                </a:solidFill>
                <a:latin typeface="Calibri"/>
                <a:cs typeface="Calibri"/>
              </a:rPr>
              <a:t>&amp; </a:t>
            </a:r>
            <a:r>
              <a:rPr lang="en-US" sz="2000" dirty="0" smtClean="0">
                <a:solidFill>
                  <a:schemeClr val="accent3">
                    <a:lumMod val="60000"/>
                    <a:lumOff val="40000"/>
                  </a:schemeClr>
                </a:solidFill>
                <a:latin typeface="Calibri"/>
                <a:cs typeface="Calibri"/>
              </a:rPr>
              <a:t>GO</a:t>
            </a:r>
            <a:endParaRPr lang="en-US" sz="2000" spc="4" dirty="0" smtClean="0">
              <a:solidFill>
                <a:schemeClr val="accent3">
                  <a:lumMod val="60000"/>
                  <a:lumOff val="40000"/>
                </a:schemeClr>
              </a:solidFill>
              <a:latin typeface="Calibri"/>
              <a:cs typeface="Calibri"/>
            </a:endParaRPr>
          </a:p>
        </p:txBody>
      </p:sp>
      <p:sp>
        <p:nvSpPr>
          <p:cNvPr id="85" name="object 28"/>
          <p:cNvSpPr txBox="1"/>
          <p:nvPr/>
        </p:nvSpPr>
        <p:spPr>
          <a:xfrm>
            <a:off x="650156" y="1041186"/>
            <a:ext cx="1733370" cy="1013259"/>
          </a:xfrm>
          <a:prstGeom prst="rect">
            <a:avLst/>
          </a:prstGeom>
          <a:ln>
            <a:noFill/>
          </a:ln>
        </p:spPr>
        <p:txBody>
          <a:bodyPr wrap="square" lIns="0" tIns="0" rIns="0" bIns="0" rtlCol="0">
            <a:noAutofit/>
          </a:bodyPr>
          <a:lstStyle/>
          <a:p>
            <a:pPr algn="r">
              <a:spcBef>
                <a:spcPts val="76"/>
              </a:spcBef>
            </a:pPr>
            <a:r>
              <a:rPr lang="en-US" sz="1400" b="1" spc="0" dirty="0" smtClean="0">
                <a:solidFill>
                  <a:schemeClr val="bg1"/>
                </a:solidFill>
                <a:latin typeface="Calibri"/>
                <a:cs typeface="Calibri"/>
              </a:rPr>
              <a:t> </a:t>
            </a:r>
            <a:r>
              <a:rPr lang="en-US" sz="2000" dirty="0" smtClean="0">
                <a:solidFill>
                  <a:schemeClr val="tx2">
                    <a:lumMod val="40000"/>
                    <a:lumOff val="60000"/>
                  </a:schemeClr>
                </a:solidFill>
                <a:latin typeface="Calibri"/>
                <a:cs typeface="Calibri"/>
              </a:rPr>
              <a:t>commissioning proposals</a:t>
            </a:r>
          </a:p>
        </p:txBody>
      </p:sp>
      <p:cxnSp>
        <p:nvCxnSpPr>
          <p:cNvPr id="89" name="Straight Connector 88"/>
          <p:cNvCxnSpPr/>
          <p:nvPr/>
        </p:nvCxnSpPr>
        <p:spPr>
          <a:xfrm>
            <a:off x="4286654" y="2079318"/>
            <a:ext cx="0" cy="914400"/>
          </a:xfrm>
          <a:prstGeom prst="line">
            <a:avLst/>
          </a:prstGeom>
          <a:ln w="38100" cmpd="sng">
            <a:solidFill>
              <a:srgbClr val="C3D69B"/>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3762746" y="1164918"/>
            <a:ext cx="0" cy="1828800"/>
          </a:xfrm>
          <a:prstGeom prst="line">
            <a:avLst/>
          </a:prstGeom>
          <a:ln w="38100" cmpd="sng">
            <a:solidFill>
              <a:schemeClr val="accent3">
                <a:lumMod val="60000"/>
                <a:lumOff val="40000"/>
              </a:schemeClr>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91" name="object 28"/>
          <p:cNvSpPr txBox="1"/>
          <p:nvPr/>
        </p:nvSpPr>
        <p:spPr>
          <a:xfrm>
            <a:off x="1908987" y="1041186"/>
            <a:ext cx="1733370" cy="1013259"/>
          </a:xfrm>
          <a:prstGeom prst="rect">
            <a:avLst/>
          </a:prstGeom>
          <a:ln>
            <a:noFill/>
          </a:ln>
        </p:spPr>
        <p:txBody>
          <a:bodyPr wrap="square" lIns="0" tIns="0" rIns="0" bIns="0" rtlCol="0">
            <a:noAutofit/>
          </a:bodyPr>
          <a:lstStyle/>
          <a:p>
            <a:pPr algn="r">
              <a:spcBef>
                <a:spcPts val="76"/>
              </a:spcBef>
            </a:pPr>
            <a:r>
              <a:rPr lang="en-US" sz="1400" b="1" spc="0" dirty="0" smtClean="0">
                <a:solidFill>
                  <a:schemeClr val="accent3">
                    <a:lumMod val="60000"/>
                    <a:lumOff val="40000"/>
                  </a:schemeClr>
                </a:solidFill>
                <a:latin typeface="Calibri"/>
                <a:cs typeface="Calibri"/>
              </a:rPr>
              <a:t> </a:t>
            </a:r>
            <a:r>
              <a:rPr lang="en-US" sz="2000" dirty="0" smtClean="0">
                <a:solidFill>
                  <a:schemeClr val="accent3">
                    <a:lumMod val="60000"/>
                    <a:lumOff val="40000"/>
                  </a:schemeClr>
                </a:solidFill>
                <a:latin typeface="Calibri"/>
                <a:cs typeface="Calibri"/>
              </a:rPr>
              <a:t> GO CP</a:t>
            </a:r>
          </a:p>
          <a:p>
            <a:pPr algn="r">
              <a:spcBef>
                <a:spcPts val="76"/>
              </a:spcBef>
            </a:pPr>
            <a:r>
              <a:rPr lang="en-US" sz="2000" dirty="0" smtClean="0">
                <a:solidFill>
                  <a:schemeClr val="accent3">
                    <a:lumMod val="60000"/>
                    <a:lumOff val="40000"/>
                  </a:schemeClr>
                </a:solidFill>
                <a:latin typeface="Calibri"/>
                <a:cs typeface="Calibri"/>
              </a:rPr>
              <a:t>2017Nov</a:t>
            </a:r>
          </a:p>
        </p:txBody>
      </p:sp>
      <p:cxnSp>
        <p:nvCxnSpPr>
          <p:cNvPr id="92" name="Straight Connector 91"/>
          <p:cNvCxnSpPr/>
          <p:nvPr/>
        </p:nvCxnSpPr>
        <p:spPr>
          <a:xfrm rot="16200000" flipH="1">
            <a:off x="6241748" y="1430809"/>
            <a:ext cx="0" cy="1188720"/>
          </a:xfrm>
          <a:prstGeom prst="line">
            <a:avLst/>
          </a:prstGeom>
          <a:ln w="38100" cmpd="sng">
            <a:solidFill>
              <a:schemeClr val="accent6">
                <a:lumMod val="40000"/>
                <a:lumOff val="60000"/>
              </a:schemeClr>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94" name="object 28"/>
          <p:cNvSpPr txBox="1"/>
          <p:nvPr/>
        </p:nvSpPr>
        <p:spPr>
          <a:xfrm>
            <a:off x="3441733" y="1041186"/>
            <a:ext cx="1733370" cy="1013259"/>
          </a:xfrm>
          <a:prstGeom prst="rect">
            <a:avLst/>
          </a:prstGeom>
          <a:ln>
            <a:noFill/>
          </a:ln>
        </p:spPr>
        <p:txBody>
          <a:bodyPr wrap="square" lIns="0" tIns="0" rIns="0" bIns="0" rtlCol="0">
            <a:noAutofit/>
          </a:bodyPr>
          <a:lstStyle/>
          <a:p>
            <a:pPr algn="ctr">
              <a:spcBef>
                <a:spcPts val="76"/>
              </a:spcBef>
            </a:pPr>
            <a:r>
              <a:rPr lang="en-US" sz="1400" b="1" spc="0" dirty="0" smtClean="0">
                <a:solidFill>
                  <a:schemeClr val="accent3">
                    <a:lumMod val="60000"/>
                    <a:lumOff val="40000"/>
                  </a:schemeClr>
                </a:solidFill>
                <a:latin typeface="Calibri"/>
                <a:cs typeface="Calibri"/>
              </a:rPr>
              <a:t> </a:t>
            </a:r>
            <a:r>
              <a:rPr lang="en-US" sz="2000" dirty="0" smtClean="0">
                <a:solidFill>
                  <a:schemeClr val="accent3">
                    <a:lumMod val="60000"/>
                    <a:lumOff val="40000"/>
                  </a:schemeClr>
                </a:solidFill>
                <a:latin typeface="Calibri"/>
                <a:cs typeface="Calibri"/>
              </a:rPr>
              <a:t> GO </a:t>
            </a:r>
            <a:r>
              <a:rPr lang="en-US" sz="2000" dirty="0">
                <a:solidFill>
                  <a:schemeClr val="accent3">
                    <a:lumMod val="60000"/>
                    <a:lumOff val="40000"/>
                  </a:schemeClr>
                </a:solidFill>
                <a:latin typeface="Calibri"/>
                <a:cs typeface="Calibri"/>
              </a:rPr>
              <a:t>c</a:t>
            </a:r>
            <a:r>
              <a:rPr lang="en-US" sz="2000" dirty="0" smtClean="0">
                <a:solidFill>
                  <a:schemeClr val="accent3">
                    <a:lumMod val="60000"/>
                    <a:lumOff val="40000"/>
                  </a:schemeClr>
                </a:solidFill>
                <a:latin typeface="Calibri"/>
                <a:cs typeface="Calibri"/>
              </a:rPr>
              <a:t>y1</a:t>
            </a:r>
          </a:p>
          <a:p>
            <a:pPr algn="ctr">
              <a:spcBef>
                <a:spcPts val="76"/>
              </a:spcBef>
            </a:pPr>
            <a:r>
              <a:rPr lang="en-US" sz="2000" dirty="0">
                <a:solidFill>
                  <a:schemeClr val="accent3">
                    <a:lumMod val="60000"/>
                    <a:lumOff val="40000"/>
                  </a:schemeClr>
                </a:solidFill>
                <a:latin typeface="Calibri"/>
                <a:cs typeface="Calibri"/>
              </a:rPr>
              <a:t>d</a:t>
            </a:r>
            <a:r>
              <a:rPr lang="en-US" sz="2000" dirty="0" smtClean="0">
                <a:solidFill>
                  <a:schemeClr val="accent3">
                    <a:lumMod val="60000"/>
                    <a:lumOff val="40000"/>
                  </a:schemeClr>
                </a:solidFill>
                <a:latin typeface="Calibri"/>
                <a:cs typeface="Calibri"/>
              </a:rPr>
              <a:t>eadline</a:t>
            </a:r>
          </a:p>
          <a:p>
            <a:pPr algn="ctr">
              <a:spcBef>
                <a:spcPts val="76"/>
              </a:spcBef>
            </a:pPr>
            <a:r>
              <a:rPr lang="en-US" sz="2000" dirty="0" smtClean="0">
                <a:solidFill>
                  <a:schemeClr val="accent3">
                    <a:lumMod val="60000"/>
                    <a:lumOff val="40000"/>
                  </a:schemeClr>
                </a:solidFill>
                <a:latin typeface="Calibri"/>
                <a:cs typeface="Calibri"/>
              </a:rPr>
              <a:t>2018Feb</a:t>
            </a:r>
          </a:p>
        </p:txBody>
      </p:sp>
      <p:sp>
        <p:nvSpPr>
          <p:cNvPr id="102" name="object 25"/>
          <p:cNvSpPr txBox="1"/>
          <p:nvPr/>
        </p:nvSpPr>
        <p:spPr>
          <a:xfrm>
            <a:off x="5546524" y="3210275"/>
            <a:ext cx="552853" cy="203707"/>
          </a:xfrm>
          <a:prstGeom prst="rect">
            <a:avLst/>
          </a:prstGeom>
        </p:spPr>
        <p:txBody>
          <a:bodyPr wrap="square" lIns="0" tIns="0" rIns="0" bIns="0" rtlCol="0">
            <a:noAutofit/>
          </a:bodyPr>
          <a:lstStyle/>
          <a:p>
            <a:pPr marL="12700" algn="ctr">
              <a:lnSpc>
                <a:spcPts val="1535"/>
              </a:lnSpc>
              <a:spcBef>
                <a:spcPts val="76"/>
              </a:spcBef>
            </a:pPr>
            <a:r>
              <a:rPr lang="en-US" i="1" dirty="0" smtClean="0">
                <a:solidFill>
                  <a:srgbClr val="FFFFFF"/>
                </a:solidFill>
                <a:latin typeface="Calibri"/>
                <a:cs typeface="Calibri"/>
              </a:rPr>
              <a:t>2019</a:t>
            </a:r>
          </a:p>
          <a:p>
            <a:pPr marL="12700" algn="ctr">
              <a:lnSpc>
                <a:spcPts val="1535"/>
              </a:lnSpc>
              <a:spcBef>
                <a:spcPts val="76"/>
              </a:spcBef>
            </a:pPr>
            <a:endParaRPr sz="1600" dirty="0">
              <a:solidFill>
                <a:srgbClr val="FFFFFF"/>
              </a:solidFill>
              <a:latin typeface="Times New Roman"/>
              <a:cs typeface="Times New Roman"/>
            </a:endParaRPr>
          </a:p>
        </p:txBody>
      </p:sp>
      <p:sp>
        <p:nvSpPr>
          <p:cNvPr id="103" name="object 25"/>
          <p:cNvSpPr txBox="1"/>
          <p:nvPr/>
        </p:nvSpPr>
        <p:spPr>
          <a:xfrm>
            <a:off x="3112950" y="3210275"/>
            <a:ext cx="552853" cy="203707"/>
          </a:xfrm>
          <a:prstGeom prst="rect">
            <a:avLst/>
          </a:prstGeom>
        </p:spPr>
        <p:txBody>
          <a:bodyPr wrap="square" lIns="0" tIns="0" rIns="0" bIns="0" rtlCol="0">
            <a:noAutofit/>
          </a:bodyPr>
          <a:lstStyle/>
          <a:p>
            <a:pPr marL="12700" algn="ctr">
              <a:lnSpc>
                <a:spcPts val="1535"/>
              </a:lnSpc>
              <a:spcBef>
                <a:spcPts val="76"/>
              </a:spcBef>
            </a:pPr>
            <a:r>
              <a:rPr lang="en-US" i="1" dirty="0" smtClean="0">
                <a:solidFill>
                  <a:srgbClr val="FFFFFF"/>
                </a:solidFill>
                <a:latin typeface="Calibri"/>
                <a:cs typeface="Calibri"/>
              </a:rPr>
              <a:t>2017</a:t>
            </a:r>
          </a:p>
          <a:p>
            <a:pPr marL="12700" algn="ctr">
              <a:lnSpc>
                <a:spcPts val="1535"/>
              </a:lnSpc>
              <a:spcBef>
                <a:spcPts val="76"/>
              </a:spcBef>
            </a:pPr>
            <a:endParaRPr sz="1600" dirty="0">
              <a:solidFill>
                <a:srgbClr val="FFFFFF"/>
              </a:solidFill>
              <a:latin typeface="Times New Roman"/>
              <a:cs typeface="Times New Roman"/>
            </a:endParaRPr>
          </a:p>
        </p:txBody>
      </p:sp>
      <p:sp>
        <p:nvSpPr>
          <p:cNvPr id="104" name="object 25"/>
          <p:cNvSpPr txBox="1"/>
          <p:nvPr/>
        </p:nvSpPr>
        <p:spPr>
          <a:xfrm>
            <a:off x="1908021" y="3210275"/>
            <a:ext cx="552853" cy="203707"/>
          </a:xfrm>
          <a:prstGeom prst="rect">
            <a:avLst/>
          </a:prstGeom>
        </p:spPr>
        <p:txBody>
          <a:bodyPr wrap="square" lIns="0" tIns="0" rIns="0" bIns="0" rtlCol="0">
            <a:noAutofit/>
          </a:bodyPr>
          <a:lstStyle/>
          <a:p>
            <a:pPr marL="12700" algn="ctr">
              <a:lnSpc>
                <a:spcPts val="1535"/>
              </a:lnSpc>
              <a:spcBef>
                <a:spcPts val="76"/>
              </a:spcBef>
            </a:pPr>
            <a:r>
              <a:rPr lang="en-US" i="1" dirty="0" smtClean="0">
                <a:solidFill>
                  <a:srgbClr val="FFFFFF"/>
                </a:solidFill>
                <a:latin typeface="Calibri"/>
                <a:cs typeface="Calibri"/>
              </a:rPr>
              <a:t>2016</a:t>
            </a:r>
          </a:p>
          <a:p>
            <a:pPr marL="12700" algn="ctr">
              <a:lnSpc>
                <a:spcPts val="1535"/>
              </a:lnSpc>
              <a:spcBef>
                <a:spcPts val="76"/>
              </a:spcBef>
            </a:pPr>
            <a:endParaRPr sz="1600" dirty="0">
              <a:solidFill>
                <a:srgbClr val="FFFFFF"/>
              </a:solidFill>
              <a:latin typeface="Times New Roman"/>
              <a:cs typeface="Times New Roman"/>
            </a:endParaRPr>
          </a:p>
        </p:txBody>
      </p:sp>
      <p:sp>
        <p:nvSpPr>
          <p:cNvPr id="105" name="object 25"/>
          <p:cNvSpPr txBox="1"/>
          <p:nvPr/>
        </p:nvSpPr>
        <p:spPr>
          <a:xfrm>
            <a:off x="6765724" y="3210275"/>
            <a:ext cx="552853" cy="203707"/>
          </a:xfrm>
          <a:prstGeom prst="rect">
            <a:avLst/>
          </a:prstGeom>
        </p:spPr>
        <p:txBody>
          <a:bodyPr wrap="square" lIns="0" tIns="0" rIns="0" bIns="0" rtlCol="0">
            <a:noAutofit/>
          </a:bodyPr>
          <a:lstStyle/>
          <a:p>
            <a:pPr marL="12700" algn="ctr">
              <a:lnSpc>
                <a:spcPts val="1535"/>
              </a:lnSpc>
              <a:spcBef>
                <a:spcPts val="76"/>
              </a:spcBef>
            </a:pPr>
            <a:r>
              <a:rPr lang="en-US" i="1" dirty="0" smtClean="0">
                <a:solidFill>
                  <a:srgbClr val="FFFFFF"/>
                </a:solidFill>
                <a:latin typeface="Calibri"/>
                <a:cs typeface="Calibri"/>
              </a:rPr>
              <a:t>2020</a:t>
            </a:r>
          </a:p>
          <a:p>
            <a:pPr marL="12700" algn="ctr">
              <a:lnSpc>
                <a:spcPts val="1535"/>
              </a:lnSpc>
              <a:spcBef>
                <a:spcPts val="76"/>
              </a:spcBef>
            </a:pPr>
            <a:endParaRPr sz="1600" dirty="0">
              <a:solidFill>
                <a:srgbClr val="FFFFFF"/>
              </a:solidFill>
              <a:latin typeface="Times New Roman"/>
              <a:cs typeface="Times New Roman"/>
            </a:endParaRPr>
          </a:p>
        </p:txBody>
      </p:sp>
      <p:sp>
        <p:nvSpPr>
          <p:cNvPr id="106" name="object 25"/>
          <p:cNvSpPr txBox="1"/>
          <p:nvPr/>
        </p:nvSpPr>
        <p:spPr>
          <a:xfrm>
            <a:off x="7988099" y="3210275"/>
            <a:ext cx="552853" cy="203707"/>
          </a:xfrm>
          <a:prstGeom prst="rect">
            <a:avLst/>
          </a:prstGeom>
        </p:spPr>
        <p:txBody>
          <a:bodyPr wrap="square" lIns="0" tIns="0" rIns="0" bIns="0" rtlCol="0">
            <a:noAutofit/>
          </a:bodyPr>
          <a:lstStyle/>
          <a:p>
            <a:pPr marL="12700" algn="ctr">
              <a:lnSpc>
                <a:spcPts val="1535"/>
              </a:lnSpc>
              <a:spcBef>
                <a:spcPts val="76"/>
              </a:spcBef>
            </a:pPr>
            <a:r>
              <a:rPr lang="en-US" i="1" dirty="0" smtClean="0">
                <a:solidFill>
                  <a:srgbClr val="FFFFFF"/>
                </a:solidFill>
                <a:latin typeface="Calibri"/>
                <a:cs typeface="Calibri"/>
              </a:rPr>
              <a:t>2021</a:t>
            </a:r>
          </a:p>
          <a:p>
            <a:pPr marL="12700" algn="ctr">
              <a:lnSpc>
                <a:spcPts val="1535"/>
              </a:lnSpc>
              <a:spcBef>
                <a:spcPts val="76"/>
              </a:spcBef>
            </a:pPr>
            <a:endParaRPr sz="1600" dirty="0">
              <a:solidFill>
                <a:srgbClr val="FFFFFF"/>
              </a:solidFill>
              <a:latin typeface="Times New Roman"/>
              <a:cs typeface="Times New Roman"/>
            </a:endParaRPr>
          </a:p>
        </p:txBody>
      </p:sp>
      <p:sp>
        <p:nvSpPr>
          <p:cNvPr id="107" name="object 25"/>
          <p:cNvSpPr txBox="1"/>
          <p:nvPr/>
        </p:nvSpPr>
        <p:spPr>
          <a:xfrm>
            <a:off x="4332134" y="3210275"/>
            <a:ext cx="552853" cy="203707"/>
          </a:xfrm>
          <a:prstGeom prst="rect">
            <a:avLst/>
          </a:prstGeom>
        </p:spPr>
        <p:txBody>
          <a:bodyPr wrap="square" lIns="0" tIns="0" rIns="0" bIns="0" rtlCol="0">
            <a:noAutofit/>
          </a:bodyPr>
          <a:lstStyle/>
          <a:p>
            <a:pPr marL="12700" algn="ctr">
              <a:lnSpc>
                <a:spcPts val="1535"/>
              </a:lnSpc>
              <a:spcBef>
                <a:spcPts val="76"/>
              </a:spcBef>
            </a:pPr>
            <a:r>
              <a:rPr lang="en-US" i="1" dirty="0" smtClean="0">
                <a:solidFill>
                  <a:srgbClr val="FFFFFF"/>
                </a:solidFill>
                <a:latin typeface="Calibri"/>
                <a:cs typeface="Calibri"/>
              </a:rPr>
              <a:t>2018</a:t>
            </a:r>
          </a:p>
          <a:p>
            <a:pPr marL="12700" algn="ctr">
              <a:lnSpc>
                <a:spcPts val="1535"/>
              </a:lnSpc>
              <a:spcBef>
                <a:spcPts val="76"/>
              </a:spcBef>
            </a:pPr>
            <a:endParaRPr sz="1600" dirty="0">
              <a:solidFill>
                <a:srgbClr val="FFFFFF"/>
              </a:solidFill>
              <a:latin typeface="Times New Roman"/>
              <a:cs typeface="Times New Roman"/>
            </a:endParaRPr>
          </a:p>
        </p:txBody>
      </p:sp>
      <p:cxnSp>
        <p:nvCxnSpPr>
          <p:cNvPr id="52" name="Straight Connector 51"/>
          <p:cNvCxnSpPr/>
          <p:nvPr/>
        </p:nvCxnSpPr>
        <p:spPr>
          <a:xfrm flipV="1">
            <a:off x="6190198" y="3447848"/>
            <a:ext cx="0" cy="1097280"/>
          </a:xfrm>
          <a:prstGeom prst="line">
            <a:avLst/>
          </a:prstGeom>
          <a:ln w="38100" cmpd="sng">
            <a:solidFill>
              <a:srgbClr val="C3D69B"/>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54" name="object 28"/>
          <p:cNvSpPr txBox="1"/>
          <p:nvPr/>
        </p:nvSpPr>
        <p:spPr>
          <a:xfrm>
            <a:off x="6261505" y="3948096"/>
            <a:ext cx="1534434" cy="668236"/>
          </a:xfrm>
          <a:prstGeom prst="rect">
            <a:avLst/>
          </a:prstGeom>
          <a:ln>
            <a:noFill/>
          </a:ln>
        </p:spPr>
        <p:txBody>
          <a:bodyPr wrap="square" lIns="0" tIns="0" rIns="0" bIns="0" rtlCol="0">
            <a:noAutofit/>
          </a:bodyPr>
          <a:lstStyle/>
          <a:p>
            <a:pPr>
              <a:spcBef>
                <a:spcPts val="76"/>
              </a:spcBef>
            </a:pPr>
            <a:r>
              <a:rPr lang="en-US" sz="1400" b="1" spc="0" dirty="0" smtClean="0">
                <a:solidFill>
                  <a:schemeClr val="bg1"/>
                </a:solidFill>
                <a:latin typeface="Calibri"/>
                <a:cs typeface="Calibri"/>
              </a:rPr>
              <a:t> </a:t>
            </a:r>
            <a:r>
              <a:rPr lang="en-US" sz="2000" dirty="0" smtClean="0">
                <a:solidFill>
                  <a:schemeClr val="accent3">
                    <a:lumMod val="60000"/>
                    <a:lumOff val="40000"/>
                  </a:schemeClr>
                </a:solidFill>
                <a:latin typeface="Calibri"/>
                <a:cs typeface="Calibri"/>
              </a:rPr>
              <a:t>Cy2 CP</a:t>
            </a:r>
          </a:p>
          <a:p>
            <a:pPr>
              <a:spcBef>
                <a:spcPts val="76"/>
              </a:spcBef>
            </a:pPr>
            <a:r>
              <a:rPr lang="en-US" sz="2000" dirty="0" smtClean="0">
                <a:solidFill>
                  <a:schemeClr val="accent3">
                    <a:lumMod val="60000"/>
                    <a:lumOff val="40000"/>
                  </a:schemeClr>
                </a:solidFill>
                <a:latin typeface="Calibri"/>
                <a:cs typeface="Calibri"/>
              </a:rPr>
              <a:t>mid-late 2019</a:t>
            </a:r>
            <a:endParaRPr lang="en-US" dirty="0" smtClean="0">
              <a:solidFill>
                <a:schemeClr val="accent3">
                  <a:lumMod val="60000"/>
                  <a:lumOff val="40000"/>
                </a:schemeClr>
              </a:solidFill>
              <a:latin typeface="Calibri"/>
              <a:cs typeface="Calibri"/>
            </a:endParaRPr>
          </a:p>
        </p:txBody>
      </p:sp>
      <p:sp>
        <p:nvSpPr>
          <p:cNvPr id="55" name="TextBox 54"/>
          <p:cNvSpPr txBox="1"/>
          <p:nvPr/>
        </p:nvSpPr>
        <p:spPr>
          <a:xfrm>
            <a:off x="1795820" y="117836"/>
            <a:ext cx="5534225" cy="892552"/>
          </a:xfrm>
          <a:prstGeom prst="rect">
            <a:avLst/>
          </a:prstGeom>
          <a:noFill/>
        </p:spPr>
        <p:txBody>
          <a:bodyPr wrap="none" rtlCol="0">
            <a:spAutoFit/>
          </a:bodyPr>
          <a:lstStyle/>
          <a:p>
            <a:pPr algn="ctr"/>
            <a:r>
              <a:rPr lang="en-US" sz="3200" i="1" dirty="0" smtClean="0">
                <a:solidFill>
                  <a:srgbClr val="FFFFFF"/>
                </a:solidFill>
                <a:effectLst>
                  <a:outerShdw blurRad="50800" dist="38100" dir="13500000" algn="br" rotWithShape="0">
                    <a:prstClr val="black">
                      <a:alpha val="40000"/>
                    </a:prstClr>
                  </a:outerShdw>
                </a:effectLst>
              </a:rPr>
              <a:t>JWST Science Planning Timeline</a:t>
            </a:r>
          </a:p>
          <a:p>
            <a:pPr algn="ctr"/>
            <a:r>
              <a:rPr lang="en-US" sz="2000" i="1" dirty="0" smtClean="0">
                <a:solidFill>
                  <a:srgbClr val="FFFFFF"/>
                </a:solidFill>
                <a:effectLst>
                  <a:outerShdw blurRad="50800" dist="38100" dir="13500000" algn="br" rotWithShape="0">
                    <a:prstClr val="black">
                      <a:alpha val="40000"/>
                    </a:prstClr>
                  </a:outerShdw>
                </a:effectLst>
              </a:rPr>
              <a:t>(as of 2014Feb)</a:t>
            </a:r>
          </a:p>
        </p:txBody>
      </p:sp>
    </p:spTree>
    <p:extLst>
      <p:ext uri="{BB962C8B-B14F-4D97-AF65-F5344CB8AC3E}">
        <p14:creationId xmlns:p14="http://schemas.microsoft.com/office/powerpoint/2010/main" val="386731318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38"/>
          <p:cNvSpPr/>
          <p:nvPr/>
        </p:nvSpPr>
        <p:spPr>
          <a:xfrm>
            <a:off x="7304532" y="343220"/>
            <a:ext cx="576072" cy="752855"/>
          </a:xfrm>
          <a:prstGeom prst="rect">
            <a:avLst/>
          </a:prstGeom>
          <a:blipFill>
            <a:blip r:embed="rId2" cstate="print"/>
            <a:stretch>
              <a:fillRect/>
            </a:stretch>
          </a:blipFill>
        </p:spPr>
        <p:txBody>
          <a:bodyPr wrap="square" lIns="0" tIns="0" rIns="0" bIns="0" rtlCol="0">
            <a:noAutofit/>
          </a:bodyPr>
          <a:lstStyle/>
          <a:p>
            <a:endParaRPr/>
          </a:p>
        </p:txBody>
      </p:sp>
      <p:sp>
        <p:nvSpPr>
          <p:cNvPr id="20" name="object 51"/>
          <p:cNvSpPr/>
          <p:nvPr/>
        </p:nvSpPr>
        <p:spPr>
          <a:xfrm>
            <a:off x="366712" y="3065719"/>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chemeClr val="bg1">
              <a:lumMod val="50000"/>
            </a:schemeClr>
          </a:solidFill>
        </p:spPr>
        <p:txBody>
          <a:bodyPr wrap="square" lIns="0" tIns="0" rIns="0" bIns="0" rtlCol="0">
            <a:noAutofit/>
          </a:bodyPr>
          <a:lstStyle/>
          <a:p>
            <a:pPr algn="ctr"/>
            <a:endParaRPr/>
          </a:p>
        </p:txBody>
      </p:sp>
      <p:sp>
        <p:nvSpPr>
          <p:cNvPr id="21" name="object 52"/>
          <p:cNvSpPr/>
          <p:nvPr/>
        </p:nvSpPr>
        <p:spPr>
          <a:xfrm>
            <a:off x="366712" y="3065719"/>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ln w="9525">
            <a:solidFill>
              <a:schemeClr val="bg1">
                <a:lumMod val="50000"/>
              </a:schemeClr>
            </a:solidFill>
          </a:ln>
        </p:spPr>
        <p:txBody>
          <a:bodyPr wrap="square" lIns="0" tIns="0" rIns="0" bIns="0" rtlCol="0">
            <a:noAutofit/>
          </a:bodyPr>
          <a:lstStyle/>
          <a:p>
            <a:endParaRPr>
              <a:solidFill>
                <a:schemeClr val="bg1">
                  <a:lumMod val="50000"/>
                </a:schemeClr>
              </a:solidFill>
            </a:endParaRPr>
          </a:p>
        </p:txBody>
      </p:sp>
      <p:sp>
        <p:nvSpPr>
          <p:cNvPr id="22" name="object 53"/>
          <p:cNvSpPr/>
          <p:nvPr/>
        </p:nvSpPr>
        <p:spPr>
          <a:xfrm>
            <a:off x="1598071" y="3065719"/>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rgbClr val="FFFFFF"/>
          </a:solidFill>
        </p:spPr>
        <p:txBody>
          <a:bodyPr wrap="square" lIns="0" tIns="0" rIns="0" bIns="0" rtlCol="0">
            <a:noAutofit/>
          </a:bodyPr>
          <a:lstStyle/>
          <a:p>
            <a:pPr algn="ctr"/>
            <a:endParaRPr/>
          </a:p>
        </p:txBody>
      </p:sp>
      <p:sp>
        <p:nvSpPr>
          <p:cNvPr id="23" name="object 54"/>
          <p:cNvSpPr/>
          <p:nvPr/>
        </p:nvSpPr>
        <p:spPr>
          <a:xfrm>
            <a:off x="1576451" y="3065719"/>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ln w="9525">
            <a:solidFill>
              <a:srgbClr val="003366"/>
            </a:solidFill>
          </a:ln>
        </p:spPr>
        <p:txBody>
          <a:bodyPr wrap="square" lIns="0" tIns="0" rIns="0" bIns="0" rtlCol="0">
            <a:noAutofit/>
          </a:bodyPr>
          <a:lstStyle/>
          <a:p>
            <a:endParaRPr/>
          </a:p>
        </p:txBody>
      </p:sp>
      <p:sp>
        <p:nvSpPr>
          <p:cNvPr id="24" name="object 55"/>
          <p:cNvSpPr/>
          <p:nvPr/>
        </p:nvSpPr>
        <p:spPr>
          <a:xfrm>
            <a:off x="2779776" y="3067370"/>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rgbClr val="7F7F7F"/>
          </a:solidFill>
          <a:ln>
            <a:solidFill>
              <a:srgbClr val="7F7F7F"/>
            </a:solidFill>
          </a:ln>
        </p:spPr>
        <p:txBody>
          <a:bodyPr wrap="square" lIns="0" tIns="0" rIns="0" bIns="0" rtlCol="0">
            <a:noAutofit/>
          </a:bodyPr>
          <a:lstStyle/>
          <a:p>
            <a:endParaRPr/>
          </a:p>
        </p:txBody>
      </p:sp>
      <p:sp>
        <p:nvSpPr>
          <p:cNvPr id="25" name="object 56"/>
          <p:cNvSpPr/>
          <p:nvPr/>
        </p:nvSpPr>
        <p:spPr>
          <a:xfrm>
            <a:off x="2779776" y="3067370"/>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ln w="9525">
            <a:solidFill>
              <a:schemeClr val="bg1">
                <a:lumMod val="50000"/>
              </a:schemeClr>
            </a:solidFill>
          </a:ln>
        </p:spPr>
        <p:txBody>
          <a:bodyPr wrap="square" lIns="0" tIns="0" rIns="0" bIns="0" rtlCol="0">
            <a:noAutofit/>
          </a:bodyPr>
          <a:lstStyle/>
          <a:p>
            <a:endParaRPr/>
          </a:p>
        </p:txBody>
      </p:sp>
      <p:sp>
        <p:nvSpPr>
          <p:cNvPr id="26" name="object 57"/>
          <p:cNvSpPr/>
          <p:nvPr/>
        </p:nvSpPr>
        <p:spPr>
          <a:xfrm>
            <a:off x="3998976" y="3067370"/>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rgbClr val="FFFFFF"/>
          </a:solidFill>
        </p:spPr>
        <p:txBody>
          <a:bodyPr wrap="square" lIns="0" tIns="0" rIns="0" bIns="0" rtlCol="0">
            <a:noAutofit/>
          </a:bodyPr>
          <a:lstStyle/>
          <a:p>
            <a:endParaRPr/>
          </a:p>
        </p:txBody>
      </p:sp>
      <p:sp>
        <p:nvSpPr>
          <p:cNvPr id="27" name="object 58"/>
          <p:cNvSpPr/>
          <p:nvPr/>
        </p:nvSpPr>
        <p:spPr>
          <a:xfrm>
            <a:off x="3998976" y="3067370"/>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ln w="9525">
            <a:solidFill>
              <a:srgbClr val="003366"/>
            </a:solidFill>
          </a:ln>
        </p:spPr>
        <p:txBody>
          <a:bodyPr wrap="square" lIns="0" tIns="0" rIns="0" bIns="0" rtlCol="0">
            <a:noAutofit/>
          </a:bodyPr>
          <a:lstStyle/>
          <a:p>
            <a:endParaRPr/>
          </a:p>
        </p:txBody>
      </p:sp>
      <p:sp>
        <p:nvSpPr>
          <p:cNvPr id="28" name="object 59"/>
          <p:cNvSpPr/>
          <p:nvPr/>
        </p:nvSpPr>
        <p:spPr>
          <a:xfrm>
            <a:off x="5213350" y="3069021"/>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rgbClr val="7F7F7F"/>
          </a:solidFill>
          <a:ln>
            <a:solidFill>
              <a:srgbClr val="7F7F7F"/>
            </a:solidFill>
          </a:ln>
        </p:spPr>
        <p:txBody>
          <a:bodyPr wrap="square" lIns="0" tIns="0" rIns="0" bIns="0" rtlCol="0">
            <a:noAutofit/>
          </a:bodyPr>
          <a:lstStyle/>
          <a:p>
            <a:endParaRPr/>
          </a:p>
        </p:txBody>
      </p:sp>
      <p:sp>
        <p:nvSpPr>
          <p:cNvPr id="29" name="object 60"/>
          <p:cNvSpPr/>
          <p:nvPr/>
        </p:nvSpPr>
        <p:spPr>
          <a:xfrm>
            <a:off x="5213350" y="3069021"/>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rgbClr val="7F7F7F"/>
          </a:solidFill>
          <a:ln w="9525">
            <a:solidFill>
              <a:srgbClr val="7F7F7F"/>
            </a:solidFill>
          </a:ln>
        </p:spPr>
        <p:txBody>
          <a:bodyPr wrap="square" lIns="0" tIns="0" rIns="0" bIns="0" rtlCol="0">
            <a:noAutofit/>
          </a:bodyPr>
          <a:lstStyle/>
          <a:p>
            <a:endParaRPr/>
          </a:p>
        </p:txBody>
      </p:sp>
      <p:sp>
        <p:nvSpPr>
          <p:cNvPr id="30" name="object 61"/>
          <p:cNvSpPr/>
          <p:nvPr/>
        </p:nvSpPr>
        <p:spPr>
          <a:xfrm>
            <a:off x="6432550" y="3069021"/>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rgbClr val="FFFFFF"/>
          </a:solidFill>
          <a:ln>
            <a:solidFill>
              <a:srgbClr val="FFFFFF"/>
            </a:solidFill>
          </a:ln>
        </p:spPr>
        <p:txBody>
          <a:bodyPr wrap="square" lIns="0" tIns="0" rIns="0" bIns="0" rtlCol="0">
            <a:noAutofit/>
          </a:bodyPr>
          <a:lstStyle/>
          <a:p>
            <a:endParaRPr/>
          </a:p>
        </p:txBody>
      </p:sp>
      <p:sp>
        <p:nvSpPr>
          <p:cNvPr id="31" name="object 62"/>
          <p:cNvSpPr/>
          <p:nvPr/>
        </p:nvSpPr>
        <p:spPr>
          <a:xfrm>
            <a:off x="6432550" y="3069021"/>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rgbClr val="FFFFFF"/>
          </a:solidFill>
          <a:ln w="9525">
            <a:solidFill>
              <a:srgbClr val="FFFFFF"/>
            </a:solidFill>
          </a:ln>
        </p:spPr>
        <p:txBody>
          <a:bodyPr wrap="square" lIns="0" tIns="0" rIns="0" bIns="0" rtlCol="0">
            <a:noAutofit/>
          </a:bodyPr>
          <a:lstStyle/>
          <a:p>
            <a:endParaRPr/>
          </a:p>
        </p:txBody>
      </p:sp>
      <p:sp>
        <p:nvSpPr>
          <p:cNvPr id="39" name="object 70"/>
          <p:cNvSpPr/>
          <p:nvPr/>
        </p:nvSpPr>
        <p:spPr>
          <a:xfrm>
            <a:off x="7654925" y="3065719"/>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rgbClr val="7F7F7F"/>
          </a:solidFill>
          <a:ln>
            <a:solidFill>
              <a:srgbClr val="7F7F7F"/>
            </a:solidFill>
          </a:ln>
        </p:spPr>
        <p:txBody>
          <a:bodyPr wrap="square" lIns="0" tIns="0" rIns="0" bIns="0" rtlCol="0">
            <a:noAutofit/>
          </a:bodyPr>
          <a:lstStyle/>
          <a:p>
            <a:endParaRPr/>
          </a:p>
        </p:txBody>
      </p:sp>
      <p:sp>
        <p:nvSpPr>
          <p:cNvPr id="40" name="object 71"/>
          <p:cNvSpPr/>
          <p:nvPr/>
        </p:nvSpPr>
        <p:spPr>
          <a:xfrm>
            <a:off x="7654925" y="3065719"/>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ln w="9525">
            <a:solidFill>
              <a:srgbClr val="7F7F7F"/>
            </a:solidFill>
          </a:ln>
        </p:spPr>
        <p:txBody>
          <a:bodyPr wrap="square" lIns="0" tIns="0" rIns="0" bIns="0" rtlCol="0">
            <a:noAutofit/>
          </a:bodyPr>
          <a:lstStyle/>
          <a:p>
            <a:endParaRPr/>
          </a:p>
        </p:txBody>
      </p:sp>
      <p:sp>
        <p:nvSpPr>
          <p:cNvPr id="51" name="object 28"/>
          <p:cNvSpPr txBox="1"/>
          <p:nvPr/>
        </p:nvSpPr>
        <p:spPr>
          <a:xfrm>
            <a:off x="4371956" y="4152584"/>
            <a:ext cx="1088608" cy="613237"/>
          </a:xfrm>
          <a:prstGeom prst="rect">
            <a:avLst/>
          </a:prstGeom>
        </p:spPr>
        <p:txBody>
          <a:bodyPr wrap="square" lIns="0" tIns="0" rIns="0" bIns="0" rtlCol="0">
            <a:noAutofit/>
          </a:bodyPr>
          <a:lstStyle/>
          <a:p>
            <a:pPr algn="ctr">
              <a:spcBef>
                <a:spcPts val="76"/>
              </a:spcBef>
            </a:pPr>
            <a:r>
              <a:rPr lang="en-US" sz="1400" b="1" spc="0" dirty="0" smtClean="0">
                <a:solidFill>
                  <a:schemeClr val="bg1"/>
                </a:solidFill>
                <a:latin typeface="Calibri"/>
                <a:cs typeface="Calibri"/>
              </a:rPr>
              <a:t> </a:t>
            </a:r>
            <a:r>
              <a:rPr lang="en-US" sz="2000" dirty="0">
                <a:solidFill>
                  <a:schemeClr val="bg1"/>
                </a:solidFill>
                <a:latin typeface="Calibri"/>
                <a:cs typeface="Calibri"/>
              </a:rPr>
              <a:t>l</a:t>
            </a:r>
            <a:r>
              <a:rPr sz="2000" spc="4" dirty="0" smtClean="0">
                <a:solidFill>
                  <a:schemeClr val="bg1"/>
                </a:solidFill>
                <a:latin typeface="Calibri"/>
                <a:cs typeface="Calibri"/>
              </a:rPr>
              <a:t>a</a:t>
            </a:r>
            <a:r>
              <a:rPr sz="2000" spc="0" dirty="0" smtClean="0">
                <a:solidFill>
                  <a:schemeClr val="bg1"/>
                </a:solidFill>
                <a:latin typeface="Calibri"/>
                <a:cs typeface="Calibri"/>
              </a:rPr>
              <a:t>unch</a:t>
            </a:r>
            <a:endParaRPr lang="en-US" sz="2000" spc="0" dirty="0" smtClean="0">
              <a:solidFill>
                <a:schemeClr val="bg1"/>
              </a:solidFill>
              <a:latin typeface="Calibri"/>
              <a:cs typeface="Calibri"/>
            </a:endParaRPr>
          </a:p>
          <a:p>
            <a:pPr algn="ctr">
              <a:spcBef>
                <a:spcPts val="76"/>
              </a:spcBef>
            </a:pPr>
            <a:r>
              <a:rPr lang="en-US" sz="2000" dirty="0" smtClean="0">
                <a:solidFill>
                  <a:schemeClr val="bg1"/>
                </a:solidFill>
                <a:latin typeface="Calibri"/>
                <a:cs typeface="Calibri"/>
              </a:rPr>
              <a:t>2018Oc</a:t>
            </a:r>
            <a:r>
              <a:rPr lang="en-US" sz="2000" spc="4" dirty="0" smtClean="0">
                <a:solidFill>
                  <a:schemeClr val="bg1"/>
                </a:solidFill>
                <a:latin typeface="Calibri"/>
                <a:cs typeface="Calibri"/>
              </a:rPr>
              <a:t>t</a:t>
            </a:r>
            <a:endParaRPr sz="2000" dirty="0">
              <a:solidFill>
                <a:schemeClr val="bg1"/>
              </a:solidFill>
              <a:latin typeface="Calibri"/>
              <a:cs typeface="Calibri"/>
            </a:endParaRPr>
          </a:p>
        </p:txBody>
      </p:sp>
      <p:sp>
        <p:nvSpPr>
          <p:cNvPr id="67" name="object 12"/>
          <p:cNvSpPr txBox="1"/>
          <p:nvPr/>
        </p:nvSpPr>
        <p:spPr>
          <a:xfrm>
            <a:off x="366712" y="3065719"/>
            <a:ext cx="1212088" cy="76200"/>
          </a:xfrm>
          <a:prstGeom prst="rect">
            <a:avLst/>
          </a:prstGeom>
        </p:spPr>
        <p:txBody>
          <a:bodyPr wrap="square" lIns="0" tIns="0" rIns="0" bIns="0" rtlCol="0">
            <a:noAutofit/>
          </a:bodyPr>
          <a:lstStyle/>
          <a:p>
            <a:pPr marL="25400">
              <a:lnSpc>
                <a:spcPts val="600"/>
              </a:lnSpc>
            </a:pPr>
            <a:endParaRPr sz="600"/>
          </a:p>
        </p:txBody>
      </p:sp>
      <p:sp>
        <p:nvSpPr>
          <p:cNvPr id="68" name="object 11"/>
          <p:cNvSpPr txBox="1"/>
          <p:nvPr/>
        </p:nvSpPr>
        <p:spPr>
          <a:xfrm>
            <a:off x="1578800" y="3065719"/>
            <a:ext cx="1211294" cy="76200"/>
          </a:xfrm>
          <a:prstGeom prst="rect">
            <a:avLst/>
          </a:prstGeom>
          <a:solidFill>
            <a:schemeClr val="bg1"/>
          </a:solidFill>
          <a:ln>
            <a:solidFill>
              <a:schemeClr val="bg1"/>
            </a:solidFill>
          </a:ln>
        </p:spPr>
        <p:txBody>
          <a:bodyPr wrap="square" lIns="0" tIns="0" rIns="0" bIns="0" rtlCol="0">
            <a:noAutofit/>
          </a:bodyPr>
          <a:lstStyle/>
          <a:p>
            <a:pPr marL="25400">
              <a:lnSpc>
                <a:spcPts val="600"/>
              </a:lnSpc>
            </a:pPr>
            <a:endParaRPr sz="600"/>
          </a:p>
        </p:txBody>
      </p:sp>
      <p:sp>
        <p:nvSpPr>
          <p:cNvPr id="69" name="object 10"/>
          <p:cNvSpPr txBox="1"/>
          <p:nvPr/>
        </p:nvSpPr>
        <p:spPr>
          <a:xfrm>
            <a:off x="2790094" y="3065719"/>
            <a:ext cx="1208881" cy="76200"/>
          </a:xfrm>
          <a:prstGeom prst="rect">
            <a:avLst/>
          </a:prstGeom>
        </p:spPr>
        <p:txBody>
          <a:bodyPr wrap="square" lIns="0" tIns="0" rIns="0" bIns="0" rtlCol="0">
            <a:noAutofit/>
          </a:bodyPr>
          <a:lstStyle/>
          <a:p>
            <a:pPr marL="25400">
              <a:lnSpc>
                <a:spcPts val="600"/>
              </a:lnSpc>
            </a:pPr>
            <a:endParaRPr sz="600"/>
          </a:p>
        </p:txBody>
      </p:sp>
      <p:sp>
        <p:nvSpPr>
          <p:cNvPr id="70" name="object 9"/>
          <p:cNvSpPr txBox="1"/>
          <p:nvPr/>
        </p:nvSpPr>
        <p:spPr>
          <a:xfrm>
            <a:off x="3998976" y="3065719"/>
            <a:ext cx="1219168" cy="76200"/>
          </a:xfrm>
          <a:prstGeom prst="rect">
            <a:avLst/>
          </a:prstGeom>
          <a:solidFill>
            <a:srgbClr val="FFFFFF"/>
          </a:solidFill>
          <a:ln>
            <a:solidFill>
              <a:srgbClr val="FFFFFF"/>
            </a:solidFill>
          </a:ln>
        </p:spPr>
        <p:txBody>
          <a:bodyPr wrap="square" lIns="0" tIns="0" rIns="0" bIns="0" rtlCol="0">
            <a:noAutofit/>
          </a:bodyPr>
          <a:lstStyle/>
          <a:p>
            <a:pPr marL="25400">
              <a:lnSpc>
                <a:spcPts val="600"/>
              </a:lnSpc>
            </a:pPr>
            <a:endParaRPr sz="600"/>
          </a:p>
        </p:txBody>
      </p:sp>
      <p:sp>
        <p:nvSpPr>
          <p:cNvPr id="71" name="object 8"/>
          <p:cNvSpPr txBox="1"/>
          <p:nvPr/>
        </p:nvSpPr>
        <p:spPr>
          <a:xfrm>
            <a:off x="5218144" y="3065719"/>
            <a:ext cx="1214405" cy="76200"/>
          </a:xfrm>
          <a:prstGeom prst="rect">
            <a:avLst/>
          </a:prstGeom>
        </p:spPr>
        <p:txBody>
          <a:bodyPr wrap="square" lIns="0" tIns="0" rIns="0" bIns="0" rtlCol="0">
            <a:noAutofit/>
          </a:bodyPr>
          <a:lstStyle/>
          <a:p>
            <a:pPr marL="25400">
              <a:lnSpc>
                <a:spcPts val="600"/>
              </a:lnSpc>
            </a:pPr>
            <a:endParaRPr sz="600"/>
          </a:p>
        </p:txBody>
      </p:sp>
      <p:sp>
        <p:nvSpPr>
          <p:cNvPr id="72" name="object 7"/>
          <p:cNvSpPr txBox="1"/>
          <p:nvPr/>
        </p:nvSpPr>
        <p:spPr>
          <a:xfrm>
            <a:off x="6432550" y="3065719"/>
            <a:ext cx="1219200" cy="76200"/>
          </a:xfrm>
          <a:prstGeom prst="rect">
            <a:avLst/>
          </a:prstGeom>
        </p:spPr>
        <p:txBody>
          <a:bodyPr wrap="square" lIns="0" tIns="0" rIns="0" bIns="0" rtlCol="0">
            <a:noAutofit/>
          </a:bodyPr>
          <a:lstStyle/>
          <a:p>
            <a:pPr marL="25400">
              <a:lnSpc>
                <a:spcPts val="600"/>
              </a:lnSpc>
            </a:pPr>
            <a:endParaRPr sz="600"/>
          </a:p>
        </p:txBody>
      </p:sp>
      <p:sp>
        <p:nvSpPr>
          <p:cNvPr id="73" name="object 6"/>
          <p:cNvSpPr txBox="1"/>
          <p:nvPr/>
        </p:nvSpPr>
        <p:spPr>
          <a:xfrm>
            <a:off x="7651750" y="3065719"/>
            <a:ext cx="1222375" cy="76200"/>
          </a:xfrm>
          <a:prstGeom prst="rect">
            <a:avLst/>
          </a:prstGeom>
        </p:spPr>
        <p:txBody>
          <a:bodyPr wrap="square" lIns="0" tIns="0" rIns="0" bIns="0" rtlCol="0">
            <a:noAutofit/>
          </a:bodyPr>
          <a:lstStyle/>
          <a:p>
            <a:pPr marL="25400">
              <a:lnSpc>
                <a:spcPts val="600"/>
              </a:lnSpc>
            </a:pPr>
            <a:endParaRPr sz="600"/>
          </a:p>
        </p:txBody>
      </p:sp>
      <p:sp>
        <p:nvSpPr>
          <p:cNvPr id="75" name="object 4"/>
          <p:cNvSpPr txBox="1"/>
          <p:nvPr/>
        </p:nvSpPr>
        <p:spPr>
          <a:xfrm>
            <a:off x="5657850" y="2980851"/>
            <a:ext cx="1229550" cy="37369"/>
          </a:xfrm>
          <a:prstGeom prst="rect">
            <a:avLst/>
          </a:prstGeom>
        </p:spPr>
        <p:txBody>
          <a:bodyPr wrap="square" lIns="0" tIns="0" rIns="0" bIns="0" rtlCol="0">
            <a:noAutofit/>
          </a:bodyPr>
          <a:lstStyle/>
          <a:p>
            <a:endParaRPr/>
          </a:p>
        </p:txBody>
      </p:sp>
      <p:sp>
        <p:nvSpPr>
          <p:cNvPr id="77" name="object 2"/>
          <p:cNvSpPr txBox="1"/>
          <p:nvPr/>
        </p:nvSpPr>
        <p:spPr>
          <a:xfrm>
            <a:off x="8112125" y="2980851"/>
            <a:ext cx="1009650" cy="37369"/>
          </a:xfrm>
          <a:prstGeom prst="rect">
            <a:avLst/>
          </a:prstGeom>
        </p:spPr>
        <p:txBody>
          <a:bodyPr wrap="square" lIns="0" tIns="0" rIns="0" bIns="0" rtlCol="0">
            <a:noAutofit/>
          </a:bodyPr>
          <a:lstStyle/>
          <a:p>
            <a:endParaRPr/>
          </a:p>
        </p:txBody>
      </p:sp>
      <p:sp>
        <p:nvSpPr>
          <p:cNvPr id="78" name="object 25"/>
          <p:cNvSpPr txBox="1"/>
          <p:nvPr/>
        </p:nvSpPr>
        <p:spPr>
          <a:xfrm>
            <a:off x="696330" y="3210275"/>
            <a:ext cx="552853" cy="203707"/>
          </a:xfrm>
          <a:prstGeom prst="rect">
            <a:avLst/>
          </a:prstGeom>
        </p:spPr>
        <p:txBody>
          <a:bodyPr wrap="square" lIns="0" tIns="0" rIns="0" bIns="0" rtlCol="0">
            <a:noAutofit/>
          </a:bodyPr>
          <a:lstStyle/>
          <a:p>
            <a:pPr marL="12700" algn="ctr">
              <a:lnSpc>
                <a:spcPts val="1535"/>
              </a:lnSpc>
              <a:spcBef>
                <a:spcPts val="76"/>
              </a:spcBef>
            </a:pPr>
            <a:r>
              <a:rPr lang="en-US" i="1" dirty="0" smtClean="0">
                <a:solidFill>
                  <a:srgbClr val="FFFFFF"/>
                </a:solidFill>
                <a:latin typeface="Calibri"/>
                <a:cs typeface="Calibri"/>
              </a:rPr>
              <a:t>2015</a:t>
            </a:r>
          </a:p>
          <a:p>
            <a:pPr marL="12700" algn="ctr">
              <a:lnSpc>
                <a:spcPts val="1535"/>
              </a:lnSpc>
              <a:spcBef>
                <a:spcPts val="76"/>
              </a:spcBef>
            </a:pPr>
            <a:endParaRPr sz="1600" dirty="0">
              <a:solidFill>
                <a:srgbClr val="FFFFFF"/>
              </a:solidFill>
              <a:latin typeface="Times New Roman"/>
              <a:cs typeface="Times New Roman"/>
            </a:endParaRPr>
          </a:p>
        </p:txBody>
      </p:sp>
      <p:sp>
        <p:nvSpPr>
          <p:cNvPr id="81" name="TextBox 80"/>
          <p:cNvSpPr txBox="1"/>
          <p:nvPr/>
        </p:nvSpPr>
        <p:spPr>
          <a:xfrm>
            <a:off x="4619737" y="2983216"/>
            <a:ext cx="606166" cy="1131584"/>
          </a:xfrm>
          <a:prstGeom prst="star4">
            <a:avLst>
              <a:gd name="adj" fmla="val 15817"/>
            </a:avLst>
          </a:prstGeom>
          <a:solidFill>
            <a:srgbClr val="FFFFFF"/>
          </a:solidFill>
          <a:ln>
            <a:solidFill>
              <a:srgbClr val="FFFFFF"/>
            </a:solidFill>
          </a:ln>
        </p:spPr>
        <p:txBody>
          <a:bodyPr wrap="square" rtlCol="0">
            <a:spAutoFit/>
          </a:bodyPr>
          <a:lstStyle/>
          <a:p>
            <a:endParaRPr lang="en-US" dirty="0">
              <a:solidFill>
                <a:srgbClr val="FFFFFF"/>
              </a:solidFill>
            </a:endParaRPr>
          </a:p>
        </p:txBody>
      </p:sp>
      <p:cxnSp>
        <p:nvCxnSpPr>
          <p:cNvPr id="86" name="Straight Connector 85"/>
          <p:cNvCxnSpPr/>
          <p:nvPr/>
        </p:nvCxnSpPr>
        <p:spPr>
          <a:xfrm>
            <a:off x="4917643" y="1199240"/>
            <a:ext cx="0" cy="1645920"/>
          </a:xfrm>
          <a:prstGeom prst="line">
            <a:avLst/>
          </a:prstGeom>
          <a:ln w="38100" cmpd="sng">
            <a:solidFill>
              <a:srgbClr val="FFFFFF"/>
            </a:solidFill>
            <a:prstDash val="dot"/>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5567799" y="1199240"/>
            <a:ext cx="0" cy="1645920"/>
          </a:xfrm>
          <a:prstGeom prst="line">
            <a:avLst/>
          </a:prstGeom>
          <a:ln w="38100" cmpd="sng">
            <a:solidFill>
              <a:srgbClr val="FFFFFF"/>
            </a:solidFill>
            <a:prstDash val="dot"/>
          </a:ln>
        </p:spPr>
        <p:style>
          <a:lnRef idx="2">
            <a:schemeClr val="accent1"/>
          </a:lnRef>
          <a:fillRef idx="0">
            <a:schemeClr val="accent1"/>
          </a:fillRef>
          <a:effectRef idx="1">
            <a:schemeClr val="accent1"/>
          </a:effectRef>
          <a:fontRef idx="minor">
            <a:schemeClr val="tx1"/>
          </a:fontRef>
        </p:style>
      </p:cxnSp>
      <p:sp>
        <p:nvSpPr>
          <p:cNvPr id="48" name="object 28"/>
          <p:cNvSpPr txBox="1"/>
          <p:nvPr/>
        </p:nvSpPr>
        <p:spPr>
          <a:xfrm>
            <a:off x="4901250" y="1329842"/>
            <a:ext cx="2377440" cy="386780"/>
          </a:xfrm>
          <a:prstGeom prst="rect">
            <a:avLst/>
          </a:prstGeom>
          <a:ln>
            <a:noFill/>
          </a:ln>
        </p:spPr>
        <p:txBody>
          <a:bodyPr wrap="square" lIns="0" tIns="0" rIns="0" bIns="0" rtlCol="0">
            <a:noAutofit/>
          </a:bodyPr>
          <a:lstStyle/>
          <a:p>
            <a:pPr algn="ctr">
              <a:spcBef>
                <a:spcPts val="76"/>
              </a:spcBef>
            </a:pPr>
            <a:r>
              <a:rPr lang="en-US" sz="1400" b="1" spc="0" dirty="0" smtClean="0">
                <a:solidFill>
                  <a:schemeClr val="bg1"/>
                </a:solidFill>
                <a:latin typeface="Calibri"/>
                <a:cs typeface="Calibri"/>
              </a:rPr>
              <a:t> </a:t>
            </a:r>
            <a:r>
              <a:rPr lang="en-US" sz="2000" dirty="0" smtClean="0">
                <a:solidFill>
                  <a:schemeClr val="tx2">
                    <a:lumMod val="40000"/>
                    <a:lumOff val="60000"/>
                  </a:schemeClr>
                </a:solidFill>
                <a:latin typeface="Calibri"/>
                <a:cs typeface="Calibri"/>
              </a:rPr>
              <a:t>commissioning (6 </a:t>
            </a:r>
            <a:r>
              <a:rPr lang="en-US" sz="2000" dirty="0" err="1" smtClean="0">
                <a:solidFill>
                  <a:schemeClr val="tx2">
                    <a:lumMod val="40000"/>
                    <a:lumOff val="60000"/>
                  </a:schemeClr>
                </a:solidFill>
                <a:latin typeface="Calibri"/>
                <a:cs typeface="Calibri"/>
              </a:rPr>
              <a:t>mo</a:t>
            </a:r>
            <a:r>
              <a:rPr lang="en-US" sz="2000" dirty="0" smtClean="0">
                <a:solidFill>
                  <a:schemeClr val="tx2">
                    <a:lumMod val="40000"/>
                    <a:lumOff val="60000"/>
                  </a:schemeClr>
                </a:solidFill>
                <a:latin typeface="Calibri"/>
                <a:cs typeface="Calibri"/>
              </a:rPr>
              <a:t>)</a:t>
            </a:r>
            <a:endParaRPr lang="en-US" sz="2000" spc="4" dirty="0" smtClean="0">
              <a:solidFill>
                <a:schemeClr val="tx2">
                  <a:lumMod val="40000"/>
                  <a:lumOff val="60000"/>
                </a:schemeClr>
              </a:solidFill>
              <a:latin typeface="Calibri"/>
              <a:cs typeface="Calibri"/>
            </a:endParaRPr>
          </a:p>
        </p:txBody>
      </p:sp>
      <p:cxnSp>
        <p:nvCxnSpPr>
          <p:cNvPr id="53" name="Straight Connector 52"/>
          <p:cNvCxnSpPr/>
          <p:nvPr/>
        </p:nvCxnSpPr>
        <p:spPr>
          <a:xfrm>
            <a:off x="2486510" y="1164918"/>
            <a:ext cx="0" cy="1828800"/>
          </a:xfrm>
          <a:prstGeom prst="line">
            <a:avLst/>
          </a:prstGeom>
          <a:ln w="38100" cmpd="sng">
            <a:solidFill>
              <a:schemeClr val="tx2">
                <a:lumMod val="40000"/>
                <a:lumOff val="60000"/>
              </a:schemeClr>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rot="16200000" flipH="1">
            <a:off x="5294412" y="1014745"/>
            <a:ext cx="0" cy="594360"/>
          </a:xfrm>
          <a:prstGeom prst="line">
            <a:avLst/>
          </a:prstGeom>
          <a:ln w="38100" cmpd="sng">
            <a:solidFill>
              <a:schemeClr val="tx2">
                <a:lumMod val="40000"/>
                <a:lumOff val="60000"/>
              </a:schemeClr>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rot="16200000" flipH="1">
            <a:off x="6241748" y="1535824"/>
            <a:ext cx="0" cy="1188720"/>
          </a:xfrm>
          <a:prstGeom prst="line">
            <a:avLst/>
          </a:prstGeom>
          <a:ln w="38100" cmpd="sng">
            <a:solidFill>
              <a:schemeClr val="accent3">
                <a:lumMod val="60000"/>
                <a:lumOff val="40000"/>
              </a:schemeClr>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46" name="object 28"/>
          <p:cNvSpPr txBox="1"/>
          <p:nvPr/>
        </p:nvSpPr>
        <p:spPr>
          <a:xfrm>
            <a:off x="5654620" y="2131624"/>
            <a:ext cx="2770143" cy="595232"/>
          </a:xfrm>
          <a:prstGeom prst="rect">
            <a:avLst/>
          </a:prstGeom>
          <a:ln>
            <a:noFill/>
          </a:ln>
        </p:spPr>
        <p:txBody>
          <a:bodyPr wrap="square" lIns="0" tIns="0" rIns="0" bIns="0" rtlCol="0">
            <a:noAutofit/>
          </a:bodyPr>
          <a:lstStyle/>
          <a:p>
            <a:pPr>
              <a:spcBef>
                <a:spcPts val="76"/>
              </a:spcBef>
            </a:pPr>
            <a:r>
              <a:rPr lang="en-US" sz="2000" dirty="0" smtClean="0">
                <a:solidFill>
                  <a:schemeClr val="bg1"/>
                </a:solidFill>
                <a:latin typeface="Calibri"/>
                <a:cs typeface="Calibri"/>
              </a:rPr>
              <a:t>cycle 1</a:t>
            </a:r>
            <a:endParaRPr lang="en-US" sz="2000" dirty="0">
              <a:solidFill>
                <a:schemeClr val="bg1"/>
              </a:solidFill>
              <a:latin typeface="Calibri"/>
              <a:cs typeface="Calibri"/>
            </a:endParaRPr>
          </a:p>
          <a:p>
            <a:pPr>
              <a:spcBef>
                <a:spcPts val="76"/>
              </a:spcBef>
            </a:pPr>
            <a:r>
              <a:rPr lang="en-US" sz="2000" dirty="0" smtClean="0">
                <a:solidFill>
                  <a:schemeClr val="bg1"/>
                </a:solidFill>
                <a:latin typeface="Calibri"/>
                <a:cs typeface="Calibri"/>
              </a:rPr>
              <a:t>2019Apr </a:t>
            </a:r>
          </a:p>
          <a:p>
            <a:pPr>
              <a:spcBef>
                <a:spcPts val="76"/>
              </a:spcBef>
            </a:pPr>
            <a:r>
              <a:rPr lang="en-US" sz="2000" dirty="0" smtClean="0">
                <a:solidFill>
                  <a:schemeClr val="accent6">
                    <a:lumMod val="40000"/>
                    <a:lumOff val="60000"/>
                  </a:schemeClr>
                </a:solidFill>
                <a:latin typeface="Calibri"/>
                <a:cs typeface="Calibri"/>
              </a:rPr>
              <a:t>GTO</a:t>
            </a:r>
            <a:r>
              <a:rPr lang="en-US" sz="2000" dirty="0">
                <a:solidFill>
                  <a:schemeClr val="bg1"/>
                </a:solidFill>
                <a:latin typeface="Calibri"/>
                <a:cs typeface="Calibri"/>
              </a:rPr>
              <a:t> </a:t>
            </a:r>
            <a:r>
              <a:rPr lang="en-US" sz="2000" dirty="0" smtClean="0">
                <a:solidFill>
                  <a:schemeClr val="bg1"/>
                </a:solidFill>
                <a:latin typeface="Calibri"/>
                <a:cs typeface="Calibri"/>
              </a:rPr>
              <a:t>&amp; </a:t>
            </a:r>
            <a:r>
              <a:rPr lang="en-US" sz="2000" dirty="0" smtClean="0">
                <a:solidFill>
                  <a:schemeClr val="accent3">
                    <a:lumMod val="60000"/>
                    <a:lumOff val="40000"/>
                  </a:schemeClr>
                </a:solidFill>
                <a:latin typeface="Calibri"/>
                <a:cs typeface="Calibri"/>
              </a:rPr>
              <a:t>GO</a:t>
            </a:r>
            <a:endParaRPr lang="en-US" sz="2000" spc="4" dirty="0" smtClean="0">
              <a:solidFill>
                <a:schemeClr val="accent3">
                  <a:lumMod val="60000"/>
                  <a:lumOff val="40000"/>
                </a:schemeClr>
              </a:solidFill>
              <a:latin typeface="Calibri"/>
              <a:cs typeface="Calibri"/>
            </a:endParaRPr>
          </a:p>
        </p:txBody>
      </p:sp>
      <p:sp>
        <p:nvSpPr>
          <p:cNvPr id="85" name="object 28"/>
          <p:cNvSpPr txBox="1"/>
          <p:nvPr/>
        </p:nvSpPr>
        <p:spPr>
          <a:xfrm>
            <a:off x="650156" y="1041186"/>
            <a:ext cx="1733370" cy="1013259"/>
          </a:xfrm>
          <a:prstGeom prst="rect">
            <a:avLst/>
          </a:prstGeom>
          <a:ln>
            <a:noFill/>
          </a:ln>
        </p:spPr>
        <p:txBody>
          <a:bodyPr wrap="square" lIns="0" tIns="0" rIns="0" bIns="0" rtlCol="0">
            <a:noAutofit/>
          </a:bodyPr>
          <a:lstStyle/>
          <a:p>
            <a:pPr algn="r">
              <a:spcBef>
                <a:spcPts val="76"/>
              </a:spcBef>
            </a:pPr>
            <a:r>
              <a:rPr lang="en-US" sz="1400" b="1" spc="0" dirty="0" smtClean="0">
                <a:solidFill>
                  <a:schemeClr val="bg1"/>
                </a:solidFill>
                <a:latin typeface="Calibri"/>
                <a:cs typeface="Calibri"/>
              </a:rPr>
              <a:t> </a:t>
            </a:r>
            <a:r>
              <a:rPr lang="en-US" sz="2000" dirty="0" smtClean="0">
                <a:solidFill>
                  <a:schemeClr val="tx2">
                    <a:lumMod val="40000"/>
                    <a:lumOff val="60000"/>
                  </a:schemeClr>
                </a:solidFill>
                <a:latin typeface="Calibri"/>
                <a:cs typeface="Calibri"/>
              </a:rPr>
              <a:t>commissioning proposals</a:t>
            </a:r>
          </a:p>
        </p:txBody>
      </p:sp>
      <p:cxnSp>
        <p:nvCxnSpPr>
          <p:cNvPr id="89" name="Straight Connector 88"/>
          <p:cNvCxnSpPr/>
          <p:nvPr/>
        </p:nvCxnSpPr>
        <p:spPr>
          <a:xfrm>
            <a:off x="4286654" y="2079318"/>
            <a:ext cx="0" cy="914400"/>
          </a:xfrm>
          <a:prstGeom prst="line">
            <a:avLst/>
          </a:prstGeom>
          <a:ln w="38100" cmpd="sng">
            <a:solidFill>
              <a:srgbClr val="C3D69B"/>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3762746" y="1164918"/>
            <a:ext cx="0" cy="1828800"/>
          </a:xfrm>
          <a:prstGeom prst="line">
            <a:avLst/>
          </a:prstGeom>
          <a:ln w="38100" cmpd="sng">
            <a:solidFill>
              <a:schemeClr val="accent3">
                <a:lumMod val="60000"/>
                <a:lumOff val="40000"/>
              </a:schemeClr>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91" name="object 28"/>
          <p:cNvSpPr txBox="1"/>
          <p:nvPr/>
        </p:nvSpPr>
        <p:spPr>
          <a:xfrm>
            <a:off x="1908987" y="1041186"/>
            <a:ext cx="1733370" cy="1013259"/>
          </a:xfrm>
          <a:prstGeom prst="rect">
            <a:avLst/>
          </a:prstGeom>
          <a:ln>
            <a:noFill/>
          </a:ln>
        </p:spPr>
        <p:txBody>
          <a:bodyPr wrap="square" lIns="0" tIns="0" rIns="0" bIns="0" rtlCol="0">
            <a:noAutofit/>
          </a:bodyPr>
          <a:lstStyle/>
          <a:p>
            <a:pPr algn="r">
              <a:spcBef>
                <a:spcPts val="76"/>
              </a:spcBef>
            </a:pPr>
            <a:r>
              <a:rPr lang="en-US" sz="1400" b="1" spc="0" dirty="0" smtClean="0">
                <a:solidFill>
                  <a:schemeClr val="accent3">
                    <a:lumMod val="60000"/>
                    <a:lumOff val="40000"/>
                  </a:schemeClr>
                </a:solidFill>
                <a:latin typeface="Calibri"/>
                <a:cs typeface="Calibri"/>
              </a:rPr>
              <a:t> </a:t>
            </a:r>
            <a:r>
              <a:rPr lang="en-US" sz="2000" dirty="0" smtClean="0">
                <a:solidFill>
                  <a:schemeClr val="accent3">
                    <a:lumMod val="60000"/>
                    <a:lumOff val="40000"/>
                  </a:schemeClr>
                </a:solidFill>
                <a:latin typeface="Calibri"/>
                <a:cs typeface="Calibri"/>
              </a:rPr>
              <a:t> GO CP</a:t>
            </a:r>
          </a:p>
          <a:p>
            <a:pPr algn="r">
              <a:spcBef>
                <a:spcPts val="76"/>
              </a:spcBef>
            </a:pPr>
            <a:r>
              <a:rPr lang="en-US" sz="2000" dirty="0" smtClean="0">
                <a:solidFill>
                  <a:schemeClr val="accent3">
                    <a:lumMod val="60000"/>
                    <a:lumOff val="40000"/>
                  </a:schemeClr>
                </a:solidFill>
                <a:latin typeface="Calibri"/>
                <a:cs typeface="Calibri"/>
              </a:rPr>
              <a:t>2017Nov</a:t>
            </a:r>
          </a:p>
        </p:txBody>
      </p:sp>
      <p:cxnSp>
        <p:nvCxnSpPr>
          <p:cNvPr id="92" name="Straight Connector 91"/>
          <p:cNvCxnSpPr/>
          <p:nvPr/>
        </p:nvCxnSpPr>
        <p:spPr>
          <a:xfrm rot="16200000" flipH="1">
            <a:off x="6241748" y="1430809"/>
            <a:ext cx="0" cy="1188720"/>
          </a:xfrm>
          <a:prstGeom prst="line">
            <a:avLst/>
          </a:prstGeom>
          <a:ln w="38100" cmpd="sng">
            <a:solidFill>
              <a:schemeClr val="accent6">
                <a:lumMod val="40000"/>
                <a:lumOff val="60000"/>
              </a:schemeClr>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94" name="object 28"/>
          <p:cNvSpPr txBox="1"/>
          <p:nvPr/>
        </p:nvSpPr>
        <p:spPr>
          <a:xfrm>
            <a:off x="3441733" y="1041186"/>
            <a:ext cx="1733370" cy="1013259"/>
          </a:xfrm>
          <a:prstGeom prst="rect">
            <a:avLst/>
          </a:prstGeom>
          <a:ln>
            <a:noFill/>
          </a:ln>
        </p:spPr>
        <p:txBody>
          <a:bodyPr wrap="square" lIns="0" tIns="0" rIns="0" bIns="0" rtlCol="0">
            <a:noAutofit/>
          </a:bodyPr>
          <a:lstStyle/>
          <a:p>
            <a:pPr algn="ctr">
              <a:spcBef>
                <a:spcPts val="76"/>
              </a:spcBef>
            </a:pPr>
            <a:r>
              <a:rPr lang="en-US" sz="1400" b="1" spc="0" dirty="0" smtClean="0">
                <a:solidFill>
                  <a:schemeClr val="accent3">
                    <a:lumMod val="60000"/>
                    <a:lumOff val="40000"/>
                  </a:schemeClr>
                </a:solidFill>
                <a:latin typeface="Calibri"/>
                <a:cs typeface="Calibri"/>
              </a:rPr>
              <a:t> </a:t>
            </a:r>
            <a:r>
              <a:rPr lang="en-US" sz="2000" dirty="0" smtClean="0">
                <a:solidFill>
                  <a:schemeClr val="accent3">
                    <a:lumMod val="60000"/>
                    <a:lumOff val="40000"/>
                  </a:schemeClr>
                </a:solidFill>
                <a:latin typeface="Calibri"/>
                <a:cs typeface="Calibri"/>
              </a:rPr>
              <a:t> GO </a:t>
            </a:r>
            <a:r>
              <a:rPr lang="en-US" sz="2000" dirty="0">
                <a:solidFill>
                  <a:schemeClr val="accent3">
                    <a:lumMod val="60000"/>
                    <a:lumOff val="40000"/>
                  </a:schemeClr>
                </a:solidFill>
                <a:latin typeface="Calibri"/>
                <a:cs typeface="Calibri"/>
              </a:rPr>
              <a:t>c</a:t>
            </a:r>
            <a:r>
              <a:rPr lang="en-US" sz="2000" dirty="0" smtClean="0">
                <a:solidFill>
                  <a:schemeClr val="accent3">
                    <a:lumMod val="60000"/>
                    <a:lumOff val="40000"/>
                  </a:schemeClr>
                </a:solidFill>
                <a:latin typeface="Calibri"/>
                <a:cs typeface="Calibri"/>
              </a:rPr>
              <a:t>y1</a:t>
            </a:r>
          </a:p>
          <a:p>
            <a:pPr algn="ctr">
              <a:spcBef>
                <a:spcPts val="76"/>
              </a:spcBef>
            </a:pPr>
            <a:r>
              <a:rPr lang="en-US" sz="2000" dirty="0">
                <a:solidFill>
                  <a:schemeClr val="accent3">
                    <a:lumMod val="60000"/>
                    <a:lumOff val="40000"/>
                  </a:schemeClr>
                </a:solidFill>
                <a:latin typeface="Calibri"/>
                <a:cs typeface="Calibri"/>
              </a:rPr>
              <a:t>d</a:t>
            </a:r>
            <a:r>
              <a:rPr lang="en-US" sz="2000" dirty="0" smtClean="0">
                <a:solidFill>
                  <a:schemeClr val="accent3">
                    <a:lumMod val="60000"/>
                    <a:lumOff val="40000"/>
                  </a:schemeClr>
                </a:solidFill>
                <a:latin typeface="Calibri"/>
                <a:cs typeface="Calibri"/>
              </a:rPr>
              <a:t>eadline</a:t>
            </a:r>
          </a:p>
          <a:p>
            <a:pPr algn="ctr">
              <a:spcBef>
                <a:spcPts val="76"/>
              </a:spcBef>
            </a:pPr>
            <a:r>
              <a:rPr lang="en-US" sz="2000" dirty="0" smtClean="0">
                <a:solidFill>
                  <a:schemeClr val="accent3">
                    <a:lumMod val="60000"/>
                    <a:lumOff val="40000"/>
                  </a:schemeClr>
                </a:solidFill>
                <a:latin typeface="Calibri"/>
                <a:cs typeface="Calibri"/>
              </a:rPr>
              <a:t>2018Feb</a:t>
            </a:r>
          </a:p>
        </p:txBody>
      </p:sp>
      <p:sp>
        <p:nvSpPr>
          <p:cNvPr id="102" name="object 25"/>
          <p:cNvSpPr txBox="1"/>
          <p:nvPr/>
        </p:nvSpPr>
        <p:spPr>
          <a:xfrm>
            <a:off x="5546524" y="3210275"/>
            <a:ext cx="552853" cy="203707"/>
          </a:xfrm>
          <a:prstGeom prst="rect">
            <a:avLst/>
          </a:prstGeom>
        </p:spPr>
        <p:txBody>
          <a:bodyPr wrap="square" lIns="0" tIns="0" rIns="0" bIns="0" rtlCol="0">
            <a:noAutofit/>
          </a:bodyPr>
          <a:lstStyle/>
          <a:p>
            <a:pPr marL="12700" algn="ctr">
              <a:lnSpc>
                <a:spcPts val="1535"/>
              </a:lnSpc>
              <a:spcBef>
                <a:spcPts val="76"/>
              </a:spcBef>
            </a:pPr>
            <a:r>
              <a:rPr lang="en-US" i="1" dirty="0" smtClean="0">
                <a:solidFill>
                  <a:srgbClr val="FFFFFF"/>
                </a:solidFill>
                <a:latin typeface="Calibri"/>
                <a:cs typeface="Calibri"/>
              </a:rPr>
              <a:t>2019</a:t>
            </a:r>
          </a:p>
          <a:p>
            <a:pPr marL="12700" algn="ctr">
              <a:lnSpc>
                <a:spcPts val="1535"/>
              </a:lnSpc>
              <a:spcBef>
                <a:spcPts val="76"/>
              </a:spcBef>
            </a:pPr>
            <a:endParaRPr sz="1600" dirty="0">
              <a:solidFill>
                <a:srgbClr val="FFFFFF"/>
              </a:solidFill>
              <a:latin typeface="Times New Roman"/>
              <a:cs typeface="Times New Roman"/>
            </a:endParaRPr>
          </a:p>
        </p:txBody>
      </p:sp>
      <p:sp>
        <p:nvSpPr>
          <p:cNvPr id="103" name="object 25"/>
          <p:cNvSpPr txBox="1"/>
          <p:nvPr/>
        </p:nvSpPr>
        <p:spPr>
          <a:xfrm>
            <a:off x="3112950" y="3210275"/>
            <a:ext cx="552853" cy="203707"/>
          </a:xfrm>
          <a:prstGeom prst="rect">
            <a:avLst/>
          </a:prstGeom>
        </p:spPr>
        <p:txBody>
          <a:bodyPr wrap="square" lIns="0" tIns="0" rIns="0" bIns="0" rtlCol="0">
            <a:noAutofit/>
          </a:bodyPr>
          <a:lstStyle/>
          <a:p>
            <a:pPr marL="12700" algn="ctr">
              <a:lnSpc>
                <a:spcPts val="1535"/>
              </a:lnSpc>
              <a:spcBef>
                <a:spcPts val="76"/>
              </a:spcBef>
            </a:pPr>
            <a:r>
              <a:rPr lang="en-US" i="1" dirty="0" smtClean="0">
                <a:solidFill>
                  <a:srgbClr val="FFFFFF"/>
                </a:solidFill>
                <a:latin typeface="Calibri"/>
                <a:cs typeface="Calibri"/>
              </a:rPr>
              <a:t>2017</a:t>
            </a:r>
          </a:p>
          <a:p>
            <a:pPr marL="12700" algn="ctr">
              <a:lnSpc>
                <a:spcPts val="1535"/>
              </a:lnSpc>
              <a:spcBef>
                <a:spcPts val="76"/>
              </a:spcBef>
            </a:pPr>
            <a:endParaRPr sz="1600" dirty="0">
              <a:solidFill>
                <a:srgbClr val="FFFFFF"/>
              </a:solidFill>
              <a:latin typeface="Times New Roman"/>
              <a:cs typeface="Times New Roman"/>
            </a:endParaRPr>
          </a:p>
        </p:txBody>
      </p:sp>
      <p:sp>
        <p:nvSpPr>
          <p:cNvPr id="104" name="object 25"/>
          <p:cNvSpPr txBox="1"/>
          <p:nvPr/>
        </p:nvSpPr>
        <p:spPr>
          <a:xfrm>
            <a:off x="1908021" y="3210275"/>
            <a:ext cx="552853" cy="203707"/>
          </a:xfrm>
          <a:prstGeom prst="rect">
            <a:avLst/>
          </a:prstGeom>
        </p:spPr>
        <p:txBody>
          <a:bodyPr wrap="square" lIns="0" tIns="0" rIns="0" bIns="0" rtlCol="0">
            <a:noAutofit/>
          </a:bodyPr>
          <a:lstStyle/>
          <a:p>
            <a:pPr marL="12700" algn="ctr">
              <a:lnSpc>
                <a:spcPts val="1535"/>
              </a:lnSpc>
              <a:spcBef>
                <a:spcPts val="76"/>
              </a:spcBef>
            </a:pPr>
            <a:r>
              <a:rPr lang="en-US" i="1" dirty="0" smtClean="0">
                <a:solidFill>
                  <a:srgbClr val="FFFFFF"/>
                </a:solidFill>
                <a:latin typeface="Calibri"/>
                <a:cs typeface="Calibri"/>
              </a:rPr>
              <a:t>2016</a:t>
            </a:r>
          </a:p>
          <a:p>
            <a:pPr marL="12700" algn="ctr">
              <a:lnSpc>
                <a:spcPts val="1535"/>
              </a:lnSpc>
              <a:spcBef>
                <a:spcPts val="76"/>
              </a:spcBef>
            </a:pPr>
            <a:endParaRPr sz="1600" dirty="0">
              <a:solidFill>
                <a:srgbClr val="FFFFFF"/>
              </a:solidFill>
              <a:latin typeface="Times New Roman"/>
              <a:cs typeface="Times New Roman"/>
            </a:endParaRPr>
          </a:p>
        </p:txBody>
      </p:sp>
      <p:sp>
        <p:nvSpPr>
          <p:cNvPr id="105" name="object 25"/>
          <p:cNvSpPr txBox="1"/>
          <p:nvPr/>
        </p:nvSpPr>
        <p:spPr>
          <a:xfrm>
            <a:off x="6765724" y="3210275"/>
            <a:ext cx="552853" cy="203707"/>
          </a:xfrm>
          <a:prstGeom prst="rect">
            <a:avLst/>
          </a:prstGeom>
        </p:spPr>
        <p:txBody>
          <a:bodyPr wrap="square" lIns="0" tIns="0" rIns="0" bIns="0" rtlCol="0">
            <a:noAutofit/>
          </a:bodyPr>
          <a:lstStyle/>
          <a:p>
            <a:pPr marL="12700" algn="ctr">
              <a:lnSpc>
                <a:spcPts val="1535"/>
              </a:lnSpc>
              <a:spcBef>
                <a:spcPts val="76"/>
              </a:spcBef>
            </a:pPr>
            <a:r>
              <a:rPr lang="en-US" i="1" dirty="0" smtClean="0">
                <a:solidFill>
                  <a:srgbClr val="FFFFFF"/>
                </a:solidFill>
                <a:latin typeface="Calibri"/>
                <a:cs typeface="Calibri"/>
              </a:rPr>
              <a:t>2020</a:t>
            </a:r>
          </a:p>
          <a:p>
            <a:pPr marL="12700" algn="ctr">
              <a:lnSpc>
                <a:spcPts val="1535"/>
              </a:lnSpc>
              <a:spcBef>
                <a:spcPts val="76"/>
              </a:spcBef>
            </a:pPr>
            <a:endParaRPr sz="1600" dirty="0">
              <a:solidFill>
                <a:srgbClr val="FFFFFF"/>
              </a:solidFill>
              <a:latin typeface="Times New Roman"/>
              <a:cs typeface="Times New Roman"/>
            </a:endParaRPr>
          </a:p>
        </p:txBody>
      </p:sp>
      <p:sp>
        <p:nvSpPr>
          <p:cNvPr id="106" name="object 25"/>
          <p:cNvSpPr txBox="1"/>
          <p:nvPr/>
        </p:nvSpPr>
        <p:spPr>
          <a:xfrm>
            <a:off x="7988099" y="3210275"/>
            <a:ext cx="552853" cy="203707"/>
          </a:xfrm>
          <a:prstGeom prst="rect">
            <a:avLst/>
          </a:prstGeom>
        </p:spPr>
        <p:txBody>
          <a:bodyPr wrap="square" lIns="0" tIns="0" rIns="0" bIns="0" rtlCol="0">
            <a:noAutofit/>
          </a:bodyPr>
          <a:lstStyle/>
          <a:p>
            <a:pPr marL="12700" algn="ctr">
              <a:lnSpc>
                <a:spcPts val="1535"/>
              </a:lnSpc>
              <a:spcBef>
                <a:spcPts val="76"/>
              </a:spcBef>
            </a:pPr>
            <a:r>
              <a:rPr lang="en-US" i="1" dirty="0" smtClean="0">
                <a:solidFill>
                  <a:srgbClr val="FFFFFF"/>
                </a:solidFill>
                <a:latin typeface="Calibri"/>
                <a:cs typeface="Calibri"/>
              </a:rPr>
              <a:t>2021</a:t>
            </a:r>
          </a:p>
          <a:p>
            <a:pPr marL="12700" algn="ctr">
              <a:lnSpc>
                <a:spcPts val="1535"/>
              </a:lnSpc>
              <a:spcBef>
                <a:spcPts val="76"/>
              </a:spcBef>
            </a:pPr>
            <a:endParaRPr sz="1600" dirty="0">
              <a:solidFill>
                <a:srgbClr val="FFFFFF"/>
              </a:solidFill>
              <a:latin typeface="Times New Roman"/>
              <a:cs typeface="Times New Roman"/>
            </a:endParaRPr>
          </a:p>
        </p:txBody>
      </p:sp>
      <p:sp>
        <p:nvSpPr>
          <p:cNvPr id="107" name="object 25"/>
          <p:cNvSpPr txBox="1"/>
          <p:nvPr/>
        </p:nvSpPr>
        <p:spPr>
          <a:xfrm>
            <a:off x="4332134" y="3210275"/>
            <a:ext cx="552853" cy="203707"/>
          </a:xfrm>
          <a:prstGeom prst="rect">
            <a:avLst/>
          </a:prstGeom>
        </p:spPr>
        <p:txBody>
          <a:bodyPr wrap="square" lIns="0" tIns="0" rIns="0" bIns="0" rtlCol="0">
            <a:noAutofit/>
          </a:bodyPr>
          <a:lstStyle/>
          <a:p>
            <a:pPr marL="12700" algn="ctr">
              <a:lnSpc>
                <a:spcPts val="1535"/>
              </a:lnSpc>
              <a:spcBef>
                <a:spcPts val="76"/>
              </a:spcBef>
            </a:pPr>
            <a:r>
              <a:rPr lang="en-US" i="1" dirty="0" smtClean="0">
                <a:solidFill>
                  <a:srgbClr val="FFFFFF"/>
                </a:solidFill>
                <a:latin typeface="Calibri"/>
                <a:cs typeface="Calibri"/>
              </a:rPr>
              <a:t>2018</a:t>
            </a:r>
          </a:p>
          <a:p>
            <a:pPr marL="12700" algn="ctr">
              <a:lnSpc>
                <a:spcPts val="1535"/>
              </a:lnSpc>
              <a:spcBef>
                <a:spcPts val="76"/>
              </a:spcBef>
            </a:pPr>
            <a:endParaRPr sz="1600" dirty="0">
              <a:solidFill>
                <a:srgbClr val="FFFFFF"/>
              </a:solidFill>
              <a:latin typeface="Times New Roman"/>
              <a:cs typeface="Times New Roman"/>
            </a:endParaRPr>
          </a:p>
        </p:txBody>
      </p:sp>
      <p:cxnSp>
        <p:nvCxnSpPr>
          <p:cNvPr id="49" name="Straight Connector 48"/>
          <p:cNvCxnSpPr/>
          <p:nvPr/>
        </p:nvCxnSpPr>
        <p:spPr>
          <a:xfrm flipV="1">
            <a:off x="2587418" y="3413982"/>
            <a:ext cx="0" cy="1097280"/>
          </a:xfrm>
          <a:prstGeom prst="line">
            <a:avLst/>
          </a:prstGeom>
          <a:ln w="38100" cmpd="sng">
            <a:solidFill>
              <a:srgbClr val="FCD5B5"/>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50" name="object 28"/>
          <p:cNvSpPr txBox="1"/>
          <p:nvPr/>
        </p:nvSpPr>
        <p:spPr>
          <a:xfrm>
            <a:off x="1456452" y="3883774"/>
            <a:ext cx="1041205" cy="732557"/>
          </a:xfrm>
          <a:prstGeom prst="rect">
            <a:avLst/>
          </a:prstGeom>
          <a:ln>
            <a:noFill/>
          </a:ln>
        </p:spPr>
        <p:txBody>
          <a:bodyPr wrap="square" lIns="0" tIns="0" rIns="0" bIns="0" rtlCol="0">
            <a:noAutofit/>
          </a:bodyPr>
          <a:lstStyle/>
          <a:p>
            <a:pPr algn="r">
              <a:spcBef>
                <a:spcPts val="76"/>
              </a:spcBef>
            </a:pPr>
            <a:r>
              <a:rPr lang="en-US" sz="1400" b="1" spc="0" dirty="0" smtClean="0">
                <a:solidFill>
                  <a:schemeClr val="bg1"/>
                </a:solidFill>
                <a:latin typeface="Calibri"/>
                <a:cs typeface="Calibri"/>
              </a:rPr>
              <a:t> </a:t>
            </a:r>
            <a:r>
              <a:rPr lang="en-US" sz="2000" dirty="0" smtClean="0">
                <a:solidFill>
                  <a:srgbClr val="FCD5B5"/>
                </a:solidFill>
                <a:latin typeface="Calibri"/>
                <a:cs typeface="Calibri"/>
              </a:rPr>
              <a:t>GTO CP</a:t>
            </a:r>
          </a:p>
          <a:p>
            <a:pPr algn="r">
              <a:spcBef>
                <a:spcPts val="76"/>
              </a:spcBef>
            </a:pPr>
            <a:r>
              <a:rPr lang="en-US" sz="2000" dirty="0" smtClean="0">
                <a:solidFill>
                  <a:srgbClr val="FCD5B5"/>
                </a:solidFill>
                <a:latin typeface="Calibri"/>
                <a:cs typeface="Calibri"/>
              </a:rPr>
              <a:t>2016Nov</a:t>
            </a:r>
            <a:endParaRPr lang="en-US" dirty="0" smtClean="0">
              <a:solidFill>
                <a:srgbClr val="FCD5B5"/>
              </a:solidFill>
              <a:latin typeface="Calibri"/>
              <a:cs typeface="Calibri"/>
            </a:endParaRPr>
          </a:p>
        </p:txBody>
      </p:sp>
      <p:cxnSp>
        <p:nvCxnSpPr>
          <p:cNvPr id="52" name="Straight Connector 51"/>
          <p:cNvCxnSpPr/>
          <p:nvPr/>
        </p:nvCxnSpPr>
        <p:spPr>
          <a:xfrm flipV="1">
            <a:off x="3158471" y="3413982"/>
            <a:ext cx="0" cy="2286000"/>
          </a:xfrm>
          <a:prstGeom prst="line">
            <a:avLst/>
          </a:prstGeom>
          <a:ln w="38100" cmpd="sng">
            <a:solidFill>
              <a:schemeClr val="accent6">
                <a:lumMod val="40000"/>
                <a:lumOff val="60000"/>
              </a:schemeClr>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54" name="object 28"/>
          <p:cNvSpPr txBox="1"/>
          <p:nvPr/>
        </p:nvSpPr>
        <p:spPr>
          <a:xfrm>
            <a:off x="1528671" y="4770780"/>
            <a:ext cx="1547977" cy="1046827"/>
          </a:xfrm>
          <a:prstGeom prst="rect">
            <a:avLst/>
          </a:prstGeom>
          <a:ln>
            <a:noFill/>
          </a:ln>
        </p:spPr>
        <p:txBody>
          <a:bodyPr wrap="square" lIns="0" tIns="0" rIns="0" bIns="0" rtlCol="0">
            <a:noAutofit/>
          </a:bodyPr>
          <a:lstStyle/>
          <a:p>
            <a:pPr algn="r">
              <a:spcBef>
                <a:spcPts val="76"/>
              </a:spcBef>
            </a:pPr>
            <a:r>
              <a:rPr lang="en-US" sz="2000" dirty="0" smtClean="0">
                <a:solidFill>
                  <a:srgbClr val="FCD5B5"/>
                </a:solidFill>
                <a:latin typeface="Calibri"/>
                <a:cs typeface="Calibri"/>
              </a:rPr>
              <a:t>GTO targets </a:t>
            </a:r>
          </a:p>
          <a:p>
            <a:pPr algn="r">
              <a:spcBef>
                <a:spcPts val="76"/>
              </a:spcBef>
            </a:pPr>
            <a:r>
              <a:rPr lang="en-US" sz="2000" dirty="0">
                <a:solidFill>
                  <a:srgbClr val="FCD5B5"/>
                </a:solidFill>
                <a:latin typeface="Calibri"/>
                <a:cs typeface="Calibri"/>
              </a:rPr>
              <a:t>s</a:t>
            </a:r>
            <a:r>
              <a:rPr lang="en-US" sz="2000" dirty="0" smtClean="0">
                <a:solidFill>
                  <a:srgbClr val="FCD5B5"/>
                </a:solidFill>
                <a:latin typeface="Calibri"/>
                <a:cs typeface="Calibri"/>
              </a:rPr>
              <a:t>elected</a:t>
            </a:r>
          </a:p>
          <a:p>
            <a:pPr algn="r">
              <a:spcBef>
                <a:spcPts val="76"/>
              </a:spcBef>
            </a:pPr>
            <a:r>
              <a:rPr lang="en-US" sz="2000" dirty="0" smtClean="0">
                <a:solidFill>
                  <a:srgbClr val="FCD5B5"/>
                </a:solidFill>
                <a:latin typeface="Calibri"/>
                <a:cs typeface="Calibri"/>
              </a:rPr>
              <a:t>2017Mar</a:t>
            </a:r>
            <a:endParaRPr lang="en-US" dirty="0" smtClean="0">
              <a:solidFill>
                <a:srgbClr val="FCD5B5"/>
              </a:solidFill>
              <a:latin typeface="Calibri"/>
              <a:cs typeface="Calibri"/>
            </a:endParaRPr>
          </a:p>
        </p:txBody>
      </p:sp>
      <p:cxnSp>
        <p:nvCxnSpPr>
          <p:cNvPr id="55" name="Straight Connector 54"/>
          <p:cNvCxnSpPr/>
          <p:nvPr/>
        </p:nvCxnSpPr>
        <p:spPr>
          <a:xfrm>
            <a:off x="3158471" y="1698123"/>
            <a:ext cx="0" cy="1645920"/>
          </a:xfrm>
          <a:prstGeom prst="line">
            <a:avLst/>
          </a:prstGeom>
          <a:ln w="38100" cmpd="sng">
            <a:solidFill>
              <a:srgbClr val="FFFFFF"/>
            </a:solidFill>
            <a:prstDash val="dot"/>
          </a:ln>
        </p:spPr>
        <p:style>
          <a:lnRef idx="2">
            <a:schemeClr val="accent1"/>
          </a:lnRef>
          <a:fillRef idx="0">
            <a:schemeClr val="accent1"/>
          </a:fillRef>
          <a:effectRef idx="1">
            <a:schemeClr val="accent1"/>
          </a:effectRef>
          <a:fontRef idx="minor">
            <a:schemeClr val="tx1"/>
          </a:fontRef>
        </p:style>
      </p:cxnSp>
      <p:sp>
        <p:nvSpPr>
          <p:cNvPr id="56" name="object 28"/>
          <p:cNvSpPr txBox="1"/>
          <p:nvPr/>
        </p:nvSpPr>
        <p:spPr>
          <a:xfrm>
            <a:off x="2893435" y="2451910"/>
            <a:ext cx="1088608" cy="613237"/>
          </a:xfrm>
          <a:prstGeom prst="rect">
            <a:avLst/>
          </a:prstGeom>
        </p:spPr>
        <p:txBody>
          <a:bodyPr wrap="square" lIns="0" tIns="0" rIns="0" bIns="0" rtlCol="0">
            <a:noAutofit/>
          </a:bodyPr>
          <a:lstStyle/>
          <a:p>
            <a:pPr algn="ctr">
              <a:spcBef>
                <a:spcPts val="76"/>
              </a:spcBef>
            </a:pPr>
            <a:r>
              <a:rPr lang="en-US" sz="2000" b="1" spc="0" dirty="0" smtClean="0">
                <a:solidFill>
                  <a:schemeClr val="bg1"/>
                </a:solidFill>
                <a:latin typeface="Calibri"/>
                <a:cs typeface="Calibri"/>
              </a:rPr>
              <a:t> </a:t>
            </a:r>
            <a:r>
              <a:rPr lang="en-US" sz="2000" dirty="0">
                <a:solidFill>
                  <a:schemeClr val="bg1"/>
                </a:solidFill>
                <a:latin typeface="Calibri"/>
                <a:cs typeface="Calibri"/>
              </a:rPr>
              <a:t>7</a:t>
            </a:r>
            <a:r>
              <a:rPr lang="en-US" sz="2000" dirty="0" smtClean="0">
                <a:solidFill>
                  <a:schemeClr val="bg1"/>
                </a:solidFill>
                <a:latin typeface="Calibri"/>
                <a:cs typeface="Calibri"/>
              </a:rPr>
              <a:t> </a:t>
            </a:r>
            <a:r>
              <a:rPr lang="en-US" sz="2000" dirty="0" err="1" smtClean="0">
                <a:solidFill>
                  <a:schemeClr val="bg1"/>
                </a:solidFill>
                <a:latin typeface="Calibri"/>
                <a:cs typeface="Calibri"/>
              </a:rPr>
              <a:t>m</a:t>
            </a:r>
            <a:r>
              <a:rPr lang="en-US" sz="2000" spc="4" dirty="0" err="1" smtClean="0">
                <a:solidFill>
                  <a:schemeClr val="bg1"/>
                </a:solidFill>
                <a:latin typeface="Calibri"/>
                <a:cs typeface="Calibri"/>
              </a:rPr>
              <a:t>o</a:t>
            </a:r>
            <a:endParaRPr lang="en-US" sz="2000" spc="4" dirty="0" smtClean="0">
              <a:solidFill>
                <a:schemeClr val="bg1"/>
              </a:solidFill>
              <a:latin typeface="Calibri"/>
              <a:cs typeface="Calibri"/>
            </a:endParaRPr>
          </a:p>
          <a:p>
            <a:pPr algn="ctr">
              <a:spcBef>
                <a:spcPts val="76"/>
              </a:spcBef>
            </a:pPr>
            <a:endParaRPr sz="2000" dirty="0">
              <a:solidFill>
                <a:schemeClr val="bg1"/>
              </a:solidFill>
              <a:latin typeface="Calibri"/>
              <a:cs typeface="Calibri"/>
            </a:endParaRPr>
          </a:p>
        </p:txBody>
      </p:sp>
      <p:cxnSp>
        <p:nvCxnSpPr>
          <p:cNvPr id="60" name="Straight Connector 59"/>
          <p:cNvCxnSpPr/>
          <p:nvPr/>
        </p:nvCxnSpPr>
        <p:spPr>
          <a:xfrm flipV="1">
            <a:off x="6190198" y="3447848"/>
            <a:ext cx="0" cy="1097280"/>
          </a:xfrm>
          <a:prstGeom prst="line">
            <a:avLst/>
          </a:prstGeom>
          <a:ln w="38100" cmpd="sng">
            <a:solidFill>
              <a:srgbClr val="C3D69B"/>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62" name="object 28"/>
          <p:cNvSpPr txBox="1"/>
          <p:nvPr/>
        </p:nvSpPr>
        <p:spPr>
          <a:xfrm>
            <a:off x="6261505" y="3948096"/>
            <a:ext cx="1534434" cy="668236"/>
          </a:xfrm>
          <a:prstGeom prst="rect">
            <a:avLst/>
          </a:prstGeom>
          <a:ln>
            <a:noFill/>
          </a:ln>
        </p:spPr>
        <p:txBody>
          <a:bodyPr wrap="square" lIns="0" tIns="0" rIns="0" bIns="0" rtlCol="0">
            <a:noAutofit/>
          </a:bodyPr>
          <a:lstStyle/>
          <a:p>
            <a:pPr>
              <a:spcBef>
                <a:spcPts val="76"/>
              </a:spcBef>
            </a:pPr>
            <a:r>
              <a:rPr lang="en-US" sz="1400" b="1" spc="0" dirty="0" smtClean="0">
                <a:solidFill>
                  <a:schemeClr val="bg1"/>
                </a:solidFill>
                <a:latin typeface="Calibri"/>
                <a:cs typeface="Calibri"/>
              </a:rPr>
              <a:t> </a:t>
            </a:r>
            <a:r>
              <a:rPr lang="en-US" sz="2000" dirty="0" smtClean="0">
                <a:solidFill>
                  <a:schemeClr val="accent3">
                    <a:lumMod val="60000"/>
                    <a:lumOff val="40000"/>
                  </a:schemeClr>
                </a:solidFill>
                <a:latin typeface="Calibri"/>
                <a:cs typeface="Calibri"/>
              </a:rPr>
              <a:t>Cy2 CP</a:t>
            </a:r>
          </a:p>
          <a:p>
            <a:pPr>
              <a:spcBef>
                <a:spcPts val="76"/>
              </a:spcBef>
            </a:pPr>
            <a:r>
              <a:rPr lang="en-US" sz="2000" dirty="0" smtClean="0">
                <a:solidFill>
                  <a:schemeClr val="accent3">
                    <a:lumMod val="60000"/>
                    <a:lumOff val="40000"/>
                  </a:schemeClr>
                </a:solidFill>
                <a:latin typeface="Calibri"/>
                <a:cs typeface="Calibri"/>
              </a:rPr>
              <a:t>mid-late 2019</a:t>
            </a:r>
            <a:endParaRPr lang="en-US" dirty="0" smtClean="0">
              <a:solidFill>
                <a:schemeClr val="accent3">
                  <a:lumMod val="60000"/>
                  <a:lumOff val="40000"/>
                </a:schemeClr>
              </a:solidFill>
              <a:latin typeface="Calibri"/>
              <a:cs typeface="Calibri"/>
            </a:endParaRPr>
          </a:p>
        </p:txBody>
      </p:sp>
      <p:sp>
        <p:nvSpPr>
          <p:cNvPr id="58" name="TextBox 57"/>
          <p:cNvSpPr txBox="1"/>
          <p:nvPr/>
        </p:nvSpPr>
        <p:spPr>
          <a:xfrm>
            <a:off x="1795820" y="117836"/>
            <a:ext cx="5534225" cy="892552"/>
          </a:xfrm>
          <a:prstGeom prst="rect">
            <a:avLst/>
          </a:prstGeom>
          <a:noFill/>
        </p:spPr>
        <p:txBody>
          <a:bodyPr wrap="none" rtlCol="0">
            <a:spAutoFit/>
          </a:bodyPr>
          <a:lstStyle/>
          <a:p>
            <a:pPr algn="ctr"/>
            <a:r>
              <a:rPr lang="en-US" sz="3200" i="1" dirty="0" smtClean="0">
                <a:solidFill>
                  <a:srgbClr val="FFFFFF"/>
                </a:solidFill>
                <a:effectLst>
                  <a:outerShdw blurRad="50800" dist="38100" dir="13500000" algn="br" rotWithShape="0">
                    <a:prstClr val="black">
                      <a:alpha val="40000"/>
                    </a:prstClr>
                  </a:outerShdw>
                </a:effectLst>
              </a:rPr>
              <a:t>JWST Science Planning Timeline</a:t>
            </a:r>
          </a:p>
          <a:p>
            <a:pPr algn="ctr"/>
            <a:r>
              <a:rPr lang="en-US" sz="2000" i="1" dirty="0" smtClean="0">
                <a:solidFill>
                  <a:srgbClr val="FFFFFF"/>
                </a:solidFill>
                <a:effectLst>
                  <a:outerShdw blurRad="50800" dist="38100" dir="13500000" algn="br" rotWithShape="0">
                    <a:prstClr val="black">
                      <a:alpha val="40000"/>
                    </a:prstClr>
                  </a:outerShdw>
                </a:effectLst>
              </a:rPr>
              <a:t>(as of 2014Feb)</a:t>
            </a:r>
          </a:p>
        </p:txBody>
      </p:sp>
    </p:spTree>
    <p:extLst>
      <p:ext uri="{BB962C8B-B14F-4D97-AF65-F5344CB8AC3E}">
        <p14:creationId xmlns:p14="http://schemas.microsoft.com/office/powerpoint/2010/main" val="37389931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8"/>
          <p:cNvSpPr txBox="1"/>
          <p:nvPr/>
        </p:nvSpPr>
        <p:spPr>
          <a:xfrm>
            <a:off x="364916" y="859527"/>
            <a:ext cx="8525084" cy="5795273"/>
          </a:xfrm>
          <a:prstGeom prst="rect">
            <a:avLst/>
          </a:prstGeom>
          <a:ln>
            <a:noFill/>
          </a:ln>
        </p:spPr>
        <p:txBody>
          <a:bodyPr wrap="square" lIns="0" tIns="0" rIns="0" bIns="0" rtlCol="0">
            <a:noAutofit/>
          </a:bodyPr>
          <a:lstStyle/>
          <a:p>
            <a:pPr>
              <a:spcBef>
                <a:spcPts val="76"/>
              </a:spcBef>
            </a:pPr>
            <a:r>
              <a:rPr lang="en-US" sz="1400" b="1" spc="0" dirty="0" smtClean="0">
                <a:solidFill>
                  <a:schemeClr val="bg1"/>
                </a:solidFill>
                <a:latin typeface="Calibri"/>
                <a:cs typeface="Calibri"/>
              </a:rPr>
              <a:t> </a:t>
            </a:r>
            <a:r>
              <a:rPr lang="en-US" sz="2400" i="1" dirty="0">
                <a:solidFill>
                  <a:schemeClr val="tx2">
                    <a:lumMod val="40000"/>
                    <a:lumOff val="60000"/>
                  </a:schemeClr>
                </a:solidFill>
                <a:latin typeface="Calibri"/>
                <a:cs typeface="Calibri"/>
              </a:rPr>
              <a:t>C</a:t>
            </a:r>
            <a:r>
              <a:rPr lang="en-US" sz="2400" i="1" dirty="0" smtClean="0">
                <a:solidFill>
                  <a:schemeClr val="tx2">
                    <a:lumMod val="40000"/>
                    <a:lumOff val="60000"/>
                  </a:schemeClr>
                </a:solidFill>
                <a:latin typeface="Calibri"/>
                <a:cs typeface="Calibri"/>
              </a:rPr>
              <a:t>ommissioning Program [6 </a:t>
            </a:r>
            <a:r>
              <a:rPr lang="en-US" sz="2400" i="1" dirty="0" err="1" smtClean="0">
                <a:solidFill>
                  <a:schemeClr val="tx2">
                    <a:lumMod val="40000"/>
                    <a:lumOff val="60000"/>
                  </a:schemeClr>
                </a:solidFill>
                <a:latin typeface="Calibri"/>
                <a:cs typeface="Calibri"/>
              </a:rPr>
              <a:t>mo</a:t>
            </a:r>
            <a:r>
              <a:rPr lang="en-US" sz="2400" i="1" dirty="0" smtClean="0">
                <a:solidFill>
                  <a:schemeClr val="tx2">
                    <a:lumMod val="40000"/>
                    <a:lumOff val="60000"/>
                  </a:schemeClr>
                </a:solidFill>
                <a:latin typeface="Calibri"/>
                <a:cs typeface="Calibri"/>
              </a:rPr>
              <a:t>: 2018 Oct-2019 Apr] </a:t>
            </a:r>
          </a:p>
          <a:p>
            <a:pPr>
              <a:spcBef>
                <a:spcPts val="76"/>
              </a:spcBef>
            </a:pPr>
            <a:r>
              <a:rPr lang="en-US" sz="2400" i="1" dirty="0">
                <a:solidFill>
                  <a:schemeClr val="tx2">
                    <a:lumMod val="40000"/>
                    <a:lumOff val="60000"/>
                  </a:schemeClr>
                </a:solidFill>
                <a:latin typeface="Calibri"/>
                <a:cs typeface="Calibri"/>
              </a:rPr>
              <a:t>	</a:t>
            </a:r>
            <a:r>
              <a:rPr lang="en-US" sz="2400" i="1" dirty="0" smtClean="0">
                <a:solidFill>
                  <a:schemeClr val="tx2">
                    <a:lumMod val="40000"/>
                    <a:lumOff val="60000"/>
                  </a:schemeClr>
                </a:solidFill>
                <a:latin typeface="Calibri"/>
                <a:cs typeface="Calibri"/>
              </a:rPr>
              <a:t>- full schedule of </a:t>
            </a:r>
            <a:r>
              <a:rPr lang="en-US" sz="2400" i="1" dirty="0">
                <a:solidFill>
                  <a:schemeClr val="tx2">
                    <a:lumMod val="40000"/>
                    <a:lumOff val="60000"/>
                  </a:schemeClr>
                </a:solidFill>
                <a:cs typeface="Calibri"/>
              </a:rPr>
              <a:t>deployment &amp; check-out activities</a:t>
            </a:r>
            <a:endParaRPr lang="en-US" sz="2400" i="1" dirty="0" smtClean="0">
              <a:solidFill>
                <a:schemeClr val="tx2">
                  <a:lumMod val="40000"/>
                  <a:lumOff val="60000"/>
                </a:schemeClr>
              </a:solidFill>
              <a:latin typeface="Calibri"/>
              <a:cs typeface="Calibri"/>
            </a:endParaRPr>
          </a:p>
          <a:p>
            <a:pPr>
              <a:spcBef>
                <a:spcPts val="76"/>
              </a:spcBef>
            </a:pPr>
            <a:r>
              <a:rPr lang="en-US" sz="2400" i="1" dirty="0">
                <a:solidFill>
                  <a:schemeClr val="tx2">
                    <a:lumMod val="40000"/>
                    <a:lumOff val="60000"/>
                  </a:schemeClr>
                </a:solidFill>
                <a:latin typeface="Calibri"/>
                <a:cs typeface="Calibri"/>
              </a:rPr>
              <a:t>	</a:t>
            </a:r>
            <a:r>
              <a:rPr lang="en-US" sz="2400" i="1" dirty="0" smtClean="0">
                <a:solidFill>
                  <a:schemeClr val="tx2">
                    <a:lumMod val="40000"/>
                    <a:lumOff val="60000"/>
                  </a:schemeClr>
                </a:solidFill>
                <a:latin typeface="Calibri"/>
                <a:cs typeface="Calibri"/>
              </a:rPr>
              <a:t>- limited set of science calibration </a:t>
            </a:r>
            <a:r>
              <a:rPr lang="en-US" sz="2400" i="1" dirty="0" err="1" smtClean="0">
                <a:solidFill>
                  <a:schemeClr val="tx2">
                    <a:lumMod val="40000"/>
                    <a:lumOff val="60000"/>
                  </a:schemeClr>
                </a:solidFill>
                <a:latin typeface="Calibri"/>
                <a:cs typeface="Calibri"/>
              </a:rPr>
              <a:t>obs</a:t>
            </a:r>
            <a:r>
              <a:rPr lang="en-US" sz="2400" i="1" dirty="0" smtClean="0">
                <a:solidFill>
                  <a:schemeClr val="tx2">
                    <a:lumMod val="40000"/>
                    <a:lumOff val="60000"/>
                  </a:schemeClr>
                </a:solidFill>
                <a:latin typeface="Calibri"/>
                <a:cs typeface="Calibri"/>
              </a:rPr>
              <a:t> possible</a:t>
            </a:r>
          </a:p>
          <a:p>
            <a:pPr>
              <a:spcBef>
                <a:spcPts val="76"/>
              </a:spcBef>
            </a:pPr>
            <a:r>
              <a:rPr lang="en-US" sz="2400" i="1" dirty="0">
                <a:solidFill>
                  <a:schemeClr val="tx2">
                    <a:lumMod val="40000"/>
                    <a:lumOff val="60000"/>
                  </a:schemeClr>
                </a:solidFill>
                <a:latin typeface="Calibri"/>
                <a:cs typeface="Calibri"/>
              </a:rPr>
              <a:t>	</a:t>
            </a:r>
            <a:r>
              <a:rPr lang="en-US" sz="2400" i="1" dirty="0" smtClean="0">
                <a:solidFill>
                  <a:schemeClr val="tx2">
                    <a:lumMod val="40000"/>
                    <a:lumOff val="60000"/>
                  </a:schemeClr>
                </a:solidFill>
                <a:latin typeface="Calibri"/>
                <a:cs typeface="Calibri"/>
              </a:rPr>
              <a:t>- science </a:t>
            </a:r>
            <a:r>
              <a:rPr lang="en-US" sz="2400" i="1" dirty="0" err="1" smtClean="0">
                <a:solidFill>
                  <a:schemeClr val="tx2">
                    <a:lumMod val="40000"/>
                    <a:lumOff val="60000"/>
                  </a:schemeClr>
                </a:solidFill>
                <a:latin typeface="Calibri"/>
                <a:cs typeface="Calibri"/>
              </a:rPr>
              <a:t>obs</a:t>
            </a:r>
            <a:r>
              <a:rPr lang="en-US" sz="2400" i="1" dirty="0" smtClean="0">
                <a:solidFill>
                  <a:schemeClr val="tx2">
                    <a:lumMod val="40000"/>
                    <a:lumOff val="60000"/>
                  </a:schemeClr>
                </a:solidFill>
                <a:latin typeface="Calibri"/>
                <a:cs typeface="Calibri"/>
              </a:rPr>
              <a:t> highly unlikely</a:t>
            </a:r>
          </a:p>
          <a:p>
            <a:pPr>
              <a:spcBef>
                <a:spcPts val="76"/>
              </a:spcBef>
            </a:pPr>
            <a:endParaRPr lang="en-US" sz="1000" i="1" dirty="0" smtClean="0">
              <a:solidFill>
                <a:schemeClr val="tx2">
                  <a:lumMod val="40000"/>
                  <a:lumOff val="60000"/>
                </a:schemeClr>
              </a:solidFill>
              <a:latin typeface="Calibri"/>
              <a:cs typeface="Calibri"/>
            </a:endParaRPr>
          </a:p>
          <a:p>
            <a:pPr>
              <a:spcBef>
                <a:spcPts val="76"/>
              </a:spcBef>
            </a:pPr>
            <a:r>
              <a:rPr lang="en-US" sz="2400" i="1" dirty="0" smtClean="0">
                <a:solidFill>
                  <a:schemeClr val="accent3">
                    <a:lumMod val="60000"/>
                    <a:lumOff val="40000"/>
                  </a:schemeClr>
                </a:solidFill>
                <a:latin typeface="Calibri"/>
                <a:cs typeface="Calibri"/>
              </a:rPr>
              <a:t>Guest Observer Program [2019 Apr -]</a:t>
            </a:r>
          </a:p>
          <a:p>
            <a:pPr>
              <a:spcBef>
                <a:spcPts val="76"/>
              </a:spcBef>
            </a:pPr>
            <a:r>
              <a:rPr lang="en-US" sz="2400" i="1" dirty="0">
                <a:solidFill>
                  <a:schemeClr val="accent3">
                    <a:lumMod val="60000"/>
                    <a:lumOff val="40000"/>
                  </a:schemeClr>
                </a:solidFill>
                <a:latin typeface="Calibri"/>
                <a:cs typeface="Calibri"/>
              </a:rPr>
              <a:t>	</a:t>
            </a:r>
            <a:r>
              <a:rPr lang="en-US" sz="2400" i="1" dirty="0" smtClean="0">
                <a:solidFill>
                  <a:schemeClr val="accent3">
                    <a:lumMod val="60000"/>
                    <a:lumOff val="40000"/>
                  </a:schemeClr>
                </a:solidFill>
                <a:latin typeface="Calibri"/>
                <a:cs typeface="Calibri"/>
              </a:rPr>
              <a:t>- use GO programs from HST, Spitzer, etc. as models</a:t>
            </a:r>
          </a:p>
          <a:p>
            <a:pPr>
              <a:spcBef>
                <a:spcPts val="76"/>
              </a:spcBef>
            </a:pPr>
            <a:r>
              <a:rPr lang="en-US" sz="2400" i="1" dirty="0">
                <a:solidFill>
                  <a:schemeClr val="accent3">
                    <a:lumMod val="60000"/>
                    <a:lumOff val="40000"/>
                  </a:schemeClr>
                </a:solidFill>
                <a:latin typeface="Calibri"/>
                <a:cs typeface="Calibri"/>
              </a:rPr>
              <a:t>	</a:t>
            </a:r>
            <a:r>
              <a:rPr lang="en-US" sz="2400" i="1" dirty="0" smtClean="0">
                <a:solidFill>
                  <a:schemeClr val="accent3">
                    <a:lumMod val="60000"/>
                    <a:lumOff val="40000"/>
                  </a:schemeClr>
                </a:solidFill>
                <a:latin typeface="Calibri"/>
                <a:cs typeface="Calibri"/>
              </a:rPr>
              <a:t>- will accommodate programs with range of sizes</a:t>
            </a:r>
          </a:p>
          <a:p>
            <a:pPr>
              <a:spcBef>
                <a:spcPts val="76"/>
              </a:spcBef>
            </a:pPr>
            <a:r>
              <a:rPr lang="en-US" sz="2400" i="1" dirty="0" smtClean="0">
                <a:solidFill>
                  <a:schemeClr val="accent3">
                    <a:lumMod val="60000"/>
                    <a:lumOff val="40000"/>
                  </a:schemeClr>
                </a:solidFill>
                <a:latin typeface="Calibri"/>
                <a:cs typeface="Calibri"/>
              </a:rPr>
              <a:t>	- support archival research</a:t>
            </a:r>
          </a:p>
          <a:p>
            <a:pPr>
              <a:spcBef>
                <a:spcPts val="76"/>
              </a:spcBef>
            </a:pPr>
            <a:r>
              <a:rPr lang="en-US" sz="2400" i="1" dirty="0">
                <a:solidFill>
                  <a:schemeClr val="accent3">
                    <a:lumMod val="60000"/>
                    <a:lumOff val="40000"/>
                  </a:schemeClr>
                </a:solidFill>
                <a:latin typeface="Calibri"/>
                <a:cs typeface="Calibri"/>
              </a:rPr>
              <a:t>	</a:t>
            </a:r>
            <a:r>
              <a:rPr lang="en-US" sz="2400" i="1" dirty="0" smtClean="0">
                <a:solidFill>
                  <a:schemeClr val="accent3">
                    <a:lumMod val="60000"/>
                    <a:lumOff val="40000"/>
                  </a:schemeClr>
                </a:solidFill>
                <a:latin typeface="Calibri"/>
                <a:cs typeface="Calibri"/>
              </a:rPr>
              <a:t>- details TBD, consultations with JSTAC</a:t>
            </a:r>
          </a:p>
          <a:p>
            <a:pPr>
              <a:spcBef>
                <a:spcPts val="76"/>
              </a:spcBef>
            </a:pPr>
            <a:endParaRPr lang="en-US" sz="1000" i="1" dirty="0" smtClean="0">
              <a:solidFill>
                <a:schemeClr val="accent6">
                  <a:lumMod val="40000"/>
                  <a:lumOff val="60000"/>
                </a:schemeClr>
              </a:solidFill>
              <a:cs typeface="Calibri"/>
            </a:endParaRPr>
          </a:p>
          <a:p>
            <a:pPr>
              <a:spcBef>
                <a:spcPts val="76"/>
              </a:spcBef>
            </a:pPr>
            <a:r>
              <a:rPr lang="en-US" sz="2400" i="1" dirty="0" smtClean="0">
                <a:solidFill>
                  <a:schemeClr val="accent6">
                    <a:lumMod val="40000"/>
                    <a:lumOff val="60000"/>
                  </a:schemeClr>
                </a:solidFill>
                <a:cs typeface="Calibri"/>
              </a:rPr>
              <a:t>Guaranteed </a:t>
            </a:r>
            <a:r>
              <a:rPr lang="en-US" sz="2400" i="1" dirty="0">
                <a:solidFill>
                  <a:schemeClr val="accent6">
                    <a:lumMod val="40000"/>
                    <a:lumOff val="60000"/>
                  </a:schemeClr>
                </a:solidFill>
                <a:cs typeface="Calibri"/>
              </a:rPr>
              <a:t>Time Observation Program [2019 </a:t>
            </a:r>
            <a:r>
              <a:rPr lang="en-US" sz="2400" i="1" dirty="0" smtClean="0">
                <a:solidFill>
                  <a:schemeClr val="accent6">
                    <a:lumMod val="40000"/>
                    <a:lumOff val="60000"/>
                  </a:schemeClr>
                </a:solidFill>
                <a:cs typeface="Calibri"/>
              </a:rPr>
              <a:t>Apr </a:t>
            </a:r>
            <a:r>
              <a:rPr lang="en-US" sz="2400" i="1" dirty="0">
                <a:solidFill>
                  <a:schemeClr val="accent6">
                    <a:lumMod val="40000"/>
                    <a:lumOff val="60000"/>
                  </a:schemeClr>
                </a:solidFill>
                <a:cs typeface="Calibri"/>
              </a:rPr>
              <a:t>-]</a:t>
            </a:r>
          </a:p>
          <a:p>
            <a:pPr>
              <a:spcBef>
                <a:spcPts val="76"/>
              </a:spcBef>
            </a:pPr>
            <a:r>
              <a:rPr lang="en-US" sz="2400" i="1" dirty="0">
                <a:solidFill>
                  <a:schemeClr val="accent6">
                    <a:lumMod val="40000"/>
                    <a:lumOff val="60000"/>
                  </a:schemeClr>
                </a:solidFill>
                <a:cs typeface="Calibri"/>
              </a:rPr>
              <a:t>	- 3,960 </a:t>
            </a:r>
            <a:r>
              <a:rPr lang="en-US" sz="2400" i="1" dirty="0" err="1">
                <a:solidFill>
                  <a:schemeClr val="accent6">
                    <a:lumMod val="40000"/>
                    <a:lumOff val="60000"/>
                  </a:schemeClr>
                </a:solidFill>
                <a:cs typeface="Calibri"/>
              </a:rPr>
              <a:t>hr</a:t>
            </a:r>
            <a:r>
              <a:rPr lang="en-US" sz="2400" i="1" dirty="0">
                <a:solidFill>
                  <a:schemeClr val="accent6">
                    <a:lumMod val="40000"/>
                    <a:lumOff val="60000"/>
                  </a:schemeClr>
                </a:solidFill>
                <a:cs typeface="Calibri"/>
              </a:rPr>
              <a:t> total </a:t>
            </a:r>
            <a:r>
              <a:rPr lang="en-US" sz="2400" i="1" dirty="0" smtClean="0">
                <a:solidFill>
                  <a:schemeClr val="accent6">
                    <a:lumMod val="40000"/>
                    <a:lumOff val="60000"/>
                  </a:schemeClr>
                </a:solidFill>
                <a:cs typeface="Calibri"/>
              </a:rPr>
              <a:t>allocation in first 30 mo. after commissioning</a:t>
            </a:r>
          </a:p>
          <a:p>
            <a:pPr>
              <a:spcBef>
                <a:spcPts val="76"/>
              </a:spcBef>
            </a:pPr>
            <a:r>
              <a:rPr lang="en-US" sz="2400" i="1" dirty="0">
                <a:solidFill>
                  <a:schemeClr val="accent6">
                    <a:lumMod val="40000"/>
                    <a:lumOff val="60000"/>
                  </a:schemeClr>
                </a:solidFill>
                <a:cs typeface="Calibri"/>
              </a:rPr>
              <a:t>	</a:t>
            </a:r>
            <a:r>
              <a:rPr lang="en-US" sz="2400" i="1" dirty="0" smtClean="0">
                <a:solidFill>
                  <a:schemeClr val="accent6">
                    <a:lumMod val="40000"/>
                    <a:lumOff val="60000"/>
                  </a:schemeClr>
                </a:solidFill>
                <a:cs typeface="Calibri"/>
              </a:rPr>
              <a:t>- ~10% of time available in nominal 5 </a:t>
            </a:r>
            <a:r>
              <a:rPr lang="en-US" sz="2400" i="1" dirty="0" err="1" smtClean="0">
                <a:solidFill>
                  <a:schemeClr val="accent6">
                    <a:lumMod val="40000"/>
                    <a:lumOff val="60000"/>
                  </a:schemeClr>
                </a:solidFill>
                <a:cs typeface="Calibri"/>
              </a:rPr>
              <a:t>yr</a:t>
            </a:r>
            <a:r>
              <a:rPr lang="en-US" sz="2400" i="1" dirty="0" smtClean="0">
                <a:solidFill>
                  <a:schemeClr val="accent6">
                    <a:lumMod val="40000"/>
                    <a:lumOff val="60000"/>
                  </a:schemeClr>
                </a:solidFill>
                <a:cs typeface="Calibri"/>
              </a:rPr>
              <a:t> lifetime</a:t>
            </a:r>
          </a:p>
          <a:p>
            <a:pPr>
              <a:spcBef>
                <a:spcPts val="76"/>
              </a:spcBef>
            </a:pPr>
            <a:endParaRPr lang="en-US" sz="2400" i="1" dirty="0">
              <a:solidFill>
                <a:schemeClr val="accent6">
                  <a:lumMod val="40000"/>
                  <a:lumOff val="60000"/>
                </a:schemeClr>
              </a:solidFill>
              <a:cs typeface="Calibri"/>
            </a:endParaRPr>
          </a:p>
          <a:p>
            <a:pPr>
              <a:spcBef>
                <a:spcPts val="76"/>
              </a:spcBef>
            </a:pPr>
            <a:endParaRPr lang="en-US" sz="1000" i="1" dirty="0">
              <a:solidFill>
                <a:schemeClr val="accent6">
                  <a:lumMod val="40000"/>
                  <a:lumOff val="60000"/>
                </a:schemeClr>
              </a:solidFill>
              <a:cs typeface="Calibri"/>
            </a:endParaRPr>
          </a:p>
          <a:p>
            <a:pPr>
              <a:spcBef>
                <a:spcPts val="76"/>
              </a:spcBef>
            </a:pPr>
            <a:endParaRPr lang="en-US" sz="2400" i="1" dirty="0" smtClean="0">
              <a:solidFill>
                <a:schemeClr val="accent3">
                  <a:lumMod val="60000"/>
                  <a:lumOff val="40000"/>
                </a:schemeClr>
              </a:solidFill>
              <a:latin typeface="Calibri"/>
              <a:cs typeface="Calibri"/>
            </a:endParaRPr>
          </a:p>
          <a:p>
            <a:pPr>
              <a:spcBef>
                <a:spcPts val="76"/>
              </a:spcBef>
            </a:pPr>
            <a:endParaRPr lang="en-US" sz="1000" i="1" dirty="0" smtClean="0">
              <a:solidFill>
                <a:schemeClr val="tx2">
                  <a:lumMod val="40000"/>
                  <a:lumOff val="60000"/>
                </a:schemeClr>
              </a:solidFill>
              <a:latin typeface="Calibri"/>
              <a:cs typeface="Calibri"/>
            </a:endParaRPr>
          </a:p>
        </p:txBody>
      </p:sp>
      <p:sp>
        <p:nvSpPr>
          <p:cNvPr id="5" name="TextBox 4"/>
          <p:cNvSpPr txBox="1"/>
          <p:nvPr/>
        </p:nvSpPr>
        <p:spPr>
          <a:xfrm>
            <a:off x="2472695" y="117836"/>
            <a:ext cx="4180489" cy="584776"/>
          </a:xfrm>
          <a:prstGeom prst="rect">
            <a:avLst/>
          </a:prstGeom>
          <a:noFill/>
        </p:spPr>
        <p:txBody>
          <a:bodyPr wrap="none" rtlCol="0">
            <a:spAutoFit/>
          </a:bodyPr>
          <a:lstStyle/>
          <a:p>
            <a:pPr algn="ctr"/>
            <a:r>
              <a:rPr lang="en-US" sz="3200" i="1" dirty="0" smtClean="0">
                <a:solidFill>
                  <a:srgbClr val="FFFFFF"/>
                </a:solidFill>
                <a:effectLst>
                  <a:outerShdw blurRad="50800" dist="38100" dir="13500000" algn="br" rotWithShape="0">
                    <a:prstClr val="black">
                      <a:alpha val="40000"/>
                    </a:prstClr>
                  </a:outerShdw>
                </a:effectLst>
              </a:rPr>
              <a:t>Classes of Observations</a:t>
            </a:r>
          </a:p>
        </p:txBody>
      </p:sp>
    </p:spTree>
    <p:extLst>
      <p:ext uri="{BB962C8B-B14F-4D97-AF65-F5344CB8AC3E}">
        <p14:creationId xmlns:p14="http://schemas.microsoft.com/office/powerpoint/2010/main" val="60617348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820" y="2874432"/>
            <a:ext cx="2826327" cy="3657600"/>
          </a:xfrm>
          <a:prstGeom prst="rect">
            <a:avLst/>
          </a:prstGeom>
          <a:ln>
            <a:solidFill>
              <a:schemeClr val="tx1"/>
            </a:solidFill>
          </a:ln>
        </p:spPr>
      </p:pic>
      <p:pic>
        <p:nvPicPr>
          <p:cNvPr id="7" name="Picture 6" descr="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031" y="2620432"/>
            <a:ext cx="2826327" cy="3657600"/>
          </a:xfrm>
          <a:prstGeom prst="rect">
            <a:avLst/>
          </a:prstGeom>
          <a:ln>
            <a:solidFill>
              <a:schemeClr val="tx1"/>
            </a:solidFill>
          </a:ln>
        </p:spPr>
      </p:pic>
      <p:sp>
        <p:nvSpPr>
          <p:cNvPr id="4" name="object 28"/>
          <p:cNvSpPr txBox="1"/>
          <p:nvPr/>
        </p:nvSpPr>
        <p:spPr>
          <a:xfrm>
            <a:off x="364916" y="859527"/>
            <a:ext cx="8525084" cy="5795273"/>
          </a:xfrm>
          <a:prstGeom prst="rect">
            <a:avLst/>
          </a:prstGeom>
          <a:ln>
            <a:noFill/>
          </a:ln>
        </p:spPr>
        <p:txBody>
          <a:bodyPr wrap="square" lIns="0" tIns="0" rIns="0" bIns="0" rtlCol="0">
            <a:noAutofit/>
          </a:bodyPr>
          <a:lstStyle/>
          <a:p>
            <a:pPr>
              <a:spcBef>
                <a:spcPts val="76"/>
              </a:spcBef>
            </a:pPr>
            <a:r>
              <a:rPr lang="en-US" sz="2400" i="1" dirty="0" smtClean="0">
                <a:solidFill>
                  <a:srgbClr val="FFFFFF"/>
                </a:solidFill>
                <a:latin typeface="Calibri"/>
                <a:cs typeface="Calibri"/>
              </a:rPr>
              <a:t>Early Release Science Program </a:t>
            </a:r>
          </a:p>
          <a:p>
            <a:pPr>
              <a:spcBef>
                <a:spcPts val="76"/>
              </a:spcBef>
            </a:pPr>
            <a:r>
              <a:rPr lang="en-US" sz="2400" i="1" dirty="0">
                <a:solidFill>
                  <a:srgbClr val="FFFFFF"/>
                </a:solidFill>
                <a:latin typeface="Calibri"/>
                <a:cs typeface="Calibri"/>
              </a:rPr>
              <a:t>	</a:t>
            </a:r>
            <a:r>
              <a:rPr lang="en-US" sz="2400" i="1" dirty="0" smtClean="0">
                <a:solidFill>
                  <a:srgbClr val="FFFFFF"/>
                </a:solidFill>
                <a:latin typeface="Calibri"/>
                <a:cs typeface="Calibri"/>
              </a:rPr>
              <a:t>- implementation recommended by JSTAC, but size/scope TBD </a:t>
            </a:r>
            <a:endParaRPr lang="en-US" sz="1000" i="1" dirty="0" smtClean="0">
              <a:solidFill>
                <a:srgbClr val="FFFFFF"/>
              </a:solidFill>
              <a:latin typeface="Calibri"/>
              <a:cs typeface="Calibri"/>
            </a:endParaRPr>
          </a:p>
          <a:p>
            <a:pPr lvl="1">
              <a:defRPr/>
            </a:pPr>
            <a:endParaRPr lang="en-US" i="1" dirty="0" smtClean="0">
              <a:solidFill>
                <a:srgbClr val="C3D69B"/>
              </a:solidFill>
            </a:endParaRPr>
          </a:p>
          <a:p>
            <a:pPr lvl="1">
              <a:defRPr/>
            </a:pPr>
            <a:r>
              <a:rPr lang="en-US" dirty="0" smtClean="0">
                <a:solidFill>
                  <a:srgbClr val="C3D69B"/>
                </a:solidFill>
              </a:rPr>
              <a:t>									</a:t>
            </a:r>
          </a:p>
          <a:p>
            <a:pPr lvl="1">
              <a:defRPr/>
            </a:pPr>
            <a:endParaRPr lang="en-US" i="1" dirty="0">
              <a:solidFill>
                <a:srgbClr val="C3D69B"/>
              </a:solidFill>
              <a:cs typeface="Calibri"/>
            </a:endParaRPr>
          </a:p>
          <a:p>
            <a:pPr lvl="1">
              <a:defRPr/>
            </a:pPr>
            <a:endParaRPr lang="en-US" i="1" dirty="0" smtClean="0">
              <a:solidFill>
                <a:srgbClr val="C3D69B"/>
              </a:solidFill>
              <a:cs typeface="Calibri"/>
            </a:endParaRPr>
          </a:p>
          <a:p>
            <a:pPr lvl="1">
              <a:defRPr/>
            </a:pPr>
            <a:r>
              <a:rPr lang="en-US" i="1" dirty="0">
                <a:solidFill>
                  <a:srgbClr val="C3D69B"/>
                </a:solidFill>
                <a:cs typeface="Calibri"/>
              </a:rPr>
              <a:t>	</a:t>
            </a:r>
            <a:r>
              <a:rPr lang="en-US" i="1" dirty="0" smtClean="0">
                <a:solidFill>
                  <a:srgbClr val="C3D69B"/>
                </a:solidFill>
                <a:cs typeface="Calibri"/>
              </a:rPr>
              <a:t>										</a:t>
            </a:r>
            <a:r>
              <a:rPr lang="en-US" i="1" dirty="0" smtClean="0">
                <a:solidFill>
                  <a:srgbClr val="FFFFFF"/>
                </a:solidFill>
                <a:cs typeface="Calibri"/>
              </a:rPr>
              <a:t>2010 June</a:t>
            </a:r>
            <a:r>
              <a:rPr lang="en-US" i="1" dirty="0" smtClean="0">
                <a:solidFill>
                  <a:srgbClr val="FFFFFF"/>
                </a:solidFill>
                <a:cs typeface="Calibri"/>
              </a:rPr>
              <a:t> </a:t>
            </a:r>
            <a:endParaRPr lang="en-US" i="1" dirty="0">
              <a:solidFill>
                <a:srgbClr val="FFFFFF"/>
              </a:solidFill>
              <a:cs typeface="Calibri"/>
            </a:endParaRPr>
          </a:p>
          <a:p>
            <a:pPr lvl="1">
              <a:defRPr/>
            </a:pPr>
            <a:endParaRPr lang="en-US" dirty="0" smtClean="0">
              <a:solidFill>
                <a:srgbClr val="C3D69B"/>
              </a:solidFill>
            </a:endParaRPr>
          </a:p>
          <a:p>
            <a:pPr lvl="1">
              <a:defRPr/>
            </a:pPr>
            <a:endParaRPr lang="en-US" dirty="0">
              <a:solidFill>
                <a:srgbClr val="C3D69B"/>
              </a:solidFill>
            </a:endParaRPr>
          </a:p>
          <a:p>
            <a:pPr lvl="1">
              <a:defRPr/>
            </a:pPr>
            <a:endParaRPr lang="en-US" dirty="0" smtClean="0">
              <a:solidFill>
                <a:srgbClr val="C3D69B"/>
              </a:solidFill>
            </a:endParaRPr>
          </a:p>
        </p:txBody>
      </p:sp>
      <p:sp>
        <p:nvSpPr>
          <p:cNvPr id="5" name="TextBox 4"/>
          <p:cNvSpPr txBox="1"/>
          <p:nvPr/>
        </p:nvSpPr>
        <p:spPr>
          <a:xfrm>
            <a:off x="2472695" y="117836"/>
            <a:ext cx="4180489" cy="584776"/>
          </a:xfrm>
          <a:prstGeom prst="rect">
            <a:avLst/>
          </a:prstGeom>
          <a:noFill/>
        </p:spPr>
        <p:txBody>
          <a:bodyPr wrap="none" rtlCol="0">
            <a:spAutoFit/>
          </a:bodyPr>
          <a:lstStyle/>
          <a:p>
            <a:pPr algn="ctr"/>
            <a:r>
              <a:rPr lang="en-US" sz="3200" i="1" dirty="0" smtClean="0">
                <a:solidFill>
                  <a:srgbClr val="FFFFFF"/>
                </a:solidFill>
                <a:effectLst>
                  <a:outerShdw blurRad="50800" dist="38100" dir="13500000" algn="br" rotWithShape="0">
                    <a:prstClr val="black">
                      <a:alpha val="40000"/>
                    </a:prstClr>
                  </a:outerShdw>
                </a:effectLst>
              </a:rPr>
              <a:t>Classes of Observations</a:t>
            </a:r>
          </a:p>
        </p:txBody>
      </p:sp>
      <p:grpSp>
        <p:nvGrpSpPr>
          <p:cNvPr id="10" name="Group 9"/>
          <p:cNvGrpSpPr/>
          <p:nvPr/>
        </p:nvGrpSpPr>
        <p:grpSpPr>
          <a:xfrm>
            <a:off x="1308101" y="2074331"/>
            <a:ext cx="2826327" cy="3657600"/>
            <a:chOff x="1308101" y="2074331"/>
            <a:chExt cx="2826327" cy="3657600"/>
          </a:xfrm>
        </p:grpSpPr>
        <p:pic>
          <p:nvPicPr>
            <p:cNvPr id="6" name="Picture 5" descr="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8101" y="2074331"/>
              <a:ext cx="2826327" cy="3657600"/>
            </a:xfrm>
            <a:prstGeom prst="rect">
              <a:avLst/>
            </a:prstGeom>
            <a:ln>
              <a:solidFill>
                <a:schemeClr val="tx1"/>
              </a:solidFill>
            </a:ln>
          </p:spPr>
        </p:pic>
        <p:sp>
          <p:nvSpPr>
            <p:cNvPr id="9" name="Rounded Rectangle 8"/>
            <p:cNvSpPr/>
            <p:nvPr/>
          </p:nvSpPr>
          <p:spPr>
            <a:xfrm>
              <a:off x="1568450" y="2645832"/>
              <a:ext cx="2324100" cy="433918"/>
            </a:xfrm>
            <a:prstGeom prst="roundRect">
              <a:avLst/>
            </a:prstGeom>
            <a:solidFill>
              <a:srgbClr val="FFFF00">
                <a:alpha val="21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descr="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1093" y="1714498"/>
            <a:ext cx="2826327" cy="3657600"/>
          </a:xfrm>
          <a:prstGeom prst="rect">
            <a:avLst/>
          </a:prstGeom>
          <a:ln>
            <a:solidFill>
              <a:schemeClr val="tx1"/>
            </a:solidFill>
          </a:ln>
        </p:spPr>
      </p:pic>
      <p:pic>
        <p:nvPicPr>
          <p:cNvPr id="12" name="Picture 11" descr="2.jpg"/>
          <p:cNvPicPr>
            <a:picLocks noChangeAspect="1"/>
          </p:cNvPicPr>
          <p:nvPr/>
        </p:nvPicPr>
        <p:blipFill rotWithShape="1">
          <a:blip r:embed="rId4">
            <a:extLst>
              <a:ext uri="{28A0092B-C50C-407E-A947-70E740481C1C}">
                <a14:useLocalDpi xmlns:a14="http://schemas.microsoft.com/office/drawing/2010/main" val="0"/>
              </a:ext>
            </a:extLst>
          </a:blip>
          <a:srcRect l="9040" t="12384" r="9063" b="51563"/>
          <a:stretch/>
        </p:blipFill>
        <p:spPr>
          <a:xfrm>
            <a:off x="2781300" y="3093542"/>
            <a:ext cx="6243657" cy="3557016"/>
          </a:xfrm>
          <a:prstGeom prst="rect">
            <a:avLst/>
          </a:prstGeom>
          <a:ln>
            <a:solidFill>
              <a:srgbClr val="000000"/>
            </a:solidFill>
          </a:ln>
        </p:spPr>
      </p:pic>
      <p:sp>
        <p:nvSpPr>
          <p:cNvPr id="13" name="Rounded Rectangle 12"/>
          <p:cNvSpPr/>
          <p:nvPr/>
        </p:nvSpPr>
        <p:spPr>
          <a:xfrm>
            <a:off x="2933700" y="3482852"/>
            <a:ext cx="5956300" cy="1038347"/>
          </a:xfrm>
          <a:prstGeom prst="roundRect">
            <a:avLst/>
          </a:prstGeom>
          <a:solidFill>
            <a:srgbClr val="FFFF00">
              <a:alpha val="21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713798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8"/>
          <p:cNvSpPr txBox="1"/>
          <p:nvPr/>
        </p:nvSpPr>
        <p:spPr>
          <a:xfrm>
            <a:off x="364916" y="859527"/>
            <a:ext cx="8525084" cy="5795273"/>
          </a:xfrm>
          <a:prstGeom prst="rect">
            <a:avLst/>
          </a:prstGeom>
          <a:ln>
            <a:noFill/>
          </a:ln>
        </p:spPr>
        <p:txBody>
          <a:bodyPr wrap="square" lIns="0" tIns="0" rIns="0" bIns="0" rtlCol="0">
            <a:noAutofit/>
          </a:bodyPr>
          <a:lstStyle/>
          <a:p>
            <a:pPr>
              <a:spcBef>
                <a:spcPts val="76"/>
              </a:spcBef>
            </a:pPr>
            <a:r>
              <a:rPr lang="en-US" sz="2400" i="1" dirty="0" smtClean="0">
                <a:solidFill>
                  <a:srgbClr val="FFFFFF"/>
                </a:solidFill>
                <a:latin typeface="Calibri"/>
                <a:cs typeface="Calibri"/>
              </a:rPr>
              <a:t>Early Release Science Program </a:t>
            </a:r>
          </a:p>
          <a:p>
            <a:pPr>
              <a:spcBef>
                <a:spcPts val="76"/>
              </a:spcBef>
            </a:pPr>
            <a:r>
              <a:rPr lang="en-US" sz="2400" i="1" dirty="0">
                <a:solidFill>
                  <a:srgbClr val="FFFFFF"/>
                </a:solidFill>
                <a:latin typeface="Calibri"/>
                <a:cs typeface="Calibri"/>
              </a:rPr>
              <a:t>	</a:t>
            </a:r>
            <a:r>
              <a:rPr lang="en-US" sz="2400" i="1" dirty="0" smtClean="0">
                <a:solidFill>
                  <a:srgbClr val="FFFFFF"/>
                </a:solidFill>
                <a:latin typeface="Calibri"/>
                <a:cs typeface="Calibri"/>
              </a:rPr>
              <a:t>- implementation recommended by JSTAC, but size/scope TBD </a:t>
            </a:r>
            <a:endParaRPr lang="en-US" sz="1000" i="1" dirty="0" smtClean="0">
              <a:solidFill>
                <a:srgbClr val="FFFFFF"/>
              </a:solidFill>
              <a:latin typeface="Calibri"/>
              <a:cs typeface="Calibri"/>
            </a:endParaRPr>
          </a:p>
          <a:p>
            <a:pPr lvl="1">
              <a:lnSpc>
                <a:spcPct val="90000"/>
              </a:lnSpc>
              <a:defRPr/>
            </a:pPr>
            <a:r>
              <a:rPr lang="en-US" sz="2000" i="1" dirty="0">
                <a:solidFill>
                  <a:schemeClr val="accent2">
                    <a:lumMod val="60000"/>
                    <a:lumOff val="40000"/>
                  </a:schemeClr>
                </a:solidFill>
              </a:rPr>
              <a:t>“..to obtain images and spectra that would be used to demonstrate key modes of the JWST instruments. The goal of this program is to enable the community to understand the performance of JWST prior to the submission of the first post-launch Cycle 2 proposals that will be submitted just months after the end of commissioning.</a:t>
            </a:r>
            <a:r>
              <a:rPr lang="en-US" sz="2000" i="1" dirty="0" smtClean="0">
                <a:solidFill>
                  <a:schemeClr val="accent2">
                    <a:lumMod val="60000"/>
                    <a:lumOff val="40000"/>
                  </a:schemeClr>
                </a:solidFill>
              </a:rPr>
              <a:t>”</a:t>
            </a:r>
          </a:p>
          <a:p>
            <a:pPr lvl="1">
              <a:lnSpc>
                <a:spcPct val="90000"/>
              </a:lnSpc>
              <a:defRPr/>
            </a:pPr>
            <a:endParaRPr lang="en-US" sz="1000" i="1" dirty="0">
              <a:solidFill>
                <a:schemeClr val="accent2">
                  <a:lumMod val="60000"/>
                  <a:lumOff val="40000"/>
                </a:schemeClr>
              </a:solidFill>
            </a:endParaRPr>
          </a:p>
          <a:p>
            <a:pPr lvl="1">
              <a:defRPr/>
            </a:pPr>
            <a:r>
              <a:rPr lang="en-US" sz="2000" i="1" dirty="0">
                <a:solidFill>
                  <a:schemeClr val="accent2">
                    <a:lumMod val="60000"/>
                    <a:lumOff val="40000"/>
                  </a:schemeClr>
                </a:solidFill>
              </a:rPr>
              <a:t>“The data from this `First-Look’ program would complement the Early Release Observations (ERO) and the Science Verification (SV) datasets.</a:t>
            </a:r>
            <a:r>
              <a:rPr lang="en-US" sz="2000" i="1" dirty="0" smtClean="0">
                <a:solidFill>
                  <a:schemeClr val="accent2">
                    <a:lumMod val="60000"/>
                    <a:lumOff val="40000"/>
                  </a:schemeClr>
                </a:solidFill>
              </a:rPr>
              <a:t>”</a:t>
            </a:r>
          </a:p>
          <a:p>
            <a:pPr lvl="1">
              <a:defRPr/>
            </a:pPr>
            <a:endParaRPr lang="en-US" sz="1000" i="1" dirty="0"/>
          </a:p>
          <a:p>
            <a:pPr marL="800100" lvl="1" indent="-342900">
              <a:buFontTx/>
              <a:buChar char="-"/>
              <a:defRPr/>
            </a:pPr>
            <a:r>
              <a:rPr lang="en-US" sz="2400" i="1" dirty="0" smtClean="0">
                <a:solidFill>
                  <a:schemeClr val="bg1"/>
                </a:solidFill>
              </a:rPr>
              <a:t>Program </a:t>
            </a:r>
            <a:r>
              <a:rPr lang="en-US" sz="2400" i="1" dirty="0">
                <a:solidFill>
                  <a:schemeClr val="bg1"/>
                </a:solidFill>
              </a:rPr>
              <a:t>will be supported by Director’s Discretionary </a:t>
            </a:r>
            <a:r>
              <a:rPr lang="en-US" sz="2400" i="1" dirty="0" smtClean="0">
                <a:solidFill>
                  <a:schemeClr val="bg1"/>
                </a:solidFill>
              </a:rPr>
              <a:t>Time, and data </a:t>
            </a:r>
            <a:r>
              <a:rPr lang="en-US" sz="2400" i="1" dirty="0" smtClean="0">
                <a:solidFill>
                  <a:schemeClr val="bg1"/>
                </a:solidFill>
              </a:rPr>
              <a:t>will be non</a:t>
            </a:r>
            <a:r>
              <a:rPr lang="en-US" sz="2400" i="1" dirty="0" smtClean="0">
                <a:solidFill>
                  <a:schemeClr val="bg1"/>
                </a:solidFill>
              </a:rPr>
              <a:t>-proprietary</a:t>
            </a:r>
            <a:endParaRPr lang="en-US" i="1" dirty="0" smtClean="0">
              <a:solidFill>
                <a:srgbClr val="C3D69B"/>
              </a:solidFill>
            </a:endParaRPr>
          </a:p>
          <a:p>
            <a:pPr lvl="1">
              <a:defRPr/>
            </a:pPr>
            <a:r>
              <a:rPr lang="en-US" sz="2000" i="1" dirty="0">
                <a:solidFill>
                  <a:schemeClr val="accent2">
                    <a:lumMod val="60000"/>
                    <a:lumOff val="40000"/>
                  </a:schemeClr>
                </a:solidFill>
              </a:rPr>
              <a:t>“The JSTAC recommends that the First-Look data be released both in raw form and with any initial calibrations as soon as possible; the key aspect is speed.” </a:t>
            </a:r>
            <a:endParaRPr lang="en-US" sz="2000" dirty="0" smtClean="0">
              <a:solidFill>
                <a:srgbClr val="C3D69B"/>
              </a:solidFill>
            </a:endParaRPr>
          </a:p>
          <a:p>
            <a:pPr lvl="1">
              <a:defRPr/>
            </a:pPr>
            <a:endParaRPr lang="en-US" sz="1000" dirty="0">
              <a:solidFill>
                <a:srgbClr val="FFFFFF"/>
              </a:solidFill>
            </a:endParaRPr>
          </a:p>
          <a:p>
            <a:pPr lvl="1">
              <a:defRPr/>
            </a:pPr>
            <a:r>
              <a:rPr lang="en-US" sz="2400" i="1" dirty="0" smtClean="0">
                <a:solidFill>
                  <a:srgbClr val="FFFFFF"/>
                </a:solidFill>
              </a:rPr>
              <a:t>- The </a:t>
            </a:r>
            <a:r>
              <a:rPr lang="en-US" sz="2400" i="1" dirty="0">
                <a:solidFill>
                  <a:srgbClr val="FFFFFF"/>
                </a:solidFill>
              </a:rPr>
              <a:t>JSTAC </a:t>
            </a:r>
            <a:r>
              <a:rPr lang="en-US" sz="2400" i="1" dirty="0" smtClean="0">
                <a:solidFill>
                  <a:srgbClr val="FFFFFF"/>
                </a:solidFill>
              </a:rPr>
              <a:t>reaffirmed </a:t>
            </a:r>
            <a:r>
              <a:rPr lang="en-US" sz="2400" i="1" dirty="0">
                <a:solidFill>
                  <a:srgbClr val="FFFFFF"/>
                </a:solidFill>
              </a:rPr>
              <a:t>its support for the ERS program at its 2013May meeting.</a:t>
            </a:r>
          </a:p>
          <a:p>
            <a:pPr lvl="1">
              <a:defRPr/>
            </a:pPr>
            <a:endParaRPr lang="en-US" dirty="0" smtClean="0">
              <a:solidFill>
                <a:srgbClr val="FFFFFF"/>
              </a:solidFill>
            </a:endParaRPr>
          </a:p>
        </p:txBody>
      </p:sp>
      <p:sp>
        <p:nvSpPr>
          <p:cNvPr id="5" name="TextBox 4"/>
          <p:cNvSpPr txBox="1"/>
          <p:nvPr/>
        </p:nvSpPr>
        <p:spPr>
          <a:xfrm>
            <a:off x="2472695" y="117836"/>
            <a:ext cx="4180489" cy="584776"/>
          </a:xfrm>
          <a:prstGeom prst="rect">
            <a:avLst/>
          </a:prstGeom>
          <a:noFill/>
        </p:spPr>
        <p:txBody>
          <a:bodyPr wrap="none" rtlCol="0">
            <a:spAutoFit/>
          </a:bodyPr>
          <a:lstStyle/>
          <a:p>
            <a:pPr algn="ctr"/>
            <a:r>
              <a:rPr lang="en-US" sz="3200" i="1" dirty="0" smtClean="0">
                <a:solidFill>
                  <a:srgbClr val="FFFFFF"/>
                </a:solidFill>
                <a:effectLst>
                  <a:outerShdw blurRad="50800" dist="38100" dir="13500000" algn="br" rotWithShape="0">
                    <a:prstClr val="black">
                      <a:alpha val="40000"/>
                    </a:prstClr>
                  </a:outerShdw>
                </a:effectLst>
              </a:rPr>
              <a:t>Classes of Observations</a:t>
            </a:r>
          </a:p>
        </p:txBody>
      </p:sp>
    </p:spTree>
    <p:extLst>
      <p:ext uri="{BB962C8B-B14F-4D97-AF65-F5344CB8AC3E}">
        <p14:creationId xmlns:p14="http://schemas.microsoft.com/office/powerpoint/2010/main" val="4349035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6"/>
          <p:cNvSpPr>
            <a:spLocks noChangeArrowheads="1"/>
          </p:cNvSpPr>
          <p:nvPr/>
        </p:nvSpPr>
        <p:spPr bwMode="auto">
          <a:xfrm>
            <a:off x="3740902" y="3023610"/>
            <a:ext cx="1585913" cy="604756"/>
          </a:xfrm>
          <a:prstGeom prst="ellipse">
            <a:avLst/>
          </a:prstGeom>
          <a:solidFill>
            <a:schemeClr val="accent1">
              <a:lumMod val="75000"/>
            </a:schemeClr>
          </a:solidFill>
          <a:ln w="9525">
            <a:solidFill>
              <a:schemeClr val="tx1"/>
            </a:solidFill>
            <a:round/>
            <a:headEnd/>
            <a:tailEnd/>
          </a:ln>
        </p:spPr>
        <p:txBody>
          <a:bodyPr/>
          <a:lstStyle/>
          <a:p>
            <a:pPr algn="ctr">
              <a:buFontTx/>
              <a:buNone/>
            </a:pPr>
            <a:r>
              <a:rPr lang="en-US" dirty="0" smtClean="0">
                <a:solidFill>
                  <a:srgbClr val="FFFFFF"/>
                </a:solidFill>
                <a:latin typeface="Calibri"/>
              </a:rPr>
              <a:t>Director</a:t>
            </a:r>
            <a:endParaRPr lang="en-US" dirty="0">
              <a:solidFill>
                <a:srgbClr val="FFFFFF"/>
              </a:solidFill>
              <a:latin typeface="Calibri"/>
            </a:endParaRPr>
          </a:p>
        </p:txBody>
      </p:sp>
      <p:sp>
        <p:nvSpPr>
          <p:cNvPr id="6" name="Rectangle 8"/>
          <p:cNvSpPr>
            <a:spLocks noChangeArrowheads="1"/>
          </p:cNvSpPr>
          <p:nvPr/>
        </p:nvSpPr>
        <p:spPr bwMode="auto">
          <a:xfrm>
            <a:off x="3848058" y="3838391"/>
            <a:ext cx="1371600" cy="471488"/>
          </a:xfrm>
          <a:prstGeom prst="rect">
            <a:avLst/>
          </a:prstGeom>
          <a:solidFill>
            <a:schemeClr val="accent1">
              <a:lumMod val="75000"/>
            </a:schemeClr>
          </a:solidFill>
          <a:ln w="9525">
            <a:solidFill>
              <a:schemeClr val="tx1"/>
            </a:solidFill>
            <a:round/>
            <a:headEnd/>
            <a:tailEnd/>
          </a:ln>
        </p:spPr>
        <p:txBody>
          <a:bodyPr/>
          <a:lstStyle/>
          <a:p>
            <a:pPr algn="ctr">
              <a:buFontTx/>
              <a:buNone/>
            </a:pPr>
            <a:r>
              <a:rPr lang="en-US" dirty="0" smtClean="0">
                <a:solidFill>
                  <a:srgbClr val="FFFFFF"/>
                </a:solidFill>
                <a:latin typeface="Calibri"/>
              </a:rPr>
              <a:t>Science MO</a:t>
            </a:r>
            <a:endParaRPr lang="en-US" dirty="0">
              <a:solidFill>
                <a:srgbClr val="FFFFFF"/>
              </a:solidFill>
              <a:latin typeface="Calibri"/>
            </a:endParaRPr>
          </a:p>
          <a:p>
            <a:pPr algn="ctr"/>
            <a:endParaRPr lang="en-US" sz="1800" dirty="0">
              <a:solidFill>
                <a:srgbClr val="FFFFFF"/>
              </a:solidFill>
            </a:endParaRPr>
          </a:p>
        </p:txBody>
      </p:sp>
      <p:sp>
        <p:nvSpPr>
          <p:cNvPr id="7" name="Rectangle 9"/>
          <p:cNvSpPr>
            <a:spLocks noChangeArrowheads="1"/>
          </p:cNvSpPr>
          <p:nvPr/>
        </p:nvSpPr>
        <p:spPr bwMode="auto">
          <a:xfrm>
            <a:off x="1226302" y="3845535"/>
            <a:ext cx="1204912" cy="457200"/>
          </a:xfrm>
          <a:prstGeom prst="rect">
            <a:avLst/>
          </a:prstGeom>
          <a:solidFill>
            <a:schemeClr val="accent2">
              <a:lumMod val="75000"/>
            </a:schemeClr>
          </a:solidFill>
          <a:ln w="9525">
            <a:solidFill>
              <a:schemeClr val="tx1"/>
            </a:solidFill>
            <a:round/>
            <a:headEnd/>
            <a:tailEnd/>
          </a:ln>
        </p:spPr>
        <p:txBody>
          <a:bodyPr/>
          <a:lstStyle/>
          <a:p>
            <a:pPr algn="ctr">
              <a:buFontTx/>
              <a:buNone/>
            </a:pPr>
            <a:r>
              <a:rPr lang="en-US" dirty="0" smtClean="0">
                <a:solidFill>
                  <a:srgbClr val="FFFFFF"/>
                </a:solidFill>
                <a:latin typeface="Calibri"/>
              </a:rPr>
              <a:t>HST MO</a:t>
            </a:r>
            <a:endParaRPr lang="en-US" dirty="0">
              <a:solidFill>
                <a:srgbClr val="FFFFFF"/>
              </a:solidFill>
              <a:latin typeface="Calibri"/>
            </a:endParaRPr>
          </a:p>
        </p:txBody>
      </p:sp>
      <p:sp>
        <p:nvSpPr>
          <p:cNvPr id="8" name="Rectangle 10"/>
          <p:cNvSpPr>
            <a:spLocks noChangeArrowheads="1"/>
          </p:cNvSpPr>
          <p:nvPr/>
        </p:nvSpPr>
        <p:spPr bwMode="auto">
          <a:xfrm>
            <a:off x="6578672" y="3845535"/>
            <a:ext cx="1204913" cy="457200"/>
          </a:xfrm>
          <a:prstGeom prst="rect">
            <a:avLst/>
          </a:prstGeom>
          <a:solidFill>
            <a:schemeClr val="accent3">
              <a:lumMod val="75000"/>
            </a:schemeClr>
          </a:solidFill>
          <a:ln w="9525">
            <a:solidFill>
              <a:schemeClr val="tx1"/>
            </a:solidFill>
            <a:round/>
            <a:headEnd/>
            <a:tailEnd/>
          </a:ln>
        </p:spPr>
        <p:txBody>
          <a:bodyPr/>
          <a:lstStyle/>
          <a:p>
            <a:pPr algn="ctr">
              <a:buFontTx/>
              <a:buNone/>
            </a:pPr>
            <a:r>
              <a:rPr lang="en-US" dirty="0" smtClean="0">
                <a:solidFill>
                  <a:srgbClr val="FFFFFF"/>
                </a:solidFill>
                <a:latin typeface="Calibri"/>
              </a:rPr>
              <a:t>JWST MO</a:t>
            </a:r>
            <a:endParaRPr lang="en-US" dirty="0">
              <a:solidFill>
                <a:srgbClr val="FFFFFF"/>
              </a:solidFill>
              <a:latin typeface="Calibri"/>
            </a:endParaRPr>
          </a:p>
        </p:txBody>
      </p:sp>
      <p:sp>
        <p:nvSpPr>
          <p:cNvPr id="9" name="Rectangle 8"/>
          <p:cNvSpPr/>
          <p:nvPr/>
        </p:nvSpPr>
        <p:spPr bwMode="auto">
          <a:xfrm>
            <a:off x="2726490" y="5688067"/>
            <a:ext cx="3614737" cy="4572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pPr algn="ctr">
              <a:buFontTx/>
              <a:buNone/>
              <a:defRPr/>
            </a:pPr>
            <a:r>
              <a:rPr lang="en-US" sz="1800" i="1" dirty="0">
                <a:latin typeface="Calibri"/>
                <a:ea typeface="+mn-ea"/>
              </a:rPr>
              <a:t>User </a:t>
            </a:r>
            <a:r>
              <a:rPr lang="en-US" sz="1800" i="1" dirty="0" smtClean="0">
                <a:latin typeface="Calibri"/>
                <a:ea typeface="+mn-ea"/>
              </a:rPr>
              <a:t>Community</a:t>
            </a:r>
            <a:endParaRPr lang="en-US" sz="1800" i="1" dirty="0">
              <a:latin typeface="Calibri"/>
              <a:ea typeface="+mn-ea"/>
            </a:endParaRPr>
          </a:p>
        </p:txBody>
      </p:sp>
      <p:sp>
        <p:nvSpPr>
          <p:cNvPr id="10" name="Rectangle 9"/>
          <p:cNvSpPr/>
          <p:nvPr/>
        </p:nvSpPr>
        <p:spPr bwMode="auto">
          <a:xfrm>
            <a:off x="2548309" y="4714873"/>
            <a:ext cx="1897526" cy="731520"/>
          </a:xfrm>
          <a:prstGeom prst="rect">
            <a:avLst/>
          </a:prstGeom>
          <a:solidFill>
            <a:schemeClr val="accent2">
              <a:lumMod val="75000"/>
            </a:schemeClr>
          </a:solidFill>
          <a:ln w="9525" cap="flat" cmpd="sng" algn="ctr">
            <a:solidFill>
              <a:schemeClr val="tx1"/>
            </a:solidFill>
            <a:prstDash val="solid"/>
            <a:round/>
            <a:headEnd type="none" w="med" len="med"/>
            <a:tailEnd type="none" w="med" len="med"/>
          </a:ln>
          <a:effectLst/>
        </p:spPr>
        <p:txBody>
          <a:bodyPr/>
          <a:lstStyle/>
          <a:p>
            <a:pPr algn="ctr">
              <a:buFontTx/>
              <a:buNone/>
              <a:defRPr/>
            </a:pPr>
            <a:r>
              <a:rPr lang="en-US" dirty="0" smtClean="0">
                <a:solidFill>
                  <a:srgbClr val="FFFFFF"/>
                </a:solidFill>
                <a:latin typeface="Calibri"/>
              </a:rPr>
              <a:t>TAC</a:t>
            </a:r>
          </a:p>
          <a:p>
            <a:pPr algn="ctr">
              <a:buFontTx/>
              <a:buNone/>
              <a:defRPr/>
            </a:pPr>
            <a:r>
              <a:rPr lang="en-US" i="1" dirty="0">
                <a:solidFill>
                  <a:srgbClr val="FFFFFF"/>
                </a:solidFill>
                <a:latin typeface="Calibri"/>
              </a:rPr>
              <a:t>t</a:t>
            </a:r>
            <a:r>
              <a:rPr lang="en-US" i="1" dirty="0" smtClean="0">
                <a:solidFill>
                  <a:srgbClr val="FFFFFF"/>
                </a:solidFill>
                <a:latin typeface="Calibri"/>
              </a:rPr>
              <a:t>ime allocation</a:t>
            </a:r>
          </a:p>
          <a:p>
            <a:pPr algn="ctr">
              <a:buFontTx/>
              <a:buNone/>
              <a:defRPr/>
            </a:pPr>
            <a:endParaRPr lang="en-US" sz="1800" dirty="0">
              <a:latin typeface="Calibri"/>
              <a:ea typeface="+mn-ea"/>
            </a:endParaRPr>
          </a:p>
        </p:txBody>
      </p:sp>
      <p:sp>
        <p:nvSpPr>
          <p:cNvPr id="11" name="Rectangle 13"/>
          <p:cNvSpPr>
            <a:spLocks noChangeArrowheads="1"/>
          </p:cNvSpPr>
          <p:nvPr/>
        </p:nvSpPr>
        <p:spPr bwMode="auto">
          <a:xfrm>
            <a:off x="6578672" y="1680312"/>
            <a:ext cx="1204913" cy="771525"/>
          </a:xfrm>
          <a:prstGeom prst="rect">
            <a:avLst/>
          </a:prstGeom>
          <a:solidFill>
            <a:schemeClr val="accent3">
              <a:lumMod val="75000"/>
            </a:schemeClr>
          </a:solidFill>
          <a:ln w="9525">
            <a:solidFill>
              <a:schemeClr val="tx1"/>
            </a:solidFill>
            <a:round/>
            <a:headEnd/>
            <a:tailEnd/>
          </a:ln>
        </p:spPr>
        <p:txBody>
          <a:bodyPr/>
          <a:lstStyle/>
          <a:p>
            <a:pPr algn="ctr">
              <a:buFontTx/>
              <a:buNone/>
            </a:pPr>
            <a:r>
              <a:rPr lang="en-US" dirty="0">
                <a:solidFill>
                  <a:srgbClr val="FFFFFF"/>
                </a:solidFill>
                <a:latin typeface="Calibri"/>
              </a:rPr>
              <a:t>JWST Project</a:t>
            </a:r>
          </a:p>
        </p:txBody>
      </p:sp>
      <p:sp>
        <p:nvSpPr>
          <p:cNvPr id="12" name="Rectangle 14"/>
          <p:cNvSpPr>
            <a:spLocks noChangeArrowheads="1"/>
          </p:cNvSpPr>
          <p:nvPr/>
        </p:nvSpPr>
        <p:spPr bwMode="auto">
          <a:xfrm>
            <a:off x="1226302" y="1649769"/>
            <a:ext cx="1204912" cy="771525"/>
          </a:xfrm>
          <a:prstGeom prst="rect">
            <a:avLst/>
          </a:prstGeom>
          <a:solidFill>
            <a:schemeClr val="accent2">
              <a:lumMod val="75000"/>
            </a:schemeClr>
          </a:solidFill>
          <a:ln w="9525">
            <a:solidFill>
              <a:schemeClr val="tx1"/>
            </a:solidFill>
            <a:round/>
            <a:headEnd/>
            <a:tailEnd/>
          </a:ln>
        </p:spPr>
        <p:txBody>
          <a:bodyPr/>
          <a:lstStyle/>
          <a:p>
            <a:pPr algn="ctr">
              <a:buFontTx/>
              <a:buNone/>
            </a:pPr>
            <a:r>
              <a:rPr lang="en-US" dirty="0">
                <a:solidFill>
                  <a:srgbClr val="FFFFFF"/>
                </a:solidFill>
                <a:latin typeface="Calibri"/>
              </a:rPr>
              <a:t>HST Project</a:t>
            </a:r>
          </a:p>
        </p:txBody>
      </p:sp>
      <p:sp>
        <p:nvSpPr>
          <p:cNvPr id="22" name="Rectangle 20"/>
          <p:cNvSpPr>
            <a:spLocks noChangeArrowheads="1"/>
          </p:cNvSpPr>
          <p:nvPr/>
        </p:nvSpPr>
        <p:spPr bwMode="auto">
          <a:xfrm>
            <a:off x="1050090" y="2558274"/>
            <a:ext cx="7086600" cy="1985962"/>
          </a:xfrm>
          <a:prstGeom prst="rect">
            <a:avLst/>
          </a:prstGeom>
          <a:noFill/>
          <a:ln w="9525">
            <a:solidFill>
              <a:schemeClr val="bg1"/>
            </a:solidFill>
            <a:prstDash val="dash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 name="Rectangle 31"/>
          <p:cNvSpPr/>
          <p:nvPr/>
        </p:nvSpPr>
        <p:spPr bwMode="auto">
          <a:xfrm>
            <a:off x="4562930" y="4714873"/>
            <a:ext cx="1898648" cy="731520"/>
          </a:xfrm>
          <a:prstGeom prst="rect">
            <a:avLst/>
          </a:pr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lgn="ctr">
              <a:buFontTx/>
              <a:buNone/>
              <a:defRPr/>
            </a:pPr>
            <a:r>
              <a:rPr lang="en-US" dirty="0" smtClean="0">
                <a:solidFill>
                  <a:srgbClr val="FFFFFF"/>
                </a:solidFill>
                <a:latin typeface="Calibri"/>
              </a:rPr>
              <a:t>JSTAC</a:t>
            </a:r>
          </a:p>
          <a:p>
            <a:pPr algn="ctr">
              <a:buFontTx/>
              <a:buNone/>
              <a:defRPr/>
            </a:pPr>
            <a:r>
              <a:rPr lang="en-US" i="1" dirty="0" smtClean="0">
                <a:solidFill>
                  <a:srgbClr val="FFFFFF"/>
                </a:solidFill>
                <a:latin typeface="Calibri"/>
              </a:rPr>
              <a:t>advisory to </a:t>
            </a:r>
            <a:r>
              <a:rPr lang="en-US" i="1" dirty="0" err="1" smtClean="0">
                <a:solidFill>
                  <a:srgbClr val="FFFFFF"/>
                </a:solidFill>
                <a:latin typeface="Calibri"/>
              </a:rPr>
              <a:t>STScI</a:t>
            </a:r>
            <a:endParaRPr lang="en-US" i="1" dirty="0" smtClean="0">
              <a:solidFill>
                <a:srgbClr val="FFFFFF"/>
              </a:solidFill>
              <a:latin typeface="Calibri"/>
            </a:endParaRPr>
          </a:p>
          <a:p>
            <a:pPr algn="ctr">
              <a:buFontTx/>
              <a:buNone/>
              <a:defRPr/>
            </a:pPr>
            <a:endParaRPr lang="en-US" sz="1800" dirty="0" smtClean="0">
              <a:latin typeface="Calibri"/>
              <a:ea typeface="+mn-ea"/>
            </a:endParaRPr>
          </a:p>
          <a:p>
            <a:pPr algn="ctr">
              <a:buFontTx/>
              <a:buNone/>
              <a:defRPr/>
            </a:pPr>
            <a:endParaRPr lang="en-US" sz="1800" dirty="0">
              <a:latin typeface="Calibri"/>
              <a:ea typeface="+mn-ea"/>
            </a:endParaRPr>
          </a:p>
        </p:txBody>
      </p:sp>
      <p:sp>
        <p:nvSpPr>
          <p:cNvPr id="33" name="Rectangle 32"/>
          <p:cNvSpPr/>
          <p:nvPr/>
        </p:nvSpPr>
        <p:spPr bwMode="auto">
          <a:xfrm>
            <a:off x="532566" y="4714873"/>
            <a:ext cx="1898648" cy="731520"/>
          </a:xfrm>
          <a:prstGeom prst="rect">
            <a:avLst/>
          </a:prstGeom>
          <a:solidFill>
            <a:schemeClr val="accent2">
              <a:lumMod val="75000"/>
            </a:schemeClr>
          </a:solidFill>
          <a:ln w="9525" cap="flat" cmpd="sng" algn="ctr">
            <a:solidFill>
              <a:schemeClr val="tx1"/>
            </a:solidFill>
            <a:prstDash val="solid"/>
            <a:round/>
            <a:headEnd type="none" w="med" len="med"/>
            <a:tailEnd type="none" w="med" len="med"/>
          </a:ln>
          <a:effectLst/>
        </p:spPr>
        <p:txBody>
          <a:bodyPr/>
          <a:lstStyle/>
          <a:p>
            <a:pPr algn="ctr">
              <a:buFontTx/>
              <a:buNone/>
              <a:defRPr/>
            </a:pPr>
            <a:r>
              <a:rPr lang="en-US" dirty="0" smtClean="0">
                <a:solidFill>
                  <a:srgbClr val="FFFFFF"/>
                </a:solidFill>
                <a:latin typeface="Calibri"/>
              </a:rPr>
              <a:t>STUC</a:t>
            </a:r>
          </a:p>
          <a:p>
            <a:pPr algn="ctr">
              <a:buFontTx/>
              <a:buNone/>
              <a:defRPr/>
            </a:pPr>
            <a:r>
              <a:rPr lang="en-US" i="1" dirty="0">
                <a:solidFill>
                  <a:srgbClr val="FFFFFF"/>
                </a:solidFill>
                <a:latin typeface="Calibri"/>
              </a:rPr>
              <a:t>u</a:t>
            </a:r>
            <a:r>
              <a:rPr lang="en-US" i="1" dirty="0" smtClean="0">
                <a:solidFill>
                  <a:srgbClr val="FFFFFF"/>
                </a:solidFill>
                <a:latin typeface="Calibri"/>
              </a:rPr>
              <a:t>ser’s committee</a:t>
            </a:r>
          </a:p>
          <a:p>
            <a:pPr algn="ctr">
              <a:buFontTx/>
              <a:buNone/>
              <a:defRPr/>
            </a:pPr>
            <a:endParaRPr lang="en-US" sz="1800" dirty="0" smtClean="0">
              <a:latin typeface="Calibri"/>
              <a:ea typeface="+mn-ea"/>
            </a:endParaRPr>
          </a:p>
          <a:p>
            <a:pPr algn="ctr">
              <a:buFontTx/>
              <a:buNone/>
              <a:defRPr/>
            </a:pPr>
            <a:endParaRPr lang="en-US" sz="1800" dirty="0">
              <a:latin typeface="Calibri"/>
              <a:ea typeface="+mn-ea"/>
            </a:endParaRPr>
          </a:p>
        </p:txBody>
      </p:sp>
      <p:sp>
        <p:nvSpPr>
          <p:cNvPr id="34" name="Rectangle 33"/>
          <p:cNvSpPr/>
          <p:nvPr/>
        </p:nvSpPr>
        <p:spPr bwMode="auto">
          <a:xfrm>
            <a:off x="6578672" y="4714873"/>
            <a:ext cx="1898648" cy="731520"/>
          </a:xfrm>
          <a:prstGeom prst="rect">
            <a:avLst/>
          </a:prstGeom>
          <a:solidFill>
            <a:schemeClr val="accent3">
              <a:lumMod val="75000"/>
            </a:schemeClr>
          </a:solidFill>
          <a:ln w="9525" cap="flat" cmpd="sng" algn="ctr">
            <a:solidFill>
              <a:schemeClr val="tx1"/>
            </a:solidFill>
            <a:prstDash val="solid"/>
            <a:round/>
            <a:headEnd type="none" w="med" len="med"/>
            <a:tailEnd type="none" w="med" len="med"/>
          </a:ln>
          <a:effectLst/>
        </p:spPr>
        <p:txBody>
          <a:bodyPr/>
          <a:lstStyle/>
          <a:p>
            <a:pPr algn="ctr">
              <a:buFontTx/>
              <a:buNone/>
              <a:defRPr/>
            </a:pPr>
            <a:r>
              <a:rPr lang="en-US" dirty="0" smtClean="0">
                <a:solidFill>
                  <a:srgbClr val="FFFFFF"/>
                </a:solidFill>
                <a:latin typeface="Calibri"/>
              </a:rPr>
              <a:t>JWST SWG</a:t>
            </a:r>
          </a:p>
          <a:p>
            <a:pPr algn="ctr">
              <a:buFontTx/>
              <a:buNone/>
              <a:defRPr/>
            </a:pPr>
            <a:r>
              <a:rPr lang="en-US" i="1" dirty="0">
                <a:solidFill>
                  <a:srgbClr val="FFFFFF"/>
                </a:solidFill>
                <a:latin typeface="Calibri"/>
              </a:rPr>
              <a:t>a</a:t>
            </a:r>
            <a:r>
              <a:rPr lang="en-US" i="1" dirty="0" smtClean="0">
                <a:solidFill>
                  <a:srgbClr val="FFFFFF"/>
                </a:solidFill>
                <a:latin typeface="Calibri"/>
              </a:rPr>
              <a:t>dvisory to NASA</a:t>
            </a:r>
          </a:p>
          <a:p>
            <a:pPr algn="ctr">
              <a:buFontTx/>
              <a:buNone/>
              <a:defRPr/>
            </a:pPr>
            <a:endParaRPr lang="en-US" sz="1800" dirty="0">
              <a:latin typeface="Calibri"/>
              <a:ea typeface="+mn-ea"/>
            </a:endParaRPr>
          </a:p>
        </p:txBody>
      </p:sp>
      <p:sp>
        <p:nvSpPr>
          <p:cNvPr id="35" name="TextBox 34"/>
          <p:cNvSpPr txBox="1"/>
          <p:nvPr/>
        </p:nvSpPr>
        <p:spPr>
          <a:xfrm>
            <a:off x="1778423" y="66353"/>
            <a:ext cx="5569015" cy="1200328"/>
          </a:xfrm>
          <a:prstGeom prst="rect">
            <a:avLst/>
          </a:prstGeom>
          <a:noFill/>
        </p:spPr>
        <p:txBody>
          <a:bodyPr wrap="none" rtlCol="0">
            <a:spAutoFit/>
          </a:bodyPr>
          <a:lstStyle/>
          <a:p>
            <a:pPr algn="ctr"/>
            <a:r>
              <a:rPr lang="en-US" sz="2400" i="1" dirty="0" smtClean="0">
                <a:solidFill>
                  <a:srgbClr val="FFFFFF"/>
                </a:solidFill>
                <a:effectLst>
                  <a:outerShdw blurRad="50800" dist="38100" dir="13500000" algn="br" rotWithShape="0">
                    <a:prstClr val="black">
                      <a:alpha val="40000"/>
                    </a:prstClr>
                  </a:outerShdw>
                </a:effectLst>
              </a:rPr>
              <a:t>Engaging the community </a:t>
            </a:r>
          </a:p>
          <a:p>
            <a:pPr algn="ctr"/>
            <a:r>
              <a:rPr lang="en-US" sz="2400" i="1" dirty="0" smtClean="0">
                <a:solidFill>
                  <a:srgbClr val="FFFFFF"/>
                </a:solidFill>
                <a:effectLst>
                  <a:outerShdw blurRad="50800" dist="38100" dir="13500000" algn="br" rotWithShape="0">
                    <a:prstClr val="black">
                      <a:alpha val="40000"/>
                    </a:prstClr>
                  </a:outerShdw>
                </a:effectLst>
              </a:rPr>
              <a:t>to optimize science policies and operations</a:t>
            </a:r>
          </a:p>
          <a:p>
            <a:pPr algn="ctr"/>
            <a:r>
              <a:rPr lang="en-US" sz="2400" i="1" dirty="0" smtClean="0">
                <a:solidFill>
                  <a:srgbClr val="FFFFFF"/>
                </a:solidFill>
                <a:effectLst>
                  <a:outerShdw blurRad="50800" dist="38100" dir="13500000" algn="br" rotWithShape="0">
                    <a:prstClr val="black">
                      <a:alpha val="40000"/>
                    </a:prstClr>
                  </a:outerShdw>
                </a:effectLst>
              </a:rPr>
              <a:t>to maximize JWST’s science return </a:t>
            </a:r>
            <a:endParaRPr lang="en-US" sz="2400" i="1" dirty="0">
              <a:solidFill>
                <a:srgbClr val="FFFFFF"/>
              </a:solidFill>
              <a:effectLst>
                <a:outerShdw blurRad="50800" dist="38100" dir="13500000" algn="br" rotWithShape="0">
                  <a:prstClr val="black">
                    <a:alpha val="40000"/>
                  </a:prstClr>
                </a:outerShdw>
              </a:effectLst>
            </a:endParaRPr>
          </a:p>
        </p:txBody>
      </p:sp>
      <p:sp>
        <p:nvSpPr>
          <p:cNvPr id="36" name="TextBox 35"/>
          <p:cNvSpPr txBox="1"/>
          <p:nvPr/>
        </p:nvSpPr>
        <p:spPr>
          <a:xfrm>
            <a:off x="4144169" y="2536614"/>
            <a:ext cx="893005" cy="461665"/>
          </a:xfrm>
          <a:prstGeom prst="rect">
            <a:avLst/>
          </a:prstGeom>
          <a:noFill/>
        </p:spPr>
        <p:txBody>
          <a:bodyPr wrap="none" rtlCol="0">
            <a:spAutoFit/>
          </a:bodyPr>
          <a:lstStyle/>
          <a:p>
            <a:r>
              <a:rPr lang="en-US" sz="2400" i="1" dirty="0" err="1" smtClean="0">
                <a:solidFill>
                  <a:schemeClr val="bg1"/>
                </a:solidFill>
                <a:effectLst>
                  <a:outerShdw blurRad="50800" dist="38100" dir="13500000" algn="br" rotWithShape="0">
                    <a:prstClr val="black">
                      <a:alpha val="40000"/>
                    </a:prstClr>
                  </a:outerShdw>
                </a:effectLst>
              </a:rPr>
              <a:t>STScI</a:t>
            </a:r>
            <a:endParaRPr lang="en-US" sz="2400" i="1" dirty="0">
              <a:solidFill>
                <a:schemeClr val="bg1"/>
              </a:solidFill>
              <a:effectLst>
                <a:outerShdw blurRad="50800" dist="38100" dir="13500000" algn="br" rotWithShape="0">
                  <a:prstClr val="black">
                    <a:alpha val="40000"/>
                  </a:prstClr>
                </a:outerShdw>
              </a:effectLst>
            </a:endParaRPr>
          </a:p>
        </p:txBody>
      </p:sp>
      <p:sp>
        <p:nvSpPr>
          <p:cNvPr id="38" name="TextBox 37"/>
          <p:cNvSpPr txBox="1"/>
          <p:nvPr/>
        </p:nvSpPr>
        <p:spPr>
          <a:xfrm>
            <a:off x="3859387" y="1753879"/>
            <a:ext cx="1418540" cy="461665"/>
          </a:xfrm>
          <a:prstGeom prst="rect">
            <a:avLst/>
          </a:prstGeom>
          <a:noFill/>
        </p:spPr>
        <p:txBody>
          <a:bodyPr wrap="none" rtlCol="0">
            <a:spAutoFit/>
          </a:bodyPr>
          <a:lstStyle/>
          <a:p>
            <a:r>
              <a:rPr lang="en-US" sz="2400" i="1" dirty="0" smtClean="0">
                <a:solidFill>
                  <a:schemeClr val="bg1"/>
                </a:solidFill>
                <a:effectLst>
                  <a:outerShdw blurRad="50800" dist="38100" dir="13500000" algn="br" rotWithShape="0">
                    <a:prstClr val="black">
                      <a:alpha val="40000"/>
                    </a:prstClr>
                  </a:outerShdw>
                </a:effectLst>
              </a:rPr>
              <a:t>NASA HQ</a:t>
            </a:r>
            <a:endParaRPr lang="en-US" sz="2400" i="1" dirty="0">
              <a:solidFill>
                <a:schemeClr val="bg1"/>
              </a:solidFill>
              <a:effectLst>
                <a:outerShdw blurRad="50800" dist="38100" dir="13500000" algn="br" rotWithShape="0">
                  <a:prstClr val="black">
                    <a:alpha val="40000"/>
                  </a:prstClr>
                </a:outerShdw>
              </a:effectLst>
            </a:endParaRPr>
          </a:p>
        </p:txBody>
      </p:sp>
    </p:spTree>
    <p:extLst>
      <p:ext uri="{BB962C8B-B14F-4D97-AF65-F5344CB8AC3E}">
        <p14:creationId xmlns:p14="http://schemas.microsoft.com/office/powerpoint/2010/main" val="18187392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8"/>
          <p:cNvSpPr txBox="1"/>
          <p:nvPr/>
        </p:nvSpPr>
        <p:spPr>
          <a:xfrm>
            <a:off x="331050" y="1570713"/>
            <a:ext cx="8525084" cy="4897805"/>
          </a:xfrm>
          <a:prstGeom prst="rect">
            <a:avLst/>
          </a:prstGeom>
          <a:ln>
            <a:noFill/>
          </a:ln>
        </p:spPr>
        <p:txBody>
          <a:bodyPr wrap="square" lIns="0" tIns="0" rIns="0" bIns="0" rtlCol="0">
            <a:noAutofit/>
          </a:bodyPr>
          <a:lstStyle/>
          <a:p>
            <a:pPr>
              <a:spcBef>
                <a:spcPts val="76"/>
              </a:spcBef>
            </a:pPr>
            <a:r>
              <a:rPr lang="en-US" sz="2000" i="1" dirty="0" smtClean="0">
                <a:solidFill>
                  <a:srgbClr val="FFFFFF"/>
                </a:solidFill>
                <a:latin typeface="Calibri"/>
                <a:cs typeface="Calibri"/>
              </a:rPr>
              <a:t>Additional Resources</a:t>
            </a:r>
          </a:p>
          <a:p>
            <a:pPr>
              <a:spcBef>
                <a:spcPts val="76"/>
              </a:spcBef>
            </a:pPr>
            <a:endParaRPr lang="en-US" sz="1400" i="1" dirty="0">
              <a:solidFill>
                <a:srgbClr val="FFFFFF"/>
              </a:solidFill>
              <a:latin typeface="Calibri"/>
              <a:cs typeface="Calibri"/>
            </a:endParaRPr>
          </a:p>
          <a:p>
            <a:pPr>
              <a:spcBef>
                <a:spcPts val="76"/>
              </a:spcBef>
            </a:pPr>
            <a:r>
              <a:rPr lang="en-US" sz="2000" i="1" dirty="0" smtClean="0">
                <a:solidFill>
                  <a:srgbClr val="FFFFFF"/>
                </a:solidFill>
                <a:latin typeface="Calibri"/>
                <a:cs typeface="Calibri"/>
              </a:rPr>
              <a:t>JW Primer, Science Planning Timeline, Calculators</a:t>
            </a:r>
          </a:p>
          <a:p>
            <a:pPr>
              <a:spcBef>
                <a:spcPts val="76"/>
              </a:spcBef>
            </a:pPr>
            <a:r>
              <a:rPr lang="en-US" sz="2000" i="1" dirty="0">
                <a:solidFill>
                  <a:srgbClr val="B7DEE8"/>
                </a:solidFill>
              </a:rPr>
              <a:t>http://www.stsci.edu/jwst</a:t>
            </a:r>
            <a:r>
              <a:rPr lang="en-US" sz="2000" i="1" dirty="0" smtClean="0">
                <a:solidFill>
                  <a:srgbClr val="B7DEE8"/>
                </a:solidFill>
              </a:rPr>
              <a:t>/</a:t>
            </a:r>
          </a:p>
          <a:p>
            <a:pPr>
              <a:spcBef>
                <a:spcPts val="76"/>
              </a:spcBef>
            </a:pPr>
            <a:endParaRPr lang="en-US" sz="1400" i="1" dirty="0">
              <a:solidFill>
                <a:srgbClr val="C3D69B"/>
              </a:solidFill>
            </a:endParaRPr>
          </a:p>
          <a:p>
            <a:pPr>
              <a:spcBef>
                <a:spcPts val="76"/>
              </a:spcBef>
            </a:pPr>
            <a:r>
              <a:rPr lang="en-US" sz="2000" i="1" dirty="0" smtClean="0">
                <a:solidFill>
                  <a:srgbClr val="FFFFFF"/>
                </a:solidFill>
                <a:cs typeface="Calibri"/>
              </a:rPr>
              <a:t>JWST Advisory Committee (JSTAC)</a:t>
            </a:r>
          </a:p>
          <a:p>
            <a:pPr>
              <a:spcBef>
                <a:spcPts val="76"/>
              </a:spcBef>
            </a:pPr>
            <a:r>
              <a:rPr lang="en-US" sz="2000" i="1" dirty="0">
                <a:solidFill>
                  <a:srgbClr val="B7DEE8"/>
                </a:solidFill>
                <a:cs typeface="Calibri"/>
              </a:rPr>
              <a:t>http://www.stsci.edu/jwst/advisory-</a:t>
            </a:r>
            <a:r>
              <a:rPr lang="en-US" sz="2000" i="1" dirty="0" smtClean="0">
                <a:solidFill>
                  <a:srgbClr val="B7DEE8"/>
                </a:solidFill>
                <a:cs typeface="Calibri"/>
              </a:rPr>
              <a:t>committee</a:t>
            </a:r>
          </a:p>
          <a:p>
            <a:pPr>
              <a:spcBef>
                <a:spcPts val="76"/>
              </a:spcBef>
            </a:pPr>
            <a:endParaRPr lang="en-US" sz="1400" i="1" dirty="0">
              <a:solidFill>
                <a:srgbClr val="FFFFFF"/>
              </a:solidFill>
              <a:cs typeface="Calibri"/>
            </a:endParaRPr>
          </a:p>
          <a:p>
            <a:pPr>
              <a:spcBef>
                <a:spcPts val="76"/>
              </a:spcBef>
            </a:pPr>
            <a:r>
              <a:rPr lang="en-US" sz="2000" i="1" dirty="0" smtClean="0">
                <a:solidFill>
                  <a:srgbClr val="FFFFFF"/>
                </a:solidFill>
                <a:cs typeface="Calibri"/>
              </a:rPr>
              <a:t>JWST Science Working Group</a:t>
            </a:r>
          </a:p>
          <a:p>
            <a:pPr>
              <a:spcBef>
                <a:spcPts val="76"/>
              </a:spcBef>
            </a:pPr>
            <a:r>
              <a:rPr lang="en-US" sz="2000" i="1" dirty="0">
                <a:solidFill>
                  <a:srgbClr val="B7DEE8"/>
                </a:solidFill>
                <a:cs typeface="Calibri"/>
              </a:rPr>
              <a:t>http://www.jwst.nasa.gov/</a:t>
            </a:r>
            <a:r>
              <a:rPr lang="en-US" sz="2000" i="1" dirty="0" smtClean="0">
                <a:solidFill>
                  <a:srgbClr val="B7DEE8"/>
                </a:solidFill>
                <a:cs typeface="Calibri"/>
              </a:rPr>
              <a:t>workinggroup.html</a:t>
            </a:r>
          </a:p>
          <a:p>
            <a:pPr>
              <a:spcBef>
                <a:spcPts val="76"/>
              </a:spcBef>
            </a:pPr>
            <a:r>
              <a:rPr lang="en-US" sz="2000" i="1" dirty="0">
                <a:solidFill>
                  <a:srgbClr val="B7DEE8"/>
                </a:solidFill>
                <a:cs typeface="Calibri"/>
              </a:rPr>
              <a:t>http://www.stsci.edu/jwst/science/science-working-</a:t>
            </a:r>
            <a:r>
              <a:rPr lang="en-US" sz="2000" i="1" dirty="0" smtClean="0">
                <a:solidFill>
                  <a:srgbClr val="B7DEE8"/>
                </a:solidFill>
                <a:cs typeface="Calibri"/>
              </a:rPr>
              <a:t>group</a:t>
            </a:r>
          </a:p>
          <a:p>
            <a:pPr>
              <a:spcBef>
                <a:spcPts val="76"/>
              </a:spcBef>
            </a:pPr>
            <a:endParaRPr lang="en-US" sz="1400" i="1" dirty="0">
              <a:solidFill>
                <a:srgbClr val="FFFFFF"/>
              </a:solidFill>
              <a:cs typeface="Calibri"/>
            </a:endParaRPr>
          </a:p>
          <a:p>
            <a:pPr>
              <a:spcBef>
                <a:spcPts val="76"/>
              </a:spcBef>
            </a:pPr>
            <a:r>
              <a:rPr lang="en-US" sz="2000" i="1" dirty="0" err="1" smtClean="0">
                <a:solidFill>
                  <a:srgbClr val="FFFFFF"/>
                </a:solidFill>
                <a:cs typeface="Calibri"/>
              </a:rPr>
              <a:t>STScI</a:t>
            </a:r>
            <a:r>
              <a:rPr lang="en-US" sz="2000" i="1" dirty="0" smtClean="0">
                <a:solidFill>
                  <a:srgbClr val="FFFFFF"/>
                </a:solidFill>
                <a:cs typeface="Calibri"/>
              </a:rPr>
              <a:t> Contacts</a:t>
            </a:r>
          </a:p>
          <a:p>
            <a:pPr lvl="1">
              <a:spcBef>
                <a:spcPts val="76"/>
              </a:spcBef>
            </a:pPr>
            <a:r>
              <a:rPr lang="en-US" sz="2000" i="1" dirty="0" smtClean="0">
                <a:solidFill>
                  <a:srgbClr val="FFFFFF"/>
                </a:solidFill>
                <a:cs typeface="Calibri"/>
              </a:rPr>
              <a:t>Neill Reid, Science Mission Office Head </a:t>
            </a:r>
          </a:p>
          <a:p>
            <a:pPr lvl="1">
              <a:spcBef>
                <a:spcPts val="76"/>
              </a:spcBef>
            </a:pPr>
            <a:r>
              <a:rPr lang="en-US" sz="2000" i="1" dirty="0" smtClean="0">
                <a:solidFill>
                  <a:srgbClr val="B7DEE8"/>
                </a:solidFill>
              </a:rPr>
              <a:t>inr@</a:t>
            </a:r>
            <a:r>
              <a:rPr lang="en-US" sz="2000" i="1" dirty="0">
                <a:solidFill>
                  <a:srgbClr val="B7DEE8"/>
                </a:solidFill>
              </a:rPr>
              <a:t>stsci.edu</a:t>
            </a:r>
            <a:endParaRPr lang="en-US" sz="2000" i="1" dirty="0">
              <a:solidFill>
                <a:srgbClr val="B7DEE8"/>
              </a:solidFill>
              <a:cs typeface="Calibri"/>
            </a:endParaRPr>
          </a:p>
          <a:p>
            <a:pPr lvl="1">
              <a:spcBef>
                <a:spcPts val="76"/>
              </a:spcBef>
            </a:pPr>
            <a:r>
              <a:rPr lang="en-US" sz="2000" i="1" dirty="0" smtClean="0">
                <a:solidFill>
                  <a:srgbClr val="FFFFFF"/>
                </a:solidFill>
                <a:cs typeface="Calibri"/>
              </a:rPr>
              <a:t>Jason </a:t>
            </a:r>
            <a:r>
              <a:rPr lang="en-US" sz="2000" i="1" dirty="0" err="1" smtClean="0">
                <a:solidFill>
                  <a:srgbClr val="FFFFFF"/>
                </a:solidFill>
                <a:cs typeface="Calibri"/>
              </a:rPr>
              <a:t>Kalirai</a:t>
            </a:r>
            <a:r>
              <a:rPr lang="en-US" sz="2000" i="1" dirty="0" smtClean="0">
                <a:solidFill>
                  <a:srgbClr val="FFFFFF"/>
                </a:solidFill>
                <a:cs typeface="Calibri"/>
              </a:rPr>
              <a:t>, JWST Mission Office Project Scientist</a:t>
            </a:r>
          </a:p>
          <a:p>
            <a:pPr lvl="1">
              <a:spcBef>
                <a:spcPts val="76"/>
              </a:spcBef>
            </a:pPr>
            <a:r>
              <a:rPr lang="en-US" sz="2000" i="1" dirty="0">
                <a:solidFill>
                  <a:srgbClr val="B7DEE8"/>
                </a:solidFill>
              </a:rPr>
              <a:t>jkalirai@stsci.edu</a:t>
            </a:r>
            <a:endParaRPr lang="en-US" sz="2000" i="1" dirty="0" smtClean="0">
              <a:solidFill>
                <a:srgbClr val="B7DEE8"/>
              </a:solidFill>
              <a:cs typeface="Calibri"/>
            </a:endParaRPr>
          </a:p>
          <a:p>
            <a:pPr>
              <a:spcBef>
                <a:spcPts val="76"/>
              </a:spcBef>
            </a:pPr>
            <a:endParaRPr lang="en-US" sz="2000" i="1" dirty="0" smtClean="0">
              <a:solidFill>
                <a:srgbClr val="FFFFFF"/>
              </a:solidFill>
              <a:cs typeface="Calibri"/>
            </a:endParaRPr>
          </a:p>
          <a:p>
            <a:pPr>
              <a:spcBef>
                <a:spcPts val="76"/>
              </a:spcBef>
            </a:pPr>
            <a:endParaRPr lang="en-US" i="1" dirty="0" smtClean="0">
              <a:solidFill>
                <a:srgbClr val="FFFFFF"/>
              </a:solidFill>
              <a:cs typeface="Calibri"/>
            </a:endParaRPr>
          </a:p>
          <a:p>
            <a:pPr>
              <a:spcBef>
                <a:spcPts val="76"/>
              </a:spcBef>
            </a:pPr>
            <a:endParaRPr lang="en-US" i="1" dirty="0" smtClean="0">
              <a:solidFill>
                <a:srgbClr val="FFFFFF"/>
              </a:solidFill>
              <a:cs typeface="Calibri"/>
            </a:endParaRPr>
          </a:p>
          <a:p>
            <a:pPr>
              <a:spcBef>
                <a:spcPts val="76"/>
              </a:spcBef>
            </a:pPr>
            <a:endParaRPr lang="en-US" i="1" dirty="0" smtClean="0">
              <a:solidFill>
                <a:srgbClr val="FFFFFF"/>
              </a:solidFill>
              <a:cs typeface="Calibri"/>
            </a:endParaRPr>
          </a:p>
          <a:p>
            <a:pPr>
              <a:spcBef>
                <a:spcPts val="76"/>
              </a:spcBef>
            </a:pPr>
            <a:endParaRPr lang="en-US" i="1" dirty="0" smtClean="0">
              <a:solidFill>
                <a:srgbClr val="C3D69B"/>
              </a:solidFill>
            </a:endParaRPr>
          </a:p>
          <a:p>
            <a:pPr>
              <a:spcBef>
                <a:spcPts val="76"/>
              </a:spcBef>
            </a:pPr>
            <a:endParaRPr lang="en-US" i="1" dirty="0" smtClean="0">
              <a:solidFill>
                <a:srgbClr val="C3D69B"/>
              </a:solidFill>
            </a:endParaRPr>
          </a:p>
          <a:p>
            <a:pPr lvl="1">
              <a:defRPr/>
            </a:pPr>
            <a:endParaRPr lang="en-US" dirty="0" smtClean="0">
              <a:solidFill>
                <a:srgbClr val="C3D69B"/>
              </a:solidFill>
            </a:endParaRPr>
          </a:p>
          <a:p>
            <a:pPr lvl="1">
              <a:defRPr/>
            </a:pPr>
            <a:endParaRPr lang="en-US" dirty="0" smtClean="0">
              <a:solidFill>
                <a:srgbClr val="C3D69B"/>
              </a:solidFill>
            </a:endParaRPr>
          </a:p>
          <a:p>
            <a:pPr lvl="1">
              <a:defRPr/>
            </a:pPr>
            <a:endParaRPr lang="en-US" dirty="0" smtClean="0">
              <a:solidFill>
                <a:srgbClr val="C3D69B"/>
              </a:solidFill>
            </a:endParaRPr>
          </a:p>
        </p:txBody>
      </p:sp>
      <p:sp>
        <p:nvSpPr>
          <p:cNvPr id="6" name="TextBox 5"/>
          <p:cNvSpPr txBox="1"/>
          <p:nvPr/>
        </p:nvSpPr>
        <p:spPr>
          <a:xfrm>
            <a:off x="229452" y="134752"/>
            <a:ext cx="8573518" cy="1384995"/>
          </a:xfrm>
          <a:prstGeom prst="rect">
            <a:avLst/>
          </a:prstGeom>
          <a:noFill/>
        </p:spPr>
        <p:txBody>
          <a:bodyPr wrap="none" rtlCol="0">
            <a:spAutoFit/>
          </a:bodyPr>
          <a:lstStyle/>
          <a:p>
            <a:r>
              <a:rPr lang="en-US" sz="2800" i="1" dirty="0" smtClean="0">
                <a:solidFill>
                  <a:srgbClr val="FFFFFF"/>
                </a:solidFill>
                <a:effectLst>
                  <a:outerShdw blurRad="50800" dist="38100" dir="13500000" algn="br" rotWithShape="0">
                    <a:prstClr val="black">
                      <a:alpha val="40000"/>
                    </a:prstClr>
                  </a:outerShdw>
                </a:effectLst>
              </a:rPr>
              <a:t>Thanks to the </a:t>
            </a:r>
            <a:r>
              <a:rPr lang="en-US" sz="2800" i="1" dirty="0" err="1" smtClean="0">
                <a:solidFill>
                  <a:srgbClr val="FFFFFF"/>
                </a:solidFill>
                <a:effectLst>
                  <a:outerShdw blurRad="50800" dist="38100" dir="13500000" algn="br" rotWithShape="0">
                    <a:prstClr val="black">
                      <a:alpha val="40000"/>
                    </a:prstClr>
                  </a:outerShdw>
                </a:effectLst>
              </a:rPr>
              <a:t>NIRcam</a:t>
            </a:r>
            <a:r>
              <a:rPr lang="en-US" sz="2800" i="1" dirty="0" smtClean="0">
                <a:solidFill>
                  <a:srgbClr val="FFFFFF"/>
                </a:solidFill>
                <a:effectLst>
                  <a:outerShdw blurRad="50800" dist="38100" dir="13500000" algn="br" rotWithShape="0">
                    <a:prstClr val="black">
                      <a:alpha val="40000"/>
                    </a:prstClr>
                  </a:outerShdw>
                </a:effectLst>
              </a:rPr>
              <a:t> team for organizing the workshop.</a:t>
            </a:r>
          </a:p>
          <a:p>
            <a:r>
              <a:rPr lang="en-US" sz="2800" i="1" dirty="0" smtClean="0">
                <a:solidFill>
                  <a:srgbClr val="FFFFFF"/>
                </a:solidFill>
                <a:effectLst>
                  <a:outerShdw blurRad="50800" dist="38100" dir="13500000" algn="br" rotWithShape="0">
                    <a:prstClr val="black">
                      <a:alpha val="40000"/>
                    </a:prstClr>
                  </a:outerShdw>
                </a:effectLst>
              </a:rPr>
              <a:t>We look forward to the white paper and </a:t>
            </a:r>
            <a:r>
              <a:rPr lang="en-US" sz="2800" i="1" dirty="0" smtClean="0">
                <a:solidFill>
                  <a:srgbClr val="FFFFFF"/>
                </a:solidFill>
                <a:effectLst>
                  <a:outerShdw blurRad="50800" dist="38100" dir="13500000" algn="br" rotWithShape="0">
                    <a:prstClr val="black">
                      <a:alpha val="40000"/>
                    </a:prstClr>
                  </a:outerShdw>
                </a:effectLst>
              </a:rPr>
              <a:t>to the </a:t>
            </a:r>
            <a:r>
              <a:rPr lang="en-US" sz="2800" i="1" dirty="0" smtClean="0">
                <a:solidFill>
                  <a:srgbClr val="FFFFFF"/>
                </a:solidFill>
                <a:effectLst>
                  <a:outerShdw blurRad="50800" dist="38100" dir="13500000" algn="br" rotWithShape="0">
                    <a:prstClr val="black">
                      <a:alpha val="40000"/>
                    </a:prstClr>
                  </a:outerShdw>
                </a:effectLst>
              </a:rPr>
              <a:t>future of</a:t>
            </a:r>
          </a:p>
          <a:p>
            <a:r>
              <a:rPr lang="en-US" sz="2800" i="1" dirty="0" err="1" smtClean="0">
                <a:solidFill>
                  <a:srgbClr val="FFFFFF"/>
                </a:solidFill>
                <a:effectLst>
                  <a:outerShdw blurRad="50800" dist="38100" dir="13500000" algn="br" rotWithShape="0">
                    <a:prstClr val="black">
                      <a:alpha val="40000"/>
                    </a:prstClr>
                  </a:outerShdw>
                </a:effectLst>
              </a:rPr>
              <a:t>exoplanet</a:t>
            </a:r>
            <a:r>
              <a:rPr lang="en-US" sz="2800" i="1" dirty="0" smtClean="0">
                <a:solidFill>
                  <a:srgbClr val="FFFFFF"/>
                </a:solidFill>
                <a:effectLst>
                  <a:outerShdw blurRad="50800" dist="38100" dir="13500000" algn="br" rotWithShape="0">
                    <a:prstClr val="black">
                      <a:alpha val="40000"/>
                    </a:prstClr>
                  </a:outerShdw>
                </a:effectLst>
              </a:rPr>
              <a:t> science with JWST.</a:t>
            </a:r>
          </a:p>
        </p:txBody>
      </p:sp>
    </p:spTree>
    <p:extLst>
      <p:ext uri="{BB962C8B-B14F-4D97-AF65-F5344CB8AC3E}">
        <p14:creationId xmlns:p14="http://schemas.microsoft.com/office/powerpoint/2010/main" val="285697166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6"/>
          <p:cNvSpPr>
            <a:spLocks noChangeArrowheads="1"/>
          </p:cNvSpPr>
          <p:nvPr/>
        </p:nvSpPr>
        <p:spPr bwMode="auto">
          <a:xfrm>
            <a:off x="3740902" y="3023610"/>
            <a:ext cx="1585913" cy="604756"/>
          </a:xfrm>
          <a:prstGeom prst="ellipse">
            <a:avLst/>
          </a:prstGeom>
          <a:solidFill>
            <a:schemeClr val="accent1">
              <a:lumMod val="75000"/>
            </a:schemeClr>
          </a:solidFill>
          <a:ln w="9525">
            <a:solidFill>
              <a:schemeClr val="tx1"/>
            </a:solidFill>
            <a:round/>
            <a:headEnd/>
            <a:tailEnd/>
          </a:ln>
        </p:spPr>
        <p:txBody>
          <a:bodyPr/>
          <a:lstStyle/>
          <a:p>
            <a:pPr algn="ctr">
              <a:buFontTx/>
              <a:buNone/>
            </a:pPr>
            <a:r>
              <a:rPr lang="en-US" dirty="0" smtClean="0">
                <a:solidFill>
                  <a:srgbClr val="FFFFFF"/>
                </a:solidFill>
                <a:latin typeface="Calibri"/>
              </a:rPr>
              <a:t>Director</a:t>
            </a:r>
            <a:endParaRPr lang="en-US" dirty="0">
              <a:solidFill>
                <a:srgbClr val="FFFFFF"/>
              </a:solidFill>
              <a:latin typeface="Calibri"/>
            </a:endParaRPr>
          </a:p>
        </p:txBody>
      </p:sp>
      <p:sp>
        <p:nvSpPr>
          <p:cNvPr id="6" name="Rectangle 8"/>
          <p:cNvSpPr>
            <a:spLocks noChangeArrowheads="1"/>
          </p:cNvSpPr>
          <p:nvPr/>
        </p:nvSpPr>
        <p:spPr bwMode="auto">
          <a:xfrm>
            <a:off x="3848058" y="3838391"/>
            <a:ext cx="1371600" cy="471488"/>
          </a:xfrm>
          <a:prstGeom prst="rect">
            <a:avLst/>
          </a:prstGeom>
          <a:solidFill>
            <a:schemeClr val="accent1">
              <a:lumMod val="75000"/>
            </a:schemeClr>
          </a:solidFill>
          <a:ln w="9525">
            <a:solidFill>
              <a:schemeClr val="tx1"/>
            </a:solidFill>
            <a:round/>
            <a:headEnd/>
            <a:tailEnd/>
          </a:ln>
        </p:spPr>
        <p:txBody>
          <a:bodyPr/>
          <a:lstStyle/>
          <a:p>
            <a:pPr algn="ctr">
              <a:buFontTx/>
              <a:buNone/>
            </a:pPr>
            <a:r>
              <a:rPr lang="en-US" dirty="0" smtClean="0">
                <a:solidFill>
                  <a:srgbClr val="FFFFFF"/>
                </a:solidFill>
                <a:latin typeface="Calibri"/>
              </a:rPr>
              <a:t>Science MO</a:t>
            </a:r>
            <a:endParaRPr lang="en-US" dirty="0">
              <a:solidFill>
                <a:srgbClr val="FFFFFF"/>
              </a:solidFill>
              <a:latin typeface="Calibri"/>
            </a:endParaRPr>
          </a:p>
          <a:p>
            <a:pPr algn="ctr"/>
            <a:endParaRPr lang="en-US" sz="1800" dirty="0">
              <a:solidFill>
                <a:srgbClr val="FFFFFF"/>
              </a:solidFill>
            </a:endParaRPr>
          </a:p>
        </p:txBody>
      </p:sp>
      <p:sp>
        <p:nvSpPr>
          <p:cNvPr id="8" name="Rectangle 10"/>
          <p:cNvSpPr>
            <a:spLocks noChangeArrowheads="1"/>
          </p:cNvSpPr>
          <p:nvPr/>
        </p:nvSpPr>
        <p:spPr bwMode="auto">
          <a:xfrm>
            <a:off x="6578672" y="3845535"/>
            <a:ext cx="1204913" cy="457200"/>
          </a:xfrm>
          <a:prstGeom prst="rect">
            <a:avLst/>
          </a:prstGeom>
          <a:solidFill>
            <a:schemeClr val="accent3">
              <a:lumMod val="75000"/>
            </a:schemeClr>
          </a:solidFill>
          <a:ln w="9525">
            <a:solidFill>
              <a:schemeClr val="tx1"/>
            </a:solidFill>
            <a:round/>
            <a:headEnd/>
            <a:tailEnd/>
          </a:ln>
        </p:spPr>
        <p:txBody>
          <a:bodyPr/>
          <a:lstStyle/>
          <a:p>
            <a:pPr algn="ctr">
              <a:buFontTx/>
              <a:buNone/>
            </a:pPr>
            <a:r>
              <a:rPr lang="en-US" dirty="0" smtClean="0">
                <a:solidFill>
                  <a:srgbClr val="FFFFFF"/>
                </a:solidFill>
                <a:latin typeface="Calibri"/>
              </a:rPr>
              <a:t>JWST MO</a:t>
            </a:r>
            <a:endParaRPr lang="en-US" dirty="0">
              <a:solidFill>
                <a:srgbClr val="FFFFFF"/>
              </a:solidFill>
              <a:latin typeface="Calibri"/>
            </a:endParaRPr>
          </a:p>
        </p:txBody>
      </p:sp>
      <p:sp>
        <p:nvSpPr>
          <p:cNvPr id="9" name="Rectangle 8"/>
          <p:cNvSpPr/>
          <p:nvPr/>
        </p:nvSpPr>
        <p:spPr bwMode="auto">
          <a:xfrm>
            <a:off x="2726490" y="5688067"/>
            <a:ext cx="3614737" cy="4572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pPr algn="ctr">
              <a:buFontTx/>
              <a:buNone/>
              <a:defRPr/>
            </a:pPr>
            <a:r>
              <a:rPr lang="en-US" sz="1800" i="1" dirty="0">
                <a:latin typeface="Calibri"/>
                <a:ea typeface="+mn-ea"/>
              </a:rPr>
              <a:t>User </a:t>
            </a:r>
            <a:r>
              <a:rPr lang="en-US" sz="1800" i="1" dirty="0" smtClean="0">
                <a:latin typeface="Calibri"/>
                <a:ea typeface="+mn-ea"/>
              </a:rPr>
              <a:t>Community</a:t>
            </a:r>
            <a:endParaRPr lang="en-US" sz="1800" i="1" dirty="0">
              <a:latin typeface="Calibri"/>
              <a:ea typeface="+mn-ea"/>
            </a:endParaRPr>
          </a:p>
        </p:txBody>
      </p:sp>
      <p:sp>
        <p:nvSpPr>
          <p:cNvPr id="11" name="Rectangle 13"/>
          <p:cNvSpPr>
            <a:spLocks noChangeArrowheads="1"/>
          </p:cNvSpPr>
          <p:nvPr/>
        </p:nvSpPr>
        <p:spPr bwMode="auto">
          <a:xfrm>
            <a:off x="6578672" y="1680312"/>
            <a:ext cx="1204913" cy="771525"/>
          </a:xfrm>
          <a:prstGeom prst="rect">
            <a:avLst/>
          </a:prstGeom>
          <a:solidFill>
            <a:schemeClr val="accent3">
              <a:lumMod val="75000"/>
            </a:schemeClr>
          </a:solidFill>
          <a:ln w="9525">
            <a:solidFill>
              <a:schemeClr val="tx1"/>
            </a:solidFill>
            <a:round/>
            <a:headEnd/>
            <a:tailEnd/>
          </a:ln>
        </p:spPr>
        <p:txBody>
          <a:bodyPr/>
          <a:lstStyle/>
          <a:p>
            <a:pPr algn="ctr">
              <a:buFontTx/>
              <a:buNone/>
            </a:pPr>
            <a:r>
              <a:rPr lang="en-US" dirty="0">
                <a:solidFill>
                  <a:srgbClr val="FFFFFF"/>
                </a:solidFill>
                <a:latin typeface="Calibri"/>
              </a:rPr>
              <a:t>JWST Project</a:t>
            </a:r>
          </a:p>
        </p:txBody>
      </p:sp>
      <p:sp>
        <p:nvSpPr>
          <p:cNvPr id="22" name="Rectangle 20"/>
          <p:cNvSpPr>
            <a:spLocks noChangeArrowheads="1"/>
          </p:cNvSpPr>
          <p:nvPr/>
        </p:nvSpPr>
        <p:spPr bwMode="auto">
          <a:xfrm>
            <a:off x="1050090" y="2558274"/>
            <a:ext cx="7086600" cy="1985962"/>
          </a:xfrm>
          <a:prstGeom prst="rect">
            <a:avLst/>
          </a:prstGeom>
          <a:noFill/>
          <a:ln w="9525">
            <a:solidFill>
              <a:schemeClr val="bg1"/>
            </a:solidFill>
            <a:prstDash val="dash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 name="Rectangle 31"/>
          <p:cNvSpPr/>
          <p:nvPr/>
        </p:nvSpPr>
        <p:spPr bwMode="auto">
          <a:xfrm>
            <a:off x="4562930" y="4714873"/>
            <a:ext cx="1898648" cy="731520"/>
          </a:xfrm>
          <a:prstGeom prst="rect">
            <a:avLst/>
          </a:pr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lgn="ctr">
              <a:buFontTx/>
              <a:buNone/>
              <a:defRPr/>
            </a:pPr>
            <a:r>
              <a:rPr lang="en-US" dirty="0" smtClean="0">
                <a:solidFill>
                  <a:srgbClr val="FFFFFF"/>
                </a:solidFill>
                <a:latin typeface="Calibri"/>
              </a:rPr>
              <a:t>JSTAC</a:t>
            </a:r>
          </a:p>
          <a:p>
            <a:pPr algn="ctr">
              <a:buFontTx/>
              <a:buNone/>
              <a:defRPr/>
            </a:pPr>
            <a:r>
              <a:rPr lang="en-US" i="1" dirty="0" smtClean="0">
                <a:solidFill>
                  <a:srgbClr val="FFFFFF"/>
                </a:solidFill>
                <a:latin typeface="Calibri"/>
              </a:rPr>
              <a:t>advisory to </a:t>
            </a:r>
            <a:r>
              <a:rPr lang="en-US" i="1" dirty="0" err="1" smtClean="0">
                <a:solidFill>
                  <a:srgbClr val="FFFFFF"/>
                </a:solidFill>
                <a:latin typeface="Calibri"/>
              </a:rPr>
              <a:t>STScI</a:t>
            </a:r>
            <a:endParaRPr lang="en-US" i="1" dirty="0" smtClean="0">
              <a:solidFill>
                <a:srgbClr val="FFFFFF"/>
              </a:solidFill>
              <a:latin typeface="Calibri"/>
            </a:endParaRPr>
          </a:p>
          <a:p>
            <a:pPr algn="ctr">
              <a:buFontTx/>
              <a:buNone/>
              <a:defRPr/>
            </a:pPr>
            <a:endParaRPr lang="en-US" sz="1800" dirty="0" smtClean="0">
              <a:latin typeface="Calibri"/>
              <a:ea typeface="+mn-ea"/>
            </a:endParaRPr>
          </a:p>
          <a:p>
            <a:pPr algn="ctr">
              <a:buFontTx/>
              <a:buNone/>
              <a:defRPr/>
            </a:pPr>
            <a:endParaRPr lang="en-US" sz="1800" dirty="0">
              <a:latin typeface="Calibri"/>
              <a:ea typeface="+mn-ea"/>
            </a:endParaRPr>
          </a:p>
        </p:txBody>
      </p:sp>
      <p:sp>
        <p:nvSpPr>
          <p:cNvPr id="34" name="Rectangle 33"/>
          <p:cNvSpPr/>
          <p:nvPr/>
        </p:nvSpPr>
        <p:spPr bwMode="auto">
          <a:xfrm>
            <a:off x="6578672" y="4714873"/>
            <a:ext cx="1898648" cy="731520"/>
          </a:xfrm>
          <a:prstGeom prst="rect">
            <a:avLst/>
          </a:prstGeom>
          <a:solidFill>
            <a:schemeClr val="accent3">
              <a:lumMod val="75000"/>
            </a:schemeClr>
          </a:solidFill>
          <a:ln w="9525" cap="flat" cmpd="sng" algn="ctr">
            <a:solidFill>
              <a:schemeClr val="tx1"/>
            </a:solidFill>
            <a:prstDash val="solid"/>
            <a:round/>
            <a:headEnd type="none" w="med" len="med"/>
            <a:tailEnd type="none" w="med" len="med"/>
          </a:ln>
          <a:effectLst/>
        </p:spPr>
        <p:txBody>
          <a:bodyPr/>
          <a:lstStyle/>
          <a:p>
            <a:pPr algn="ctr">
              <a:buFontTx/>
              <a:buNone/>
              <a:defRPr/>
            </a:pPr>
            <a:r>
              <a:rPr lang="en-US" dirty="0" smtClean="0">
                <a:solidFill>
                  <a:srgbClr val="FFFFFF"/>
                </a:solidFill>
                <a:latin typeface="Calibri"/>
              </a:rPr>
              <a:t>JWST SWG</a:t>
            </a:r>
          </a:p>
          <a:p>
            <a:pPr algn="ctr">
              <a:buFontTx/>
              <a:buNone/>
              <a:defRPr/>
            </a:pPr>
            <a:r>
              <a:rPr lang="en-US" i="1" dirty="0">
                <a:solidFill>
                  <a:srgbClr val="FFFFFF"/>
                </a:solidFill>
                <a:latin typeface="Calibri"/>
              </a:rPr>
              <a:t>a</a:t>
            </a:r>
            <a:r>
              <a:rPr lang="en-US" i="1" dirty="0" smtClean="0">
                <a:solidFill>
                  <a:srgbClr val="FFFFFF"/>
                </a:solidFill>
                <a:latin typeface="Calibri"/>
              </a:rPr>
              <a:t>dvisory to NASA</a:t>
            </a:r>
          </a:p>
          <a:p>
            <a:pPr algn="ctr">
              <a:buFontTx/>
              <a:buNone/>
              <a:defRPr/>
            </a:pPr>
            <a:endParaRPr lang="en-US" sz="1800" dirty="0">
              <a:latin typeface="Calibri"/>
              <a:ea typeface="+mn-ea"/>
            </a:endParaRPr>
          </a:p>
        </p:txBody>
      </p:sp>
      <p:sp>
        <p:nvSpPr>
          <p:cNvPr id="35" name="TextBox 34"/>
          <p:cNvSpPr txBox="1"/>
          <p:nvPr/>
        </p:nvSpPr>
        <p:spPr>
          <a:xfrm>
            <a:off x="1778423" y="66353"/>
            <a:ext cx="5569015" cy="1200328"/>
          </a:xfrm>
          <a:prstGeom prst="rect">
            <a:avLst/>
          </a:prstGeom>
          <a:noFill/>
        </p:spPr>
        <p:txBody>
          <a:bodyPr wrap="none" rtlCol="0">
            <a:spAutoFit/>
          </a:bodyPr>
          <a:lstStyle/>
          <a:p>
            <a:pPr algn="ctr"/>
            <a:r>
              <a:rPr lang="en-US" sz="2400" i="1" dirty="0" smtClean="0">
                <a:solidFill>
                  <a:srgbClr val="FFFFFF"/>
                </a:solidFill>
                <a:effectLst>
                  <a:outerShdw blurRad="50800" dist="38100" dir="13500000" algn="br" rotWithShape="0">
                    <a:prstClr val="black">
                      <a:alpha val="40000"/>
                    </a:prstClr>
                  </a:outerShdw>
                </a:effectLst>
              </a:rPr>
              <a:t>Engaging the community </a:t>
            </a:r>
          </a:p>
          <a:p>
            <a:pPr algn="ctr"/>
            <a:r>
              <a:rPr lang="en-US" sz="2400" i="1" dirty="0" smtClean="0">
                <a:solidFill>
                  <a:srgbClr val="FFFFFF"/>
                </a:solidFill>
                <a:effectLst>
                  <a:outerShdw blurRad="50800" dist="38100" dir="13500000" algn="br" rotWithShape="0">
                    <a:prstClr val="black">
                      <a:alpha val="40000"/>
                    </a:prstClr>
                  </a:outerShdw>
                </a:effectLst>
              </a:rPr>
              <a:t>to optimize </a:t>
            </a:r>
            <a:r>
              <a:rPr lang="en-US" sz="2400" i="1" u="sng" dirty="0" smtClean="0">
                <a:solidFill>
                  <a:schemeClr val="bg1"/>
                </a:solidFill>
                <a:effectLst>
                  <a:outerShdw blurRad="50800" dist="38100" dir="13500000" algn="br" rotWithShape="0">
                    <a:prstClr val="black">
                      <a:alpha val="40000"/>
                    </a:prstClr>
                  </a:outerShdw>
                </a:effectLst>
              </a:rPr>
              <a:t>science policie</a:t>
            </a:r>
            <a:r>
              <a:rPr lang="en-US" sz="2400" i="1" dirty="0" smtClean="0">
                <a:solidFill>
                  <a:schemeClr val="bg1"/>
                </a:solidFill>
                <a:effectLst>
                  <a:outerShdw blurRad="50800" dist="38100" dir="13500000" algn="br" rotWithShape="0">
                    <a:prstClr val="black">
                      <a:alpha val="40000"/>
                    </a:prstClr>
                  </a:outerShdw>
                </a:effectLst>
              </a:rPr>
              <a:t>s</a:t>
            </a:r>
            <a:r>
              <a:rPr lang="en-US" sz="2400" i="1" dirty="0" smtClean="0">
                <a:solidFill>
                  <a:srgbClr val="FFFFFF"/>
                </a:solidFill>
                <a:effectLst>
                  <a:outerShdw blurRad="50800" dist="38100" dir="13500000" algn="br" rotWithShape="0">
                    <a:prstClr val="black">
                      <a:alpha val="40000"/>
                    </a:prstClr>
                  </a:outerShdw>
                </a:effectLst>
              </a:rPr>
              <a:t> and operations</a:t>
            </a:r>
          </a:p>
          <a:p>
            <a:pPr algn="ctr"/>
            <a:r>
              <a:rPr lang="en-US" sz="2400" i="1" dirty="0" smtClean="0">
                <a:solidFill>
                  <a:srgbClr val="FFFFFF"/>
                </a:solidFill>
                <a:effectLst>
                  <a:outerShdw blurRad="50800" dist="38100" dir="13500000" algn="br" rotWithShape="0">
                    <a:prstClr val="black">
                      <a:alpha val="40000"/>
                    </a:prstClr>
                  </a:outerShdw>
                </a:effectLst>
              </a:rPr>
              <a:t>to maximize JWST’s science return </a:t>
            </a:r>
            <a:endParaRPr lang="en-US" sz="2400" i="1" dirty="0">
              <a:solidFill>
                <a:srgbClr val="FFFFFF"/>
              </a:solidFill>
              <a:effectLst>
                <a:outerShdw blurRad="50800" dist="38100" dir="13500000" algn="br" rotWithShape="0">
                  <a:prstClr val="black">
                    <a:alpha val="40000"/>
                  </a:prstClr>
                </a:outerShdw>
              </a:effectLst>
            </a:endParaRPr>
          </a:p>
        </p:txBody>
      </p:sp>
      <p:sp>
        <p:nvSpPr>
          <p:cNvPr id="36" name="TextBox 35"/>
          <p:cNvSpPr txBox="1"/>
          <p:nvPr/>
        </p:nvSpPr>
        <p:spPr>
          <a:xfrm>
            <a:off x="4144169" y="2536614"/>
            <a:ext cx="893005" cy="461665"/>
          </a:xfrm>
          <a:prstGeom prst="rect">
            <a:avLst/>
          </a:prstGeom>
          <a:noFill/>
        </p:spPr>
        <p:txBody>
          <a:bodyPr wrap="none" rtlCol="0">
            <a:spAutoFit/>
          </a:bodyPr>
          <a:lstStyle/>
          <a:p>
            <a:r>
              <a:rPr lang="en-US" sz="2400" i="1" dirty="0" err="1" smtClean="0">
                <a:solidFill>
                  <a:schemeClr val="bg1"/>
                </a:solidFill>
                <a:effectLst>
                  <a:outerShdw blurRad="50800" dist="38100" dir="13500000" algn="br" rotWithShape="0">
                    <a:prstClr val="black">
                      <a:alpha val="40000"/>
                    </a:prstClr>
                  </a:outerShdw>
                </a:effectLst>
              </a:rPr>
              <a:t>STScI</a:t>
            </a:r>
            <a:endParaRPr lang="en-US" sz="2400" i="1" dirty="0">
              <a:solidFill>
                <a:schemeClr val="bg1"/>
              </a:solidFill>
              <a:effectLst>
                <a:outerShdw blurRad="50800" dist="38100" dir="13500000" algn="br" rotWithShape="0">
                  <a:prstClr val="black">
                    <a:alpha val="40000"/>
                  </a:prstClr>
                </a:outerShdw>
              </a:effectLst>
            </a:endParaRPr>
          </a:p>
        </p:txBody>
      </p:sp>
      <p:sp>
        <p:nvSpPr>
          <p:cNvPr id="38" name="TextBox 37"/>
          <p:cNvSpPr txBox="1"/>
          <p:nvPr/>
        </p:nvSpPr>
        <p:spPr>
          <a:xfrm>
            <a:off x="3859387" y="1753879"/>
            <a:ext cx="1418540" cy="461665"/>
          </a:xfrm>
          <a:prstGeom prst="rect">
            <a:avLst/>
          </a:prstGeom>
          <a:noFill/>
        </p:spPr>
        <p:txBody>
          <a:bodyPr wrap="none" rtlCol="0">
            <a:spAutoFit/>
          </a:bodyPr>
          <a:lstStyle/>
          <a:p>
            <a:r>
              <a:rPr lang="en-US" sz="2400" i="1" dirty="0" smtClean="0">
                <a:solidFill>
                  <a:schemeClr val="bg1"/>
                </a:solidFill>
                <a:effectLst>
                  <a:outerShdw blurRad="50800" dist="38100" dir="13500000" algn="br" rotWithShape="0">
                    <a:prstClr val="black">
                      <a:alpha val="40000"/>
                    </a:prstClr>
                  </a:outerShdw>
                </a:effectLst>
              </a:rPr>
              <a:t>NASA HQ</a:t>
            </a:r>
            <a:endParaRPr lang="en-US" sz="2400" i="1" dirty="0">
              <a:solidFill>
                <a:schemeClr val="bg1"/>
              </a:solidFill>
              <a:effectLst>
                <a:outerShdw blurRad="50800" dist="38100" dir="13500000" algn="br" rotWithShape="0">
                  <a:prstClr val="black">
                    <a:alpha val="40000"/>
                  </a:prstClr>
                </a:outerShdw>
              </a:effectLst>
            </a:endParaRPr>
          </a:p>
        </p:txBody>
      </p:sp>
      <p:pic>
        <p:nvPicPr>
          <p:cNvPr id="17" name="Picture 16" descr="lotz.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1955" y="4137912"/>
            <a:ext cx="1625600" cy="1828800"/>
          </a:xfrm>
          <a:prstGeom prst="rect">
            <a:avLst/>
          </a:prstGeom>
          <a:ln w="19050" cmpd="sng">
            <a:solidFill>
              <a:schemeClr val="accent1">
                <a:lumMod val="75000"/>
              </a:schemeClr>
            </a:solidFill>
          </a:ln>
        </p:spPr>
      </p:pic>
      <p:pic>
        <p:nvPicPr>
          <p:cNvPr id="18" name="Picture 17" descr="iain_neill_reid_.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0812" y="1421168"/>
            <a:ext cx="1451843" cy="1828800"/>
          </a:xfrm>
          <a:prstGeom prst="rect">
            <a:avLst/>
          </a:prstGeom>
          <a:ln w="19050" cmpd="sng">
            <a:solidFill>
              <a:schemeClr val="accent1">
                <a:lumMod val="75000"/>
              </a:schemeClr>
            </a:solidFill>
          </a:ln>
        </p:spPr>
      </p:pic>
      <p:pic>
        <p:nvPicPr>
          <p:cNvPr id="19" name="Picture 18"/>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15165" t="8780" r="20615" b="38889"/>
          <a:stretch/>
        </p:blipFill>
        <p:spPr>
          <a:xfrm>
            <a:off x="358810" y="4137912"/>
            <a:ext cx="1494755" cy="1828800"/>
          </a:xfrm>
          <a:prstGeom prst="rect">
            <a:avLst/>
          </a:prstGeom>
          <a:ln w="19050" cmpd="sng">
            <a:solidFill>
              <a:schemeClr val="accent1">
                <a:lumMod val="75000"/>
              </a:schemeClr>
            </a:solidFill>
          </a:ln>
        </p:spPr>
      </p:pic>
      <p:sp>
        <p:nvSpPr>
          <p:cNvPr id="20" name="Subtitle 2"/>
          <p:cNvSpPr txBox="1">
            <a:spLocks/>
          </p:cNvSpPr>
          <p:nvPr/>
        </p:nvSpPr>
        <p:spPr>
          <a:xfrm>
            <a:off x="1936835" y="6024834"/>
            <a:ext cx="1828800" cy="731520"/>
          </a:xfrm>
          <a:prstGeom prst="rect">
            <a:avLst/>
          </a:prstGeom>
          <a:solidFill>
            <a:schemeClr val="accent1">
              <a:lumMod val="75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1800" dirty="0" smtClean="0">
                <a:solidFill>
                  <a:srgbClr val="FFFFFF"/>
                </a:solidFill>
                <a:latin typeface="Calibri"/>
                <a:cs typeface="Calibri"/>
              </a:rPr>
              <a:t>Jennifer </a:t>
            </a:r>
            <a:r>
              <a:rPr lang="en-US" sz="1800" dirty="0" err="1" smtClean="0">
                <a:solidFill>
                  <a:srgbClr val="FFFFFF"/>
                </a:solidFill>
                <a:latin typeface="Calibri"/>
                <a:cs typeface="Calibri"/>
              </a:rPr>
              <a:t>Lotz</a:t>
            </a:r>
            <a:endParaRPr lang="en-US" sz="1800" dirty="0" smtClean="0">
              <a:solidFill>
                <a:srgbClr val="FFFFFF"/>
              </a:solidFill>
              <a:latin typeface="Calibri"/>
              <a:cs typeface="Calibri"/>
            </a:endParaRPr>
          </a:p>
          <a:p>
            <a:pPr marL="0" indent="0" algn="ctr">
              <a:spcBef>
                <a:spcPts val="0"/>
              </a:spcBef>
              <a:buNone/>
            </a:pPr>
            <a:r>
              <a:rPr lang="en-US" sz="1800" dirty="0" smtClean="0">
                <a:solidFill>
                  <a:srgbClr val="FFFFFF"/>
                </a:solidFill>
                <a:latin typeface="Calibri"/>
                <a:cs typeface="Calibri"/>
              </a:rPr>
              <a:t>SMO Astronomer</a:t>
            </a:r>
          </a:p>
          <a:p>
            <a:pPr marL="0" indent="0">
              <a:buNone/>
            </a:pPr>
            <a:endParaRPr lang="en-US" dirty="0"/>
          </a:p>
        </p:txBody>
      </p:sp>
      <p:sp>
        <p:nvSpPr>
          <p:cNvPr id="21" name="Subtitle 2"/>
          <p:cNvSpPr txBox="1">
            <a:spLocks/>
          </p:cNvSpPr>
          <p:nvPr/>
        </p:nvSpPr>
        <p:spPr>
          <a:xfrm>
            <a:off x="39885" y="6024834"/>
            <a:ext cx="1828800" cy="731520"/>
          </a:xfrm>
          <a:prstGeom prst="rect">
            <a:avLst/>
          </a:prstGeom>
          <a:solidFill>
            <a:schemeClr val="accent1">
              <a:lumMod val="75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1800" dirty="0" smtClean="0">
                <a:solidFill>
                  <a:srgbClr val="FFFFFF"/>
                </a:solidFill>
                <a:latin typeface="Calibri"/>
                <a:cs typeface="Calibri"/>
              </a:rPr>
              <a:t>Janice Lee</a:t>
            </a:r>
          </a:p>
          <a:p>
            <a:pPr marL="0" indent="0" algn="ctr">
              <a:spcBef>
                <a:spcPts val="0"/>
              </a:spcBef>
              <a:buNone/>
            </a:pPr>
            <a:r>
              <a:rPr lang="en-US" sz="1800" dirty="0" smtClean="0">
                <a:solidFill>
                  <a:srgbClr val="FFFFFF"/>
                </a:solidFill>
                <a:latin typeface="Calibri"/>
                <a:cs typeface="Calibri"/>
              </a:rPr>
              <a:t>SMO Astronomer</a:t>
            </a:r>
          </a:p>
          <a:p>
            <a:pPr marL="0" indent="0">
              <a:buNone/>
            </a:pPr>
            <a:endParaRPr lang="en-US" dirty="0"/>
          </a:p>
        </p:txBody>
      </p:sp>
      <p:sp>
        <p:nvSpPr>
          <p:cNvPr id="23" name="Subtitle 2"/>
          <p:cNvSpPr txBox="1">
            <a:spLocks/>
          </p:cNvSpPr>
          <p:nvPr/>
        </p:nvSpPr>
        <p:spPr>
          <a:xfrm>
            <a:off x="1006469" y="3335081"/>
            <a:ext cx="1760529" cy="728537"/>
          </a:xfrm>
          <a:prstGeom prst="rect">
            <a:avLst/>
          </a:prstGeom>
          <a:solidFill>
            <a:schemeClr val="accent1">
              <a:lumMod val="75000"/>
            </a:scheme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1800" dirty="0" smtClean="0">
                <a:solidFill>
                  <a:srgbClr val="FFFFFF"/>
                </a:solidFill>
                <a:latin typeface="Calibri"/>
                <a:cs typeface="Calibri"/>
              </a:rPr>
              <a:t>Neill Reid</a:t>
            </a:r>
          </a:p>
          <a:p>
            <a:pPr marL="0" indent="0" algn="ctr">
              <a:spcBef>
                <a:spcPts val="0"/>
              </a:spcBef>
              <a:buNone/>
            </a:pPr>
            <a:r>
              <a:rPr lang="en-US" sz="1800" dirty="0" err="1" smtClean="0">
                <a:solidFill>
                  <a:srgbClr val="FFFFFF"/>
                </a:solidFill>
                <a:latin typeface="Calibri"/>
                <a:cs typeface="Calibri"/>
              </a:rPr>
              <a:t>STScI</a:t>
            </a:r>
            <a:r>
              <a:rPr lang="en-US" sz="1800" dirty="0" smtClean="0">
                <a:solidFill>
                  <a:srgbClr val="FFFFFF"/>
                </a:solidFill>
                <a:latin typeface="Calibri"/>
                <a:cs typeface="Calibri"/>
              </a:rPr>
              <a:t> SMO Head</a:t>
            </a:r>
          </a:p>
        </p:txBody>
      </p:sp>
    </p:spTree>
    <p:extLst>
      <p:ext uri="{BB962C8B-B14F-4D97-AF65-F5344CB8AC3E}">
        <p14:creationId xmlns:p14="http://schemas.microsoft.com/office/powerpoint/2010/main" val="2227655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bwMode="auto">
          <a:xfrm>
            <a:off x="4562930" y="4714873"/>
            <a:ext cx="1898648" cy="731520"/>
          </a:xfrm>
          <a:prstGeom prst="rect">
            <a:avLst/>
          </a:pr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lgn="ctr">
              <a:buFontTx/>
              <a:buNone/>
              <a:defRPr/>
            </a:pPr>
            <a:r>
              <a:rPr lang="en-US" dirty="0" smtClean="0">
                <a:solidFill>
                  <a:srgbClr val="FFFFFF"/>
                </a:solidFill>
                <a:latin typeface="Calibri"/>
              </a:rPr>
              <a:t>JSTAC</a:t>
            </a:r>
          </a:p>
          <a:p>
            <a:pPr algn="ctr">
              <a:buFontTx/>
              <a:buNone/>
              <a:defRPr/>
            </a:pPr>
            <a:r>
              <a:rPr lang="en-US" i="1" dirty="0" smtClean="0">
                <a:solidFill>
                  <a:srgbClr val="FFFFFF"/>
                </a:solidFill>
                <a:latin typeface="Calibri"/>
              </a:rPr>
              <a:t>advisory to </a:t>
            </a:r>
            <a:r>
              <a:rPr lang="en-US" i="1" dirty="0" err="1" smtClean="0">
                <a:solidFill>
                  <a:srgbClr val="FFFFFF"/>
                </a:solidFill>
                <a:latin typeface="Calibri"/>
              </a:rPr>
              <a:t>STScI</a:t>
            </a:r>
            <a:endParaRPr lang="en-US" i="1" dirty="0" smtClean="0">
              <a:solidFill>
                <a:srgbClr val="FFFFFF"/>
              </a:solidFill>
              <a:latin typeface="Calibri"/>
            </a:endParaRPr>
          </a:p>
          <a:p>
            <a:pPr algn="ctr">
              <a:buFontTx/>
              <a:buNone/>
              <a:defRPr/>
            </a:pPr>
            <a:endParaRPr lang="en-US" sz="1800" dirty="0" smtClean="0">
              <a:latin typeface="Calibri"/>
              <a:ea typeface="+mn-ea"/>
            </a:endParaRPr>
          </a:p>
          <a:p>
            <a:pPr algn="ctr">
              <a:buFontTx/>
              <a:buNone/>
              <a:defRPr/>
            </a:pPr>
            <a:endParaRPr lang="en-US" sz="1800" dirty="0">
              <a:latin typeface="Calibri"/>
              <a:ea typeface="+mn-ea"/>
            </a:endParaRPr>
          </a:p>
        </p:txBody>
      </p:sp>
      <p:sp>
        <p:nvSpPr>
          <p:cNvPr id="25" name="Subtitle 2"/>
          <p:cNvSpPr txBox="1">
            <a:spLocks/>
          </p:cNvSpPr>
          <p:nvPr/>
        </p:nvSpPr>
        <p:spPr>
          <a:xfrm>
            <a:off x="39884" y="6024834"/>
            <a:ext cx="2567849" cy="714633"/>
          </a:xfrm>
          <a:prstGeom prst="rect">
            <a:avLst/>
          </a:prstGeom>
          <a:solidFill>
            <a:schemeClr val="accent1">
              <a:lumMod val="75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1800" dirty="0" smtClean="0">
                <a:solidFill>
                  <a:srgbClr val="FFFFFF"/>
                </a:solidFill>
                <a:latin typeface="Calibri"/>
                <a:cs typeface="Calibri"/>
              </a:rPr>
              <a:t>Garth Illingworth (UCSC)</a:t>
            </a:r>
          </a:p>
          <a:p>
            <a:pPr marL="0" indent="0" algn="ctr">
              <a:spcBef>
                <a:spcPts val="0"/>
              </a:spcBef>
              <a:buNone/>
            </a:pPr>
            <a:r>
              <a:rPr lang="en-US" sz="1800" dirty="0" smtClean="0">
                <a:solidFill>
                  <a:srgbClr val="FFFFFF"/>
                </a:solidFill>
                <a:latin typeface="Calibri"/>
                <a:cs typeface="Calibri"/>
              </a:rPr>
              <a:t>JSTAC Chair</a:t>
            </a:r>
          </a:p>
          <a:p>
            <a:pPr marL="0" indent="0">
              <a:buNone/>
            </a:pPr>
            <a:endParaRPr lang="en-US" dirty="0"/>
          </a:p>
        </p:txBody>
      </p:sp>
      <p:pic>
        <p:nvPicPr>
          <p:cNvPr id="3" name="Picture 2" descr="illingworth1.jpg"/>
          <p:cNvPicPr>
            <a:picLocks noChangeAspect="1"/>
          </p:cNvPicPr>
          <p:nvPr/>
        </p:nvPicPr>
        <p:blipFill rotWithShape="1">
          <a:blip r:embed="rId2">
            <a:extLst>
              <a:ext uri="{28A0092B-C50C-407E-A947-70E740481C1C}">
                <a14:useLocalDpi xmlns:a14="http://schemas.microsoft.com/office/drawing/2010/main" val="0"/>
              </a:ext>
            </a:extLst>
          </a:blip>
          <a:srcRect l="15533" r="16308"/>
          <a:stretch/>
        </p:blipFill>
        <p:spPr>
          <a:xfrm>
            <a:off x="570331" y="4137912"/>
            <a:ext cx="1506955" cy="1828800"/>
          </a:xfrm>
          <a:prstGeom prst="rect">
            <a:avLst/>
          </a:prstGeom>
          <a:ln>
            <a:solidFill>
              <a:srgbClr val="558ED5"/>
            </a:solidFill>
          </a:ln>
        </p:spPr>
      </p:pic>
      <p:sp>
        <p:nvSpPr>
          <p:cNvPr id="30" name="Rectangle 29"/>
          <p:cNvSpPr/>
          <p:nvPr/>
        </p:nvSpPr>
        <p:spPr>
          <a:xfrm>
            <a:off x="1761265" y="29001"/>
            <a:ext cx="5079777" cy="400110"/>
          </a:xfrm>
          <a:prstGeom prst="rect">
            <a:avLst/>
          </a:prstGeom>
        </p:spPr>
        <p:txBody>
          <a:bodyPr wrap="square">
            <a:spAutoFit/>
          </a:bodyPr>
          <a:lstStyle/>
          <a:p>
            <a:pPr>
              <a:spcBef>
                <a:spcPts val="76"/>
              </a:spcBef>
            </a:pPr>
            <a:r>
              <a:rPr lang="en-US" sz="2000" i="1" dirty="0" smtClean="0">
                <a:solidFill>
                  <a:schemeClr val="bg1"/>
                </a:solidFill>
                <a:cs typeface="Calibri"/>
              </a:rPr>
              <a:t>http</a:t>
            </a:r>
            <a:r>
              <a:rPr lang="en-US" sz="2000" i="1" dirty="0">
                <a:solidFill>
                  <a:schemeClr val="bg1"/>
                </a:solidFill>
                <a:cs typeface="Calibri"/>
              </a:rPr>
              <a:t>://</a:t>
            </a:r>
            <a:r>
              <a:rPr lang="en-US" sz="2000" i="1" dirty="0" err="1">
                <a:solidFill>
                  <a:schemeClr val="bg1"/>
                </a:solidFill>
                <a:cs typeface="Calibri"/>
              </a:rPr>
              <a:t>www.stsci.edu</a:t>
            </a:r>
            <a:r>
              <a:rPr lang="en-US" sz="2000" i="1" dirty="0">
                <a:solidFill>
                  <a:schemeClr val="bg1"/>
                </a:solidFill>
                <a:cs typeface="Calibri"/>
              </a:rPr>
              <a:t>/</a:t>
            </a:r>
            <a:r>
              <a:rPr lang="en-US" sz="2000" i="1" dirty="0" err="1">
                <a:solidFill>
                  <a:schemeClr val="bg1"/>
                </a:solidFill>
                <a:cs typeface="Calibri"/>
              </a:rPr>
              <a:t>jwst</a:t>
            </a:r>
            <a:r>
              <a:rPr lang="en-US" sz="2000" i="1" dirty="0">
                <a:solidFill>
                  <a:schemeClr val="bg1"/>
                </a:solidFill>
                <a:cs typeface="Calibri"/>
              </a:rPr>
              <a:t>/advisory-committee </a:t>
            </a:r>
          </a:p>
        </p:txBody>
      </p:sp>
      <p:sp>
        <p:nvSpPr>
          <p:cNvPr id="11" name="Rectangle 10"/>
          <p:cNvSpPr/>
          <p:nvPr/>
        </p:nvSpPr>
        <p:spPr>
          <a:xfrm>
            <a:off x="321733" y="405886"/>
            <a:ext cx="4385734" cy="2940292"/>
          </a:xfrm>
          <a:prstGeom prst="rect">
            <a:avLst/>
          </a:prstGeom>
        </p:spPr>
        <p:txBody>
          <a:bodyPr wrap="square">
            <a:spAutoFit/>
          </a:bodyPr>
          <a:lstStyle/>
          <a:p>
            <a:pPr>
              <a:spcBef>
                <a:spcPts val="76"/>
              </a:spcBef>
            </a:pPr>
            <a:r>
              <a:rPr lang="en-US" sz="2000" i="1" dirty="0" smtClean="0">
                <a:solidFill>
                  <a:schemeClr val="tx2">
                    <a:lumMod val="40000"/>
                    <a:lumOff val="60000"/>
                  </a:schemeClr>
                </a:solidFill>
                <a:cs typeface="Calibri"/>
              </a:rPr>
              <a:t>Roberto Abraham (Toronto)  </a:t>
            </a:r>
          </a:p>
          <a:p>
            <a:pPr>
              <a:spcBef>
                <a:spcPts val="76"/>
              </a:spcBef>
            </a:pPr>
            <a:r>
              <a:rPr lang="en-US" sz="2000" i="1" dirty="0" err="1" smtClean="0">
                <a:solidFill>
                  <a:schemeClr val="tx2">
                    <a:lumMod val="40000"/>
                    <a:lumOff val="60000"/>
                  </a:schemeClr>
                </a:solidFill>
                <a:cs typeface="Calibri"/>
              </a:rPr>
              <a:t>Neta</a:t>
            </a:r>
            <a:r>
              <a:rPr lang="en-US" sz="2000" i="1" dirty="0" smtClean="0">
                <a:solidFill>
                  <a:schemeClr val="tx2">
                    <a:lumMod val="40000"/>
                    <a:lumOff val="60000"/>
                  </a:schemeClr>
                </a:solidFill>
                <a:cs typeface="Calibri"/>
              </a:rPr>
              <a:t> </a:t>
            </a:r>
            <a:r>
              <a:rPr lang="en-US" sz="2000" i="1" dirty="0" err="1" smtClean="0">
                <a:solidFill>
                  <a:schemeClr val="tx2">
                    <a:lumMod val="40000"/>
                    <a:lumOff val="60000"/>
                  </a:schemeClr>
                </a:solidFill>
                <a:cs typeface="Calibri"/>
              </a:rPr>
              <a:t>Bahcall</a:t>
            </a:r>
            <a:r>
              <a:rPr lang="en-US" sz="2000" i="1" dirty="0" smtClean="0">
                <a:solidFill>
                  <a:schemeClr val="tx2">
                    <a:lumMod val="40000"/>
                    <a:lumOff val="60000"/>
                  </a:schemeClr>
                </a:solidFill>
                <a:cs typeface="Calibri"/>
              </a:rPr>
              <a:t> (Princeton)</a:t>
            </a:r>
          </a:p>
          <a:p>
            <a:pPr>
              <a:spcBef>
                <a:spcPts val="76"/>
              </a:spcBef>
            </a:pPr>
            <a:r>
              <a:rPr lang="en-US" sz="2000" i="1" dirty="0" err="1" smtClean="0">
                <a:solidFill>
                  <a:schemeClr val="tx2">
                    <a:lumMod val="40000"/>
                    <a:lumOff val="60000"/>
                  </a:schemeClr>
                </a:solidFill>
                <a:cs typeface="Calibri"/>
              </a:rPr>
              <a:t>Stefi</a:t>
            </a:r>
            <a:r>
              <a:rPr lang="en-US" sz="2000" i="1" dirty="0" smtClean="0">
                <a:solidFill>
                  <a:schemeClr val="tx2">
                    <a:lumMod val="40000"/>
                    <a:lumOff val="60000"/>
                  </a:schemeClr>
                </a:solidFill>
                <a:cs typeface="Calibri"/>
              </a:rPr>
              <a:t> Baum (Rochester)</a:t>
            </a:r>
          </a:p>
          <a:p>
            <a:pPr>
              <a:spcBef>
                <a:spcPts val="76"/>
              </a:spcBef>
            </a:pPr>
            <a:r>
              <a:rPr lang="en-US" sz="2000" i="1" dirty="0" smtClean="0">
                <a:solidFill>
                  <a:schemeClr val="tx2">
                    <a:lumMod val="40000"/>
                    <a:lumOff val="60000"/>
                  </a:schemeClr>
                </a:solidFill>
                <a:cs typeface="Calibri"/>
              </a:rPr>
              <a:t>Roger </a:t>
            </a:r>
            <a:r>
              <a:rPr lang="en-US" sz="2000" i="1" dirty="0" err="1" smtClean="0">
                <a:solidFill>
                  <a:schemeClr val="tx2">
                    <a:lumMod val="40000"/>
                    <a:lumOff val="60000"/>
                  </a:schemeClr>
                </a:solidFill>
                <a:cs typeface="Calibri"/>
              </a:rPr>
              <a:t>Brissenden</a:t>
            </a:r>
            <a:r>
              <a:rPr lang="en-US" sz="2000" i="1" dirty="0" smtClean="0">
                <a:solidFill>
                  <a:schemeClr val="tx2">
                    <a:lumMod val="40000"/>
                    <a:lumOff val="60000"/>
                  </a:schemeClr>
                </a:solidFill>
                <a:cs typeface="Calibri"/>
              </a:rPr>
              <a:t> (Chandra/SAO)</a:t>
            </a:r>
          </a:p>
          <a:p>
            <a:pPr>
              <a:spcBef>
                <a:spcPts val="76"/>
              </a:spcBef>
            </a:pPr>
            <a:r>
              <a:rPr lang="en-US" sz="2000" i="1" dirty="0" err="1" smtClean="0">
                <a:solidFill>
                  <a:schemeClr val="tx2">
                    <a:lumMod val="40000"/>
                    <a:lumOff val="60000"/>
                  </a:schemeClr>
                </a:solidFill>
                <a:cs typeface="Calibri"/>
              </a:rPr>
              <a:t>Hashima</a:t>
            </a:r>
            <a:r>
              <a:rPr lang="en-US" sz="2000" i="1" dirty="0" smtClean="0">
                <a:solidFill>
                  <a:schemeClr val="tx2">
                    <a:lumMod val="40000"/>
                    <a:lumOff val="60000"/>
                  </a:schemeClr>
                </a:solidFill>
                <a:cs typeface="Calibri"/>
              </a:rPr>
              <a:t> </a:t>
            </a:r>
            <a:r>
              <a:rPr lang="en-US" sz="2000" i="1" dirty="0" err="1" smtClean="0">
                <a:solidFill>
                  <a:schemeClr val="tx2">
                    <a:lumMod val="40000"/>
                    <a:lumOff val="60000"/>
                  </a:schemeClr>
                </a:solidFill>
                <a:cs typeface="Calibri"/>
              </a:rPr>
              <a:t>Hasan</a:t>
            </a:r>
            <a:r>
              <a:rPr lang="en-US" sz="2000" i="1" dirty="0" smtClean="0">
                <a:solidFill>
                  <a:schemeClr val="tx2">
                    <a:lumMod val="40000"/>
                    <a:lumOff val="60000"/>
                  </a:schemeClr>
                </a:solidFill>
                <a:cs typeface="Calibri"/>
              </a:rPr>
              <a:t> (NASA, ex-officio)</a:t>
            </a:r>
          </a:p>
          <a:p>
            <a:pPr>
              <a:spcBef>
                <a:spcPts val="76"/>
              </a:spcBef>
            </a:pPr>
            <a:r>
              <a:rPr lang="en-US" sz="2000" i="1" dirty="0" smtClean="0">
                <a:solidFill>
                  <a:schemeClr val="tx2">
                    <a:lumMod val="40000"/>
                    <a:lumOff val="60000"/>
                  </a:schemeClr>
                </a:solidFill>
                <a:cs typeface="Calibri"/>
              </a:rPr>
              <a:t>Tim Heckman (Johns Hopkins)</a:t>
            </a:r>
          </a:p>
          <a:p>
            <a:pPr>
              <a:spcBef>
                <a:spcPts val="76"/>
              </a:spcBef>
            </a:pPr>
            <a:r>
              <a:rPr lang="en-US" sz="2000" i="1" dirty="0" smtClean="0">
                <a:solidFill>
                  <a:schemeClr val="tx2">
                    <a:lumMod val="40000"/>
                    <a:lumOff val="60000"/>
                  </a:schemeClr>
                </a:solidFill>
                <a:cs typeface="Calibri"/>
              </a:rPr>
              <a:t>Garth Illingworth (Santa Cruz, Chair)</a:t>
            </a:r>
          </a:p>
          <a:p>
            <a:pPr>
              <a:spcBef>
                <a:spcPts val="76"/>
              </a:spcBef>
            </a:pPr>
            <a:r>
              <a:rPr lang="en-US" sz="2000" i="1" dirty="0" smtClean="0">
                <a:solidFill>
                  <a:schemeClr val="tx2">
                    <a:lumMod val="40000"/>
                    <a:lumOff val="60000"/>
                  </a:schemeClr>
                </a:solidFill>
                <a:cs typeface="Calibri"/>
              </a:rPr>
              <a:t>Malcolm </a:t>
            </a:r>
            <a:r>
              <a:rPr lang="en-US" sz="2000" i="1" dirty="0" err="1" smtClean="0">
                <a:solidFill>
                  <a:schemeClr val="tx2">
                    <a:lumMod val="40000"/>
                    <a:lumOff val="60000"/>
                  </a:schemeClr>
                </a:solidFill>
                <a:cs typeface="Calibri"/>
              </a:rPr>
              <a:t>Longair</a:t>
            </a:r>
            <a:r>
              <a:rPr lang="en-US" sz="2000" i="1" dirty="0" smtClean="0">
                <a:solidFill>
                  <a:schemeClr val="tx2">
                    <a:lumMod val="40000"/>
                    <a:lumOff val="60000"/>
                  </a:schemeClr>
                </a:solidFill>
                <a:cs typeface="Calibri"/>
              </a:rPr>
              <a:t> (Cavendish)</a:t>
            </a:r>
          </a:p>
          <a:p>
            <a:pPr>
              <a:spcBef>
                <a:spcPts val="76"/>
              </a:spcBef>
            </a:pPr>
            <a:r>
              <a:rPr lang="en-US" sz="2000" i="1" dirty="0" smtClean="0">
                <a:solidFill>
                  <a:schemeClr val="tx2">
                    <a:lumMod val="40000"/>
                    <a:lumOff val="60000"/>
                  </a:schemeClr>
                </a:solidFill>
                <a:cs typeface="Calibri"/>
              </a:rPr>
              <a:t>John Mather (NASA, ex-officio) </a:t>
            </a:r>
            <a:endParaRPr lang="en-US" sz="2000" i="1" dirty="0">
              <a:solidFill>
                <a:schemeClr val="tx2">
                  <a:lumMod val="40000"/>
                  <a:lumOff val="60000"/>
                </a:schemeClr>
              </a:solidFill>
              <a:cs typeface="Calibri"/>
            </a:endParaRPr>
          </a:p>
        </p:txBody>
      </p:sp>
      <p:sp>
        <p:nvSpPr>
          <p:cNvPr id="12" name="Rectangle 11"/>
          <p:cNvSpPr/>
          <p:nvPr/>
        </p:nvSpPr>
        <p:spPr>
          <a:xfrm>
            <a:off x="4562930" y="405886"/>
            <a:ext cx="4572000" cy="2940292"/>
          </a:xfrm>
          <a:prstGeom prst="rect">
            <a:avLst/>
          </a:prstGeom>
        </p:spPr>
        <p:txBody>
          <a:bodyPr>
            <a:spAutoFit/>
          </a:bodyPr>
          <a:lstStyle/>
          <a:p>
            <a:pPr>
              <a:spcBef>
                <a:spcPts val="76"/>
              </a:spcBef>
            </a:pPr>
            <a:r>
              <a:rPr lang="en-US" sz="2000" i="1" dirty="0">
                <a:solidFill>
                  <a:schemeClr val="tx2">
                    <a:lumMod val="40000"/>
                    <a:lumOff val="60000"/>
                  </a:schemeClr>
                </a:solidFill>
                <a:cs typeface="Calibri"/>
              </a:rPr>
              <a:t>Mark </a:t>
            </a:r>
            <a:r>
              <a:rPr lang="en-US" sz="2000" i="1" dirty="0" err="1">
                <a:solidFill>
                  <a:schemeClr val="tx2">
                    <a:lumMod val="40000"/>
                    <a:lumOff val="60000"/>
                  </a:schemeClr>
                </a:solidFill>
                <a:cs typeface="Calibri"/>
              </a:rPr>
              <a:t>McCaughrean</a:t>
            </a:r>
            <a:r>
              <a:rPr lang="en-US" sz="2000" i="1" dirty="0">
                <a:solidFill>
                  <a:schemeClr val="tx2">
                    <a:lumMod val="40000"/>
                    <a:lumOff val="60000"/>
                  </a:schemeClr>
                </a:solidFill>
                <a:cs typeface="Calibri"/>
              </a:rPr>
              <a:t> (ESA, ex-officio)</a:t>
            </a:r>
          </a:p>
          <a:p>
            <a:pPr>
              <a:spcBef>
                <a:spcPts val="76"/>
              </a:spcBef>
            </a:pPr>
            <a:r>
              <a:rPr lang="en-US" sz="2000" i="1" dirty="0">
                <a:solidFill>
                  <a:schemeClr val="tx2">
                    <a:lumMod val="40000"/>
                    <a:lumOff val="60000"/>
                  </a:schemeClr>
                </a:solidFill>
                <a:cs typeface="Calibri"/>
              </a:rPr>
              <a:t>Chris McKee (Berkeley)</a:t>
            </a:r>
          </a:p>
          <a:p>
            <a:pPr>
              <a:spcBef>
                <a:spcPts val="76"/>
              </a:spcBef>
            </a:pPr>
            <a:r>
              <a:rPr lang="en-US" sz="2000" i="1" dirty="0">
                <a:solidFill>
                  <a:schemeClr val="tx2">
                    <a:lumMod val="40000"/>
                    <a:lumOff val="60000"/>
                  </a:schemeClr>
                </a:solidFill>
                <a:cs typeface="Calibri"/>
              </a:rPr>
              <a:t>Brad Peterson (Ohio State)</a:t>
            </a:r>
          </a:p>
          <a:p>
            <a:pPr>
              <a:spcBef>
                <a:spcPts val="76"/>
              </a:spcBef>
            </a:pPr>
            <a:r>
              <a:rPr lang="en-US" sz="2000" i="1" dirty="0">
                <a:solidFill>
                  <a:schemeClr val="tx2">
                    <a:lumMod val="40000"/>
                    <a:lumOff val="60000"/>
                  </a:schemeClr>
                </a:solidFill>
                <a:cs typeface="Calibri"/>
              </a:rPr>
              <a:t>Alain </a:t>
            </a:r>
            <a:r>
              <a:rPr lang="en-US" sz="2000" i="1" dirty="0" err="1">
                <a:solidFill>
                  <a:schemeClr val="tx2">
                    <a:lumMod val="40000"/>
                    <a:lumOff val="60000"/>
                  </a:schemeClr>
                </a:solidFill>
                <a:cs typeface="Calibri"/>
              </a:rPr>
              <a:t>Ouellet</a:t>
            </a:r>
            <a:r>
              <a:rPr lang="en-US" sz="2000" i="1" dirty="0">
                <a:solidFill>
                  <a:schemeClr val="tx2">
                    <a:lumMod val="40000"/>
                    <a:lumOff val="60000"/>
                  </a:schemeClr>
                </a:solidFill>
                <a:cs typeface="Calibri"/>
              </a:rPr>
              <a:t> (CSA, ex-officio</a:t>
            </a:r>
            <a:r>
              <a:rPr lang="en-US" sz="2000" i="1" dirty="0" smtClean="0">
                <a:solidFill>
                  <a:schemeClr val="tx2">
                    <a:lumMod val="40000"/>
                    <a:lumOff val="60000"/>
                  </a:schemeClr>
                </a:solidFill>
                <a:cs typeface="Calibri"/>
              </a:rPr>
              <a:t>)</a:t>
            </a:r>
          </a:p>
          <a:p>
            <a:pPr>
              <a:spcBef>
                <a:spcPts val="76"/>
              </a:spcBef>
            </a:pPr>
            <a:r>
              <a:rPr lang="en-US" sz="2000" i="1" dirty="0" smtClean="0">
                <a:solidFill>
                  <a:schemeClr val="tx2">
                    <a:lumMod val="40000"/>
                    <a:lumOff val="60000"/>
                  </a:schemeClr>
                </a:solidFill>
                <a:cs typeface="Calibri"/>
              </a:rPr>
              <a:t>Joseph Rothenberg (JHR Consulting)</a:t>
            </a:r>
          </a:p>
          <a:p>
            <a:pPr>
              <a:spcBef>
                <a:spcPts val="76"/>
              </a:spcBef>
            </a:pPr>
            <a:r>
              <a:rPr lang="en-US" sz="2000" i="1" dirty="0" smtClean="0">
                <a:solidFill>
                  <a:schemeClr val="tx2">
                    <a:lumMod val="40000"/>
                    <a:lumOff val="60000"/>
                  </a:schemeClr>
                </a:solidFill>
                <a:cs typeface="Calibri"/>
              </a:rPr>
              <a:t>Sara </a:t>
            </a:r>
            <a:r>
              <a:rPr lang="en-US" sz="2000" i="1" dirty="0" err="1" smtClean="0">
                <a:solidFill>
                  <a:schemeClr val="tx2">
                    <a:lumMod val="40000"/>
                    <a:lumOff val="60000"/>
                  </a:schemeClr>
                </a:solidFill>
                <a:cs typeface="Calibri"/>
              </a:rPr>
              <a:t>Seager</a:t>
            </a:r>
            <a:r>
              <a:rPr lang="en-US" sz="2000" i="1" dirty="0" smtClean="0">
                <a:solidFill>
                  <a:schemeClr val="tx2">
                    <a:lumMod val="40000"/>
                    <a:lumOff val="60000"/>
                  </a:schemeClr>
                </a:solidFill>
                <a:cs typeface="Calibri"/>
              </a:rPr>
              <a:t> (MIT)</a:t>
            </a:r>
          </a:p>
          <a:p>
            <a:pPr>
              <a:spcBef>
                <a:spcPts val="76"/>
              </a:spcBef>
            </a:pPr>
            <a:r>
              <a:rPr lang="en-US" sz="2000" i="1" dirty="0" smtClean="0">
                <a:solidFill>
                  <a:schemeClr val="tx2">
                    <a:lumMod val="40000"/>
                    <a:lumOff val="60000"/>
                  </a:schemeClr>
                </a:solidFill>
                <a:cs typeface="Calibri"/>
              </a:rPr>
              <a:t>Eric Smith (NASA, ex-officio)</a:t>
            </a:r>
          </a:p>
          <a:p>
            <a:pPr>
              <a:spcBef>
                <a:spcPts val="76"/>
              </a:spcBef>
            </a:pPr>
            <a:r>
              <a:rPr lang="en-US" sz="2000" i="1" dirty="0" smtClean="0">
                <a:solidFill>
                  <a:schemeClr val="tx2">
                    <a:lumMod val="40000"/>
                    <a:lumOff val="60000"/>
                  </a:schemeClr>
                </a:solidFill>
                <a:cs typeface="Calibri"/>
              </a:rPr>
              <a:t>Lisa </a:t>
            </a:r>
            <a:r>
              <a:rPr lang="en-US" sz="2000" i="1" dirty="0" err="1" smtClean="0">
                <a:solidFill>
                  <a:schemeClr val="tx2">
                    <a:lumMod val="40000"/>
                    <a:lumOff val="60000"/>
                  </a:schemeClr>
                </a:solidFill>
                <a:cs typeface="Calibri"/>
              </a:rPr>
              <a:t>Storrie</a:t>
            </a:r>
            <a:r>
              <a:rPr lang="en-US" sz="2000" i="1" dirty="0" smtClean="0">
                <a:solidFill>
                  <a:schemeClr val="tx2">
                    <a:lumMod val="40000"/>
                    <a:lumOff val="60000"/>
                  </a:schemeClr>
                </a:solidFill>
                <a:cs typeface="Calibri"/>
              </a:rPr>
              <a:t>-Lombardi (Spitzer/Caltech)</a:t>
            </a:r>
          </a:p>
          <a:p>
            <a:pPr>
              <a:spcBef>
                <a:spcPts val="76"/>
              </a:spcBef>
            </a:pPr>
            <a:r>
              <a:rPr lang="en-US" sz="2000" i="1" dirty="0" smtClean="0">
                <a:solidFill>
                  <a:schemeClr val="tx2">
                    <a:lumMod val="40000"/>
                    <a:lumOff val="60000"/>
                  </a:schemeClr>
                </a:solidFill>
                <a:cs typeface="Calibri"/>
              </a:rPr>
              <a:t>Monica </a:t>
            </a:r>
            <a:r>
              <a:rPr lang="en-US" sz="2000" i="1" dirty="0" err="1" smtClean="0">
                <a:solidFill>
                  <a:schemeClr val="tx2">
                    <a:lumMod val="40000"/>
                    <a:lumOff val="60000"/>
                  </a:schemeClr>
                </a:solidFill>
                <a:cs typeface="Calibri"/>
              </a:rPr>
              <a:t>Tosi</a:t>
            </a:r>
            <a:r>
              <a:rPr lang="en-US" sz="2000" i="1" dirty="0" smtClean="0">
                <a:solidFill>
                  <a:schemeClr val="tx2">
                    <a:lumMod val="40000"/>
                    <a:lumOff val="60000"/>
                  </a:schemeClr>
                </a:solidFill>
                <a:cs typeface="Calibri"/>
              </a:rPr>
              <a:t> (Bologna)</a:t>
            </a:r>
            <a:endParaRPr lang="en-US" sz="2000" i="1" dirty="0">
              <a:solidFill>
                <a:schemeClr val="tx2">
                  <a:lumMod val="40000"/>
                  <a:lumOff val="60000"/>
                </a:schemeClr>
              </a:solidFill>
              <a:cs typeface="Calibri"/>
            </a:endParaRPr>
          </a:p>
        </p:txBody>
      </p:sp>
      <p:sp>
        <p:nvSpPr>
          <p:cNvPr id="10" name="Rectangle 9"/>
          <p:cNvSpPr/>
          <p:nvPr/>
        </p:nvSpPr>
        <p:spPr>
          <a:xfrm>
            <a:off x="3234463" y="5523126"/>
            <a:ext cx="4690336" cy="1015663"/>
          </a:xfrm>
          <a:prstGeom prst="rect">
            <a:avLst/>
          </a:prstGeom>
        </p:spPr>
        <p:txBody>
          <a:bodyPr wrap="square">
            <a:spAutoFit/>
          </a:bodyPr>
          <a:lstStyle/>
          <a:p>
            <a:pPr algn="ctr">
              <a:spcBef>
                <a:spcPts val="76"/>
              </a:spcBef>
            </a:pPr>
            <a:r>
              <a:rPr lang="en-US" sz="2000" dirty="0" smtClean="0">
                <a:solidFill>
                  <a:schemeClr val="bg1"/>
                </a:solidFill>
              </a:rPr>
              <a:t>Charged with </a:t>
            </a:r>
            <a:r>
              <a:rPr lang="en-US" sz="2000" dirty="0">
                <a:solidFill>
                  <a:schemeClr val="bg1"/>
                </a:solidFill>
              </a:rPr>
              <a:t>advising </a:t>
            </a:r>
            <a:r>
              <a:rPr lang="en-US" sz="2000" dirty="0" err="1">
                <a:solidFill>
                  <a:schemeClr val="bg1"/>
                </a:solidFill>
              </a:rPr>
              <a:t>STScI</a:t>
            </a:r>
            <a:r>
              <a:rPr lang="en-US" sz="2000" dirty="0">
                <a:solidFill>
                  <a:schemeClr val="bg1"/>
                </a:solidFill>
              </a:rPr>
              <a:t> Director on optimum strategies for </a:t>
            </a:r>
            <a:r>
              <a:rPr lang="en-US" sz="2000" dirty="0" smtClean="0">
                <a:solidFill>
                  <a:schemeClr val="bg1"/>
                </a:solidFill>
              </a:rPr>
              <a:t>maximizing </a:t>
            </a:r>
            <a:r>
              <a:rPr lang="en-US" sz="2000" dirty="0">
                <a:solidFill>
                  <a:schemeClr val="bg1"/>
                </a:solidFill>
              </a:rPr>
              <a:t>the science productivity of </a:t>
            </a:r>
            <a:r>
              <a:rPr lang="en-US" sz="2000" dirty="0" smtClean="0">
                <a:solidFill>
                  <a:schemeClr val="bg1"/>
                </a:solidFill>
              </a:rPr>
              <a:t>JWST</a:t>
            </a:r>
            <a:endParaRPr lang="en-US" sz="2000" i="1" dirty="0">
              <a:solidFill>
                <a:schemeClr val="bg1"/>
              </a:solidFill>
              <a:cs typeface="Calibri"/>
            </a:endParaRPr>
          </a:p>
        </p:txBody>
      </p:sp>
    </p:spTree>
    <p:extLst>
      <p:ext uri="{BB962C8B-B14F-4D97-AF65-F5344CB8AC3E}">
        <p14:creationId xmlns:p14="http://schemas.microsoft.com/office/powerpoint/2010/main" val="1626229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bwMode="auto">
          <a:xfrm>
            <a:off x="4562930" y="4714873"/>
            <a:ext cx="1898648" cy="731520"/>
          </a:xfrm>
          <a:prstGeom prst="rect">
            <a:avLst/>
          </a:pr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lgn="ctr">
              <a:buFontTx/>
              <a:buNone/>
              <a:defRPr/>
            </a:pPr>
            <a:r>
              <a:rPr lang="en-US" dirty="0" smtClean="0">
                <a:solidFill>
                  <a:srgbClr val="FFFFFF"/>
                </a:solidFill>
                <a:latin typeface="Calibri"/>
              </a:rPr>
              <a:t>JSTAC</a:t>
            </a:r>
          </a:p>
          <a:p>
            <a:pPr algn="ctr">
              <a:buFontTx/>
              <a:buNone/>
              <a:defRPr/>
            </a:pPr>
            <a:r>
              <a:rPr lang="en-US" i="1" dirty="0" smtClean="0">
                <a:solidFill>
                  <a:srgbClr val="FFFFFF"/>
                </a:solidFill>
                <a:latin typeface="Calibri"/>
              </a:rPr>
              <a:t>advisory to </a:t>
            </a:r>
            <a:r>
              <a:rPr lang="en-US" i="1" dirty="0" err="1" smtClean="0">
                <a:solidFill>
                  <a:srgbClr val="FFFFFF"/>
                </a:solidFill>
                <a:latin typeface="Calibri"/>
              </a:rPr>
              <a:t>STScI</a:t>
            </a:r>
            <a:endParaRPr lang="en-US" i="1" dirty="0" smtClean="0">
              <a:solidFill>
                <a:srgbClr val="FFFFFF"/>
              </a:solidFill>
              <a:latin typeface="Calibri"/>
            </a:endParaRPr>
          </a:p>
          <a:p>
            <a:pPr algn="ctr">
              <a:buFontTx/>
              <a:buNone/>
              <a:defRPr/>
            </a:pPr>
            <a:endParaRPr lang="en-US" sz="1800" dirty="0" smtClean="0">
              <a:latin typeface="Calibri"/>
              <a:ea typeface="+mn-ea"/>
            </a:endParaRPr>
          </a:p>
          <a:p>
            <a:pPr algn="ctr">
              <a:buFontTx/>
              <a:buNone/>
              <a:defRPr/>
            </a:pPr>
            <a:endParaRPr lang="en-US" sz="1800" dirty="0">
              <a:latin typeface="Calibri"/>
              <a:ea typeface="+mn-ea"/>
            </a:endParaRPr>
          </a:p>
        </p:txBody>
      </p:sp>
      <p:sp>
        <p:nvSpPr>
          <p:cNvPr id="25" name="Subtitle 2"/>
          <p:cNvSpPr txBox="1">
            <a:spLocks/>
          </p:cNvSpPr>
          <p:nvPr/>
        </p:nvSpPr>
        <p:spPr>
          <a:xfrm>
            <a:off x="39884" y="6024834"/>
            <a:ext cx="2567849" cy="714633"/>
          </a:xfrm>
          <a:prstGeom prst="rect">
            <a:avLst/>
          </a:prstGeom>
          <a:solidFill>
            <a:schemeClr val="accent1">
              <a:lumMod val="75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1800" dirty="0" smtClean="0">
                <a:solidFill>
                  <a:srgbClr val="FFFFFF"/>
                </a:solidFill>
                <a:latin typeface="Calibri"/>
                <a:cs typeface="Calibri"/>
              </a:rPr>
              <a:t>Garth Illingworth (UCSC)</a:t>
            </a:r>
          </a:p>
          <a:p>
            <a:pPr marL="0" indent="0" algn="ctr">
              <a:spcBef>
                <a:spcPts val="0"/>
              </a:spcBef>
              <a:buNone/>
            </a:pPr>
            <a:r>
              <a:rPr lang="en-US" sz="1800" dirty="0" smtClean="0">
                <a:solidFill>
                  <a:srgbClr val="FFFFFF"/>
                </a:solidFill>
                <a:latin typeface="Calibri"/>
                <a:cs typeface="Calibri"/>
              </a:rPr>
              <a:t>JSTAC Chair</a:t>
            </a:r>
          </a:p>
          <a:p>
            <a:pPr marL="0" indent="0">
              <a:buNone/>
            </a:pPr>
            <a:endParaRPr lang="en-US" dirty="0"/>
          </a:p>
        </p:txBody>
      </p:sp>
      <p:pic>
        <p:nvPicPr>
          <p:cNvPr id="3" name="Picture 2" descr="illingworth1.jpg"/>
          <p:cNvPicPr>
            <a:picLocks noChangeAspect="1"/>
          </p:cNvPicPr>
          <p:nvPr/>
        </p:nvPicPr>
        <p:blipFill rotWithShape="1">
          <a:blip r:embed="rId2">
            <a:extLst>
              <a:ext uri="{28A0092B-C50C-407E-A947-70E740481C1C}">
                <a14:useLocalDpi xmlns:a14="http://schemas.microsoft.com/office/drawing/2010/main" val="0"/>
              </a:ext>
            </a:extLst>
          </a:blip>
          <a:srcRect l="15533" r="16308"/>
          <a:stretch/>
        </p:blipFill>
        <p:spPr>
          <a:xfrm>
            <a:off x="570331" y="4137912"/>
            <a:ext cx="1506955" cy="1828800"/>
          </a:xfrm>
          <a:prstGeom prst="rect">
            <a:avLst/>
          </a:prstGeom>
          <a:ln>
            <a:solidFill>
              <a:srgbClr val="558ED5"/>
            </a:solidFill>
          </a:ln>
        </p:spPr>
      </p:pic>
      <p:sp>
        <p:nvSpPr>
          <p:cNvPr id="28" name="Rectangle 27"/>
          <p:cNvSpPr/>
          <p:nvPr/>
        </p:nvSpPr>
        <p:spPr>
          <a:xfrm>
            <a:off x="321733" y="405886"/>
            <a:ext cx="4385734" cy="2940292"/>
          </a:xfrm>
          <a:prstGeom prst="rect">
            <a:avLst/>
          </a:prstGeom>
        </p:spPr>
        <p:txBody>
          <a:bodyPr wrap="square">
            <a:spAutoFit/>
          </a:bodyPr>
          <a:lstStyle/>
          <a:p>
            <a:pPr>
              <a:spcBef>
                <a:spcPts val="76"/>
              </a:spcBef>
            </a:pPr>
            <a:r>
              <a:rPr lang="en-US" sz="2000" i="1" dirty="0" smtClean="0">
                <a:solidFill>
                  <a:schemeClr val="tx2">
                    <a:lumMod val="40000"/>
                    <a:lumOff val="60000"/>
                  </a:schemeClr>
                </a:solidFill>
                <a:cs typeface="Calibri"/>
              </a:rPr>
              <a:t>Roberto Abraham (Toronto)  </a:t>
            </a:r>
          </a:p>
          <a:p>
            <a:pPr>
              <a:spcBef>
                <a:spcPts val="76"/>
              </a:spcBef>
            </a:pPr>
            <a:r>
              <a:rPr lang="en-US" sz="2000" i="1" dirty="0" err="1" smtClean="0">
                <a:solidFill>
                  <a:schemeClr val="tx2">
                    <a:lumMod val="40000"/>
                    <a:lumOff val="60000"/>
                  </a:schemeClr>
                </a:solidFill>
                <a:cs typeface="Calibri"/>
              </a:rPr>
              <a:t>Neta</a:t>
            </a:r>
            <a:r>
              <a:rPr lang="en-US" sz="2000" i="1" dirty="0" smtClean="0">
                <a:solidFill>
                  <a:schemeClr val="tx2">
                    <a:lumMod val="40000"/>
                    <a:lumOff val="60000"/>
                  </a:schemeClr>
                </a:solidFill>
                <a:cs typeface="Calibri"/>
              </a:rPr>
              <a:t> </a:t>
            </a:r>
            <a:r>
              <a:rPr lang="en-US" sz="2000" i="1" dirty="0" err="1" smtClean="0">
                <a:solidFill>
                  <a:schemeClr val="tx2">
                    <a:lumMod val="40000"/>
                    <a:lumOff val="60000"/>
                  </a:schemeClr>
                </a:solidFill>
                <a:cs typeface="Calibri"/>
              </a:rPr>
              <a:t>Bahcall</a:t>
            </a:r>
            <a:r>
              <a:rPr lang="en-US" sz="2000" i="1" dirty="0" smtClean="0">
                <a:solidFill>
                  <a:schemeClr val="tx2">
                    <a:lumMod val="40000"/>
                    <a:lumOff val="60000"/>
                  </a:schemeClr>
                </a:solidFill>
                <a:cs typeface="Calibri"/>
              </a:rPr>
              <a:t> (Princeton)</a:t>
            </a:r>
          </a:p>
          <a:p>
            <a:pPr>
              <a:spcBef>
                <a:spcPts val="76"/>
              </a:spcBef>
            </a:pPr>
            <a:r>
              <a:rPr lang="en-US" sz="2000" i="1" dirty="0" err="1" smtClean="0">
                <a:solidFill>
                  <a:schemeClr val="tx2">
                    <a:lumMod val="40000"/>
                    <a:lumOff val="60000"/>
                  </a:schemeClr>
                </a:solidFill>
                <a:cs typeface="Calibri"/>
              </a:rPr>
              <a:t>Stefi</a:t>
            </a:r>
            <a:r>
              <a:rPr lang="en-US" sz="2000" i="1" dirty="0" smtClean="0">
                <a:solidFill>
                  <a:schemeClr val="tx2">
                    <a:lumMod val="40000"/>
                    <a:lumOff val="60000"/>
                  </a:schemeClr>
                </a:solidFill>
                <a:cs typeface="Calibri"/>
              </a:rPr>
              <a:t> Baum (Rochester)</a:t>
            </a:r>
          </a:p>
          <a:p>
            <a:pPr>
              <a:spcBef>
                <a:spcPts val="76"/>
              </a:spcBef>
            </a:pPr>
            <a:r>
              <a:rPr lang="en-US" sz="2000" i="1" dirty="0" smtClean="0">
                <a:solidFill>
                  <a:srgbClr val="FFFFFF"/>
                </a:solidFill>
                <a:cs typeface="Calibri"/>
              </a:rPr>
              <a:t>Roger </a:t>
            </a:r>
            <a:r>
              <a:rPr lang="en-US" sz="2000" i="1" dirty="0" err="1" smtClean="0">
                <a:solidFill>
                  <a:srgbClr val="FFFFFF"/>
                </a:solidFill>
                <a:cs typeface="Calibri"/>
              </a:rPr>
              <a:t>Brissenden</a:t>
            </a:r>
            <a:r>
              <a:rPr lang="en-US" sz="2000" i="1" dirty="0" smtClean="0">
                <a:solidFill>
                  <a:srgbClr val="FFFFFF"/>
                </a:solidFill>
                <a:cs typeface="Calibri"/>
              </a:rPr>
              <a:t> (Chandra/SAO)</a:t>
            </a:r>
          </a:p>
          <a:p>
            <a:pPr>
              <a:spcBef>
                <a:spcPts val="76"/>
              </a:spcBef>
            </a:pPr>
            <a:r>
              <a:rPr lang="en-US" sz="2000" i="1" dirty="0" err="1" smtClean="0">
                <a:solidFill>
                  <a:srgbClr val="FFFFFF"/>
                </a:solidFill>
                <a:cs typeface="Calibri"/>
              </a:rPr>
              <a:t>Hashima</a:t>
            </a:r>
            <a:r>
              <a:rPr lang="en-US" sz="2000" i="1" dirty="0" smtClean="0">
                <a:solidFill>
                  <a:srgbClr val="FFFFFF"/>
                </a:solidFill>
                <a:cs typeface="Calibri"/>
              </a:rPr>
              <a:t> </a:t>
            </a:r>
            <a:r>
              <a:rPr lang="en-US" sz="2000" i="1" dirty="0" err="1" smtClean="0">
                <a:solidFill>
                  <a:srgbClr val="FFFFFF"/>
                </a:solidFill>
                <a:cs typeface="Calibri"/>
              </a:rPr>
              <a:t>Hasan</a:t>
            </a:r>
            <a:r>
              <a:rPr lang="en-US" sz="2000" i="1" dirty="0" smtClean="0">
                <a:solidFill>
                  <a:srgbClr val="FFFFFF"/>
                </a:solidFill>
                <a:cs typeface="Calibri"/>
              </a:rPr>
              <a:t> (NASA, ex-officio)</a:t>
            </a:r>
          </a:p>
          <a:p>
            <a:pPr>
              <a:spcBef>
                <a:spcPts val="76"/>
              </a:spcBef>
            </a:pPr>
            <a:r>
              <a:rPr lang="en-US" sz="2000" i="1" dirty="0" smtClean="0">
                <a:solidFill>
                  <a:schemeClr val="tx2">
                    <a:lumMod val="40000"/>
                    <a:lumOff val="60000"/>
                  </a:schemeClr>
                </a:solidFill>
                <a:cs typeface="Calibri"/>
              </a:rPr>
              <a:t>Tim Heckman (Johns Hopkins)</a:t>
            </a:r>
          </a:p>
          <a:p>
            <a:pPr>
              <a:spcBef>
                <a:spcPts val="76"/>
              </a:spcBef>
            </a:pPr>
            <a:r>
              <a:rPr lang="en-US" sz="2000" i="1" dirty="0" smtClean="0">
                <a:solidFill>
                  <a:schemeClr val="tx2">
                    <a:lumMod val="40000"/>
                    <a:lumOff val="60000"/>
                  </a:schemeClr>
                </a:solidFill>
                <a:cs typeface="Calibri"/>
              </a:rPr>
              <a:t>Garth Illingworth (Santa Cruz, Chair)</a:t>
            </a:r>
          </a:p>
          <a:p>
            <a:pPr>
              <a:spcBef>
                <a:spcPts val="76"/>
              </a:spcBef>
            </a:pPr>
            <a:r>
              <a:rPr lang="en-US" sz="2000" i="1" dirty="0" smtClean="0">
                <a:solidFill>
                  <a:schemeClr val="tx2">
                    <a:lumMod val="40000"/>
                    <a:lumOff val="60000"/>
                  </a:schemeClr>
                </a:solidFill>
                <a:cs typeface="Calibri"/>
              </a:rPr>
              <a:t>Malcolm </a:t>
            </a:r>
            <a:r>
              <a:rPr lang="en-US" sz="2000" i="1" dirty="0" err="1" smtClean="0">
                <a:solidFill>
                  <a:schemeClr val="tx2">
                    <a:lumMod val="40000"/>
                    <a:lumOff val="60000"/>
                  </a:schemeClr>
                </a:solidFill>
                <a:cs typeface="Calibri"/>
              </a:rPr>
              <a:t>Longair</a:t>
            </a:r>
            <a:r>
              <a:rPr lang="en-US" sz="2000" i="1" dirty="0" smtClean="0">
                <a:solidFill>
                  <a:schemeClr val="tx2">
                    <a:lumMod val="40000"/>
                    <a:lumOff val="60000"/>
                  </a:schemeClr>
                </a:solidFill>
                <a:cs typeface="Calibri"/>
              </a:rPr>
              <a:t> (Cavendish)</a:t>
            </a:r>
          </a:p>
          <a:p>
            <a:pPr>
              <a:spcBef>
                <a:spcPts val="76"/>
              </a:spcBef>
            </a:pPr>
            <a:r>
              <a:rPr lang="en-US" sz="2000" i="1" dirty="0" smtClean="0">
                <a:solidFill>
                  <a:srgbClr val="FFFFFF"/>
                </a:solidFill>
                <a:cs typeface="Calibri"/>
              </a:rPr>
              <a:t>John Mather (NASA, ex-officio) </a:t>
            </a:r>
            <a:endParaRPr lang="en-US" sz="2000" i="1" dirty="0">
              <a:solidFill>
                <a:srgbClr val="FFFFFF"/>
              </a:solidFill>
              <a:cs typeface="Calibri"/>
            </a:endParaRPr>
          </a:p>
        </p:txBody>
      </p:sp>
      <p:sp>
        <p:nvSpPr>
          <p:cNvPr id="29" name="Rectangle 28"/>
          <p:cNvSpPr/>
          <p:nvPr/>
        </p:nvSpPr>
        <p:spPr>
          <a:xfrm>
            <a:off x="4562930" y="405886"/>
            <a:ext cx="4572000" cy="2940292"/>
          </a:xfrm>
          <a:prstGeom prst="rect">
            <a:avLst/>
          </a:prstGeom>
        </p:spPr>
        <p:txBody>
          <a:bodyPr>
            <a:spAutoFit/>
          </a:bodyPr>
          <a:lstStyle/>
          <a:p>
            <a:pPr>
              <a:spcBef>
                <a:spcPts val="76"/>
              </a:spcBef>
            </a:pPr>
            <a:r>
              <a:rPr lang="en-US" sz="2000" i="1" dirty="0">
                <a:solidFill>
                  <a:srgbClr val="FFFFFF"/>
                </a:solidFill>
                <a:cs typeface="Calibri"/>
              </a:rPr>
              <a:t>Mark </a:t>
            </a:r>
            <a:r>
              <a:rPr lang="en-US" sz="2000" i="1" dirty="0" err="1">
                <a:solidFill>
                  <a:srgbClr val="FFFFFF"/>
                </a:solidFill>
                <a:cs typeface="Calibri"/>
              </a:rPr>
              <a:t>McCaughrean</a:t>
            </a:r>
            <a:r>
              <a:rPr lang="en-US" sz="2000" i="1" dirty="0">
                <a:solidFill>
                  <a:srgbClr val="FFFFFF"/>
                </a:solidFill>
                <a:cs typeface="Calibri"/>
              </a:rPr>
              <a:t> (ESA, ex-officio)</a:t>
            </a:r>
          </a:p>
          <a:p>
            <a:pPr>
              <a:spcBef>
                <a:spcPts val="76"/>
              </a:spcBef>
            </a:pPr>
            <a:r>
              <a:rPr lang="en-US" sz="2000" i="1" dirty="0">
                <a:solidFill>
                  <a:srgbClr val="8EB4E3"/>
                </a:solidFill>
                <a:cs typeface="Calibri"/>
              </a:rPr>
              <a:t>Chris McKee (Berkeley)</a:t>
            </a:r>
          </a:p>
          <a:p>
            <a:pPr>
              <a:spcBef>
                <a:spcPts val="76"/>
              </a:spcBef>
            </a:pPr>
            <a:r>
              <a:rPr lang="en-US" sz="2000" i="1" dirty="0">
                <a:solidFill>
                  <a:srgbClr val="8EB4E3"/>
                </a:solidFill>
                <a:cs typeface="Calibri"/>
              </a:rPr>
              <a:t>Brad Peterson (Ohio State)</a:t>
            </a:r>
          </a:p>
          <a:p>
            <a:pPr>
              <a:spcBef>
                <a:spcPts val="76"/>
              </a:spcBef>
            </a:pPr>
            <a:r>
              <a:rPr lang="en-US" sz="2000" i="1" dirty="0">
                <a:solidFill>
                  <a:srgbClr val="FFFFFF"/>
                </a:solidFill>
                <a:cs typeface="Calibri"/>
              </a:rPr>
              <a:t>Alain </a:t>
            </a:r>
            <a:r>
              <a:rPr lang="en-US" sz="2000" i="1" dirty="0" err="1">
                <a:solidFill>
                  <a:srgbClr val="FFFFFF"/>
                </a:solidFill>
                <a:cs typeface="Calibri"/>
              </a:rPr>
              <a:t>Ouellet</a:t>
            </a:r>
            <a:r>
              <a:rPr lang="en-US" sz="2000" i="1" dirty="0">
                <a:solidFill>
                  <a:srgbClr val="FFFFFF"/>
                </a:solidFill>
                <a:cs typeface="Calibri"/>
              </a:rPr>
              <a:t> (CSA, ex-officio</a:t>
            </a:r>
            <a:r>
              <a:rPr lang="en-US" sz="2000" i="1" dirty="0" smtClean="0">
                <a:solidFill>
                  <a:srgbClr val="FFFFFF"/>
                </a:solidFill>
                <a:cs typeface="Calibri"/>
              </a:rPr>
              <a:t>)</a:t>
            </a:r>
          </a:p>
          <a:p>
            <a:pPr>
              <a:spcBef>
                <a:spcPts val="76"/>
              </a:spcBef>
            </a:pPr>
            <a:r>
              <a:rPr lang="en-US" sz="2000" i="1" dirty="0">
                <a:solidFill>
                  <a:schemeClr val="tx2">
                    <a:lumMod val="40000"/>
                    <a:lumOff val="60000"/>
                  </a:schemeClr>
                </a:solidFill>
                <a:cs typeface="Calibri"/>
              </a:rPr>
              <a:t>Joseph Rothenberg (JHR Consulting)</a:t>
            </a:r>
          </a:p>
          <a:p>
            <a:pPr>
              <a:spcBef>
                <a:spcPts val="76"/>
              </a:spcBef>
            </a:pPr>
            <a:r>
              <a:rPr lang="en-US" sz="2000" i="1" dirty="0">
                <a:solidFill>
                  <a:schemeClr val="tx2">
                    <a:lumMod val="40000"/>
                    <a:lumOff val="60000"/>
                  </a:schemeClr>
                </a:solidFill>
                <a:cs typeface="Calibri"/>
              </a:rPr>
              <a:t>Sara </a:t>
            </a:r>
            <a:r>
              <a:rPr lang="en-US" sz="2000" i="1" dirty="0" err="1">
                <a:solidFill>
                  <a:schemeClr val="tx2">
                    <a:lumMod val="40000"/>
                    <a:lumOff val="60000"/>
                  </a:schemeClr>
                </a:solidFill>
                <a:cs typeface="Calibri"/>
              </a:rPr>
              <a:t>Seager</a:t>
            </a:r>
            <a:r>
              <a:rPr lang="en-US" sz="2000" i="1" dirty="0">
                <a:solidFill>
                  <a:schemeClr val="tx2">
                    <a:lumMod val="40000"/>
                    <a:lumOff val="60000"/>
                  </a:schemeClr>
                </a:solidFill>
                <a:cs typeface="Calibri"/>
              </a:rPr>
              <a:t> (MIT)</a:t>
            </a:r>
          </a:p>
          <a:p>
            <a:pPr>
              <a:spcBef>
                <a:spcPts val="76"/>
              </a:spcBef>
            </a:pPr>
            <a:r>
              <a:rPr lang="en-US" sz="2000" i="1" dirty="0">
                <a:solidFill>
                  <a:srgbClr val="FFFFFF"/>
                </a:solidFill>
                <a:cs typeface="Calibri"/>
              </a:rPr>
              <a:t>Eric Smith (NASA, ex-officio)</a:t>
            </a:r>
          </a:p>
          <a:p>
            <a:pPr>
              <a:spcBef>
                <a:spcPts val="76"/>
              </a:spcBef>
            </a:pPr>
            <a:r>
              <a:rPr lang="en-US" sz="2000" i="1" dirty="0">
                <a:solidFill>
                  <a:srgbClr val="FFFFFF"/>
                </a:solidFill>
                <a:cs typeface="Calibri"/>
              </a:rPr>
              <a:t>Lisa </a:t>
            </a:r>
            <a:r>
              <a:rPr lang="en-US" sz="2000" i="1" dirty="0" err="1">
                <a:solidFill>
                  <a:srgbClr val="FFFFFF"/>
                </a:solidFill>
                <a:cs typeface="Calibri"/>
              </a:rPr>
              <a:t>Storrie</a:t>
            </a:r>
            <a:r>
              <a:rPr lang="en-US" sz="2000" i="1" dirty="0">
                <a:solidFill>
                  <a:srgbClr val="FFFFFF"/>
                </a:solidFill>
                <a:cs typeface="Calibri"/>
              </a:rPr>
              <a:t>-Lombardi (Spitzer/Caltech)</a:t>
            </a:r>
          </a:p>
          <a:p>
            <a:pPr>
              <a:spcBef>
                <a:spcPts val="76"/>
              </a:spcBef>
            </a:pPr>
            <a:r>
              <a:rPr lang="en-US" sz="2000" i="1" dirty="0" smtClean="0">
                <a:solidFill>
                  <a:schemeClr val="tx2">
                    <a:lumMod val="40000"/>
                    <a:lumOff val="60000"/>
                  </a:schemeClr>
                </a:solidFill>
                <a:cs typeface="Calibri"/>
              </a:rPr>
              <a:t>Monica </a:t>
            </a:r>
            <a:r>
              <a:rPr lang="en-US" sz="2000" i="1" dirty="0" err="1" smtClean="0">
                <a:solidFill>
                  <a:schemeClr val="tx2">
                    <a:lumMod val="40000"/>
                    <a:lumOff val="60000"/>
                  </a:schemeClr>
                </a:solidFill>
                <a:cs typeface="Calibri"/>
              </a:rPr>
              <a:t>Tosi</a:t>
            </a:r>
            <a:r>
              <a:rPr lang="en-US" sz="2000" i="1" dirty="0" smtClean="0">
                <a:solidFill>
                  <a:schemeClr val="tx2">
                    <a:lumMod val="40000"/>
                    <a:lumOff val="60000"/>
                  </a:schemeClr>
                </a:solidFill>
                <a:cs typeface="Calibri"/>
              </a:rPr>
              <a:t> (Bologna)</a:t>
            </a:r>
            <a:endParaRPr lang="en-US" sz="2000" i="1" dirty="0">
              <a:solidFill>
                <a:schemeClr val="tx2">
                  <a:lumMod val="40000"/>
                  <a:lumOff val="60000"/>
                </a:schemeClr>
              </a:solidFill>
              <a:cs typeface="Calibri"/>
            </a:endParaRPr>
          </a:p>
        </p:txBody>
      </p:sp>
      <p:sp>
        <p:nvSpPr>
          <p:cNvPr id="30" name="Rectangle 29"/>
          <p:cNvSpPr/>
          <p:nvPr/>
        </p:nvSpPr>
        <p:spPr>
          <a:xfrm>
            <a:off x="1761265" y="29001"/>
            <a:ext cx="5079777" cy="400110"/>
          </a:xfrm>
          <a:prstGeom prst="rect">
            <a:avLst/>
          </a:prstGeom>
        </p:spPr>
        <p:txBody>
          <a:bodyPr wrap="square">
            <a:spAutoFit/>
          </a:bodyPr>
          <a:lstStyle/>
          <a:p>
            <a:pPr>
              <a:spcBef>
                <a:spcPts val="76"/>
              </a:spcBef>
            </a:pPr>
            <a:r>
              <a:rPr lang="en-US" sz="2000" i="1" dirty="0" smtClean="0">
                <a:solidFill>
                  <a:schemeClr val="bg1"/>
                </a:solidFill>
                <a:cs typeface="Calibri"/>
              </a:rPr>
              <a:t>http</a:t>
            </a:r>
            <a:r>
              <a:rPr lang="en-US" sz="2000" i="1" dirty="0">
                <a:solidFill>
                  <a:schemeClr val="bg1"/>
                </a:solidFill>
                <a:cs typeface="Calibri"/>
              </a:rPr>
              <a:t>://</a:t>
            </a:r>
            <a:r>
              <a:rPr lang="en-US" sz="2000" i="1" dirty="0" err="1">
                <a:solidFill>
                  <a:schemeClr val="bg1"/>
                </a:solidFill>
                <a:cs typeface="Calibri"/>
              </a:rPr>
              <a:t>www.stsci.edu</a:t>
            </a:r>
            <a:r>
              <a:rPr lang="en-US" sz="2000" i="1" dirty="0">
                <a:solidFill>
                  <a:schemeClr val="bg1"/>
                </a:solidFill>
                <a:cs typeface="Calibri"/>
              </a:rPr>
              <a:t>/</a:t>
            </a:r>
            <a:r>
              <a:rPr lang="en-US" sz="2000" i="1" dirty="0" err="1">
                <a:solidFill>
                  <a:schemeClr val="bg1"/>
                </a:solidFill>
                <a:cs typeface="Calibri"/>
              </a:rPr>
              <a:t>jwst</a:t>
            </a:r>
            <a:r>
              <a:rPr lang="en-US" sz="2000" i="1" dirty="0">
                <a:solidFill>
                  <a:schemeClr val="bg1"/>
                </a:solidFill>
                <a:cs typeface="Calibri"/>
              </a:rPr>
              <a:t>/advisory-committee </a:t>
            </a:r>
          </a:p>
        </p:txBody>
      </p:sp>
      <p:sp>
        <p:nvSpPr>
          <p:cNvPr id="10" name="Rectangle 9"/>
          <p:cNvSpPr/>
          <p:nvPr/>
        </p:nvSpPr>
        <p:spPr>
          <a:xfrm>
            <a:off x="3234463" y="5523126"/>
            <a:ext cx="4690336" cy="1015663"/>
          </a:xfrm>
          <a:prstGeom prst="rect">
            <a:avLst/>
          </a:prstGeom>
        </p:spPr>
        <p:txBody>
          <a:bodyPr wrap="square">
            <a:spAutoFit/>
          </a:bodyPr>
          <a:lstStyle/>
          <a:p>
            <a:pPr algn="ctr">
              <a:spcBef>
                <a:spcPts val="76"/>
              </a:spcBef>
            </a:pPr>
            <a:r>
              <a:rPr lang="en-US" sz="2000" dirty="0" smtClean="0">
                <a:solidFill>
                  <a:schemeClr val="bg1"/>
                </a:solidFill>
              </a:rPr>
              <a:t>Charged with </a:t>
            </a:r>
            <a:r>
              <a:rPr lang="en-US" sz="2000" dirty="0">
                <a:solidFill>
                  <a:schemeClr val="bg1"/>
                </a:solidFill>
              </a:rPr>
              <a:t>advising </a:t>
            </a:r>
            <a:r>
              <a:rPr lang="en-US" sz="2000" dirty="0" err="1">
                <a:solidFill>
                  <a:schemeClr val="bg1"/>
                </a:solidFill>
              </a:rPr>
              <a:t>STScI</a:t>
            </a:r>
            <a:r>
              <a:rPr lang="en-US" sz="2000" dirty="0">
                <a:solidFill>
                  <a:schemeClr val="bg1"/>
                </a:solidFill>
              </a:rPr>
              <a:t> Director on optimum strategies for </a:t>
            </a:r>
            <a:r>
              <a:rPr lang="en-US" sz="2000" dirty="0" smtClean="0">
                <a:solidFill>
                  <a:schemeClr val="bg1"/>
                </a:solidFill>
              </a:rPr>
              <a:t>maximizing </a:t>
            </a:r>
            <a:r>
              <a:rPr lang="en-US" sz="2000" dirty="0">
                <a:solidFill>
                  <a:schemeClr val="bg1"/>
                </a:solidFill>
              </a:rPr>
              <a:t>the science productivity of </a:t>
            </a:r>
            <a:r>
              <a:rPr lang="en-US" sz="2000" dirty="0" smtClean="0">
                <a:solidFill>
                  <a:schemeClr val="bg1"/>
                </a:solidFill>
              </a:rPr>
              <a:t>JWST</a:t>
            </a:r>
            <a:endParaRPr lang="en-US" sz="2000" i="1" dirty="0">
              <a:solidFill>
                <a:schemeClr val="bg1"/>
              </a:solidFill>
              <a:cs typeface="Calibri"/>
            </a:endParaRPr>
          </a:p>
        </p:txBody>
      </p:sp>
    </p:spTree>
    <p:extLst>
      <p:ext uri="{BB962C8B-B14F-4D97-AF65-F5344CB8AC3E}">
        <p14:creationId xmlns:p14="http://schemas.microsoft.com/office/powerpoint/2010/main" val="589993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bwMode="auto">
          <a:xfrm>
            <a:off x="2808818" y="3464598"/>
            <a:ext cx="6165849" cy="3274869"/>
          </a:xfrm>
          <a:prstGeom prst="rect">
            <a:avLst/>
          </a:pr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defRPr/>
            </a:pPr>
            <a:r>
              <a:rPr lang="en-US" sz="2000" dirty="0" smtClean="0">
                <a:solidFill>
                  <a:srgbClr val="FFFFFF"/>
                </a:solidFill>
                <a:latin typeface="Calibri"/>
              </a:rPr>
              <a:t>Convened 2009, meets twice annually.  Advises on:</a:t>
            </a:r>
          </a:p>
          <a:p>
            <a:pPr>
              <a:defRPr/>
            </a:pPr>
            <a:endParaRPr lang="en-US" sz="1000" dirty="0" smtClean="0">
              <a:solidFill>
                <a:srgbClr val="FFFFFF"/>
              </a:solidFill>
              <a:latin typeface="Calibri"/>
            </a:endParaRPr>
          </a:p>
          <a:p>
            <a:pPr marL="285750" indent="-285750">
              <a:buFont typeface="Arial"/>
              <a:buChar char="•"/>
            </a:pPr>
            <a:r>
              <a:rPr lang="en-US" sz="2000" dirty="0" smtClean="0">
                <a:solidFill>
                  <a:srgbClr val="FFFFFF"/>
                </a:solidFill>
              </a:rPr>
              <a:t>Capabilities </a:t>
            </a:r>
            <a:r>
              <a:rPr lang="en-US" sz="2000" dirty="0">
                <a:solidFill>
                  <a:srgbClr val="FFFFFF"/>
                </a:solidFill>
              </a:rPr>
              <a:t>at launch to maximize science return, </a:t>
            </a:r>
            <a:r>
              <a:rPr lang="en-US" sz="2000" dirty="0" smtClean="0">
                <a:solidFill>
                  <a:srgbClr val="FFFFFF"/>
                </a:solidFill>
              </a:rPr>
              <a:t>e.g., archive</a:t>
            </a:r>
            <a:r>
              <a:rPr lang="en-US" sz="2000" dirty="0">
                <a:solidFill>
                  <a:srgbClr val="FFFFFF"/>
                </a:solidFill>
              </a:rPr>
              <a:t>, data </a:t>
            </a:r>
            <a:r>
              <a:rPr lang="en-US" sz="2000" dirty="0" smtClean="0">
                <a:solidFill>
                  <a:srgbClr val="FFFFFF"/>
                </a:solidFill>
              </a:rPr>
              <a:t>analysis </a:t>
            </a:r>
            <a:r>
              <a:rPr lang="en-US" sz="2000" dirty="0">
                <a:solidFill>
                  <a:srgbClr val="FFFFFF"/>
                </a:solidFill>
              </a:rPr>
              <a:t>tools, and observing modes</a:t>
            </a:r>
          </a:p>
          <a:p>
            <a:pPr marL="285750" indent="-285750">
              <a:buFont typeface="Arial"/>
              <a:buChar char="•"/>
            </a:pPr>
            <a:r>
              <a:rPr lang="en-US" sz="2000" dirty="0" smtClean="0">
                <a:solidFill>
                  <a:srgbClr val="FFFFFF"/>
                </a:solidFill>
              </a:rPr>
              <a:t>Prioritization </a:t>
            </a:r>
            <a:r>
              <a:rPr lang="en-US" sz="2000" dirty="0">
                <a:solidFill>
                  <a:srgbClr val="FFFFFF"/>
                </a:solidFill>
              </a:rPr>
              <a:t>of </a:t>
            </a:r>
            <a:r>
              <a:rPr lang="en-US" sz="2000" dirty="0" smtClean="0">
                <a:solidFill>
                  <a:srgbClr val="FFFFFF"/>
                </a:solidFill>
              </a:rPr>
              <a:t>capabilities </a:t>
            </a:r>
            <a:r>
              <a:rPr lang="en-US" sz="2000" dirty="0">
                <a:solidFill>
                  <a:srgbClr val="FFFFFF"/>
                </a:solidFill>
              </a:rPr>
              <a:t>offered at launch </a:t>
            </a:r>
          </a:p>
          <a:p>
            <a:pPr marL="285750" indent="-285750">
              <a:buFont typeface="Arial"/>
              <a:buChar char="•"/>
            </a:pPr>
            <a:r>
              <a:rPr lang="en-US" sz="2000" dirty="0" smtClean="0">
                <a:solidFill>
                  <a:srgbClr val="FFFFFF"/>
                </a:solidFill>
              </a:rPr>
              <a:t>Observing </a:t>
            </a:r>
            <a:r>
              <a:rPr lang="en-US" sz="2000" dirty="0">
                <a:solidFill>
                  <a:srgbClr val="FFFFFF"/>
                </a:solidFill>
              </a:rPr>
              <a:t>time allocation strategies, </a:t>
            </a:r>
            <a:r>
              <a:rPr lang="en-US" sz="2000" dirty="0" smtClean="0">
                <a:solidFill>
                  <a:srgbClr val="FFFFFF"/>
                </a:solidFill>
              </a:rPr>
              <a:t>e.g., </a:t>
            </a:r>
            <a:r>
              <a:rPr lang="en-US" sz="2000" dirty="0">
                <a:solidFill>
                  <a:srgbClr val="FFFFFF"/>
                </a:solidFill>
              </a:rPr>
              <a:t>the balance between large and </a:t>
            </a:r>
            <a:r>
              <a:rPr lang="en-US" sz="2000" dirty="0" smtClean="0">
                <a:solidFill>
                  <a:srgbClr val="FFFFFF"/>
                </a:solidFill>
              </a:rPr>
              <a:t>small programs</a:t>
            </a:r>
            <a:endParaRPr lang="en-US" sz="2000" dirty="0">
              <a:solidFill>
                <a:srgbClr val="FFFFFF"/>
              </a:solidFill>
            </a:endParaRPr>
          </a:p>
          <a:p>
            <a:pPr marL="285750" indent="-285750">
              <a:buFont typeface="Arial"/>
              <a:buChar char="•"/>
            </a:pPr>
            <a:r>
              <a:rPr lang="en-US" sz="2000" dirty="0">
                <a:solidFill>
                  <a:srgbClr val="FFFFFF"/>
                </a:solidFill>
              </a:rPr>
              <a:t>R</a:t>
            </a:r>
            <a:r>
              <a:rPr lang="en-US" sz="2000" dirty="0" smtClean="0">
                <a:solidFill>
                  <a:srgbClr val="FFFFFF"/>
                </a:solidFill>
              </a:rPr>
              <a:t>eadiness </a:t>
            </a:r>
            <a:r>
              <a:rPr lang="en-US" sz="2000" dirty="0">
                <a:solidFill>
                  <a:srgbClr val="FFFFFF"/>
                </a:solidFill>
              </a:rPr>
              <a:t>status of </a:t>
            </a:r>
            <a:r>
              <a:rPr lang="en-US" sz="2000" dirty="0" smtClean="0">
                <a:solidFill>
                  <a:srgbClr val="FFFFFF"/>
                </a:solidFill>
              </a:rPr>
              <a:t>JW Science </a:t>
            </a:r>
            <a:r>
              <a:rPr lang="en-US" sz="2000" dirty="0">
                <a:solidFill>
                  <a:srgbClr val="FFFFFF"/>
                </a:solidFill>
              </a:rPr>
              <a:t>and Operation </a:t>
            </a:r>
            <a:r>
              <a:rPr lang="en-US" sz="2000" dirty="0" smtClean="0">
                <a:solidFill>
                  <a:srgbClr val="FFFFFF"/>
                </a:solidFill>
              </a:rPr>
              <a:t>Center</a:t>
            </a:r>
            <a:endParaRPr lang="en-US" sz="2000" dirty="0">
              <a:solidFill>
                <a:srgbClr val="FFFFFF"/>
              </a:solidFill>
            </a:endParaRPr>
          </a:p>
          <a:p>
            <a:pPr marL="285750" indent="-285750">
              <a:buFont typeface="Arial"/>
              <a:buChar char="•"/>
            </a:pPr>
            <a:r>
              <a:rPr lang="en-US" sz="2000" dirty="0">
                <a:solidFill>
                  <a:srgbClr val="FFFFFF"/>
                </a:solidFill>
              </a:rPr>
              <a:t>Policy implementation, </a:t>
            </a:r>
            <a:r>
              <a:rPr lang="en-US" sz="2000" dirty="0" smtClean="0">
                <a:solidFill>
                  <a:srgbClr val="FFFFFF"/>
                </a:solidFill>
              </a:rPr>
              <a:t>e.g., conflict resolution;  availability</a:t>
            </a:r>
            <a:r>
              <a:rPr lang="en-US" sz="2000" dirty="0">
                <a:solidFill>
                  <a:srgbClr val="FFFFFF"/>
                </a:solidFill>
              </a:rPr>
              <a:t>, timing and level of support of observing modes </a:t>
            </a:r>
            <a:r>
              <a:rPr lang="en-US" sz="2000" dirty="0" smtClean="0">
                <a:solidFill>
                  <a:srgbClr val="FFFFFF"/>
                </a:solidFill>
              </a:rPr>
              <a:t>for GOs </a:t>
            </a:r>
            <a:r>
              <a:rPr lang="en-US" sz="2000" dirty="0">
                <a:solidFill>
                  <a:srgbClr val="FFFFFF"/>
                </a:solidFill>
              </a:rPr>
              <a:t>and </a:t>
            </a:r>
            <a:r>
              <a:rPr lang="en-US" sz="2000" dirty="0" smtClean="0">
                <a:solidFill>
                  <a:srgbClr val="FFFFFF"/>
                </a:solidFill>
              </a:rPr>
              <a:t>GTOs</a:t>
            </a:r>
            <a:r>
              <a:rPr lang="en-US" sz="2000" dirty="0">
                <a:solidFill>
                  <a:srgbClr val="FFFFFF"/>
                </a:solidFill>
              </a:rPr>
              <a:t>.</a:t>
            </a:r>
          </a:p>
          <a:p>
            <a:pPr marL="285750" indent="-285750">
              <a:buFontTx/>
              <a:buChar char="-"/>
              <a:defRPr/>
            </a:pPr>
            <a:endParaRPr lang="en-US" sz="1800" dirty="0" smtClean="0">
              <a:solidFill>
                <a:srgbClr val="FFFFFF"/>
              </a:solidFill>
              <a:latin typeface="Calibri"/>
              <a:ea typeface="+mn-ea"/>
            </a:endParaRPr>
          </a:p>
          <a:p>
            <a:pPr>
              <a:buFontTx/>
              <a:buNone/>
              <a:defRPr/>
            </a:pPr>
            <a:endParaRPr lang="en-US" sz="1800" dirty="0">
              <a:latin typeface="Calibri"/>
              <a:ea typeface="+mn-ea"/>
            </a:endParaRPr>
          </a:p>
        </p:txBody>
      </p:sp>
      <p:sp>
        <p:nvSpPr>
          <p:cNvPr id="25" name="Subtitle 2"/>
          <p:cNvSpPr txBox="1">
            <a:spLocks/>
          </p:cNvSpPr>
          <p:nvPr/>
        </p:nvSpPr>
        <p:spPr>
          <a:xfrm>
            <a:off x="39884" y="6024834"/>
            <a:ext cx="2567849" cy="714633"/>
          </a:xfrm>
          <a:prstGeom prst="rect">
            <a:avLst/>
          </a:prstGeom>
          <a:solidFill>
            <a:schemeClr val="accent1">
              <a:lumMod val="75000"/>
            </a:schemeClr>
          </a:solid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1800" dirty="0" smtClean="0">
                <a:solidFill>
                  <a:srgbClr val="FFFFFF"/>
                </a:solidFill>
                <a:latin typeface="Calibri"/>
                <a:cs typeface="Calibri"/>
              </a:rPr>
              <a:t>Garth Illingworth (UCSC)</a:t>
            </a:r>
          </a:p>
          <a:p>
            <a:pPr marL="0" indent="0" algn="ctr">
              <a:spcBef>
                <a:spcPts val="0"/>
              </a:spcBef>
              <a:buNone/>
            </a:pPr>
            <a:r>
              <a:rPr lang="en-US" sz="1800" dirty="0" smtClean="0">
                <a:solidFill>
                  <a:srgbClr val="FFFFFF"/>
                </a:solidFill>
                <a:latin typeface="Calibri"/>
                <a:cs typeface="Calibri"/>
              </a:rPr>
              <a:t>JSTAC Chair</a:t>
            </a:r>
          </a:p>
          <a:p>
            <a:pPr marL="0" indent="0">
              <a:buNone/>
            </a:pPr>
            <a:endParaRPr lang="en-US" dirty="0"/>
          </a:p>
        </p:txBody>
      </p:sp>
      <p:pic>
        <p:nvPicPr>
          <p:cNvPr id="3" name="Picture 2" descr="illingworth1.jpg"/>
          <p:cNvPicPr>
            <a:picLocks noChangeAspect="1"/>
          </p:cNvPicPr>
          <p:nvPr/>
        </p:nvPicPr>
        <p:blipFill rotWithShape="1">
          <a:blip r:embed="rId2">
            <a:extLst>
              <a:ext uri="{28A0092B-C50C-407E-A947-70E740481C1C}">
                <a14:useLocalDpi xmlns:a14="http://schemas.microsoft.com/office/drawing/2010/main" val="0"/>
              </a:ext>
            </a:extLst>
          </a:blip>
          <a:srcRect l="15533" r="16308"/>
          <a:stretch/>
        </p:blipFill>
        <p:spPr>
          <a:xfrm>
            <a:off x="570331" y="4137912"/>
            <a:ext cx="1506955" cy="1828800"/>
          </a:xfrm>
          <a:prstGeom prst="rect">
            <a:avLst/>
          </a:prstGeom>
          <a:ln>
            <a:solidFill>
              <a:srgbClr val="558ED5"/>
            </a:solidFill>
          </a:ln>
        </p:spPr>
      </p:pic>
      <p:sp>
        <p:nvSpPr>
          <p:cNvPr id="4" name="Rectangle 3"/>
          <p:cNvSpPr/>
          <p:nvPr/>
        </p:nvSpPr>
        <p:spPr>
          <a:xfrm>
            <a:off x="321733" y="405886"/>
            <a:ext cx="4385734" cy="2940292"/>
          </a:xfrm>
          <a:prstGeom prst="rect">
            <a:avLst/>
          </a:prstGeom>
        </p:spPr>
        <p:txBody>
          <a:bodyPr wrap="square">
            <a:spAutoFit/>
          </a:bodyPr>
          <a:lstStyle/>
          <a:p>
            <a:pPr>
              <a:spcBef>
                <a:spcPts val="76"/>
              </a:spcBef>
            </a:pPr>
            <a:r>
              <a:rPr lang="en-US" sz="2000" i="1" dirty="0" smtClean="0">
                <a:solidFill>
                  <a:schemeClr val="tx2">
                    <a:lumMod val="40000"/>
                    <a:lumOff val="60000"/>
                  </a:schemeClr>
                </a:solidFill>
                <a:cs typeface="Calibri"/>
              </a:rPr>
              <a:t>Roberto Abraham (Toronto)  </a:t>
            </a:r>
          </a:p>
          <a:p>
            <a:pPr>
              <a:spcBef>
                <a:spcPts val="76"/>
              </a:spcBef>
            </a:pPr>
            <a:r>
              <a:rPr lang="en-US" sz="2000" i="1" dirty="0" err="1" smtClean="0">
                <a:solidFill>
                  <a:schemeClr val="tx2">
                    <a:lumMod val="40000"/>
                    <a:lumOff val="60000"/>
                  </a:schemeClr>
                </a:solidFill>
                <a:cs typeface="Calibri"/>
              </a:rPr>
              <a:t>Neta</a:t>
            </a:r>
            <a:r>
              <a:rPr lang="en-US" sz="2000" i="1" dirty="0" smtClean="0">
                <a:solidFill>
                  <a:schemeClr val="tx2">
                    <a:lumMod val="40000"/>
                    <a:lumOff val="60000"/>
                  </a:schemeClr>
                </a:solidFill>
                <a:cs typeface="Calibri"/>
              </a:rPr>
              <a:t> </a:t>
            </a:r>
            <a:r>
              <a:rPr lang="en-US" sz="2000" i="1" dirty="0" err="1" smtClean="0">
                <a:solidFill>
                  <a:schemeClr val="tx2">
                    <a:lumMod val="40000"/>
                    <a:lumOff val="60000"/>
                  </a:schemeClr>
                </a:solidFill>
                <a:cs typeface="Calibri"/>
              </a:rPr>
              <a:t>Bahcall</a:t>
            </a:r>
            <a:r>
              <a:rPr lang="en-US" sz="2000" i="1" dirty="0" smtClean="0">
                <a:solidFill>
                  <a:schemeClr val="tx2">
                    <a:lumMod val="40000"/>
                    <a:lumOff val="60000"/>
                  </a:schemeClr>
                </a:solidFill>
                <a:cs typeface="Calibri"/>
              </a:rPr>
              <a:t> (Princeton)</a:t>
            </a:r>
          </a:p>
          <a:p>
            <a:pPr>
              <a:spcBef>
                <a:spcPts val="76"/>
              </a:spcBef>
            </a:pPr>
            <a:r>
              <a:rPr lang="en-US" sz="2000" i="1" dirty="0" err="1" smtClean="0">
                <a:solidFill>
                  <a:schemeClr val="tx2">
                    <a:lumMod val="40000"/>
                    <a:lumOff val="60000"/>
                  </a:schemeClr>
                </a:solidFill>
                <a:cs typeface="Calibri"/>
              </a:rPr>
              <a:t>Stefi</a:t>
            </a:r>
            <a:r>
              <a:rPr lang="en-US" sz="2000" i="1" dirty="0" smtClean="0">
                <a:solidFill>
                  <a:schemeClr val="tx2">
                    <a:lumMod val="40000"/>
                    <a:lumOff val="60000"/>
                  </a:schemeClr>
                </a:solidFill>
                <a:cs typeface="Calibri"/>
              </a:rPr>
              <a:t> Baum (Rochester)</a:t>
            </a:r>
          </a:p>
          <a:p>
            <a:pPr>
              <a:spcBef>
                <a:spcPts val="76"/>
              </a:spcBef>
            </a:pPr>
            <a:r>
              <a:rPr lang="en-US" sz="2000" i="1" dirty="0" smtClean="0">
                <a:solidFill>
                  <a:schemeClr val="tx2">
                    <a:lumMod val="40000"/>
                    <a:lumOff val="60000"/>
                  </a:schemeClr>
                </a:solidFill>
                <a:cs typeface="Calibri"/>
              </a:rPr>
              <a:t>Roger </a:t>
            </a:r>
            <a:r>
              <a:rPr lang="en-US" sz="2000" i="1" dirty="0" err="1" smtClean="0">
                <a:solidFill>
                  <a:schemeClr val="tx2">
                    <a:lumMod val="40000"/>
                    <a:lumOff val="60000"/>
                  </a:schemeClr>
                </a:solidFill>
                <a:cs typeface="Calibri"/>
              </a:rPr>
              <a:t>Brissenden</a:t>
            </a:r>
            <a:r>
              <a:rPr lang="en-US" sz="2000" i="1" dirty="0" smtClean="0">
                <a:solidFill>
                  <a:schemeClr val="tx2">
                    <a:lumMod val="40000"/>
                    <a:lumOff val="60000"/>
                  </a:schemeClr>
                </a:solidFill>
                <a:cs typeface="Calibri"/>
              </a:rPr>
              <a:t> (Chandra/SAO)</a:t>
            </a:r>
          </a:p>
          <a:p>
            <a:pPr>
              <a:spcBef>
                <a:spcPts val="76"/>
              </a:spcBef>
            </a:pPr>
            <a:r>
              <a:rPr lang="en-US" sz="2000" i="1" dirty="0" err="1" smtClean="0">
                <a:solidFill>
                  <a:schemeClr val="tx2">
                    <a:lumMod val="40000"/>
                    <a:lumOff val="60000"/>
                  </a:schemeClr>
                </a:solidFill>
                <a:cs typeface="Calibri"/>
              </a:rPr>
              <a:t>Hashima</a:t>
            </a:r>
            <a:r>
              <a:rPr lang="en-US" sz="2000" i="1" dirty="0" smtClean="0">
                <a:solidFill>
                  <a:schemeClr val="tx2">
                    <a:lumMod val="40000"/>
                    <a:lumOff val="60000"/>
                  </a:schemeClr>
                </a:solidFill>
                <a:cs typeface="Calibri"/>
              </a:rPr>
              <a:t> </a:t>
            </a:r>
            <a:r>
              <a:rPr lang="en-US" sz="2000" i="1" dirty="0" err="1" smtClean="0">
                <a:solidFill>
                  <a:schemeClr val="tx2">
                    <a:lumMod val="40000"/>
                    <a:lumOff val="60000"/>
                  </a:schemeClr>
                </a:solidFill>
                <a:cs typeface="Calibri"/>
              </a:rPr>
              <a:t>Hasan</a:t>
            </a:r>
            <a:r>
              <a:rPr lang="en-US" sz="2000" i="1" dirty="0" smtClean="0">
                <a:solidFill>
                  <a:schemeClr val="tx2">
                    <a:lumMod val="40000"/>
                    <a:lumOff val="60000"/>
                  </a:schemeClr>
                </a:solidFill>
                <a:cs typeface="Calibri"/>
              </a:rPr>
              <a:t> (NASA, ex-officio)</a:t>
            </a:r>
          </a:p>
          <a:p>
            <a:pPr>
              <a:spcBef>
                <a:spcPts val="76"/>
              </a:spcBef>
            </a:pPr>
            <a:r>
              <a:rPr lang="en-US" sz="2000" i="1" dirty="0" smtClean="0">
                <a:solidFill>
                  <a:schemeClr val="tx2">
                    <a:lumMod val="40000"/>
                    <a:lumOff val="60000"/>
                  </a:schemeClr>
                </a:solidFill>
                <a:cs typeface="Calibri"/>
              </a:rPr>
              <a:t>Tim Heckman (Johns Hopkins)</a:t>
            </a:r>
          </a:p>
          <a:p>
            <a:pPr>
              <a:spcBef>
                <a:spcPts val="76"/>
              </a:spcBef>
            </a:pPr>
            <a:r>
              <a:rPr lang="en-US" sz="2000" i="1" dirty="0" smtClean="0">
                <a:solidFill>
                  <a:schemeClr val="tx2">
                    <a:lumMod val="40000"/>
                    <a:lumOff val="60000"/>
                  </a:schemeClr>
                </a:solidFill>
                <a:cs typeface="Calibri"/>
              </a:rPr>
              <a:t>Garth Illingworth (Santa Cruz, Chair)</a:t>
            </a:r>
          </a:p>
          <a:p>
            <a:pPr>
              <a:spcBef>
                <a:spcPts val="76"/>
              </a:spcBef>
            </a:pPr>
            <a:r>
              <a:rPr lang="en-US" sz="2000" i="1" dirty="0" smtClean="0">
                <a:solidFill>
                  <a:schemeClr val="tx2">
                    <a:lumMod val="40000"/>
                    <a:lumOff val="60000"/>
                  </a:schemeClr>
                </a:solidFill>
                <a:cs typeface="Calibri"/>
              </a:rPr>
              <a:t>Malcolm </a:t>
            </a:r>
            <a:r>
              <a:rPr lang="en-US" sz="2000" i="1" dirty="0" err="1" smtClean="0">
                <a:solidFill>
                  <a:schemeClr val="tx2">
                    <a:lumMod val="40000"/>
                    <a:lumOff val="60000"/>
                  </a:schemeClr>
                </a:solidFill>
                <a:cs typeface="Calibri"/>
              </a:rPr>
              <a:t>Longair</a:t>
            </a:r>
            <a:r>
              <a:rPr lang="en-US" sz="2000" i="1" dirty="0" smtClean="0">
                <a:solidFill>
                  <a:schemeClr val="tx2">
                    <a:lumMod val="40000"/>
                    <a:lumOff val="60000"/>
                  </a:schemeClr>
                </a:solidFill>
                <a:cs typeface="Calibri"/>
              </a:rPr>
              <a:t> (Cavendish)</a:t>
            </a:r>
          </a:p>
          <a:p>
            <a:pPr>
              <a:spcBef>
                <a:spcPts val="76"/>
              </a:spcBef>
            </a:pPr>
            <a:r>
              <a:rPr lang="en-US" sz="2000" i="1" dirty="0" smtClean="0">
                <a:solidFill>
                  <a:schemeClr val="tx2">
                    <a:lumMod val="40000"/>
                    <a:lumOff val="60000"/>
                  </a:schemeClr>
                </a:solidFill>
                <a:cs typeface="Calibri"/>
              </a:rPr>
              <a:t>John Mather (NASA, ex-officio) </a:t>
            </a:r>
            <a:endParaRPr lang="en-US" sz="2000" i="1" dirty="0">
              <a:solidFill>
                <a:schemeClr val="tx2">
                  <a:lumMod val="40000"/>
                  <a:lumOff val="60000"/>
                </a:schemeClr>
              </a:solidFill>
              <a:cs typeface="Calibri"/>
            </a:endParaRPr>
          </a:p>
        </p:txBody>
      </p:sp>
      <p:sp>
        <p:nvSpPr>
          <p:cNvPr id="7" name="Rectangle 6"/>
          <p:cNvSpPr/>
          <p:nvPr/>
        </p:nvSpPr>
        <p:spPr>
          <a:xfrm>
            <a:off x="4562930" y="405886"/>
            <a:ext cx="4572000" cy="2940292"/>
          </a:xfrm>
          <a:prstGeom prst="rect">
            <a:avLst/>
          </a:prstGeom>
        </p:spPr>
        <p:txBody>
          <a:bodyPr>
            <a:spAutoFit/>
          </a:bodyPr>
          <a:lstStyle/>
          <a:p>
            <a:pPr>
              <a:spcBef>
                <a:spcPts val="76"/>
              </a:spcBef>
            </a:pPr>
            <a:r>
              <a:rPr lang="en-US" sz="2000" i="1" dirty="0">
                <a:solidFill>
                  <a:schemeClr val="tx2">
                    <a:lumMod val="40000"/>
                    <a:lumOff val="60000"/>
                  </a:schemeClr>
                </a:solidFill>
                <a:cs typeface="Calibri"/>
              </a:rPr>
              <a:t>Mark </a:t>
            </a:r>
            <a:r>
              <a:rPr lang="en-US" sz="2000" i="1" dirty="0" err="1">
                <a:solidFill>
                  <a:schemeClr val="tx2">
                    <a:lumMod val="40000"/>
                    <a:lumOff val="60000"/>
                  </a:schemeClr>
                </a:solidFill>
                <a:cs typeface="Calibri"/>
              </a:rPr>
              <a:t>McCaughrean</a:t>
            </a:r>
            <a:r>
              <a:rPr lang="en-US" sz="2000" i="1" dirty="0">
                <a:solidFill>
                  <a:schemeClr val="tx2">
                    <a:lumMod val="40000"/>
                    <a:lumOff val="60000"/>
                  </a:schemeClr>
                </a:solidFill>
                <a:cs typeface="Calibri"/>
              </a:rPr>
              <a:t> (ESA, ex-officio)</a:t>
            </a:r>
          </a:p>
          <a:p>
            <a:pPr>
              <a:spcBef>
                <a:spcPts val="76"/>
              </a:spcBef>
            </a:pPr>
            <a:r>
              <a:rPr lang="en-US" sz="2000" i="1" dirty="0">
                <a:solidFill>
                  <a:schemeClr val="tx2">
                    <a:lumMod val="40000"/>
                    <a:lumOff val="60000"/>
                  </a:schemeClr>
                </a:solidFill>
                <a:cs typeface="Calibri"/>
              </a:rPr>
              <a:t>Chris McKee (Berkeley)</a:t>
            </a:r>
          </a:p>
          <a:p>
            <a:pPr>
              <a:spcBef>
                <a:spcPts val="76"/>
              </a:spcBef>
            </a:pPr>
            <a:r>
              <a:rPr lang="en-US" sz="2000" i="1" dirty="0">
                <a:solidFill>
                  <a:schemeClr val="tx2">
                    <a:lumMod val="40000"/>
                    <a:lumOff val="60000"/>
                  </a:schemeClr>
                </a:solidFill>
                <a:cs typeface="Calibri"/>
              </a:rPr>
              <a:t>Brad Peterson (Ohio State)</a:t>
            </a:r>
          </a:p>
          <a:p>
            <a:pPr>
              <a:spcBef>
                <a:spcPts val="76"/>
              </a:spcBef>
            </a:pPr>
            <a:r>
              <a:rPr lang="en-US" sz="2000" i="1" dirty="0">
                <a:solidFill>
                  <a:schemeClr val="tx2">
                    <a:lumMod val="40000"/>
                    <a:lumOff val="60000"/>
                  </a:schemeClr>
                </a:solidFill>
                <a:cs typeface="Calibri"/>
              </a:rPr>
              <a:t>Alain </a:t>
            </a:r>
            <a:r>
              <a:rPr lang="en-US" sz="2000" i="1" dirty="0" err="1">
                <a:solidFill>
                  <a:schemeClr val="tx2">
                    <a:lumMod val="40000"/>
                    <a:lumOff val="60000"/>
                  </a:schemeClr>
                </a:solidFill>
                <a:cs typeface="Calibri"/>
              </a:rPr>
              <a:t>Ouellet</a:t>
            </a:r>
            <a:r>
              <a:rPr lang="en-US" sz="2000" i="1" dirty="0">
                <a:solidFill>
                  <a:schemeClr val="tx2">
                    <a:lumMod val="40000"/>
                    <a:lumOff val="60000"/>
                  </a:schemeClr>
                </a:solidFill>
                <a:cs typeface="Calibri"/>
              </a:rPr>
              <a:t> (CSA, ex-officio</a:t>
            </a:r>
            <a:r>
              <a:rPr lang="en-US" sz="2000" i="1" dirty="0" smtClean="0">
                <a:solidFill>
                  <a:schemeClr val="tx2">
                    <a:lumMod val="40000"/>
                    <a:lumOff val="60000"/>
                  </a:schemeClr>
                </a:solidFill>
                <a:cs typeface="Calibri"/>
              </a:rPr>
              <a:t>)</a:t>
            </a:r>
          </a:p>
          <a:p>
            <a:pPr>
              <a:spcBef>
                <a:spcPts val="76"/>
              </a:spcBef>
            </a:pPr>
            <a:r>
              <a:rPr lang="en-US" sz="2000" i="1" dirty="0" smtClean="0">
                <a:solidFill>
                  <a:schemeClr val="tx2">
                    <a:lumMod val="40000"/>
                    <a:lumOff val="60000"/>
                  </a:schemeClr>
                </a:solidFill>
                <a:cs typeface="Calibri"/>
              </a:rPr>
              <a:t>Joseph Rothenberg (JHR Consulting)</a:t>
            </a:r>
          </a:p>
          <a:p>
            <a:pPr>
              <a:spcBef>
                <a:spcPts val="76"/>
              </a:spcBef>
            </a:pPr>
            <a:r>
              <a:rPr lang="en-US" sz="2000" i="1" dirty="0" smtClean="0">
                <a:solidFill>
                  <a:schemeClr val="tx2">
                    <a:lumMod val="40000"/>
                    <a:lumOff val="60000"/>
                  </a:schemeClr>
                </a:solidFill>
                <a:cs typeface="Calibri"/>
              </a:rPr>
              <a:t>Sara </a:t>
            </a:r>
            <a:r>
              <a:rPr lang="en-US" sz="2000" i="1" dirty="0" err="1" smtClean="0">
                <a:solidFill>
                  <a:schemeClr val="tx2">
                    <a:lumMod val="40000"/>
                    <a:lumOff val="60000"/>
                  </a:schemeClr>
                </a:solidFill>
                <a:cs typeface="Calibri"/>
              </a:rPr>
              <a:t>Seager</a:t>
            </a:r>
            <a:r>
              <a:rPr lang="en-US" sz="2000" i="1" dirty="0" smtClean="0">
                <a:solidFill>
                  <a:schemeClr val="tx2">
                    <a:lumMod val="40000"/>
                    <a:lumOff val="60000"/>
                  </a:schemeClr>
                </a:solidFill>
                <a:cs typeface="Calibri"/>
              </a:rPr>
              <a:t> (MIT)</a:t>
            </a:r>
          </a:p>
          <a:p>
            <a:pPr>
              <a:spcBef>
                <a:spcPts val="76"/>
              </a:spcBef>
            </a:pPr>
            <a:r>
              <a:rPr lang="en-US" sz="2000" i="1" dirty="0" smtClean="0">
                <a:solidFill>
                  <a:schemeClr val="tx2">
                    <a:lumMod val="40000"/>
                    <a:lumOff val="60000"/>
                  </a:schemeClr>
                </a:solidFill>
                <a:cs typeface="Calibri"/>
              </a:rPr>
              <a:t>Eric Smith (NASA, ex-officio)</a:t>
            </a:r>
          </a:p>
          <a:p>
            <a:pPr>
              <a:spcBef>
                <a:spcPts val="76"/>
              </a:spcBef>
            </a:pPr>
            <a:r>
              <a:rPr lang="en-US" sz="2000" i="1" dirty="0" smtClean="0">
                <a:solidFill>
                  <a:schemeClr val="tx2">
                    <a:lumMod val="40000"/>
                    <a:lumOff val="60000"/>
                  </a:schemeClr>
                </a:solidFill>
                <a:cs typeface="Calibri"/>
              </a:rPr>
              <a:t>Lisa </a:t>
            </a:r>
            <a:r>
              <a:rPr lang="en-US" sz="2000" i="1" dirty="0" err="1" smtClean="0">
                <a:solidFill>
                  <a:schemeClr val="tx2">
                    <a:lumMod val="40000"/>
                    <a:lumOff val="60000"/>
                  </a:schemeClr>
                </a:solidFill>
                <a:cs typeface="Calibri"/>
              </a:rPr>
              <a:t>Storrie</a:t>
            </a:r>
            <a:r>
              <a:rPr lang="en-US" sz="2000" i="1" dirty="0" smtClean="0">
                <a:solidFill>
                  <a:schemeClr val="tx2">
                    <a:lumMod val="40000"/>
                    <a:lumOff val="60000"/>
                  </a:schemeClr>
                </a:solidFill>
                <a:cs typeface="Calibri"/>
              </a:rPr>
              <a:t>-Lombardi (Spitzer/Caltech)</a:t>
            </a:r>
          </a:p>
          <a:p>
            <a:pPr>
              <a:spcBef>
                <a:spcPts val="76"/>
              </a:spcBef>
            </a:pPr>
            <a:r>
              <a:rPr lang="en-US" sz="2000" i="1" dirty="0" smtClean="0">
                <a:solidFill>
                  <a:schemeClr val="tx2">
                    <a:lumMod val="40000"/>
                    <a:lumOff val="60000"/>
                  </a:schemeClr>
                </a:solidFill>
                <a:cs typeface="Calibri"/>
              </a:rPr>
              <a:t>Monica </a:t>
            </a:r>
            <a:r>
              <a:rPr lang="en-US" sz="2000" i="1" dirty="0" err="1" smtClean="0">
                <a:solidFill>
                  <a:schemeClr val="tx2">
                    <a:lumMod val="40000"/>
                    <a:lumOff val="60000"/>
                  </a:schemeClr>
                </a:solidFill>
                <a:cs typeface="Calibri"/>
              </a:rPr>
              <a:t>Tosi</a:t>
            </a:r>
            <a:r>
              <a:rPr lang="en-US" sz="2000" i="1" dirty="0" smtClean="0">
                <a:solidFill>
                  <a:schemeClr val="tx2">
                    <a:lumMod val="40000"/>
                    <a:lumOff val="60000"/>
                  </a:schemeClr>
                </a:solidFill>
                <a:cs typeface="Calibri"/>
              </a:rPr>
              <a:t> (Bologna)</a:t>
            </a:r>
            <a:endParaRPr lang="en-US" sz="2000" i="1" dirty="0">
              <a:solidFill>
                <a:schemeClr val="tx2">
                  <a:lumMod val="40000"/>
                  <a:lumOff val="60000"/>
                </a:schemeClr>
              </a:solidFill>
              <a:cs typeface="Calibri"/>
            </a:endParaRPr>
          </a:p>
        </p:txBody>
      </p:sp>
      <p:sp>
        <p:nvSpPr>
          <p:cNvPr id="8" name="Rectangle 7"/>
          <p:cNvSpPr/>
          <p:nvPr/>
        </p:nvSpPr>
        <p:spPr>
          <a:xfrm>
            <a:off x="1761265" y="29001"/>
            <a:ext cx="5079777" cy="400110"/>
          </a:xfrm>
          <a:prstGeom prst="rect">
            <a:avLst/>
          </a:prstGeom>
        </p:spPr>
        <p:txBody>
          <a:bodyPr wrap="square">
            <a:spAutoFit/>
          </a:bodyPr>
          <a:lstStyle/>
          <a:p>
            <a:pPr>
              <a:spcBef>
                <a:spcPts val="76"/>
              </a:spcBef>
            </a:pPr>
            <a:r>
              <a:rPr lang="en-US" sz="2000" i="1" dirty="0" smtClean="0">
                <a:solidFill>
                  <a:schemeClr val="bg1"/>
                </a:solidFill>
                <a:cs typeface="Calibri"/>
              </a:rPr>
              <a:t>http</a:t>
            </a:r>
            <a:r>
              <a:rPr lang="en-US" sz="2000" i="1" dirty="0">
                <a:solidFill>
                  <a:schemeClr val="bg1"/>
                </a:solidFill>
                <a:cs typeface="Calibri"/>
              </a:rPr>
              <a:t>://</a:t>
            </a:r>
            <a:r>
              <a:rPr lang="en-US" sz="2000" i="1" dirty="0" err="1">
                <a:solidFill>
                  <a:schemeClr val="bg1"/>
                </a:solidFill>
                <a:cs typeface="Calibri"/>
              </a:rPr>
              <a:t>www.stsci.edu</a:t>
            </a:r>
            <a:r>
              <a:rPr lang="en-US" sz="2000" i="1" dirty="0">
                <a:solidFill>
                  <a:schemeClr val="bg1"/>
                </a:solidFill>
                <a:cs typeface="Calibri"/>
              </a:rPr>
              <a:t>/</a:t>
            </a:r>
            <a:r>
              <a:rPr lang="en-US" sz="2000" i="1" dirty="0" err="1">
                <a:solidFill>
                  <a:schemeClr val="bg1"/>
                </a:solidFill>
                <a:cs typeface="Calibri"/>
              </a:rPr>
              <a:t>jwst</a:t>
            </a:r>
            <a:r>
              <a:rPr lang="en-US" sz="2000" i="1" dirty="0">
                <a:solidFill>
                  <a:schemeClr val="bg1"/>
                </a:solidFill>
                <a:cs typeface="Calibri"/>
              </a:rPr>
              <a:t>/advisory-committee </a:t>
            </a:r>
          </a:p>
        </p:txBody>
      </p:sp>
    </p:spTree>
    <p:extLst>
      <p:ext uri="{BB962C8B-B14F-4D97-AF65-F5344CB8AC3E}">
        <p14:creationId xmlns:p14="http://schemas.microsoft.com/office/powerpoint/2010/main" val="2044764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6"/>
          <p:cNvSpPr>
            <a:spLocks noChangeArrowheads="1"/>
          </p:cNvSpPr>
          <p:nvPr/>
        </p:nvSpPr>
        <p:spPr bwMode="auto">
          <a:xfrm>
            <a:off x="3740902" y="3023610"/>
            <a:ext cx="1585913" cy="604756"/>
          </a:xfrm>
          <a:prstGeom prst="ellipse">
            <a:avLst/>
          </a:prstGeom>
          <a:solidFill>
            <a:schemeClr val="accent1">
              <a:lumMod val="75000"/>
            </a:schemeClr>
          </a:solidFill>
          <a:ln w="9525">
            <a:solidFill>
              <a:schemeClr val="tx1"/>
            </a:solidFill>
            <a:round/>
            <a:headEnd/>
            <a:tailEnd/>
          </a:ln>
        </p:spPr>
        <p:txBody>
          <a:bodyPr/>
          <a:lstStyle/>
          <a:p>
            <a:pPr algn="ctr">
              <a:buFontTx/>
              <a:buNone/>
            </a:pPr>
            <a:r>
              <a:rPr lang="en-US" dirty="0" smtClean="0">
                <a:solidFill>
                  <a:srgbClr val="FFFFFF"/>
                </a:solidFill>
                <a:latin typeface="Calibri"/>
              </a:rPr>
              <a:t>Director</a:t>
            </a:r>
            <a:endParaRPr lang="en-US" dirty="0">
              <a:solidFill>
                <a:srgbClr val="FFFFFF"/>
              </a:solidFill>
              <a:latin typeface="Calibri"/>
            </a:endParaRPr>
          </a:p>
        </p:txBody>
      </p:sp>
      <p:sp>
        <p:nvSpPr>
          <p:cNvPr id="6" name="Rectangle 8"/>
          <p:cNvSpPr>
            <a:spLocks noChangeArrowheads="1"/>
          </p:cNvSpPr>
          <p:nvPr/>
        </p:nvSpPr>
        <p:spPr bwMode="auto">
          <a:xfrm>
            <a:off x="3848058" y="3838391"/>
            <a:ext cx="1371600" cy="471488"/>
          </a:xfrm>
          <a:prstGeom prst="rect">
            <a:avLst/>
          </a:prstGeom>
          <a:solidFill>
            <a:schemeClr val="accent1">
              <a:lumMod val="75000"/>
            </a:schemeClr>
          </a:solidFill>
          <a:ln w="9525">
            <a:solidFill>
              <a:schemeClr val="tx1"/>
            </a:solidFill>
            <a:round/>
            <a:headEnd/>
            <a:tailEnd/>
          </a:ln>
        </p:spPr>
        <p:txBody>
          <a:bodyPr/>
          <a:lstStyle/>
          <a:p>
            <a:pPr algn="ctr">
              <a:buFontTx/>
              <a:buNone/>
            </a:pPr>
            <a:r>
              <a:rPr lang="en-US" dirty="0" smtClean="0">
                <a:solidFill>
                  <a:srgbClr val="FFFFFF"/>
                </a:solidFill>
                <a:latin typeface="Calibri"/>
              </a:rPr>
              <a:t>Science MO</a:t>
            </a:r>
            <a:endParaRPr lang="en-US" dirty="0">
              <a:solidFill>
                <a:srgbClr val="FFFFFF"/>
              </a:solidFill>
              <a:latin typeface="Calibri"/>
            </a:endParaRPr>
          </a:p>
          <a:p>
            <a:pPr algn="ctr"/>
            <a:endParaRPr lang="en-US" sz="1800" dirty="0">
              <a:solidFill>
                <a:srgbClr val="FFFFFF"/>
              </a:solidFill>
            </a:endParaRPr>
          </a:p>
        </p:txBody>
      </p:sp>
      <p:sp>
        <p:nvSpPr>
          <p:cNvPr id="8" name="Rectangle 10"/>
          <p:cNvSpPr>
            <a:spLocks noChangeArrowheads="1"/>
          </p:cNvSpPr>
          <p:nvPr/>
        </p:nvSpPr>
        <p:spPr bwMode="auto">
          <a:xfrm>
            <a:off x="6578672" y="3845535"/>
            <a:ext cx="1204913" cy="457200"/>
          </a:xfrm>
          <a:prstGeom prst="rect">
            <a:avLst/>
          </a:prstGeom>
          <a:solidFill>
            <a:schemeClr val="accent3">
              <a:lumMod val="75000"/>
            </a:schemeClr>
          </a:solidFill>
          <a:ln w="9525">
            <a:solidFill>
              <a:schemeClr val="tx1"/>
            </a:solidFill>
            <a:round/>
            <a:headEnd/>
            <a:tailEnd/>
          </a:ln>
        </p:spPr>
        <p:txBody>
          <a:bodyPr/>
          <a:lstStyle/>
          <a:p>
            <a:pPr algn="ctr">
              <a:buFontTx/>
              <a:buNone/>
            </a:pPr>
            <a:r>
              <a:rPr lang="en-US" dirty="0" smtClean="0">
                <a:solidFill>
                  <a:srgbClr val="FFFFFF"/>
                </a:solidFill>
                <a:latin typeface="Calibri"/>
              </a:rPr>
              <a:t>JWST MO</a:t>
            </a:r>
            <a:endParaRPr lang="en-US" dirty="0">
              <a:solidFill>
                <a:srgbClr val="FFFFFF"/>
              </a:solidFill>
              <a:latin typeface="Calibri"/>
            </a:endParaRPr>
          </a:p>
        </p:txBody>
      </p:sp>
      <p:sp>
        <p:nvSpPr>
          <p:cNvPr id="9" name="Rectangle 8"/>
          <p:cNvSpPr/>
          <p:nvPr/>
        </p:nvSpPr>
        <p:spPr bwMode="auto">
          <a:xfrm>
            <a:off x="2726490" y="5688067"/>
            <a:ext cx="3614737" cy="4572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pPr algn="ctr">
              <a:buFontTx/>
              <a:buNone/>
              <a:defRPr/>
            </a:pPr>
            <a:r>
              <a:rPr lang="en-US" sz="1800" i="1" dirty="0">
                <a:latin typeface="Calibri"/>
                <a:ea typeface="+mn-ea"/>
              </a:rPr>
              <a:t>User </a:t>
            </a:r>
            <a:r>
              <a:rPr lang="en-US" sz="1800" i="1" dirty="0" smtClean="0">
                <a:latin typeface="Calibri"/>
                <a:ea typeface="+mn-ea"/>
              </a:rPr>
              <a:t>Community</a:t>
            </a:r>
            <a:endParaRPr lang="en-US" sz="1800" i="1" dirty="0">
              <a:latin typeface="Calibri"/>
              <a:ea typeface="+mn-ea"/>
            </a:endParaRPr>
          </a:p>
        </p:txBody>
      </p:sp>
      <p:sp>
        <p:nvSpPr>
          <p:cNvPr id="11" name="Rectangle 13"/>
          <p:cNvSpPr>
            <a:spLocks noChangeArrowheads="1"/>
          </p:cNvSpPr>
          <p:nvPr/>
        </p:nvSpPr>
        <p:spPr bwMode="auto">
          <a:xfrm>
            <a:off x="6578672" y="1680312"/>
            <a:ext cx="1204913" cy="771525"/>
          </a:xfrm>
          <a:prstGeom prst="rect">
            <a:avLst/>
          </a:prstGeom>
          <a:solidFill>
            <a:schemeClr val="accent3">
              <a:lumMod val="75000"/>
            </a:schemeClr>
          </a:solidFill>
          <a:ln w="9525">
            <a:solidFill>
              <a:schemeClr val="tx1"/>
            </a:solidFill>
            <a:round/>
            <a:headEnd/>
            <a:tailEnd/>
          </a:ln>
        </p:spPr>
        <p:txBody>
          <a:bodyPr/>
          <a:lstStyle/>
          <a:p>
            <a:pPr algn="ctr">
              <a:buFontTx/>
              <a:buNone/>
            </a:pPr>
            <a:r>
              <a:rPr lang="en-US" dirty="0">
                <a:solidFill>
                  <a:srgbClr val="FFFFFF"/>
                </a:solidFill>
                <a:latin typeface="Calibri"/>
              </a:rPr>
              <a:t>JWST Project</a:t>
            </a:r>
          </a:p>
        </p:txBody>
      </p:sp>
      <p:sp>
        <p:nvSpPr>
          <p:cNvPr id="22" name="Rectangle 20"/>
          <p:cNvSpPr>
            <a:spLocks noChangeArrowheads="1"/>
          </p:cNvSpPr>
          <p:nvPr/>
        </p:nvSpPr>
        <p:spPr bwMode="auto">
          <a:xfrm>
            <a:off x="1050090" y="2558274"/>
            <a:ext cx="7086600" cy="1985962"/>
          </a:xfrm>
          <a:prstGeom prst="rect">
            <a:avLst/>
          </a:prstGeom>
          <a:noFill/>
          <a:ln w="9525">
            <a:solidFill>
              <a:schemeClr val="bg1"/>
            </a:solidFill>
            <a:prstDash val="dash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 name="Rectangle 31"/>
          <p:cNvSpPr/>
          <p:nvPr/>
        </p:nvSpPr>
        <p:spPr bwMode="auto">
          <a:xfrm>
            <a:off x="4562930" y="4714873"/>
            <a:ext cx="1898648" cy="731520"/>
          </a:xfrm>
          <a:prstGeom prst="rect">
            <a:avLst/>
          </a:prstGeom>
          <a:solidFill>
            <a:schemeClr val="accent1">
              <a:lumMod val="75000"/>
            </a:schemeClr>
          </a:solidFill>
          <a:ln w="9525" cap="flat" cmpd="sng" algn="ctr">
            <a:solidFill>
              <a:schemeClr val="tx1"/>
            </a:solidFill>
            <a:prstDash val="solid"/>
            <a:round/>
            <a:headEnd type="none" w="med" len="med"/>
            <a:tailEnd type="none" w="med" len="med"/>
          </a:ln>
          <a:effectLst/>
        </p:spPr>
        <p:txBody>
          <a:bodyPr/>
          <a:lstStyle/>
          <a:p>
            <a:pPr algn="ctr">
              <a:buFontTx/>
              <a:buNone/>
              <a:defRPr/>
            </a:pPr>
            <a:r>
              <a:rPr lang="en-US" dirty="0" smtClean="0">
                <a:solidFill>
                  <a:srgbClr val="FFFFFF"/>
                </a:solidFill>
                <a:latin typeface="Calibri"/>
              </a:rPr>
              <a:t>JSTAC</a:t>
            </a:r>
          </a:p>
          <a:p>
            <a:pPr algn="ctr">
              <a:buFontTx/>
              <a:buNone/>
              <a:defRPr/>
            </a:pPr>
            <a:r>
              <a:rPr lang="en-US" i="1" dirty="0" smtClean="0">
                <a:solidFill>
                  <a:srgbClr val="FFFFFF"/>
                </a:solidFill>
                <a:latin typeface="Calibri"/>
              </a:rPr>
              <a:t>advisory to </a:t>
            </a:r>
            <a:r>
              <a:rPr lang="en-US" i="1" dirty="0" err="1" smtClean="0">
                <a:solidFill>
                  <a:srgbClr val="FFFFFF"/>
                </a:solidFill>
                <a:latin typeface="Calibri"/>
              </a:rPr>
              <a:t>STScI</a:t>
            </a:r>
            <a:endParaRPr lang="en-US" i="1" dirty="0" smtClean="0">
              <a:solidFill>
                <a:srgbClr val="FFFFFF"/>
              </a:solidFill>
              <a:latin typeface="Calibri"/>
            </a:endParaRPr>
          </a:p>
          <a:p>
            <a:pPr algn="ctr">
              <a:buFontTx/>
              <a:buNone/>
              <a:defRPr/>
            </a:pPr>
            <a:endParaRPr lang="en-US" sz="1800" dirty="0" smtClean="0">
              <a:latin typeface="Calibri"/>
              <a:ea typeface="+mn-ea"/>
            </a:endParaRPr>
          </a:p>
          <a:p>
            <a:pPr algn="ctr">
              <a:buFontTx/>
              <a:buNone/>
              <a:defRPr/>
            </a:pPr>
            <a:endParaRPr lang="en-US" sz="1800" dirty="0">
              <a:latin typeface="Calibri"/>
              <a:ea typeface="+mn-ea"/>
            </a:endParaRPr>
          </a:p>
        </p:txBody>
      </p:sp>
      <p:sp>
        <p:nvSpPr>
          <p:cNvPr id="34" name="Rectangle 33"/>
          <p:cNvSpPr/>
          <p:nvPr/>
        </p:nvSpPr>
        <p:spPr bwMode="auto">
          <a:xfrm>
            <a:off x="6578672" y="4714873"/>
            <a:ext cx="1898648" cy="731520"/>
          </a:xfrm>
          <a:prstGeom prst="rect">
            <a:avLst/>
          </a:prstGeom>
          <a:solidFill>
            <a:schemeClr val="accent3">
              <a:lumMod val="75000"/>
            </a:schemeClr>
          </a:solidFill>
          <a:ln w="9525" cap="flat" cmpd="sng" algn="ctr">
            <a:solidFill>
              <a:schemeClr val="tx1"/>
            </a:solidFill>
            <a:prstDash val="solid"/>
            <a:round/>
            <a:headEnd type="none" w="med" len="med"/>
            <a:tailEnd type="none" w="med" len="med"/>
          </a:ln>
          <a:effectLst/>
        </p:spPr>
        <p:txBody>
          <a:bodyPr/>
          <a:lstStyle/>
          <a:p>
            <a:pPr algn="ctr">
              <a:buFontTx/>
              <a:buNone/>
              <a:defRPr/>
            </a:pPr>
            <a:r>
              <a:rPr lang="en-US" dirty="0" smtClean="0">
                <a:solidFill>
                  <a:srgbClr val="FFFFFF"/>
                </a:solidFill>
                <a:latin typeface="Calibri"/>
              </a:rPr>
              <a:t>JWST SWG</a:t>
            </a:r>
          </a:p>
          <a:p>
            <a:pPr algn="ctr">
              <a:buFontTx/>
              <a:buNone/>
              <a:defRPr/>
            </a:pPr>
            <a:r>
              <a:rPr lang="en-US" i="1" dirty="0">
                <a:solidFill>
                  <a:srgbClr val="FFFFFF"/>
                </a:solidFill>
                <a:latin typeface="Calibri"/>
              </a:rPr>
              <a:t>a</a:t>
            </a:r>
            <a:r>
              <a:rPr lang="en-US" i="1" dirty="0" smtClean="0">
                <a:solidFill>
                  <a:srgbClr val="FFFFFF"/>
                </a:solidFill>
                <a:latin typeface="Calibri"/>
              </a:rPr>
              <a:t>dvisory to NASA</a:t>
            </a:r>
          </a:p>
          <a:p>
            <a:pPr algn="ctr">
              <a:buFontTx/>
              <a:buNone/>
              <a:defRPr/>
            </a:pPr>
            <a:endParaRPr lang="en-US" sz="1800" dirty="0">
              <a:latin typeface="Calibri"/>
              <a:ea typeface="+mn-ea"/>
            </a:endParaRPr>
          </a:p>
        </p:txBody>
      </p:sp>
      <p:sp>
        <p:nvSpPr>
          <p:cNvPr id="35" name="TextBox 34"/>
          <p:cNvSpPr txBox="1"/>
          <p:nvPr/>
        </p:nvSpPr>
        <p:spPr>
          <a:xfrm>
            <a:off x="1778423" y="66353"/>
            <a:ext cx="5569015" cy="1200328"/>
          </a:xfrm>
          <a:prstGeom prst="rect">
            <a:avLst/>
          </a:prstGeom>
          <a:noFill/>
        </p:spPr>
        <p:txBody>
          <a:bodyPr wrap="none" rtlCol="0">
            <a:spAutoFit/>
          </a:bodyPr>
          <a:lstStyle/>
          <a:p>
            <a:pPr algn="ctr"/>
            <a:r>
              <a:rPr lang="en-US" sz="2400" i="1" dirty="0" smtClean="0">
                <a:solidFill>
                  <a:srgbClr val="FFFFFF"/>
                </a:solidFill>
                <a:effectLst>
                  <a:outerShdw blurRad="50800" dist="38100" dir="13500000" algn="br" rotWithShape="0">
                    <a:prstClr val="black">
                      <a:alpha val="40000"/>
                    </a:prstClr>
                  </a:outerShdw>
                </a:effectLst>
              </a:rPr>
              <a:t>Engaging the community </a:t>
            </a:r>
          </a:p>
          <a:p>
            <a:pPr algn="ctr"/>
            <a:r>
              <a:rPr lang="en-US" sz="2400" i="1" dirty="0" smtClean="0">
                <a:solidFill>
                  <a:srgbClr val="FFFFFF"/>
                </a:solidFill>
                <a:effectLst>
                  <a:outerShdw blurRad="50800" dist="38100" dir="13500000" algn="br" rotWithShape="0">
                    <a:prstClr val="black">
                      <a:alpha val="40000"/>
                    </a:prstClr>
                  </a:outerShdw>
                </a:effectLst>
              </a:rPr>
              <a:t>to optimize </a:t>
            </a:r>
            <a:r>
              <a:rPr lang="en-US" sz="2400" i="1" dirty="0" smtClean="0">
                <a:solidFill>
                  <a:schemeClr val="bg1"/>
                </a:solidFill>
                <a:effectLst>
                  <a:outerShdw blurRad="50800" dist="38100" dir="13500000" algn="br" rotWithShape="0">
                    <a:prstClr val="black">
                      <a:alpha val="40000"/>
                    </a:prstClr>
                  </a:outerShdw>
                </a:effectLst>
              </a:rPr>
              <a:t>science policies</a:t>
            </a:r>
            <a:r>
              <a:rPr lang="en-US" sz="2400" i="1" dirty="0" smtClean="0">
                <a:solidFill>
                  <a:srgbClr val="FFFFFF"/>
                </a:solidFill>
                <a:effectLst>
                  <a:outerShdw blurRad="50800" dist="38100" dir="13500000" algn="br" rotWithShape="0">
                    <a:prstClr val="black">
                      <a:alpha val="40000"/>
                    </a:prstClr>
                  </a:outerShdw>
                </a:effectLst>
              </a:rPr>
              <a:t> and </a:t>
            </a:r>
            <a:r>
              <a:rPr lang="en-US" sz="2400" i="1" u="sng" dirty="0" smtClean="0">
                <a:solidFill>
                  <a:srgbClr val="FFFFFF"/>
                </a:solidFill>
                <a:effectLst>
                  <a:outerShdw blurRad="50800" dist="38100" dir="13500000" algn="br" rotWithShape="0">
                    <a:prstClr val="black">
                      <a:alpha val="40000"/>
                    </a:prstClr>
                  </a:outerShdw>
                </a:effectLst>
              </a:rPr>
              <a:t>operation</a:t>
            </a:r>
            <a:r>
              <a:rPr lang="en-US" sz="2400" i="1" dirty="0" smtClean="0">
                <a:solidFill>
                  <a:srgbClr val="FFFFFF"/>
                </a:solidFill>
                <a:effectLst>
                  <a:outerShdw blurRad="50800" dist="38100" dir="13500000" algn="br" rotWithShape="0">
                    <a:prstClr val="black">
                      <a:alpha val="40000"/>
                    </a:prstClr>
                  </a:outerShdw>
                </a:effectLst>
              </a:rPr>
              <a:t>s</a:t>
            </a:r>
          </a:p>
          <a:p>
            <a:pPr algn="ctr"/>
            <a:r>
              <a:rPr lang="en-US" sz="2400" i="1" dirty="0" smtClean="0">
                <a:solidFill>
                  <a:srgbClr val="FFFFFF"/>
                </a:solidFill>
                <a:effectLst>
                  <a:outerShdw blurRad="50800" dist="38100" dir="13500000" algn="br" rotWithShape="0">
                    <a:prstClr val="black">
                      <a:alpha val="40000"/>
                    </a:prstClr>
                  </a:outerShdw>
                </a:effectLst>
              </a:rPr>
              <a:t>to maximize JWST’s science return </a:t>
            </a:r>
            <a:endParaRPr lang="en-US" sz="2400" i="1" dirty="0">
              <a:solidFill>
                <a:srgbClr val="FFFFFF"/>
              </a:solidFill>
              <a:effectLst>
                <a:outerShdw blurRad="50800" dist="38100" dir="13500000" algn="br" rotWithShape="0">
                  <a:prstClr val="black">
                    <a:alpha val="40000"/>
                  </a:prstClr>
                </a:outerShdw>
              </a:effectLst>
            </a:endParaRPr>
          </a:p>
        </p:txBody>
      </p:sp>
      <p:sp>
        <p:nvSpPr>
          <p:cNvPr id="36" name="TextBox 35"/>
          <p:cNvSpPr txBox="1"/>
          <p:nvPr/>
        </p:nvSpPr>
        <p:spPr>
          <a:xfrm>
            <a:off x="4144169" y="2536614"/>
            <a:ext cx="893005" cy="461665"/>
          </a:xfrm>
          <a:prstGeom prst="rect">
            <a:avLst/>
          </a:prstGeom>
          <a:noFill/>
        </p:spPr>
        <p:txBody>
          <a:bodyPr wrap="none" rtlCol="0">
            <a:spAutoFit/>
          </a:bodyPr>
          <a:lstStyle/>
          <a:p>
            <a:r>
              <a:rPr lang="en-US" sz="2400" i="1" dirty="0" err="1" smtClean="0">
                <a:solidFill>
                  <a:schemeClr val="bg1"/>
                </a:solidFill>
                <a:effectLst>
                  <a:outerShdw blurRad="50800" dist="38100" dir="13500000" algn="br" rotWithShape="0">
                    <a:prstClr val="black">
                      <a:alpha val="40000"/>
                    </a:prstClr>
                  </a:outerShdw>
                </a:effectLst>
              </a:rPr>
              <a:t>STScI</a:t>
            </a:r>
            <a:endParaRPr lang="en-US" sz="2400" i="1" dirty="0">
              <a:solidFill>
                <a:schemeClr val="bg1"/>
              </a:solidFill>
              <a:effectLst>
                <a:outerShdw blurRad="50800" dist="38100" dir="13500000" algn="br" rotWithShape="0">
                  <a:prstClr val="black">
                    <a:alpha val="40000"/>
                  </a:prstClr>
                </a:outerShdw>
              </a:effectLst>
            </a:endParaRPr>
          </a:p>
        </p:txBody>
      </p:sp>
      <p:sp>
        <p:nvSpPr>
          <p:cNvPr id="38" name="TextBox 37"/>
          <p:cNvSpPr txBox="1"/>
          <p:nvPr/>
        </p:nvSpPr>
        <p:spPr>
          <a:xfrm>
            <a:off x="3859387" y="1753879"/>
            <a:ext cx="1418540" cy="461665"/>
          </a:xfrm>
          <a:prstGeom prst="rect">
            <a:avLst/>
          </a:prstGeom>
          <a:noFill/>
        </p:spPr>
        <p:txBody>
          <a:bodyPr wrap="none" rtlCol="0">
            <a:spAutoFit/>
          </a:bodyPr>
          <a:lstStyle/>
          <a:p>
            <a:r>
              <a:rPr lang="en-US" sz="2400" i="1" dirty="0" smtClean="0">
                <a:solidFill>
                  <a:schemeClr val="bg1"/>
                </a:solidFill>
                <a:effectLst>
                  <a:outerShdw blurRad="50800" dist="38100" dir="13500000" algn="br" rotWithShape="0">
                    <a:prstClr val="black">
                      <a:alpha val="40000"/>
                    </a:prstClr>
                  </a:outerShdw>
                </a:effectLst>
              </a:rPr>
              <a:t>NASA HQ</a:t>
            </a:r>
            <a:endParaRPr lang="en-US" sz="2400" i="1" dirty="0">
              <a:solidFill>
                <a:schemeClr val="bg1"/>
              </a:solidFill>
              <a:effectLst>
                <a:outerShdw blurRad="50800" dist="38100" dir="13500000" algn="br" rotWithShape="0">
                  <a:prstClr val="black">
                    <a:alpha val="40000"/>
                  </a:prstClr>
                </a:outerShdw>
              </a:effectLst>
            </a:endParaRPr>
          </a:p>
        </p:txBody>
      </p:sp>
      <p:sp>
        <p:nvSpPr>
          <p:cNvPr id="20" name="Subtitle 2"/>
          <p:cNvSpPr txBox="1">
            <a:spLocks/>
          </p:cNvSpPr>
          <p:nvPr/>
        </p:nvSpPr>
        <p:spPr>
          <a:xfrm>
            <a:off x="1936835" y="6024834"/>
            <a:ext cx="1828800" cy="731520"/>
          </a:xfrm>
          <a:prstGeom prst="rect">
            <a:avLst/>
          </a:prstGeom>
          <a:solidFill>
            <a:schemeClr val="accent3">
              <a:lumMod val="75000"/>
            </a:schemeClr>
          </a:solidFill>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1800" dirty="0" smtClean="0">
                <a:solidFill>
                  <a:srgbClr val="FFFFFF"/>
                </a:solidFill>
                <a:latin typeface="Calibri"/>
                <a:cs typeface="Calibri"/>
              </a:rPr>
              <a:t>Rachel </a:t>
            </a:r>
            <a:r>
              <a:rPr lang="en-US" sz="1800" dirty="0" err="1" smtClean="0">
                <a:solidFill>
                  <a:srgbClr val="FFFFFF"/>
                </a:solidFill>
                <a:latin typeface="Calibri"/>
                <a:cs typeface="Calibri"/>
              </a:rPr>
              <a:t>Osten</a:t>
            </a:r>
            <a:endParaRPr lang="en-US" sz="1800" dirty="0" smtClean="0">
              <a:solidFill>
                <a:srgbClr val="FFFFFF"/>
              </a:solidFill>
              <a:latin typeface="Calibri"/>
              <a:cs typeface="Calibri"/>
            </a:endParaRPr>
          </a:p>
          <a:p>
            <a:pPr marL="0" indent="0" algn="ctr">
              <a:spcBef>
                <a:spcPts val="0"/>
              </a:spcBef>
              <a:buNone/>
            </a:pPr>
            <a:r>
              <a:rPr lang="en-US" sz="1800" dirty="0" smtClean="0">
                <a:solidFill>
                  <a:srgbClr val="FFFFFF"/>
                </a:solidFill>
                <a:latin typeface="Calibri"/>
                <a:cs typeface="Calibri"/>
              </a:rPr>
              <a:t>JWSTMO Deputy Project Scientist</a:t>
            </a:r>
          </a:p>
          <a:p>
            <a:pPr marL="0" indent="0">
              <a:buNone/>
            </a:pPr>
            <a:endParaRPr lang="en-US" dirty="0"/>
          </a:p>
        </p:txBody>
      </p:sp>
      <p:sp>
        <p:nvSpPr>
          <p:cNvPr id="21" name="Subtitle 2"/>
          <p:cNvSpPr txBox="1">
            <a:spLocks/>
          </p:cNvSpPr>
          <p:nvPr/>
        </p:nvSpPr>
        <p:spPr>
          <a:xfrm>
            <a:off x="39885" y="6024834"/>
            <a:ext cx="1828800" cy="731520"/>
          </a:xfrm>
          <a:prstGeom prst="rect">
            <a:avLst/>
          </a:prstGeom>
          <a:solidFill>
            <a:schemeClr val="accent3">
              <a:lumMod val="75000"/>
            </a:schemeClr>
          </a:solidFill>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1800" dirty="0" smtClean="0">
                <a:solidFill>
                  <a:srgbClr val="FFFFFF"/>
                </a:solidFill>
                <a:latin typeface="Calibri"/>
                <a:cs typeface="Calibri"/>
              </a:rPr>
              <a:t>Jason </a:t>
            </a:r>
            <a:r>
              <a:rPr lang="en-US" sz="1800" dirty="0" err="1" smtClean="0">
                <a:solidFill>
                  <a:srgbClr val="FFFFFF"/>
                </a:solidFill>
                <a:latin typeface="Calibri"/>
                <a:cs typeface="Calibri"/>
              </a:rPr>
              <a:t>Kalirai</a:t>
            </a:r>
            <a:endParaRPr lang="en-US" sz="1800" dirty="0" smtClean="0">
              <a:solidFill>
                <a:srgbClr val="FFFFFF"/>
              </a:solidFill>
              <a:latin typeface="Calibri"/>
              <a:cs typeface="Calibri"/>
            </a:endParaRPr>
          </a:p>
          <a:p>
            <a:pPr marL="0" indent="0" algn="ctr">
              <a:spcBef>
                <a:spcPts val="0"/>
              </a:spcBef>
              <a:buNone/>
            </a:pPr>
            <a:r>
              <a:rPr lang="en-US" sz="1800" dirty="0" smtClean="0">
                <a:solidFill>
                  <a:srgbClr val="FFFFFF"/>
                </a:solidFill>
                <a:latin typeface="Calibri"/>
                <a:cs typeface="Calibri"/>
              </a:rPr>
              <a:t>JWSTMO Project Scientist</a:t>
            </a:r>
          </a:p>
          <a:p>
            <a:pPr marL="0" indent="0">
              <a:buNone/>
            </a:pPr>
            <a:endParaRPr lang="en-US" dirty="0"/>
          </a:p>
        </p:txBody>
      </p:sp>
      <p:sp>
        <p:nvSpPr>
          <p:cNvPr id="23" name="Subtitle 2"/>
          <p:cNvSpPr txBox="1">
            <a:spLocks/>
          </p:cNvSpPr>
          <p:nvPr/>
        </p:nvSpPr>
        <p:spPr>
          <a:xfrm>
            <a:off x="840148" y="3350199"/>
            <a:ext cx="2098855" cy="728537"/>
          </a:xfrm>
          <a:prstGeom prst="rect">
            <a:avLst/>
          </a:prstGeom>
          <a:solidFill>
            <a:schemeClr val="accent3">
              <a:lumMod val="75000"/>
            </a:scheme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1800" dirty="0" smtClean="0">
                <a:solidFill>
                  <a:srgbClr val="FFFFFF"/>
                </a:solidFill>
                <a:latin typeface="Calibri"/>
                <a:cs typeface="Calibri"/>
              </a:rPr>
              <a:t>Massimo </a:t>
            </a:r>
            <a:r>
              <a:rPr lang="en-US" sz="1800" dirty="0" err="1" smtClean="0">
                <a:solidFill>
                  <a:srgbClr val="FFFFFF"/>
                </a:solidFill>
                <a:latin typeface="Calibri"/>
                <a:cs typeface="Calibri"/>
              </a:rPr>
              <a:t>Stiavelli</a:t>
            </a:r>
            <a:endParaRPr lang="en-US" sz="1800" dirty="0" smtClean="0">
              <a:solidFill>
                <a:srgbClr val="FFFFFF"/>
              </a:solidFill>
              <a:latin typeface="Calibri"/>
              <a:cs typeface="Calibri"/>
            </a:endParaRPr>
          </a:p>
          <a:p>
            <a:pPr marL="0" indent="0" algn="ctr">
              <a:spcBef>
                <a:spcPts val="0"/>
              </a:spcBef>
              <a:buNone/>
            </a:pPr>
            <a:r>
              <a:rPr lang="en-US" sz="1800" dirty="0" err="1" smtClean="0">
                <a:solidFill>
                  <a:srgbClr val="FFFFFF"/>
                </a:solidFill>
                <a:latin typeface="Calibri"/>
                <a:cs typeface="Calibri"/>
              </a:rPr>
              <a:t>STScI</a:t>
            </a:r>
            <a:r>
              <a:rPr lang="en-US" sz="1800" dirty="0" smtClean="0">
                <a:solidFill>
                  <a:srgbClr val="FFFFFF"/>
                </a:solidFill>
                <a:latin typeface="Calibri"/>
                <a:cs typeface="Calibri"/>
              </a:rPr>
              <a:t> JWSTMO Head</a:t>
            </a:r>
          </a:p>
        </p:txBody>
      </p:sp>
      <p:pic>
        <p:nvPicPr>
          <p:cNvPr id="24" name="Picture 23" descr="stiavelli.jpg"/>
          <p:cNvPicPr>
            <a:picLocks noChangeAspect="1"/>
          </p:cNvPicPr>
          <p:nvPr/>
        </p:nvPicPr>
        <p:blipFill rotWithShape="1">
          <a:blip r:embed="rId2">
            <a:extLst>
              <a:ext uri="{28A0092B-C50C-407E-A947-70E740481C1C}">
                <a14:useLocalDpi xmlns:a14="http://schemas.microsoft.com/office/drawing/2010/main" val="0"/>
              </a:ext>
            </a:extLst>
          </a:blip>
          <a:srcRect l="30502" t="17652" r="37931" b="29018"/>
          <a:stretch/>
        </p:blipFill>
        <p:spPr>
          <a:xfrm>
            <a:off x="1169323" y="1445809"/>
            <a:ext cx="1443332" cy="1828800"/>
          </a:xfrm>
          <a:prstGeom prst="rect">
            <a:avLst/>
          </a:prstGeom>
          <a:ln w="19050" cmpd="sng">
            <a:solidFill>
              <a:schemeClr val="accent3">
                <a:lumMod val="75000"/>
              </a:schemeClr>
            </a:solidFill>
          </a:ln>
        </p:spPr>
      </p:pic>
      <p:pic>
        <p:nvPicPr>
          <p:cNvPr id="25" name="Picture 24" descr="p1305a1.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90525" y="4139208"/>
            <a:ext cx="1463040" cy="1828800"/>
          </a:xfrm>
          <a:prstGeom prst="rect">
            <a:avLst/>
          </a:prstGeom>
          <a:ln w="19050" cmpd="sng">
            <a:solidFill>
              <a:schemeClr val="accent3">
                <a:lumMod val="75000"/>
              </a:schemeClr>
            </a:solidFill>
          </a:ln>
        </p:spPr>
      </p:pic>
      <p:pic>
        <p:nvPicPr>
          <p:cNvPr id="26" name="Picture 25" descr="3433529810_4c80cb97c3_o.jpg"/>
          <p:cNvPicPr>
            <a:picLocks noChangeAspect="1"/>
          </p:cNvPicPr>
          <p:nvPr/>
        </p:nvPicPr>
        <p:blipFill rotWithShape="1">
          <a:blip r:embed="rId4">
            <a:extLst>
              <a:ext uri="{28A0092B-C50C-407E-A947-70E740481C1C}">
                <a14:useLocalDpi xmlns:a14="http://schemas.microsoft.com/office/drawing/2010/main" val="0"/>
              </a:ext>
            </a:extLst>
          </a:blip>
          <a:srcRect l="35651" t="21252" r="32971" b="27769"/>
          <a:stretch/>
        </p:blipFill>
        <p:spPr>
          <a:xfrm>
            <a:off x="1951955" y="4139208"/>
            <a:ext cx="1500894" cy="1828800"/>
          </a:xfrm>
          <a:prstGeom prst="rect">
            <a:avLst/>
          </a:prstGeom>
          <a:ln w="19050" cmpd="sng">
            <a:solidFill>
              <a:schemeClr val="accent3">
                <a:lumMod val="75000"/>
              </a:schemeClr>
            </a:solidFill>
          </a:ln>
        </p:spPr>
      </p:pic>
    </p:spTree>
    <p:extLst>
      <p:ext uri="{BB962C8B-B14F-4D97-AF65-F5344CB8AC3E}">
        <p14:creationId xmlns:p14="http://schemas.microsoft.com/office/powerpoint/2010/main" val="3852376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38"/>
          <p:cNvSpPr/>
          <p:nvPr/>
        </p:nvSpPr>
        <p:spPr>
          <a:xfrm>
            <a:off x="7304532" y="343220"/>
            <a:ext cx="576072" cy="752855"/>
          </a:xfrm>
          <a:prstGeom prst="rect">
            <a:avLst/>
          </a:prstGeom>
          <a:blipFill>
            <a:blip r:embed="rId2" cstate="print"/>
            <a:stretch>
              <a:fillRect/>
            </a:stretch>
          </a:blipFill>
        </p:spPr>
        <p:txBody>
          <a:bodyPr wrap="square" lIns="0" tIns="0" rIns="0" bIns="0" rtlCol="0">
            <a:noAutofit/>
          </a:bodyPr>
          <a:lstStyle/>
          <a:p>
            <a:endParaRPr/>
          </a:p>
        </p:txBody>
      </p:sp>
      <p:sp>
        <p:nvSpPr>
          <p:cNvPr id="20" name="object 51"/>
          <p:cNvSpPr/>
          <p:nvPr/>
        </p:nvSpPr>
        <p:spPr>
          <a:xfrm>
            <a:off x="366712" y="3065719"/>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chemeClr val="bg1">
              <a:lumMod val="50000"/>
            </a:schemeClr>
          </a:solidFill>
        </p:spPr>
        <p:txBody>
          <a:bodyPr wrap="square" lIns="0" tIns="0" rIns="0" bIns="0" rtlCol="0">
            <a:noAutofit/>
          </a:bodyPr>
          <a:lstStyle/>
          <a:p>
            <a:pPr algn="ctr"/>
            <a:endParaRPr/>
          </a:p>
        </p:txBody>
      </p:sp>
      <p:sp>
        <p:nvSpPr>
          <p:cNvPr id="21" name="object 52"/>
          <p:cNvSpPr/>
          <p:nvPr/>
        </p:nvSpPr>
        <p:spPr>
          <a:xfrm>
            <a:off x="366712" y="3065719"/>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ln w="9525">
            <a:solidFill>
              <a:schemeClr val="bg1">
                <a:lumMod val="50000"/>
              </a:schemeClr>
            </a:solidFill>
          </a:ln>
        </p:spPr>
        <p:txBody>
          <a:bodyPr wrap="square" lIns="0" tIns="0" rIns="0" bIns="0" rtlCol="0">
            <a:noAutofit/>
          </a:bodyPr>
          <a:lstStyle/>
          <a:p>
            <a:endParaRPr>
              <a:solidFill>
                <a:schemeClr val="bg1">
                  <a:lumMod val="50000"/>
                </a:schemeClr>
              </a:solidFill>
            </a:endParaRPr>
          </a:p>
        </p:txBody>
      </p:sp>
      <p:sp>
        <p:nvSpPr>
          <p:cNvPr id="22" name="object 53"/>
          <p:cNvSpPr/>
          <p:nvPr/>
        </p:nvSpPr>
        <p:spPr>
          <a:xfrm>
            <a:off x="1598071" y="3065719"/>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rgbClr val="FFFFFF"/>
          </a:solidFill>
        </p:spPr>
        <p:txBody>
          <a:bodyPr wrap="square" lIns="0" tIns="0" rIns="0" bIns="0" rtlCol="0">
            <a:noAutofit/>
          </a:bodyPr>
          <a:lstStyle/>
          <a:p>
            <a:pPr algn="ctr"/>
            <a:endParaRPr/>
          </a:p>
        </p:txBody>
      </p:sp>
      <p:sp>
        <p:nvSpPr>
          <p:cNvPr id="23" name="object 54"/>
          <p:cNvSpPr/>
          <p:nvPr/>
        </p:nvSpPr>
        <p:spPr>
          <a:xfrm>
            <a:off x="1576451" y="3065719"/>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ln w="9525">
            <a:solidFill>
              <a:srgbClr val="003366"/>
            </a:solidFill>
          </a:ln>
        </p:spPr>
        <p:txBody>
          <a:bodyPr wrap="square" lIns="0" tIns="0" rIns="0" bIns="0" rtlCol="0">
            <a:noAutofit/>
          </a:bodyPr>
          <a:lstStyle/>
          <a:p>
            <a:endParaRPr/>
          </a:p>
        </p:txBody>
      </p:sp>
      <p:sp>
        <p:nvSpPr>
          <p:cNvPr id="24" name="object 55"/>
          <p:cNvSpPr/>
          <p:nvPr/>
        </p:nvSpPr>
        <p:spPr>
          <a:xfrm>
            <a:off x="2779776" y="3067370"/>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rgbClr val="7F7F7F"/>
          </a:solidFill>
          <a:ln>
            <a:solidFill>
              <a:srgbClr val="7F7F7F"/>
            </a:solidFill>
          </a:ln>
        </p:spPr>
        <p:txBody>
          <a:bodyPr wrap="square" lIns="0" tIns="0" rIns="0" bIns="0" rtlCol="0">
            <a:noAutofit/>
          </a:bodyPr>
          <a:lstStyle/>
          <a:p>
            <a:endParaRPr/>
          </a:p>
        </p:txBody>
      </p:sp>
      <p:sp>
        <p:nvSpPr>
          <p:cNvPr id="25" name="object 56"/>
          <p:cNvSpPr/>
          <p:nvPr/>
        </p:nvSpPr>
        <p:spPr>
          <a:xfrm>
            <a:off x="2779776" y="3067370"/>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ln w="9525">
            <a:solidFill>
              <a:schemeClr val="bg1">
                <a:lumMod val="50000"/>
              </a:schemeClr>
            </a:solidFill>
          </a:ln>
        </p:spPr>
        <p:txBody>
          <a:bodyPr wrap="square" lIns="0" tIns="0" rIns="0" bIns="0" rtlCol="0">
            <a:noAutofit/>
          </a:bodyPr>
          <a:lstStyle/>
          <a:p>
            <a:endParaRPr/>
          </a:p>
        </p:txBody>
      </p:sp>
      <p:sp>
        <p:nvSpPr>
          <p:cNvPr id="26" name="object 57"/>
          <p:cNvSpPr/>
          <p:nvPr/>
        </p:nvSpPr>
        <p:spPr>
          <a:xfrm>
            <a:off x="3998976" y="3067370"/>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rgbClr val="FFFFFF"/>
          </a:solidFill>
        </p:spPr>
        <p:txBody>
          <a:bodyPr wrap="square" lIns="0" tIns="0" rIns="0" bIns="0" rtlCol="0">
            <a:noAutofit/>
          </a:bodyPr>
          <a:lstStyle/>
          <a:p>
            <a:endParaRPr/>
          </a:p>
        </p:txBody>
      </p:sp>
      <p:sp>
        <p:nvSpPr>
          <p:cNvPr id="27" name="object 58"/>
          <p:cNvSpPr/>
          <p:nvPr/>
        </p:nvSpPr>
        <p:spPr>
          <a:xfrm>
            <a:off x="3998976" y="3067370"/>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ln w="9525">
            <a:solidFill>
              <a:srgbClr val="003366"/>
            </a:solidFill>
          </a:ln>
        </p:spPr>
        <p:txBody>
          <a:bodyPr wrap="square" lIns="0" tIns="0" rIns="0" bIns="0" rtlCol="0">
            <a:noAutofit/>
          </a:bodyPr>
          <a:lstStyle/>
          <a:p>
            <a:endParaRPr/>
          </a:p>
        </p:txBody>
      </p:sp>
      <p:sp>
        <p:nvSpPr>
          <p:cNvPr id="28" name="object 59"/>
          <p:cNvSpPr/>
          <p:nvPr/>
        </p:nvSpPr>
        <p:spPr>
          <a:xfrm>
            <a:off x="5213350" y="3069021"/>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rgbClr val="7F7F7F"/>
          </a:solidFill>
          <a:ln>
            <a:solidFill>
              <a:srgbClr val="7F7F7F"/>
            </a:solidFill>
          </a:ln>
        </p:spPr>
        <p:txBody>
          <a:bodyPr wrap="square" lIns="0" tIns="0" rIns="0" bIns="0" rtlCol="0">
            <a:noAutofit/>
          </a:bodyPr>
          <a:lstStyle/>
          <a:p>
            <a:endParaRPr/>
          </a:p>
        </p:txBody>
      </p:sp>
      <p:sp>
        <p:nvSpPr>
          <p:cNvPr id="29" name="object 60"/>
          <p:cNvSpPr/>
          <p:nvPr/>
        </p:nvSpPr>
        <p:spPr>
          <a:xfrm>
            <a:off x="5213350" y="3069021"/>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rgbClr val="7F7F7F"/>
          </a:solidFill>
          <a:ln w="9525">
            <a:solidFill>
              <a:srgbClr val="7F7F7F"/>
            </a:solidFill>
          </a:ln>
        </p:spPr>
        <p:txBody>
          <a:bodyPr wrap="square" lIns="0" tIns="0" rIns="0" bIns="0" rtlCol="0">
            <a:noAutofit/>
          </a:bodyPr>
          <a:lstStyle/>
          <a:p>
            <a:endParaRPr/>
          </a:p>
        </p:txBody>
      </p:sp>
      <p:sp>
        <p:nvSpPr>
          <p:cNvPr id="30" name="object 61"/>
          <p:cNvSpPr/>
          <p:nvPr/>
        </p:nvSpPr>
        <p:spPr>
          <a:xfrm>
            <a:off x="6432550" y="3069021"/>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rgbClr val="FFFFFF"/>
          </a:solidFill>
          <a:ln>
            <a:solidFill>
              <a:srgbClr val="FFFFFF"/>
            </a:solidFill>
          </a:ln>
        </p:spPr>
        <p:txBody>
          <a:bodyPr wrap="square" lIns="0" tIns="0" rIns="0" bIns="0" rtlCol="0">
            <a:noAutofit/>
          </a:bodyPr>
          <a:lstStyle/>
          <a:p>
            <a:endParaRPr/>
          </a:p>
        </p:txBody>
      </p:sp>
      <p:sp>
        <p:nvSpPr>
          <p:cNvPr id="31" name="object 62"/>
          <p:cNvSpPr/>
          <p:nvPr/>
        </p:nvSpPr>
        <p:spPr>
          <a:xfrm>
            <a:off x="6432550" y="3069021"/>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rgbClr val="FFFFFF"/>
          </a:solidFill>
          <a:ln w="9525">
            <a:solidFill>
              <a:srgbClr val="FFFFFF"/>
            </a:solidFill>
          </a:ln>
        </p:spPr>
        <p:txBody>
          <a:bodyPr wrap="square" lIns="0" tIns="0" rIns="0" bIns="0" rtlCol="0">
            <a:noAutofit/>
          </a:bodyPr>
          <a:lstStyle/>
          <a:p>
            <a:endParaRPr/>
          </a:p>
        </p:txBody>
      </p:sp>
      <p:sp>
        <p:nvSpPr>
          <p:cNvPr id="39" name="object 70"/>
          <p:cNvSpPr/>
          <p:nvPr/>
        </p:nvSpPr>
        <p:spPr>
          <a:xfrm>
            <a:off x="7654925" y="3065719"/>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rgbClr val="7F7F7F"/>
          </a:solidFill>
          <a:ln>
            <a:solidFill>
              <a:srgbClr val="7F7F7F"/>
            </a:solidFill>
          </a:ln>
        </p:spPr>
        <p:txBody>
          <a:bodyPr wrap="square" lIns="0" tIns="0" rIns="0" bIns="0" rtlCol="0">
            <a:noAutofit/>
          </a:bodyPr>
          <a:lstStyle/>
          <a:p>
            <a:endParaRPr/>
          </a:p>
        </p:txBody>
      </p:sp>
      <p:sp>
        <p:nvSpPr>
          <p:cNvPr id="40" name="object 71"/>
          <p:cNvSpPr/>
          <p:nvPr/>
        </p:nvSpPr>
        <p:spPr>
          <a:xfrm>
            <a:off x="7654925" y="3065719"/>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ln w="9525">
            <a:solidFill>
              <a:srgbClr val="7F7F7F"/>
            </a:solidFill>
          </a:ln>
        </p:spPr>
        <p:txBody>
          <a:bodyPr wrap="square" lIns="0" tIns="0" rIns="0" bIns="0" rtlCol="0">
            <a:noAutofit/>
          </a:bodyPr>
          <a:lstStyle/>
          <a:p>
            <a:endParaRPr/>
          </a:p>
        </p:txBody>
      </p:sp>
      <p:sp>
        <p:nvSpPr>
          <p:cNvPr id="51" name="object 28"/>
          <p:cNvSpPr txBox="1"/>
          <p:nvPr/>
        </p:nvSpPr>
        <p:spPr>
          <a:xfrm>
            <a:off x="4371956" y="4152584"/>
            <a:ext cx="1088608" cy="613237"/>
          </a:xfrm>
          <a:prstGeom prst="rect">
            <a:avLst/>
          </a:prstGeom>
        </p:spPr>
        <p:txBody>
          <a:bodyPr wrap="square" lIns="0" tIns="0" rIns="0" bIns="0" rtlCol="0">
            <a:noAutofit/>
          </a:bodyPr>
          <a:lstStyle/>
          <a:p>
            <a:pPr algn="ctr">
              <a:spcBef>
                <a:spcPts val="76"/>
              </a:spcBef>
            </a:pPr>
            <a:r>
              <a:rPr lang="en-US" sz="1400" b="1" spc="0" dirty="0" smtClean="0">
                <a:solidFill>
                  <a:schemeClr val="bg1"/>
                </a:solidFill>
                <a:latin typeface="Calibri"/>
                <a:cs typeface="Calibri"/>
              </a:rPr>
              <a:t> </a:t>
            </a:r>
            <a:r>
              <a:rPr lang="en-US" sz="2000" dirty="0">
                <a:solidFill>
                  <a:schemeClr val="bg1"/>
                </a:solidFill>
                <a:latin typeface="Calibri"/>
                <a:cs typeface="Calibri"/>
              </a:rPr>
              <a:t>l</a:t>
            </a:r>
            <a:r>
              <a:rPr sz="2000" spc="4" dirty="0" smtClean="0">
                <a:solidFill>
                  <a:schemeClr val="bg1"/>
                </a:solidFill>
                <a:latin typeface="Calibri"/>
                <a:cs typeface="Calibri"/>
              </a:rPr>
              <a:t>a</a:t>
            </a:r>
            <a:r>
              <a:rPr sz="2000" spc="0" dirty="0" smtClean="0">
                <a:solidFill>
                  <a:schemeClr val="bg1"/>
                </a:solidFill>
                <a:latin typeface="Calibri"/>
                <a:cs typeface="Calibri"/>
              </a:rPr>
              <a:t>unch</a:t>
            </a:r>
            <a:endParaRPr lang="en-US" sz="2000" spc="0" dirty="0" smtClean="0">
              <a:solidFill>
                <a:schemeClr val="bg1"/>
              </a:solidFill>
              <a:latin typeface="Calibri"/>
              <a:cs typeface="Calibri"/>
            </a:endParaRPr>
          </a:p>
          <a:p>
            <a:pPr algn="ctr">
              <a:spcBef>
                <a:spcPts val="76"/>
              </a:spcBef>
            </a:pPr>
            <a:r>
              <a:rPr lang="en-US" sz="2000" dirty="0" smtClean="0">
                <a:solidFill>
                  <a:schemeClr val="bg1"/>
                </a:solidFill>
                <a:latin typeface="Calibri"/>
                <a:cs typeface="Calibri"/>
              </a:rPr>
              <a:t>2018Oc</a:t>
            </a:r>
            <a:r>
              <a:rPr lang="en-US" sz="2000" spc="4" dirty="0" smtClean="0">
                <a:solidFill>
                  <a:schemeClr val="bg1"/>
                </a:solidFill>
                <a:latin typeface="Calibri"/>
                <a:cs typeface="Calibri"/>
              </a:rPr>
              <a:t>t</a:t>
            </a:r>
            <a:endParaRPr sz="2000" dirty="0">
              <a:solidFill>
                <a:schemeClr val="bg1"/>
              </a:solidFill>
              <a:latin typeface="Calibri"/>
              <a:cs typeface="Calibri"/>
            </a:endParaRPr>
          </a:p>
        </p:txBody>
      </p:sp>
      <p:sp>
        <p:nvSpPr>
          <p:cNvPr id="67" name="object 12"/>
          <p:cNvSpPr txBox="1"/>
          <p:nvPr/>
        </p:nvSpPr>
        <p:spPr>
          <a:xfrm>
            <a:off x="366712" y="3065719"/>
            <a:ext cx="1212088" cy="76200"/>
          </a:xfrm>
          <a:prstGeom prst="rect">
            <a:avLst/>
          </a:prstGeom>
        </p:spPr>
        <p:txBody>
          <a:bodyPr wrap="square" lIns="0" tIns="0" rIns="0" bIns="0" rtlCol="0">
            <a:noAutofit/>
          </a:bodyPr>
          <a:lstStyle/>
          <a:p>
            <a:pPr marL="25400">
              <a:lnSpc>
                <a:spcPts val="600"/>
              </a:lnSpc>
            </a:pPr>
            <a:endParaRPr sz="600"/>
          </a:p>
        </p:txBody>
      </p:sp>
      <p:sp>
        <p:nvSpPr>
          <p:cNvPr id="68" name="object 11"/>
          <p:cNvSpPr txBox="1"/>
          <p:nvPr/>
        </p:nvSpPr>
        <p:spPr>
          <a:xfrm>
            <a:off x="1578800" y="3065719"/>
            <a:ext cx="1211294" cy="76200"/>
          </a:xfrm>
          <a:prstGeom prst="rect">
            <a:avLst/>
          </a:prstGeom>
          <a:solidFill>
            <a:schemeClr val="bg1"/>
          </a:solidFill>
          <a:ln>
            <a:solidFill>
              <a:schemeClr val="bg1"/>
            </a:solidFill>
          </a:ln>
        </p:spPr>
        <p:txBody>
          <a:bodyPr wrap="square" lIns="0" tIns="0" rIns="0" bIns="0" rtlCol="0">
            <a:noAutofit/>
          </a:bodyPr>
          <a:lstStyle/>
          <a:p>
            <a:pPr marL="25400">
              <a:lnSpc>
                <a:spcPts val="600"/>
              </a:lnSpc>
            </a:pPr>
            <a:endParaRPr sz="600"/>
          </a:p>
        </p:txBody>
      </p:sp>
      <p:sp>
        <p:nvSpPr>
          <p:cNvPr id="69" name="object 10"/>
          <p:cNvSpPr txBox="1"/>
          <p:nvPr/>
        </p:nvSpPr>
        <p:spPr>
          <a:xfrm>
            <a:off x="2790094" y="3065719"/>
            <a:ext cx="1208881" cy="76200"/>
          </a:xfrm>
          <a:prstGeom prst="rect">
            <a:avLst/>
          </a:prstGeom>
        </p:spPr>
        <p:txBody>
          <a:bodyPr wrap="square" lIns="0" tIns="0" rIns="0" bIns="0" rtlCol="0">
            <a:noAutofit/>
          </a:bodyPr>
          <a:lstStyle/>
          <a:p>
            <a:pPr marL="25400">
              <a:lnSpc>
                <a:spcPts val="600"/>
              </a:lnSpc>
            </a:pPr>
            <a:endParaRPr sz="600"/>
          </a:p>
        </p:txBody>
      </p:sp>
      <p:sp>
        <p:nvSpPr>
          <p:cNvPr id="70" name="object 9"/>
          <p:cNvSpPr txBox="1"/>
          <p:nvPr/>
        </p:nvSpPr>
        <p:spPr>
          <a:xfrm>
            <a:off x="3998976" y="3065719"/>
            <a:ext cx="1219168" cy="76200"/>
          </a:xfrm>
          <a:prstGeom prst="rect">
            <a:avLst/>
          </a:prstGeom>
          <a:solidFill>
            <a:srgbClr val="FFFFFF"/>
          </a:solidFill>
          <a:ln>
            <a:solidFill>
              <a:srgbClr val="FFFFFF"/>
            </a:solidFill>
          </a:ln>
        </p:spPr>
        <p:txBody>
          <a:bodyPr wrap="square" lIns="0" tIns="0" rIns="0" bIns="0" rtlCol="0">
            <a:noAutofit/>
          </a:bodyPr>
          <a:lstStyle/>
          <a:p>
            <a:pPr marL="25400">
              <a:lnSpc>
                <a:spcPts val="600"/>
              </a:lnSpc>
            </a:pPr>
            <a:endParaRPr sz="600"/>
          </a:p>
        </p:txBody>
      </p:sp>
      <p:sp>
        <p:nvSpPr>
          <p:cNvPr id="71" name="object 8"/>
          <p:cNvSpPr txBox="1"/>
          <p:nvPr/>
        </p:nvSpPr>
        <p:spPr>
          <a:xfrm>
            <a:off x="5218144" y="3065719"/>
            <a:ext cx="1214405" cy="76200"/>
          </a:xfrm>
          <a:prstGeom prst="rect">
            <a:avLst/>
          </a:prstGeom>
        </p:spPr>
        <p:txBody>
          <a:bodyPr wrap="square" lIns="0" tIns="0" rIns="0" bIns="0" rtlCol="0">
            <a:noAutofit/>
          </a:bodyPr>
          <a:lstStyle/>
          <a:p>
            <a:pPr marL="25400">
              <a:lnSpc>
                <a:spcPts val="600"/>
              </a:lnSpc>
            </a:pPr>
            <a:endParaRPr sz="600"/>
          </a:p>
        </p:txBody>
      </p:sp>
      <p:sp>
        <p:nvSpPr>
          <p:cNvPr id="72" name="object 7"/>
          <p:cNvSpPr txBox="1"/>
          <p:nvPr/>
        </p:nvSpPr>
        <p:spPr>
          <a:xfrm>
            <a:off x="6432550" y="3065719"/>
            <a:ext cx="1219200" cy="76200"/>
          </a:xfrm>
          <a:prstGeom prst="rect">
            <a:avLst/>
          </a:prstGeom>
        </p:spPr>
        <p:txBody>
          <a:bodyPr wrap="square" lIns="0" tIns="0" rIns="0" bIns="0" rtlCol="0">
            <a:noAutofit/>
          </a:bodyPr>
          <a:lstStyle/>
          <a:p>
            <a:pPr marL="25400">
              <a:lnSpc>
                <a:spcPts val="600"/>
              </a:lnSpc>
            </a:pPr>
            <a:endParaRPr sz="600"/>
          </a:p>
        </p:txBody>
      </p:sp>
      <p:sp>
        <p:nvSpPr>
          <p:cNvPr id="73" name="object 6"/>
          <p:cNvSpPr txBox="1"/>
          <p:nvPr/>
        </p:nvSpPr>
        <p:spPr>
          <a:xfrm>
            <a:off x="7651750" y="3065719"/>
            <a:ext cx="1222375" cy="76200"/>
          </a:xfrm>
          <a:prstGeom prst="rect">
            <a:avLst/>
          </a:prstGeom>
        </p:spPr>
        <p:txBody>
          <a:bodyPr wrap="square" lIns="0" tIns="0" rIns="0" bIns="0" rtlCol="0">
            <a:noAutofit/>
          </a:bodyPr>
          <a:lstStyle/>
          <a:p>
            <a:pPr marL="25400">
              <a:lnSpc>
                <a:spcPts val="600"/>
              </a:lnSpc>
            </a:pPr>
            <a:endParaRPr sz="600"/>
          </a:p>
        </p:txBody>
      </p:sp>
      <p:sp>
        <p:nvSpPr>
          <p:cNvPr id="75" name="object 4"/>
          <p:cNvSpPr txBox="1"/>
          <p:nvPr/>
        </p:nvSpPr>
        <p:spPr>
          <a:xfrm>
            <a:off x="5657850" y="2980851"/>
            <a:ext cx="1229550" cy="37369"/>
          </a:xfrm>
          <a:prstGeom prst="rect">
            <a:avLst/>
          </a:prstGeom>
        </p:spPr>
        <p:txBody>
          <a:bodyPr wrap="square" lIns="0" tIns="0" rIns="0" bIns="0" rtlCol="0">
            <a:noAutofit/>
          </a:bodyPr>
          <a:lstStyle/>
          <a:p>
            <a:endParaRPr/>
          </a:p>
        </p:txBody>
      </p:sp>
      <p:sp>
        <p:nvSpPr>
          <p:cNvPr id="77" name="object 2"/>
          <p:cNvSpPr txBox="1"/>
          <p:nvPr/>
        </p:nvSpPr>
        <p:spPr>
          <a:xfrm>
            <a:off x="8112125" y="2980851"/>
            <a:ext cx="1009650" cy="37369"/>
          </a:xfrm>
          <a:prstGeom prst="rect">
            <a:avLst/>
          </a:prstGeom>
        </p:spPr>
        <p:txBody>
          <a:bodyPr wrap="square" lIns="0" tIns="0" rIns="0" bIns="0" rtlCol="0">
            <a:noAutofit/>
          </a:bodyPr>
          <a:lstStyle/>
          <a:p>
            <a:endParaRPr/>
          </a:p>
        </p:txBody>
      </p:sp>
      <p:sp>
        <p:nvSpPr>
          <p:cNvPr id="78" name="object 25"/>
          <p:cNvSpPr txBox="1"/>
          <p:nvPr/>
        </p:nvSpPr>
        <p:spPr>
          <a:xfrm>
            <a:off x="696330" y="3210275"/>
            <a:ext cx="552853" cy="203707"/>
          </a:xfrm>
          <a:prstGeom prst="rect">
            <a:avLst/>
          </a:prstGeom>
        </p:spPr>
        <p:txBody>
          <a:bodyPr wrap="square" lIns="0" tIns="0" rIns="0" bIns="0" rtlCol="0">
            <a:noAutofit/>
          </a:bodyPr>
          <a:lstStyle/>
          <a:p>
            <a:pPr marL="12700" algn="ctr">
              <a:lnSpc>
                <a:spcPts val="1535"/>
              </a:lnSpc>
              <a:spcBef>
                <a:spcPts val="76"/>
              </a:spcBef>
            </a:pPr>
            <a:r>
              <a:rPr lang="en-US" i="1" dirty="0" smtClean="0">
                <a:solidFill>
                  <a:srgbClr val="FFFFFF"/>
                </a:solidFill>
                <a:latin typeface="Calibri"/>
                <a:cs typeface="Calibri"/>
              </a:rPr>
              <a:t>2015</a:t>
            </a:r>
          </a:p>
          <a:p>
            <a:pPr marL="12700" algn="ctr">
              <a:lnSpc>
                <a:spcPts val="1535"/>
              </a:lnSpc>
              <a:spcBef>
                <a:spcPts val="76"/>
              </a:spcBef>
            </a:pPr>
            <a:endParaRPr sz="1600" dirty="0">
              <a:solidFill>
                <a:srgbClr val="FFFFFF"/>
              </a:solidFill>
              <a:latin typeface="Times New Roman"/>
              <a:cs typeface="Times New Roman"/>
            </a:endParaRPr>
          </a:p>
        </p:txBody>
      </p:sp>
      <p:sp>
        <p:nvSpPr>
          <p:cNvPr id="81" name="TextBox 80"/>
          <p:cNvSpPr txBox="1"/>
          <p:nvPr/>
        </p:nvSpPr>
        <p:spPr>
          <a:xfrm>
            <a:off x="4619737" y="2983216"/>
            <a:ext cx="606166" cy="1131584"/>
          </a:xfrm>
          <a:prstGeom prst="star4">
            <a:avLst>
              <a:gd name="adj" fmla="val 15817"/>
            </a:avLst>
          </a:prstGeom>
          <a:solidFill>
            <a:srgbClr val="FFFFFF"/>
          </a:solidFill>
          <a:ln>
            <a:solidFill>
              <a:srgbClr val="FFFFFF"/>
            </a:solidFill>
          </a:ln>
        </p:spPr>
        <p:txBody>
          <a:bodyPr wrap="square" rtlCol="0">
            <a:spAutoFit/>
          </a:bodyPr>
          <a:lstStyle/>
          <a:p>
            <a:endParaRPr lang="en-US" dirty="0">
              <a:solidFill>
                <a:srgbClr val="FFFFFF"/>
              </a:solidFill>
            </a:endParaRPr>
          </a:p>
        </p:txBody>
      </p:sp>
      <p:sp>
        <p:nvSpPr>
          <p:cNvPr id="102" name="object 25"/>
          <p:cNvSpPr txBox="1"/>
          <p:nvPr/>
        </p:nvSpPr>
        <p:spPr>
          <a:xfrm>
            <a:off x="5546524" y="3210275"/>
            <a:ext cx="552853" cy="203707"/>
          </a:xfrm>
          <a:prstGeom prst="rect">
            <a:avLst/>
          </a:prstGeom>
        </p:spPr>
        <p:txBody>
          <a:bodyPr wrap="square" lIns="0" tIns="0" rIns="0" bIns="0" rtlCol="0">
            <a:noAutofit/>
          </a:bodyPr>
          <a:lstStyle/>
          <a:p>
            <a:pPr marL="12700" algn="ctr">
              <a:lnSpc>
                <a:spcPts val="1535"/>
              </a:lnSpc>
              <a:spcBef>
                <a:spcPts val="76"/>
              </a:spcBef>
            </a:pPr>
            <a:r>
              <a:rPr lang="en-US" i="1" dirty="0" smtClean="0">
                <a:solidFill>
                  <a:srgbClr val="FFFFFF"/>
                </a:solidFill>
                <a:latin typeface="Calibri"/>
                <a:cs typeface="Calibri"/>
              </a:rPr>
              <a:t>2019</a:t>
            </a:r>
          </a:p>
          <a:p>
            <a:pPr marL="12700" algn="ctr">
              <a:lnSpc>
                <a:spcPts val="1535"/>
              </a:lnSpc>
              <a:spcBef>
                <a:spcPts val="76"/>
              </a:spcBef>
            </a:pPr>
            <a:endParaRPr sz="1600" dirty="0">
              <a:solidFill>
                <a:srgbClr val="FFFFFF"/>
              </a:solidFill>
              <a:latin typeface="Times New Roman"/>
              <a:cs typeface="Times New Roman"/>
            </a:endParaRPr>
          </a:p>
        </p:txBody>
      </p:sp>
      <p:sp>
        <p:nvSpPr>
          <p:cNvPr id="103" name="object 25"/>
          <p:cNvSpPr txBox="1"/>
          <p:nvPr/>
        </p:nvSpPr>
        <p:spPr>
          <a:xfrm>
            <a:off x="3112950" y="3210275"/>
            <a:ext cx="552853" cy="203707"/>
          </a:xfrm>
          <a:prstGeom prst="rect">
            <a:avLst/>
          </a:prstGeom>
        </p:spPr>
        <p:txBody>
          <a:bodyPr wrap="square" lIns="0" tIns="0" rIns="0" bIns="0" rtlCol="0">
            <a:noAutofit/>
          </a:bodyPr>
          <a:lstStyle/>
          <a:p>
            <a:pPr marL="12700" algn="ctr">
              <a:lnSpc>
                <a:spcPts val="1535"/>
              </a:lnSpc>
              <a:spcBef>
                <a:spcPts val="76"/>
              </a:spcBef>
            </a:pPr>
            <a:r>
              <a:rPr lang="en-US" i="1" dirty="0" smtClean="0">
                <a:solidFill>
                  <a:srgbClr val="FFFFFF"/>
                </a:solidFill>
                <a:latin typeface="Calibri"/>
                <a:cs typeface="Calibri"/>
              </a:rPr>
              <a:t>2017</a:t>
            </a:r>
          </a:p>
          <a:p>
            <a:pPr marL="12700" algn="ctr">
              <a:lnSpc>
                <a:spcPts val="1535"/>
              </a:lnSpc>
              <a:spcBef>
                <a:spcPts val="76"/>
              </a:spcBef>
            </a:pPr>
            <a:endParaRPr sz="1600" dirty="0">
              <a:solidFill>
                <a:srgbClr val="FFFFFF"/>
              </a:solidFill>
              <a:latin typeface="Times New Roman"/>
              <a:cs typeface="Times New Roman"/>
            </a:endParaRPr>
          </a:p>
        </p:txBody>
      </p:sp>
      <p:sp>
        <p:nvSpPr>
          <p:cNvPr id="104" name="object 25"/>
          <p:cNvSpPr txBox="1"/>
          <p:nvPr/>
        </p:nvSpPr>
        <p:spPr>
          <a:xfrm>
            <a:off x="1908021" y="3210275"/>
            <a:ext cx="552853" cy="203707"/>
          </a:xfrm>
          <a:prstGeom prst="rect">
            <a:avLst/>
          </a:prstGeom>
        </p:spPr>
        <p:txBody>
          <a:bodyPr wrap="square" lIns="0" tIns="0" rIns="0" bIns="0" rtlCol="0">
            <a:noAutofit/>
          </a:bodyPr>
          <a:lstStyle/>
          <a:p>
            <a:pPr marL="12700" algn="ctr">
              <a:lnSpc>
                <a:spcPts val="1535"/>
              </a:lnSpc>
              <a:spcBef>
                <a:spcPts val="76"/>
              </a:spcBef>
            </a:pPr>
            <a:r>
              <a:rPr lang="en-US" i="1" dirty="0" smtClean="0">
                <a:solidFill>
                  <a:srgbClr val="FFFFFF"/>
                </a:solidFill>
                <a:latin typeface="Calibri"/>
                <a:cs typeface="Calibri"/>
              </a:rPr>
              <a:t>2016</a:t>
            </a:r>
          </a:p>
          <a:p>
            <a:pPr marL="12700" algn="ctr">
              <a:lnSpc>
                <a:spcPts val="1535"/>
              </a:lnSpc>
              <a:spcBef>
                <a:spcPts val="76"/>
              </a:spcBef>
            </a:pPr>
            <a:endParaRPr sz="1600" dirty="0">
              <a:solidFill>
                <a:srgbClr val="FFFFFF"/>
              </a:solidFill>
              <a:latin typeface="Times New Roman"/>
              <a:cs typeface="Times New Roman"/>
            </a:endParaRPr>
          </a:p>
        </p:txBody>
      </p:sp>
      <p:sp>
        <p:nvSpPr>
          <p:cNvPr id="105" name="object 25"/>
          <p:cNvSpPr txBox="1"/>
          <p:nvPr/>
        </p:nvSpPr>
        <p:spPr>
          <a:xfrm>
            <a:off x="6765724" y="3210275"/>
            <a:ext cx="552853" cy="203707"/>
          </a:xfrm>
          <a:prstGeom prst="rect">
            <a:avLst/>
          </a:prstGeom>
        </p:spPr>
        <p:txBody>
          <a:bodyPr wrap="square" lIns="0" tIns="0" rIns="0" bIns="0" rtlCol="0">
            <a:noAutofit/>
          </a:bodyPr>
          <a:lstStyle/>
          <a:p>
            <a:pPr marL="12700" algn="ctr">
              <a:lnSpc>
                <a:spcPts val="1535"/>
              </a:lnSpc>
              <a:spcBef>
                <a:spcPts val="76"/>
              </a:spcBef>
            </a:pPr>
            <a:r>
              <a:rPr lang="en-US" i="1" dirty="0" smtClean="0">
                <a:solidFill>
                  <a:srgbClr val="FFFFFF"/>
                </a:solidFill>
                <a:latin typeface="Calibri"/>
                <a:cs typeface="Calibri"/>
              </a:rPr>
              <a:t>2020</a:t>
            </a:r>
          </a:p>
          <a:p>
            <a:pPr marL="12700" algn="ctr">
              <a:lnSpc>
                <a:spcPts val="1535"/>
              </a:lnSpc>
              <a:spcBef>
                <a:spcPts val="76"/>
              </a:spcBef>
            </a:pPr>
            <a:endParaRPr sz="1600" dirty="0">
              <a:solidFill>
                <a:srgbClr val="FFFFFF"/>
              </a:solidFill>
              <a:latin typeface="Times New Roman"/>
              <a:cs typeface="Times New Roman"/>
            </a:endParaRPr>
          </a:p>
        </p:txBody>
      </p:sp>
      <p:sp>
        <p:nvSpPr>
          <p:cNvPr id="106" name="object 25"/>
          <p:cNvSpPr txBox="1"/>
          <p:nvPr/>
        </p:nvSpPr>
        <p:spPr>
          <a:xfrm>
            <a:off x="7988099" y="3210275"/>
            <a:ext cx="552853" cy="203707"/>
          </a:xfrm>
          <a:prstGeom prst="rect">
            <a:avLst/>
          </a:prstGeom>
        </p:spPr>
        <p:txBody>
          <a:bodyPr wrap="square" lIns="0" tIns="0" rIns="0" bIns="0" rtlCol="0">
            <a:noAutofit/>
          </a:bodyPr>
          <a:lstStyle/>
          <a:p>
            <a:pPr marL="12700" algn="ctr">
              <a:lnSpc>
                <a:spcPts val="1535"/>
              </a:lnSpc>
              <a:spcBef>
                <a:spcPts val="76"/>
              </a:spcBef>
            </a:pPr>
            <a:r>
              <a:rPr lang="en-US" i="1" dirty="0" smtClean="0">
                <a:solidFill>
                  <a:srgbClr val="FFFFFF"/>
                </a:solidFill>
                <a:latin typeface="Calibri"/>
                <a:cs typeface="Calibri"/>
              </a:rPr>
              <a:t>2021</a:t>
            </a:r>
          </a:p>
          <a:p>
            <a:pPr marL="12700" algn="ctr">
              <a:lnSpc>
                <a:spcPts val="1535"/>
              </a:lnSpc>
              <a:spcBef>
                <a:spcPts val="76"/>
              </a:spcBef>
            </a:pPr>
            <a:endParaRPr sz="1600" dirty="0">
              <a:solidFill>
                <a:srgbClr val="FFFFFF"/>
              </a:solidFill>
              <a:latin typeface="Times New Roman"/>
              <a:cs typeface="Times New Roman"/>
            </a:endParaRPr>
          </a:p>
        </p:txBody>
      </p:sp>
      <p:sp>
        <p:nvSpPr>
          <p:cNvPr id="107" name="object 25"/>
          <p:cNvSpPr txBox="1"/>
          <p:nvPr/>
        </p:nvSpPr>
        <p:spPr>
          <a:xfrm>
            <a:off x="4332134" y="3210275"/>
            <a:ext cx="552853" cy="203707"/>
          </a:xfrm>
          <a:prstGeom prst="rect">
            <a:avLst/>
          </a:prstGeom>
        </p:spPr>
        <p:txBody>
          <a:bodyPr wrap="square" lIns="0" tIns="0" rIns="0" bIns="0" rtlCol="0">
            <a:noAutofit/>
          </a:bodyPr>
          <a:lstStyle/>
          <a:p>
            <a:pPr marL="12700" algn="ctr">
              <a:lnSpc>
                <a:spcPts val="1535"/>
              </a:lnSpc>
              <a:spcBef>
                <a:spcPts val="76"/>
              </a:spcBef>
            </a:pPr>
            <a:r>
              <a:rPr lang="en-US" i="1" dirty="0" smtClean="0">
                <a:solidFill>
                  <a:srgbClr val="FFFFFF"/>
                </a:solidFill>
                <a:latin typeface="Calibri"/>
                <a:cs typeface="Calibri"/>
              </a:rPr>
              <a:t>2018</a:t>
            </a:r>
          </a:p>
          <a:p>
            <a:pPr marL="12700" algn="ctr">
              <a:lnSpc>
                <a:spcPts val="1535"/>
              </a:lnSpc>
              <a:spcBef>
                <a:spcPts val="76"/>
              </a:spcBef>
            </a:pPr>
            <a:endParaRPr sz="1600" dirty="0">
              <a:solidFill>
                <a:srgbClr val="FFFFFF"/>
              </a:solidFill>
              <a:latin typeface="Times New Roman"/>
              <a:cs typeface="Times New Roman"/>
            </a:endParaRPr>
          </a:p>
        </p:txBody>
      </p:sp>
      <p:sp>
        <p:nvSpPr>
          <p:cNvPr id="36" name="TextBox 35"/>
          <p:cNvSpPr txBox="1"/>
          <p:nvPr/>
        </p:nvSpPr>
        <p:spPr>
          <a:xfrm>
            <a:off x="1795820" y="117836"/>
            <a:ext cx="5534225" cy="892552"/>
          </a:xfrm>
          <a:prstGeom prst="rect">
            <a:avLst/>
          </a:prstGeom>
          <a:noFill/>
        </p:spPr>
        <p:txBody>
          <a:bodyPr wrap="none" rtlCol="0">
            <a:spAutoFit/>
          </a:bodyPr>
          <a:lstStyle/>
          <a:p>
            <a:pPr algn="ctr"/>
            <a:r>
              <a:rPr lang="en-US" sz="3200" i="1" dirty="0" smtClean="0">
                <a:solidFill>
                  <a:srgbClr val="FFFFFF"/>
                </a:solidFill>
                <a:effectLst>
                  <a:outerShdw blurRad="50800" dist="38100" dir="13500000" algn="br" rotWithShape="0">
                    <a:prstClr val="black">
                      <a:alpha val="40000"/>
                    </a:prstClr>
                  </a:outerShdw>
                </a:effectLst>
              </a:rPr>
              <a:t>JWST Science Planning Timeline</a:t>
            </a:r>
          </a:p>
          <a:p>
            <a:pPr algn="ctr"/>
            <a:r>
              <a:rPr lang="en-US" sz="2000" i="1" dirty="0" smtClean="0">
                <a:solidFill>
                  <a:srgbClr val="FFFFFF"/>
                </a:solidFill>
                <a:effectLst>
                  <a:outerShdw blurRad="50800" dist="38100" dir="13500000" algn="br" rotWithShape="0">
                    <a:prstClr val="black">
                      <a:alpha val="40000"/>
                    </a:prstClr>
                  </a:outerShdw>
                </a:effectLst>
              </a:rPr>
              <a:t>(as of 2014Feb)</a:t>
            </a:r>
          </a:p>
        </p:txBody>
      </p:sp>
    </p:spTree>
    <p:extLst>
      <p:ext uri="{BB962C8B-B14F-4D97-AF65-F5344CB8AC3E}">
        <p14:creationId xmlns:p14="http://schemas.microsoft.com/office/powerpoint/2010/main" val="1192399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38"/>
          <p:cNvSpPr/>
          <p:nvPr/>
        </p:nvSpPr>
        <p:spPr>
          <a:xfrm>
            <a:off x="7304532" y="343220"/>
            <a:ext cx="576072" cy="752855"/>
          </a:xfrm>
          <a:prstGeom prst="rect">
            <a:avLst/>
          </a:prstGeom>
          <a:blipFill>
            <a:blip r:embed="rId2" cstate="print"/>
            <a:stretch>
              <a:fillRect/>
            </a:stretch>
          </a:blipFill>
        </p:spPr>
        <p:txBody>
          <a:bodyPr wrap="square" lIns="0" tIns="0" rIns="0" bIns="0" rtlCol="0">
            <a:noAutofit/>
          </a:bodyPr>
          <a:lstStyle/>
          <a:p>
            <a:endParaRPr/>
          </a:p>
        </p:txBody>
      </p:sp>
      <p:sp>
        <p:nvSpPr>
          <p:cNvPr id="20" name="object 51"/>
          <p:cNvSpPr/>
          <p:nvPr/>
        </p:nvSpPr>
        <p:spPr>
          <a:xfrm>
            <a:off x="366712" y="3065719"/>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chemeClr val="bg1">
              <a:lumMod val="50000"/>
            </a:schemeClr>
          </a:solidFill>
        </p:spPr>
        <p:txBody>
          <a:bodyPr wrap="square" lIns="0" tIns="0" rIns="0" bIns="0" rtlCol="0">
            <a:noAutofit/>
          </a:bodyPr>
          <a:lstStyle/>
          <a:p>
            <a:pPr algn="ctr"/>
            <a:endParaRPr/>
          </a:p>
        </p:txBody>
      </p:sp>
      <p:sp>
        <p:nvSpPr>
          <p:cNvPr id="21" name="object 52"/>
          <p:cNvSpPr/>
          <p:nvPr/>
        </p:nvSpPr>
        <p:spPr>
          <a:xfrm>
            <a:off x="366712" y="3065719"/>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ln w="9525">
            <a:solidFill>
              <a:schemeClr val="bg1">
                <a:lumMod val="50000"/>
              </a:schemeClr>
            </a:solidFill>
          </a:ln>
        </p:spPr>
        <p:txBody>
          <a:bodyPr wrap="square" lIns="0" tIns="0" rIns="0" bIns="0" rtlCol="0">
            <a:noAutofit/>
          </a:bodyPr>
          <a:lstStyle/>
          <a:p>
            <a:endParaRPr>
              <a:solidFill>
                <a:schemeClr val="bg1">
                  <a:lumMod val="50000"/>
                </a:schemeClr>
              </a:solidFill>
            </a:endParaRPr>
          </a:p>
        </p:txBody>
      </p:sp>
      <p:sp>
        <p:nvSpPr>
          <p:cNvPr id="22" name="object 53"/>
          <p:cNvSpPr/>
          <p:nvPr/>
        </p:nvSpPr>
        <p:spPr>
          <a:xfrm>
            <a:off x="1598071" y="3065719"/>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rgbClr val="FFFFFF"/>
          </a:solidFill>
        </p:spPr>
        <p:txBody>
          <a:bodyPr wrap="square" lIns="0" tIns="0" rIns="0" bIns="0" rtlCol="0">
            <a:noAutofit/>
          </a:bodyPr>
          <a:lstStyle/>
          <a:p>
            <a:pPr algn="ctr"/>
            <a:endParaRPr/>
          </a:p>
        </p:txBody>
      </p:sp>
      <p:sp>
        <p:nvSpPr>
          <p:cNvPr id="23" name="object 54"/>
          <p:cNvSpPr/>
          <p:nvPr/>
        </p:nvSpPr>
        <p:spPr>
          <a:xfrm>
            <a:off x="1576451" y="3065719"/>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ln w="9525">
            <a:solidFill>
              <a:srgbClr val="003366"/>
            </a:solidFill>
          </a:ln>
        </p:spPr>
        <p:txBody>
          <a:bodyPr wrap="square" lIns="0" tIns="0" rIns="0" bIns="0" rtlCol="0">
            <a:noAutofit/>
          </a:bodyPr>
          <a:lstStyle/>
          <a:p>
            <a:endParaRPr/>
          </a:p>
        </p:txBody>
      </p:sp>
      <p:sp>
        <p:nvSpPr>
          <p:cNvPr id="24" name="object 55"/>
          <p:cNvSpPr/>
          <p:nvPr/>
        </p:nvSpPr>
        <p:spPr>
          <a:xfrm>
            <a:off x="2779776" y="3067370"/>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rgbClr val="7F7F7F"/>
          </a:solidFill>
          <a:ln>
            <a:solidFill>
              <a:srgbClr val="7F7F7F"/>
            </a:solidFill>
          </a:ln>
        </p:spPr>
        <p:txBody>
          <a:bodyPr wrap="square" lIns="0" tIns="0" rIns="0" bIns="0" rtlCol="0">
            <a:noAutofit/>
          </a:bodyPr>
          <a:lstStyle/>
          <a:p>
            <a:endParaRPr/>
          </a:p>
        </p:txBody>
      </p:sp>
      <p:sp>
        <p:nvSpPr>
          <p:cNvPr id="25" name="object 56"/>
          <p:cNvSpPr/>
          <p:nvPr/>
        </p:nvSpPr>
        <p:spPr>
          <a:xfrm>
            <a:off x="2779776" y="3067370"/>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ln w="9525">
            <a:solidFill>
              <a:schemeClr val="bg1">
                <a:lumMod val="50000"/>
              </a:schemeClr>
            </a:solidFill>
          </a:ln>
        </p:spPr>
        <p:txBody>
          <a:bodyPr wrap="square" lIns="0" tIns="0" rIns="0" bIns="0" rtlCol="0">
            <a:noAutofit/>
          </a:bodyPr>
          <a:lstStyle/>
          <a:p>
            <a:endParaRPr/>
          </a:p>
        </p:txBody>
      </p:sp>
      <p:sp>
        <p:nvSpPr>
          <p:cNvPr id="26" name="object 57"/>
          <p:cNvSpPr/>
          <p:nvPr/>
        </p:nvSpPr>
        <p:spPr>
          <a:xfrm>
            <a:off x="3998976" y="3067370"/>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rgbClr val="FFFFFF"/>
          </a:solidFill>
        </p:spPr>
        <p:txBody>
          <a:bodyPr wrap="square" lIns="0" tIns="0" rIns="0" bIns="0" rtlCol="0">
            <a:noAutofit/>
          </a:bodyPr>
          <a:lstStyle/>
          <a:p>
            <a:endParaRPr/>
          </a:p>
        </p:txBody>
      </p:sp>
      <p:sp>
        <p:nvSpPr>
          <p:cNvPr id="27" name="object 58"/>
          <p:cNvSpPr/>
          <p:nvPr/>
        </p:nvSpPr>
        <p:spPr>
          <a:xfrm>
            <a:off x="3998976" y="3067370"/>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ln w="9525">
            <a:solidFill>
              <a:srgbClr val="003366"/>
            </a:solidFill>
          </a:ln>
        </p:spPr>
        <p:txBody>
          <a:bodyPr wrap="square" lIns="0" tIns="0" rIns="0" bIns="0" rtlCol="0">
            <a:noAutofit/>
          </a:bodyPr>
          <a:lstStyle/>
          <a:p>
            <a:endParaRPr/>
          </a:p>
        </p:txBody>
      </p:sp>
      <p:sp>
        <p:nvSpPr>
          <p:cNvPr id="28" name="object 59"/>
          <p:cNvSpPr/>
          <p:nvPr/>
        </p:nvSpPr>
        <p:spPr>
          <a:xfrm>
            <a:off x="5213350" y="3069021"/>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rgbClr val="7F7F7F"/>
          </a:solidFill>
          <a:ln>
            <a:solidFill>
              <a:srgbClr val="7F7F7F"/>
            </a:solidFill>
          </a:ln>
        </p:spPr>
        <p:txBody>
          <a:bodyPr wrap="square" lIns="0" tIns="0" rIns="0" bIns="0" rtlCol="0">
            <a:noAutofit/>
          </a:bodyPr>
          <a:lstStyle/>
          <a:p>
            <a:endParaRPr/>
          </a:p>
        </p:txBody>
      </p:sp>
      <p:sp>
        <p:nvSpPr>
          <p:cNvPr id="29" name="object 60"/>
          <p:cNvSpPr/>
          <p:nvPr/>
        </p:nvSpPr>
        <p:spPr>
          <a:xfrm>
            <a:off x="5213350" y="3069021"/>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rgbClr val="7F7F7F"/>
          </a:solidFill>
          <a:ln w="9525">
            <a:solidFill>
              <a:srgbClr val="7F7F7F"/>
            </a:solidFill>
          </a:ln>
        </p:spPr>
        <p:txBody>
          <a:bodyPr wrap="square" lIns="0" tIns="0" rIns="0" bIns="0" rtlCol="0">
            <a:noAutofit/>
          </a:bodyPr>
          <a:lstStyle/>
          <a:p>
            <a:endParaRPr/>
          </a:p>
        </p:txBody>
      </p:sp>
      <p:sp>
        <p:nvSpPr>
          <p:cNvPr id="30" name="object 61"/>
          <p:cNvSpPr/>
          <p:nvPr/>
        </p:nvSpPr>
        <p:spPr>
          <a:xfrm>
            <a:off x="6432550" y="3069021"/>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rgbClr val="FFFFFF"/>
          </a:solidFill>
          <a:ln>
            <a:solidFill>
              <a:srgbClr val="FFFFFF"/>
            </a:solidFill>
          </a:ln>
        </p:spPr>
        <p:txBody>
          <a:bodyPr wrap="square" lIns="0" tIns="0" rIns="0" bIns="0" rtlCol="0">
            <a:noAutofit/>
          </a:bodyPr>
          <a:lstStyle/>
          <a:p>
            <a:endParaRPr/>
          </a:p>
        </p:txBody>
      </p:sp>
      <p:sp>
        <p:nvSpPr>
          <p:cNvPr id="31" name="object 62"/>
          <p:cNvSpPr/>
          <p:nvPr/>
        </p:nvSpPr>
        <p:spPr>
          <a:xfrm>
            <a:off x="6432550" y="3069021"/>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rgbClr val="FFFFFF"/>
          </a:solidFill>
          <a:ln w="9525">
            <a:solidFill>
              <a:srgbClr val="FFFFFF"/>
            </a:solidFill>
          </a:ln>
        </p:spPr>
        <p:txBody>
          <a:bodyPr wrap="square" lIns="0" tIns="0" rIns="0" bIns="0" rtlCol="0">
            <a:noAutofit/>
          </a:bodyPr>
          <a:lstStyle/>
          <a:p>
            <a:endParaRPr/>
          </a:p>
        </p:txBody>
      </p:sp>
      <p:sp>
        <p:nvSpPr>
          <p:cNvPr id="39" name="object 70"/>
          <p:cNvSpPr/>
          <p:nvPr/>
        </p:nvSpPr>
        <p:spPr>
          <a:xfrm>
            <a:off x="7654925" y="3065719"/>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solidFill>
            <a:srgbClr val="7F7F7F"/>
          </a:solidFill>
          <a:ln>
            <a:solidFill>
              <a:srgbClr val="7F7F7F"/>
            </a:solidFill>
          </a:ln>
        </p:spPr>
        <p:txBody>
          <a:bodyPr wrap="square" lIns="0" tIns="0" rIns="0" bIns="0" rtlCol="0">
            <a:noAutofit/>
          </a:bodyPr>
          <a:lstStyle/>
          <a:p>
            <a:endParaRPr/>
          </a:p>
        </p:txBody>
      </p:sp>
      <p:sp>
        <p:nvSpPr>
          <p:cNvPr id="40" name="object 71"/>
          <p:cNvSpPr/>
          <p:nvPr/>
        </p:nvSpPr>
        <p:spPr>
          <a:xfrm>
            <a:off x="7654925" y="3065719"/>
            <a:ext cx="1219200" cy="76200"/>
          </a:xfrm>
          <a:custGeom>
            <a:avLst/>
            <a:gdLst/>
            <a:ahLst/>
            <a:cxnLst/>
            <a:rect l="l" t="t" r="r" b="b"/>
            <a:pathLst>
              <a:path w="1219200" h="76200">
                <a:moveTo>
                  <a:pt x="0" y="76200"/>
                </a:moveTo>
                <a:lnTo>
                  <a:pt x="1219200" y="76200"/>
                </a:lnTo>
                <a:lnTo>
                  <a:pt x="1219200" y="0"/>
                </a:lnTo>
                <a:lnTo>
                  <a:pt x="0" y="0"/>
                </a:lnTo>
                <a:lnTo>
                  <a:pt x="0" y="76200"/>
                </a:lnTo>
                <a:close/>
              </a:path>
            </a:pathLst>
          </a:custGeom>
          <a:ln w="9525">
            <a:solidFill>
              <a:srgbClr val="7F7F7F"/>
            </a:solidFill>
          </a:ln>
        </p:spPr>
        <p:txBody>
          <a:bodyPr wrap="square" lIns="0" tIns="0" rIns="0" bIns="0" rtlCol="0">
            <a:noAutofit/>
          </a:bodyPr>
          <a:lstStyle/>
          <a:p>
            <a:endParaRPr/>
          </a:p>
        </p:txBody>
      </p:sp>
      <p:sp>
        <p:nvSpPr>
          <p:cNvPr id="51" name="object 28"/>
          <p:cNvSpPr txBox="1"/>
          <p:nvPr/>
        </p:nvSpPr>
        <p:spPr>
          <a:xfrm>
            <a:off x="4371956" y="4152584"/>
            <a:ext cx="1088608" cy="613237"/>
          </a:xfrm>
          <a:prstGeom prst="rect">
            <a:avLst/>
          </a:prstGeom>
        </p:spPr>
        <p:txBody>
          <a:bodyPr wrap="square" lIns="0" tIns="0" rIns="0" bIns="0" rtlCol="0">
            <a:noAutofit/>
          </a:bodyPr>
          <a:lstStyle/>
          <a:p>
            <a:pPr algn="ctr">
              <a:spcBef>
                <a:spcPts val="76"/>
              </a:spcBef>
            </a:pPr>
            <a:r>
              <a:rPr lang="en-US" sz="1400" b="1" spc="0" dirty="0" smtClean="0">
                <a:solidFill>
                  <a:schemeClr val="bg1"/>
                </a:solidFill>
                <a:latin typeface="Calibri"/>
                <a:cs typeface="Calibri"/>
              </a:rPr>
              <a:t> </a:t>
            </a:r>
            <a:r>
              <a:rPr lang="en-US" sz="2000" dirty="0">
                <a:solidFill>
                  <a:schemeClr val="bg1"/>
                </a:solidFill>
                <a:latin typeface="Calibri"/>
                <a:cs typeface="Calibri"/>
              </a:rPr>
              <a:t>l</a:t>
            </a:r>
            <a:r>
              <a:rPr sz="2000" spc="4" dirty="0" smtClean="0">
                <a:solidFill>
                  <a:schemeClr val="bg1"/>
                </a:solidFill>
                <a:latin typeface="Calibri"/>
                <a:cs typeface="Calibri"/>
              </a:rPr>
              <a:t>a</a:t>
            </a:r>
            <a:r>
              <a:rPr sz="2000" spc="0" dirty="0" smtClean="0">
                <a:solidFill>
                  <a:schemeClr val="bg1"/>
                </a:solidFill>
                <a:latin typeface="Calibri"/>
                <a:cs typeface="Calibri"/>
              </a:rPr>
              <a:t>unch</a:t>
            </a:r>
            <a:endParaRPr lang="en-US" sz="2000" spc="0" dirty="0" smtClean="0">
              <a:solidFill>
                <a:schemeClr val="bg1"/>
              </a:solidFill>
              <a:latin typeface="Calibri"/>
              <a:cs typeface="Calibri"/>
            </a:endParaRPr>
          </a:p>
          <a:p>
            <a:pPr algn="ctr">
              <a:spcBef>
                <a:spcPts val="76"/>
              </a:spcBef>
            </a:pPr>
            <a:r>
              <a:rPr lang="en-US" sz="2000" dirty="0" smtClean="0">
                <a:solidFill>
                  <a:schemeClr val="bg1"/>
                </a:solidFill>
                <a:latin typeface="Calibri"/>
                <a:cs typeface="Calibri"/>
              </a:rPr>
              <a:t>2018Oc</a:t>
            </a:r>
            <a:r>
              <a:rPr lang="en-US" sz="2000" spc="4" dirty="0" smtClean="0">
                <a:solidFill>
                  <a:schemeClr val="bg1"/>
                </a:solidFill>
                <a:latin typeface="Calibri"/>
                <a:cs typeface="Calibri"/>
              </a:rPr>
              <a:t>t</a:t>
            </a:r>
            <a:endParaRPr sz="2000" dirty="0">
              <a:solidFill>
                <a:schemeClr val="bg1"/>
              </a:solidFill>
              <a:latin typeface="Calibri"/>
              <a:cs typeface="Calibri"/>
            </a:endParaRPr>
          </a:p>
        </p:txBody>
      </p:sp>
      <p:sp>
        <p:nvSpPr>
          <p:cNvPr id="67" name="object 12"/>
          <p:cNvSpPr txBox="1"/>
          <p:nvPr/>
        </p:nvSpPr>
        <p:spPr>
          <a:xfrm>
            <a:off x="366712" y="3065719"/>
            <a:ext cx="1212088" cy="76200"/>
          </a:xfrm>
          <a:prstGeom prst="rect">
            <a:avLst/>
          </a:prstGeom>
        </p:spPr>
        <p:txBody>
          <a:bodyPr wrap="square" lIns="0" tIns="0" rIns="0" bIns="0" rtlCol="0">
            <a:noAutofit/>
          </a:bodyPr>
          <a:lstStyle/>
          <a:p>
            <a:pPr marL="25400">
              <a:lnSpc>
                <a:spcPts val="600"/>
              </a:lnSpc>
            </a:pPr>
            <a:endParaRPr sz="600"/>
          </a:p>
        </p:txBody>
      </p:sp>
      <p:sp>
        <p:nvSpPr>
          <p:cNvPr id="68" name="object 11"/>
          <p:cNvSpPr txBox="1"/>
          <p:nvPr/>
        </p:nvSpPr>
        <p:spPr>
          <a:xfrm>
            <a:off x="1578800" y="3065719"/>
            <a:ext cx="1211294" cy="76200"/>
          </a:xfrm>
          <a:prstGeom prst="rect">
            <a:avLst/>
          </a:prstGeom>
          <a:solidFill>
            <a:schemeClr val="bg1"/>
          </a:solidFill>
          <a:ln>
            <a:solidFill>
              <a:schemeClr val="bg1"/>
            </a:solidFill>
          </a:ln>
        </p:spPr>
        <p:txBody>
          <a:bodyPr wrap="square" lIns="0" tIns="0" rIns="0" bIns="0" rtlCol="0">
            <a:noAutofit/>
          </a:bodyPr>
          <a:lstStyle/>
          <a:p>
            <a:pPr marL="25400">
              <a:lnSpc>
                <a:spcPts val="600"/>
              </a:lnSpc>
            </a:pPr>
            <a:endParaRPr sz="600"/>
          </a:p>
        </p:txBody>
      </p:sp>
      <p:sp>
        <p:nvSpPr>
          <p:cNvPr id="69" name="object 10"/>
          <p:cNvSpPr txBox="1"/>
          <p:nvPr/>
        </p:nvSpPr>
        <p:spPr>
          <a:xfrm>
            <a:off x="2790094" y="3065719"/>
            <a:ext cx="1208881" cy="76200"/>
          </a:xfrm>
          <a:prstGeom prst="rect">
            <a:avLst/>
          </a:prstGeom>
        </p:spPr>
        <p:txBody>
          <a:bodyPr wrap="square" lIns="0" tIns="0" rIns="0" bIns="0" rtlCol="0">
            <a:noAutofit/>
          </a:bodyPr>
          <a:lstStyle/>
          <a:p>
            <a:pPr marL="25400">
              <a:lnSpc>
                <a:spcPts val="600"/>
              </a:lnSpc>
            </a:pPr>
            <a:endParaRPr sz="600"/>
          </a:p>
        </p:txBody>
      </p:sp>
      <p:sp>
        <p:nvSpPr>
          <p:cNvPr id="70" name="object 9"/>
          <p:cNvSpPr txBox="1"/>
          <p:nvPr/>
        </p:nvSpPr>
        <p:spPr>
          <a:xfrm>
            <a:off x="3998976" y="3065719"/>
            <a:ext cx="1219168" cy="76200"/>
          </a:xfrm>
          <a:prstGeom prst="rect">
            <a:avLst/>
          </a:prstGeom>
          <a:solidFill>
            <a:srgbClr val="FFFFFF"/>
          </a:solidFill>
          <a:ln>
            <a:solidFill>
              <a:srgbClr val="FFFFFF"/>
            </a:solidFill>
          </a:ln>
        </p:spPr>
        <p:txBody>
          <a:bodyPr wrap="square" lIns="0" tIns="0" rIns="0" bIns="0" rtlCol="0">
            <a:noAutofit/>
          </a:bodyPr>
          <a:lstStyle/>
          <a:p>
            <a:pPr marL="25400">
              <a:lnSpc>
                <a:spcPts val="600"/>
              </a:lnSpc>
            </a:pPr>
            <a:endParaRPr sz="600"/>
          </a:p>
        </p:txBody>
      </p:sp>
      <p:sp>
        <p:nvSpPr>
          <p:cNvPr id="71" name="object 8"/>
          <p:cNvSpPr txBox="1"/>
          <p:nvPr/>
        </p:nvSpPr>
        <p:spPr>
          <a:xfrm>
            <a:off x="5218144" y="3065719"/>
            <a:ext cx="1214405" cy="76200"/>
          </a:xfrm>
          <a:prstGeom prst="rect">
            <a:avLst/>
          </a:prstGeom>
        </p:spPr>
        <p:txBody>
          <a:bodyPr wrap="square" lIns="0" tIns="0" rIns="0" bIns="0" rtlCol="0">
            <a:noAutofit/>
          </a:bodyPr>
          <a:lstStyle/>
          <a:p>
            <a:pPr marL="25400">
              <a:lnSpc>
                <a:spcPts val="600"/>
              </a:lnSpc>
            </a:pPr>
            <a:endParaRPr sz="600"/>
          </a:p>
        </p:txBody>
      </p:sp>
      <p:sp>
        <p:nvSpPr>
          <p:cNvPr id="72" name="object 7"/>
          <p:cNvSpPr txBox="1"/>
          <p:nvPr/>
        </p:nvSpPr>
        <p:spPr>
          <a:xfrm>
            <a:off x="6432550" y="3065719"/>
            <a:ext cx="1219200" cy="76200"/>
          </a:xfrm>
          <a:prstGeom prst="rect">
            <a:avLst/>
          </a:prstGeom>
        </p:spPr>
        <p:txBody>
          <a:bodyPr wrap="square" lIns="0" tIns="0" rIns="0" bIns="0" rtlCol="0">
            <a:noAutofit/>
          </a:bodyPr>
          <a:lstStyle/>
          <a:p>
            <a:pPr marL="25400">
              <a:lnSpc>
                <a:spcPts val="600"/>
              </a:lnSpc>
            </a:pPr>
            <a:endParaRPr sz="600"/>
          </a:p>
        </p:txBody>
      </p:sp>
      <p:sp>
        <p:nvSpPr>
          <p:cNvPr id="73" name="object 6"/>
          <p:cNvSpPr txBox="1"/>
          <p:nvPr/>
        </p:nvSpPr>
        <p:spPr>
          <a:xfrm>
            <a:off x="7651750" y="3065719"/>
            <a:ext cx="1222375" cy="76200"/>
          </a:xfrm>
          <a:prstGeom prst="rect">
            <a:avLst/>
          </a:prstGeom>
        </p:spPr>
        <p:txBody>
          <a:bodyPr wrap="square" lIns="0" tIns="0" rIns="0" bIns="0" rtlCol="0">
            <a:noAutofit/>
          </a:bodyPr>
          <a:lstStyle/>
          <a:p>
            <a:pPr marL="25400">
              <a:lnSpc>
                <a:spcPts val="600"/>
              </a:lnSpc>
            </a:pPr>
            <a:endParaRPr sz="600"/>
          </a:p>
        </p:txBody>
      </p:sp>
      <p:sp>
        <p:nvSpPr>
          <p:cNvPr id="75" name="object 4"/>
          <p:cNvSpPr txBox="1"/>
          <p:nvPr/>
        </p:nvSpPr>
        <p:spPr>
          <a:xfrm>
            <a:off x="5657850" y="2980851"/>
            <a:ext cx="1229550" cy="37369"/>
          </a:xfrm>
          <a:prstGeom prst="rect">
            <a:avLst/>
          </a:prstGeom>
        </p:spPr>
        <p:txBody>
          <a:bodyPr wrap="square" lIns="0" tIns="0" rIns="0" bIns="0" rtlCol="0">
            <a:noAutofit/>
          </a:bodyPr>
          <a:lstStyle/>
          <a:p>
            <a:endParaRPr/>
          </a:p>
        </p:txBody>
      </p:sp>
      <p:sp>
        <p:nvSpPr>
          <p:cNvPr id="77" name="object 2"/>
          <p:cNvSpPr txBox="1"/>
          <p:nvPr/>
        </p:nvSpPr>
        <p:spPr>
          <a:xfrm>
            <a:off x="8112125" y="2980851"/>
            <a:ext cx="1009650" cy="37369"/>
          </a:xfrm>
          <a:prstGeom prst="rect">
            <a:avLst/>
          </a:prstGeom>
        </p:spPr>
        <p:txBody>
          <a:bodyPr wrap="square" lIns="0" tIns="0" rIns="0" bIns="0" rtlCol="0">
            <a:noAutofit/>
          </a:bodyPr>
          <a:lstStyle/>
          <a:p>
            <a:endParaRPr/>
          </a:p>
        </p:txBody>
      </p:sp>
      <p:sp>
        <p:nvSpPr>
          <p:cNvPr id="78" name="object 25"/>
          <p:cNvSpPr txBox="1"/>
          <p:nvPr/>
        </p:nvSpPr>
        <p:spPr>
          <a:xfrm>
            <a:off x="696330" y="3210275"/>
            <a:ext cx="552853" cy="203707"/>
          </a:xfrm>
          <a:prstGeom prst="rect">
            <a:avLst/>
          </a:prstGeom>
        </p:spPr>
        <p:txBody>
          <a:bodyPr wrap="square" lIns="0" tIns="0" rIns="0" bIns="0" rtlCol="0">
            <a:noAutofit/>
          </a:bodyPr>
          <a:lstStyle/>
          <a:p>
            <a:pPr marL="12700" algn="ctr">
              <a:lnSpc>
                <a:spcPts val="1535"/>
              </a:lnSpc>
              <a:spcBef>
                <a:spcPts val="76"/>
              </a:spcBef>
            </a:pPr>
            <a:r>
              <a:rPr lang="en-US" i="1" dirty="0" smtClean="0">
                <a:solidFill>
                  <a:srgbClr val="FFFFFF"/>
                </a:solidFill>
                <a:latin typeface="Calibri"/>
                <a:cs typeface="Calibri"/>
              </a:rPr>
              <a:t>2015</a:t>
            </a:r>
          </a:p>
          <a:p>
            <a:pPr marL="12700" algn="ctr">
              <a:lnSpc>
                <a:spcPts val="1535"/>
              </a:lnSpc>
              <a:spcBef>
                <a:spcPts val="76"/>
              </a:spcBef>
            </a:pPr>
            <a:endParaRPr sz="1600" dirty="0">
              <a:solidFill>
                <a:srgbClr val="FFFFFF"/>
              </a:solidFill>
              <a:latin typeface="Times New Roman"/>
              <a:cs typeface="Times New Roman"/>
            </a:endParaRPr>
          </a:p>
        </p:txBody>
      </p:sp>
      <p:sp>
        <p:nvSpPr>
          <p:cNvPr id="81" name="TextBox 80"/>
          <p:cNvSpPr txBox="1"/>
          <p:nvPr/>
        </p:nvSpPr>
        <p:spPr>
          <a:xfrm>
            <a:off x="4619737" y="2983216"/>
            <a:ext cx="606166" cy="1131584"/>
          </a:xfrm>
          <a:prstGeom prst="star4">
            <a:avLst>
              <a:gd name="adj" fmla="val 15817"/>
            </a:avLst>
          </a:prstGeom>
          <a:solidFill>
            <a:srgbClr val="FFFFFF"/>
          </a:solidFill>
          <a:ln>
            <a:solidFill>
              <a:srgbClr val="FFFFFF"/>
            </a:solidFill>
          </a:ln>
        </p:spPr>
        <p:txBody>
          <a:bodyPr wrap="square" rtlCol="0">
            <a:spAutoFit/>
          </a:bodyPr>
          <a:lstStyle/>
          <a:p>
            <a:endParaRPr lang="en-US" dirty="0">
              <a:solidFill>
                <a:srgbClr val="FFFFFF"/>
              </a:solidFill>
            </a:endParaRPr>
          </a:p>
        </p:txBody>
      </p:sp>
      <p:cxnSp>
        <p:nvCxnSpPr>
          <p:cNvPr id="86" name="Straight Connector 85"/>
          <p:cNvCxnSpPr/>
          <p:nvPr/>
        </p:nvCxnSpPr>
        <p:spPr>
          <a:xfrm>
            <a:off x="4917643" y="1199240"/>
            <a:ext cx="0" cy="1645920"/>
          </a:xfrm>
          <a:prstGeom prst="line">
            <a:avLst/>
          </a:prstGeom>
          <a:ln w="38100" cmpd="sng">
            <a:solidFill>
              <a:srgbClr val="FFFFFF"/>
            </a:solidFill>
            <a:prstDash val="dot"/>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5567799" y="1199240"/>
            <a:ext cx="0" cy="1645920"/>
          </a:xfrm>
          <a:prstGeom prst="line">
            <a:avLst/>
          </a:prstGeom>
          <a:ln w="38100" cmpd="sng">
            <a:solidFill>
              <a:srgbClr val="FFFFFF"/>
            </a:solidFill>
            <a:prstDash val="dot"/>
          </a:ln>
        </p:spPr>
        <p:style>
          <a:lnRef idx="2">
            <a:schemeClr val="accent1"/>
          </a:lnRef>
          <a:fillRef idx="0">
            <a:schemeClr val="accent1"/>
          </a:fillRef>
          <a:effectRef idx="1">
            <a:schemeClr val="accent1"/>
          </a:effectRef>
          <a:fontRef idx="minor">
            <a:schemeClr val="tx1"/>
          </a:fontRef>
        </p:style>
      </p:cxnSp>
      <p:sp>
        <p:nvSpPr>
          <p:cNvPr id="48" name="object 28"/>
          <p:cNvSpPr txBox="1"/>
          <p:nvPr/>
        </p:nvSpPr>
        <p:spPr>
          <a:xfrm>
            <a:off x="4901250" y="1329842"/>
            <a:ext cx="2377440" cy="386780"/>
          </a:xfrm>
          <a:prstGeom prst="rect">
            <a:avLst/>
          </a:prstGeom>
          <a:ln>
            <a:noFill/>
          </a:ln>
        </p:spPr>
        <p:txBody>
          <a:bodyPr wrap="square" lIns="0" tIns="0" rIns="0" bIns="0" rtlCol="0">
            <a:noAutofit/>
          </a:bodyPr>
          <a:lstStyle/>
          <a:p>
            <a:pPr algn="ctr">
              <a:spcBef>
                <a:spcPts val="76"/>
              </a:spcBef>
            </a:pPr>
            <a:r>
              <a:rPr lang="en-US" sz="1400" b="1" spc="0" dirty="0" smtClean="0">
                <a:solidFill>
                  <a:schemeClr val="bg1"/>
                </a:solidFill>
                <a:latin typeface="Calibri"/>
                <a:cs typeface="Calibri"/>
              </a:rPr>
              <a:t> </a:t>
            </a:r>
            <a:r>
              <a:rPr lang="en-US" sz="2000" dirty="0" smtClean="0">
                <a:solidFill>
                  <a:schemeClr val="tx2">
                    <a:lumMod val="40000"/>
                    <a:lumOff val="60000"/>
                  </a:schemeClr>
                </a:solidFill>
                <a:latin typeface="Calibri"/>
                <a:cs typeface="Calibri"/>
              </a:rPr>
              <a:t>commissioning (6 </a:t>
            </a:r>
            <a:r>
              <a:rPr lang="en-US" sz="2000" dirty="0" err="1" smtClean="0">
                <a:solidFill>
                  <a:schemeClr val="tx2">
                    <a:lumMod val="40000"/>
                    <a:lumOff val="60000"/>
                  </a:schemeClr>
                </a:solidFill>
                <a:latin typeface="Calibri"/>
                <a:cs typeface="Calibri"/>
              </a:rPr>
              <a:t>mo</a:t>
            </a:r>
            <a:r>
              <a:rPr lang="en-US" sz="2000" dirty="0" smtClean="0">
                <a:solidFill>
                  <a:schemeClr val="tx2">
                    <a:lumMod val="40000"/>
                    <a:lumOff val="60000"/>
                  </a:schemeClr>
                </a:solidFill>
                <a:latin typeface="Calibri"/>
                <a:cs typeface="Calibri"/>
              </a:rPr>
              <a:t>)</a:t>
            </a:r>
            <a:endParaRPr lang="en-US" sz="2000" spc="4" dirty="0" smtClean="0">
              <a:solidFill>
                <a:schemeClr val="tx2">
                  <a:lumMod val="40000"/>
                  <a:lumOff val="60000"/>
                </a:schemeClr>
              </a:solidFill>
              <a:latin typeface="Calibri"/>
              <a:cs typeface="Calibri"/>
            </a:endParaRPr>
          </a:p>
        </p:txBody>
      </p:sp>
      <p:cxnSp>
        <p:nvCxnSpPr>
          <p:cNvPr id="53" name="Straight Connector 52"/>
          <p:cNvCxnSpPr/>
          <p:nvPr/>
        </p:nvCxnSpPr>
        <p:spPr>
          <a:xfrm>
            <a:off x="2486510" y="1164918"/>
            <a:ext cx="0" cy="1828800"/>
          </a:xfrm>
          <a:prstGeom prst="line">
            <a:avLst/>
          </a:prstGeom>
          <a:ln w="38100" cmpd="sng">
            <a:solidFill>
              <a:schemeClr val="tx2">
                <a:lumMod val="40000"/>
                <a:lumOff val="60000"/>
              </a:schemeClr>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rot="16200000" flipH="1">
            <a:off x="5294412" y="1014745"/>
            <a:ext cx="0" cy="594360"/>
          </a:xfrm>
          <a:prstGeom prst="line">
            <a:avLst/>
          </a:prstGeom>
          <a:ln w="38100" cmpd="sng">
            <a:solidFill>
              <a:schemeClr val="tx2">
                <a:lumMod val="40000"/>
                <a:lumOff val="60000"/>
              </a:schemeClr>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85" name="object 28"/>
          <p:cNvSpPr txBox="1"/>
          <p:nvPr/>
        </p:nvSpPr>
        <p:spPr>
          <a:xfrm>
            <a:off x="650156" y="1041186"/>
            <a:ext cx="1733370" cy="1013259"/>
          </a:xfrm>
          <a:prstGeom prst="rect">
            <a:avLst/>
          </a:prstGeom>
          <a:ln>
            <a:noFill/>
          </a:ln>
        </p:spPr>
        <p:txBody>
          <a:bodyPr wrap="square" lIns="0" tIns="0" rIns="0" bIns="0" rtlCol="0">
            <a:noAutofit/>
          </a:bodyPr>
          <a:lstStyle/>
          <a:p>
            <a:pPr algn="r">
              <a:spcBef>
                <a:spcPts val="76"/>
              </a:spcBef>
            </a:pPr>
            <a:r>
              <a:rPr lang="en-US" sz="1400" b="1" spc="0" dirty="0" smtClean="0">
                <a:solidFill>
                  <a:schemeClr val="bg1"/>
                </a:solidFill>
                <a:latin typeface="Calibri"/>
                <a:cs typeface="Calibri"/>
              </a:rPr>
              <a:t> </a:t>
            </a:r>
            <a:r>
              <a:rPr lang="en-US" sz="2000" dirty="0" smtClean="0">
                <a:solidFill>
                  <a:schemeClr val="tx2">
                    <a:lumMod val="40000"/>
                    <a:lumOff val="60000"/>
                  </a:schemeClr>
                </a:solidFill>
                <a:latin typeface="Calibri"/>
                <a:cs typeface="Calibri"/>
              </a:rPr>
              <a:t>commissioning proposals</a:t>
            </a:r>
          </a:p>
        </p:txBody>
      </p:sp>
      <p:sp>
        <p:nvSpPr>
          <p:cNvPr id="102" name="object 25"/>
          <p:cNvSpPr txBox="1"/>
          <p:nvPr/>
        </p:nvSpPr>
        <p:spPr>
          <a:xfrm>
            <a:off x="5546524" y="3210275"/>
            <a:ext cx="552853" cy="203707"/>
          </a:xfrm>
          <a:prstGeom prst="rect">
            <a:avLst/>
          </a:prstGeom>
        </p:spPr>
        <p:txBody>
          <a:bodyPr wrap="square" lIns="0" tIns="0" rIns="0" bIns="0" rtlCol="0">
            <a:noAutofit/>
          </a:bodyPr>
          <a:lstStyle/>
          <a:p>
            <a:pPr marL="12700" algn="ctr">
              <a:lnSpc>
                <a:spcPts val="1535"/>
              </a:lnSpc>
              <a:spcBef>
                <a:spcPts val="76"/>
              </a:spcBef>
            </a:pPr>
            <a:r>
              <a:rPr lang="en-US" i="1" dirty="0" smtClean="0">
                <a:solidFill>
                  <a:srgbClr val="FFFFFF"/>
                </a:solidFill>
                <a:latin typeface="Calibri"/>
                <a:cs typeface="Calibri"/>
              </a:rPr>
              <a:t>2019</a:t>
            </a:r>
          </a:p>
          <a:p>
            <a:pPr marL="12700" algn="ctr">
              <a:lnSpc>
                <a:spcPts val="1535"/>
              </a:lnSpc>
              <a:spcBef>
                <a:spcPts val="76"/>
              </a:spcBef>
            </a:pPr>
            <a:endParaRPr sz="1600" dirty="0">
              <a:solidFill>
                <a:srgbClr val="FFFFFF"/>
              </a:solidFill>
              <a:latin typeface="Times New Roman"/>
              <a:cs typeface="Times New Roman"/>
            </a:endParaRPr>
          </a:p>
        </p:txBody>
      </p:sp>
      <p:sp>
        <p:nvSpPr>
          <p:cNvPr id="103" name="object 25"/>
          <p:cNvSpPr txBox="1"/>
          <p:nvPr/>
        </p:nvSpPr>
        <p:spPr>
          <a:xfrm>
            <a:off x="3112950" y="3210275"/>
            <a:ext cx="552853" cy="203707"/>
          </a:xfrm>
          <a:prstGeom prst="rect">
            <a:avLst/>
          </a:prstGeom>
        </p:spPr>
        <p:txBody>
          <a:bodyPr wrap="square" lIns="0" tIns="0" rIns="0" bIns="0" rtlCol="0">
            <a:noAutofit/>
          </a:bodyPr>
          <a:lstStyle/>
          <a:p>
            <a:pPr marL="12700" algn="ctr">
              <a:lnSpc>
                <a:spcPts val="1535"/>
              </a:lnSpc>
              <a:spcBef>
                <a:spcPts val="76"/>
              </a:spcBef>
            </a:pPr>
            <a:r>
              <a:rPr lang="en-US" i="1" dirty="0" smtClean="0">
                <a:solidFill>
                  <a:srgbClr val="FFFFFF"/>
                </a:solidFill>
                <a:latin typeface="Calibri"/>
                <a:cs typeface="Calibri"/>
              </a:rPr>
              <a:t>2017</a:t>
            </a:r>
          </a:p>
          <a:p>
            <a:pPr marL="12700" algn="ctr">
              <a:lnSpc>
                <a:spcPts val="1535"/>
              </a:lnSpc>
              <a:spcBef>
                <a:spcPts val="76"/>
              </a:spcBef>
            </a:pPr>
            <a:endParaRPr sz="1600" dirty="0">
              <a:solidFill>
                <a:srgbClr val="FFFFFF"/>
              </a:solidFill>
              <a:latin typeface="Times New Roman"/>
              <a:cs typeface="Times New Roman"/>
            </a:endParaRPr>
          </a:p>
        </p:txBody>
      </p:sp>
      <p:sp>
        <p:nvSpPr>
          <p:cNvPr id="104" name="object 25"/>
          <p:cNvSpPr txBox="1"/>
          <p:nvPr/>
        </p:nvSpPr>
        <p:spPr>
          <a:xfrm>
            <a:off x="1908021" y="3210275"/>
            <a:ext cx="552853" cy="203707"/>
          </a:xfrm>
          <a:prstGeom prst="rect">
            <a:avLst/>
          </a:prstGeom>
        </p:spPr>
        <p:txBody>
          <a:bodyPr wrap="square" lIns="0" tIns="0" rIns="0" bIns="0" rtlCol="0">
            <a:noAutofit/>
          </a:bodyPr>
          <a:lstStyle/>
          <a:p>
            <a:pPr marL="12700" algn="ctr">
              <a:lnSpc>
                <a:spcPts val="1535"/>
              </a:lnSpc>
              <a:spcBef>
                <a:spcPts val="76"/>
              </a:spcBef>
            </a:pPr>
            <a:r>
              <a:rPr lang="en-US" i="1" dirty="0" smtClean="0">
                <a:solidFill>
                  <a:srgbClr val="FFFFFF"/>
                </a:solidFill>
                <a:latin typeface="Calibri"/>
                <a:cs typeface="Calibri"/>
              </a:rPr>
              <a:t>2016</a:t>
            </a:r>
          </a:p>
          <a:p>
            <a:pPr marL="12700" algn="ctr">
              <a:lnSpc>
                <a:spcPts val="1535"/>
              </a:lnSpc>
              <a:spcBef>
                <a:spcPts val="76"/>
              </a:spcBef>
            </a:pPr>
            <a:endParaRPr sz="1600" dirty="0">
              <a:solidFill>
                <a:srgbClr val="FFFFFF"/>
              </a:solidFill>
              <a:latin typeface="Times New Roman"/>
              <a:cs typeface="Times New Roman"/>
            </a:endParaRPr>
          </a:p>
        </p:txBody>
      </p:sp>
      <p:sp>
        <p:nvSpPr>
          <p:cNvPr id="105" name="object 25"/>
          <p:cNvSpPr txBox="1"/>
          <p:nvPr/>
        </p:nvSpPr>
        <p:spPr>
          <a:xfrm>
            <a:off x="6765724" y="3210275"/>
            <a:ext cx="552853" cy="203707"/>
          </a:xfrm>
          <a:prstGeom prst="rect">
            <a:avLst/>
          </a:prstGeom>
        </p:spPr>
        <p:txBody>
          <a:bodyPr wrap="square" lIns="0" tIns="0" rIns="0" bIns="0" rtlCol="0">
            <a:noAutofit/>
          </a:bodyPr>
          <a:lstStyle/>
          <a:p>
            <a:pPr marL="12700" algn="ctr">
              <a:lnSpc>
                <a:spcPts val="1535"/>
              </a:lnSpc>
              <a:spcBef>
                <a:spcPts val="76"/>
              </a:spcBef>
            </a:pPr>
            <a:r>
              <a:rPr lang="en-US" i="1" dirty="0" smtClean="0">
                <a:solidFill>
                  <a:srgbClr val="FFFFFF"/>
                </a:solidFill>
                <a:latin typeface="Calibri"/>
                <a:cs typeface="Calibri"/>
              </a:rPr>
              <a:t>2020</a:t>
            </a:r>
          </a:p>
          <a:p>
            <a:pPr marL="12700" algn="ctr">
              <a:lnSpc>
                <a:spcPts val="1535"/>
              </a:lnSpc>
              <a:spcBef>
                <a:spcPts val="76"/>
              </a:spcBef>
            </a:pPr>
            <a:endParaRPr sz="1600" dirty="0">
              <a:solidFill>
                <a:srgbClr val="FFFFFF"/>
              </a:solidFill>
              <a:latin typeface="Times New Roman"/>
              <a:cs typeface="Times New Roman"/>
            </a:endParaRPr>
          </a:p>
        </p:txBody>
      </p:sp>
      <p:sp>
        <p:nvSpPr>
          <p:cNvPr id="106" name="object 25"/>
          <p:cNvSpPr txBox="1"/>
          <p:nvPr/>
        </p:nvSpPr>
        <p:spPr>
          <a:xfrm>
            <a:off x="7988099" y="3210275"/>
            <a:ext cx="552853" cy="203707"/>
          </a:xfrm>
          <a:prstGeom prst="rect">
            <a:avLst/>
          </a:prstGeom>
        </p:spPr>
        <p:txBody>
          <a:bodyPr wrap="square" lIns="0" tIns="0" rIns="0" bIns="0" rtlCol="0">
            <a:noAutofit/>
          </a:bodyPr>
          <a:lstStyle/>
          <a:p>
            <a:pPr marL="12700" algn="ctr">
              <a:lnSpc>
                <a:spcPts val="1535"/>
              </a:lnSpc>
              <a:spcBef>
                <a:spcPts val="76"/>
              </a:spcBef>
            </a:pPr>
            <a:r>
              <a:rPr lang="en-US" i="1" dirty="0" smtClean="0">
                <a:solidFill>
                  <a:srgbClr val="FFFFFF"/>
                </a:solidFill>
                <a:latin typeface="Calibri"/>
                <a:cs typeface="Calibri"/>
              </a:rPr>
              <a:t>2021</a:t>
            </a:r>
          </a:p>
          <a:p>
            <a:pPr marL="12700" algn="ctr">
              <a:lnSpc>
                <a:spcPts val="1535"/>
              </a:lnSpc>
              <a:spcBef>
                <a:spcPts val="76"/>
              </a:spcBef>
            </a:pPr>
            <a:endParaRPr sz="1600" dirty="0">
              <a:solidFill>
                <a:srgbClr val="FFFFFF"/>
              </a:solidFill>
              <a:latin typeface="Times New Roman"/>
              <a:cs typeface="Times New Roman"/>
            </a:endParaRPr>
          </a:p>
        </p:txBody>
      </p:sp>
      <p:sp>
        <p:nvSpPr>
          <p:cNvPr id="107" name="object 25"/>
          <p:cNvSpPr txBox="1"/>
          <p:nvPr/>
        </p:nvSpPr>
        <p:spPr>
          <a:xfrm>
            <a:off x="4332134" y="3210275"/>
            <a:ext cx="552853" cy="203707"/>
          </a:xfrm>
          <a:prstGeom prst="rect">
            <a:avLst/>
          </a:prstGeom>
        </p:spPr>
        <p:txBody>
          <a:bodyPr wrap="square" lIns="0" tIns="0" rIns="0" bIns="0" rtlCol="0">
            <a:noAutofit/>
          </a:bodyPr>
          <a:lstStyle/>
          <a:p>
            <a:pPr marL="12700" algn="ctr">
              <a:lnSpc>
                <a:spcPts val="1535"/>
              </a:lnSpc>
              <a:spcBef>
                <a:spcPts val="76"/>
              </a:spcBef>
            </a:pPr>
            <a:r>
              <a:rPr lang="en-US" i="1" dirty="0" smtClean="0">
                <a:solidFill>
                  <a:srgbClr val="FFFFFF"/>
                </a:solidFill>
                <a:latin typeface="Calibri"/>
                <a:cs typeface="Calibri"/>
              </a:rPr>
              <a:t>2018</a:t>
            </a:r>
          </a:p>
          <a:p>
            <a:pPr marL="12700" algn="ctr">
              <a:lnSpc>
                <a:spcPts val="1535"/>
              </a:lnSpc>
              <a:spcBef>
                <a:spcPts val="76"/>
              </a:spcBef>
            </a:pPr>
            <a:endParaRPr sz="1600" dirty="0">
              <a:solidFill>
                <a:srgbClr val="FFFFFF"/>
              </a:solidFill>
              <a:latin typeface="Times New Roman"/>
              <a:cs typeface="Times New Roman"/>
            </a:endParaRPr>
          </a:p>
        </p:txBody>
      </p:sp>
      <p:sp>
        <p:nvSpPr>
          <p:cNvPr id="57" name="TextBox 56"/>
          <p:cNvSpPr txBox="1"/>
          <p:nvPr/>
        </p:nvSpPr>
        <p:spPr>
          <a:xfrm>
            <a:off x="1795820" y="117836"/>
            <a:ext cx="5534225" cy="892552"/>
          </a:xfrm>
          <a:prstGeom prst="rect">
            <a:avLst/>
          </a:prstGeom>
          <a:noFill/>
        </p:spPr>
        <p:txBody>
          <a:bodyPr wrap="none" rtlCol="0">
            <a:spAutoFit/>
          </a:bodyPr>
          <a:lstStyle/>
          <a:p>
            <a:pPr algn="ctr"/>
            <a:r>
              <a:rPr lang="en-US" sz="3200" i="1" dirty="0" smtClean="0">
                <a:solidFill>
                  <a:srgbClr val="FFFFFF"/>
                </a:solidFill>
                <a:effectLst>
                  <a:outerShdw blurRad="50800" dist="38100" dir="13500000" algn="br" rotWithShape="0">
                    <a:prstClr val="black">
                      <a:alpha val="40000"/>
                    </a:prstClr>
                  </a:outerShdw>
                </a:effectLst>
              </a:rPr>
              <a:t>JWST Science Planning Timeline</a:t>
            </a:r>
          </a:p>
          <a:p>
            <a:pPr algn="ctr"/>
            <a:r>
              <a:rPr lang="en-US" sz="2000" i="1" dirty="0" smtClean="0">
                <a:solidFill>
                  <a:srgbClr val="FFFFFF"/>
                </a:solidFill>
                <a:effectLst>
                  <a:outerShdw blurRad="50800" dist="38100" dir="13500000" algn="br" rotWithShape="0">
                    <a:prstClr val="black">
                      <a:alpha val="40000"/>
                    </a:prstClr>
                  </a:outerShdw>
                </a:effectLst>
              </a:rPr>
              <a:t>(as of 2014Feb)</a:t>
            </a:r>
          </a:p>
        </p:txBody>
      </p:sp>
    </p:spTree>
    <p:extLst>
      <p:ext uri="{BB962C8B-B14F-4D97-AF65-F5344CB8AC3E}">
        <p14:creationId xmlns:p14="http://schemas.microsoft.com/office/powerpoint/2010/main" val="15587660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1297</TotalTime>
  <Words>1152</Words>
  <Application>Microsoft Macintosh PowerPoint</Application>
  <PresentationFormat>On-screen Show (4:3)</PresentationFormat>
  <Paragraphs>354</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JWST Science Timeline:  Current Status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JWST Science Timeline:  Current Status</dc:title>
  <dc:creator>janice lee</dc:creator>
  <cp:lastModifiedBy>janice lee</cp:lastModifiedBy>
  <cp:revision>84</cp:revision>
  <dcterms:created xsi:type="dcterms:W3CDTF">2014-01-29T18:24:53Z</dcterms:created>
  <dcterms:modified xsi:type="dcterms:W3CDTF">2014-03-05T01:22:28Z</dcterms:modified>
</cp:coreProperties>
</file>