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319" r:id="rId2"/>
    <p:sldId id="280" r:id="rId3"/>
    <p:sldId id="332" r:id="rId4"/>
    <p:sldId id="257" r:id="rId5"/>
    <p:sldId id="322" r:id="rId6"/>
    <p:sldId id="323" r:id="rId7"/>
    <p:sldId id="324" r:id="rId8"/>
    <p:sldId id="325" r:id="rId9"/>
    <p:sldId id="334" r:id="rId10"/>
    <p:sldId id="288" r:id="rId11"/>
    <p:sldId id="327" r:id="rId12"/>
    <p:sldId id="336" r:id="rId13"/>
    <p:sldId id="329" r:id="rId14"/>
    <p:sldId id="335" r:id="rId15"/>
    <p:sldId id="333" r:id="rId16"/>
    <p:sldId id="326" r:id="rId17"/>
    <p:sldId id="313" r:id="rId18"/>
    <p:sldId id="337" r:id="rId19"/>
  </p:sldIdLst>
  <p:sldSz cx="9144000" cy="6858000" type="screen4x3"/>
  <p:notesSz cx="6858000" cy="9144000"/>
  <p:defaultTextStyle>
    <a:defPPr>
      <a:defRPr lang="en-US"/>
    </a:defPPr>
    <a:lvl1pPr marL="0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9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6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1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38" algn="l" defTabSz="457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7701"/>
    <a:srgbClr val="F1A328"/>
    <a:srgbClr val="EE9346"/>
    <a:srgbClr val="D43425"/>
    <a:srgbClr val="D64425"/>
    <a:srgbClr val="DEAC24"/>
    <a:srgbClr val="44124D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8863D-F17C-794B-95F4-372E630210F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D1EFD-E8B9-C14D-9BC6-74A8B9939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9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6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1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38" algn="l" defTabSz="457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85D7E-27B8-3349-89F8-63C4F19B9B20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occurs *before* the transit!!</a:t>
            </a:r>
            <a:r>
              <a:rPr lang="en-US" baseline="0" dirty="0" smtClean="0"/>
              <a:t>  Feature observed in 8 micron data is likely a detector effect related to the detector ramp, which we didn’t know about at the time of that publication.  8 micron contrast is either 247 +/- 51 K or 160 +/- 51 K, and 24 micron contrast is 236 +/</a:t>
            </a:r>
            <a:r>
              <a:rPr lang="en-US" baseline="0" smtClean="0"/>
              <a:t>- 48 K or 188 +/- 48 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FE5B-B8FA-6446-B4A2-62FC27BAEC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occurs *before* the transit!!</a:t>
            </a:r>
            <a:r>
              <a:rPr lang="en-US" baseline="0" dirty="0" smtClean="0"/>
              <a:t>  Feature observed in 8 micron data is likely a detector effect related to the detector ramp, which we didn’t know about at the time of that publication.  8 micron contrast is either 247 +/- 51 K or 160 +/- 51 K, and 24 micron contrast is 236 +/</a:t>
            </a:r>
            <a:r>
              <a:rPr lang="en-US" baseline="0" smtClean="0"/>
              <a:t>- 48 K or 188 +/- 48 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FE5B-B8FA-6446-B4A2-62FC27BAEC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6E7AE-3167-E04E-B00F-DB8A8D017F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6F817-090C-E54A-911F-28F01C8BDE2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Talk about model fit, early data near transit.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occurs *before* the transit!!</a:t>
            </a:r>
            <a:r>
              <a:rPr lang="en-US" baseline="0" dirty="0" smtClean="0"/>
              <a:t>  Feature observed in 8 micron data is likely a detector effect related to the detector ramp, which we didn’t know about at the time of that publication.  8 micron contrast is either 247 +/- 51 K or 160 +/- 51 K, and 24 micron contrast is 236 +/</a:t>
            </a:r>
            <a:r>
              <a:rPr lang="en-US" baseline="0" smtClean="0"/>
              <a:t>- 48 K or 188 +/- 48 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FE5B-B8FA-6446-B4A2-62FC27BAEC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occurs *before* the transit!!</a:t>
            </a:r>
            <a:r>
              <a:rPr lang="en-US" baseline="0" dirty="0" smtClean="0"/>
              <a:t>  Feature observed in 8 micron data is likely a detector effect related to the detector ramp, which we didn’t know about at the time of that publication.  8 micron contrast is either 247 +/- 51 K or 160 +/- 51 K, and 24 micron contrast is 236 +/</a:t>
            </a:r>
            <a:r>
              <a:rPr lang="en-US" baseline="0" smtClean="0"/>
              <a:t>- 48 K or 188 +/- 48 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FE5B-B8FA-6446-B4A2-62FC27BAEC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occurs *before* the transit!!</a:t>
            </a:r>
            <a:r>
              <a:rPr lang="en-US" baseline="0" dirty="0" smtClean="0"/>
              <a:t>  Feature observed in 8 micron data is likely a detector effect related to the detector ramp, which we didn’t know about at the time of that publication.  8 micron contrast is either 247 +/- 51 K or 160 +/- 51 K, and 24 micron contrast is 236 +/</a:t>
            </a:r>
            <a:r>
              <a:rPr lang="en-US" baseline="0" smtClean="0"/>
              <a:t>- 48 K or 188 +/- 48 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FE5B-B8FA-6446-B4A2-62FC27BAEC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occurs *before* the transit!!</a:t>
            </a:r>
            <a:r>
              <a:rPr lang="en-US" baseline="0" dirty="0" smtClean="0"/>
              <a:t>  Feature observed in 8 micron data is likely a detector effect related to the detector ramp, which we didn’t know about at the time of that publication.  8 micron contrast is either 247 +/- 51 K or 160 +/- 51 K, and 24 micron contrast is 236 +/</a:t>
            </a:r>
            <a:r>
              <a:rPr lang="en-US" baseline="0" smtClean="0"/>
              <a:t>- 48 K or 188 +/- 48 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FE5B-B8FA-6446-B4A2-62FC27BAEC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D1EFD-E8B9-C14D-9BC6-74A8B9939F1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C4A43-5ADE-4F4F-BAD1-DC0B7C6A58BF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Understanding how the properties of the planet vary as a function of longitude is crucial for interpreting the dayside emission spectra from secondary eclipse obs.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1" indent="0">
              <a:buNone/>
              <a:defRPr sz="1600" b="1"/>
            </a:lvl4pPr>
            <a:lvl5pPr marL="1828669" indent="0">
              <a:buNone/>
              <a:defRPr sz="1600" b="1"/>
            </a:lvl5pPr>
            <a:lvl6pPr marL="2285836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1" indent="0">
              <a:buNone/>
              <a:defRPr sz="1600" b="1"/>
            </a:lvl8pPr>
            <a:lvl9pPr marL="36573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1" indent="0">
              <a:buNone/>
              <a:defRPr sz="1600" b="1"/>
            </a:lvl4pPr>
            <a:lvl5pPr marL="1828669" indent="0">
              <a:buNone/>
              <a:defRPr sz="1600" b="1"/>
            </a:lvl5pPr>
            <a:lvl6pPr marL="2285836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1" indent="0">
              <a:buNone/>
              <a:defRPr sz="1600" b="1"/>
            </a:lvl8pPr>
            <a:lvl9pPr marL="36573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5" indent="0">
              <a:buNone/>
              <a:defRPr sz="1000"/>
            </a:lvl3pPr>
            <a:lvl4pPr marL="1371501" indent="0">
              <a:buNone/>
              <a:defRPr sz="900"/>
            </a:lvl4pPr>
            <a:lvl5pPr marL="1828669" indent="0">
              <a:buNone/>
              <a:defRPr sz="900"/>
            </a:lvl5pPr>
            <a:lvl6pPr marL="2285836" indent="0">
              <a:buNone/>
              <a:defRPr sz="900"/>
            </a:lvl6pPr>
            <a:lvl7pPr marL="2743004" indent="0">
              <a:buNone/>
              <a:defRPr sz="900"/>
            </a:lvl7pPr>
            <a:lvl8pPr marL="3200171" indent="0">
              <a:buNone/>
              <a:defRPr sz="900"/>
            </a:lvl8pPr>
            <a:lvl9pPr marL="36573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5" indent="0">
              <a:buNone/>
              <a:defRPr sz="2400"/>
            </a:lvl3pPr>
            <a:lvl4pPr marL="1371501" indent="0">
              <a:buNone/>
              <a:defRPr sz="2000"/>
            </a:lvl4pPr>
            <a:lvl5pPr marL="1828669" indent="0">
              <a:buNone/>
              <a:defRPr sz="2000"/>
            </a:lvl5pPr>
            <a:lvl6pPr marL="2285836" indent="0">
              <a:buNone/>
              <a:defRPr sz="2000"/>
            </a:lvl6pPr>
            <a:lvl7pPr marL="2743004" indent="0">
              <a:buNone/>
              <a:defRPr sz="2000"/>
            </a:lvl7pPr>
            <a:lvl8pPr marL="3200171" indent="0">
              <a:buNone/>
              <a:defRPr sz="2000"/>
            </a:lvl8pPr>
            <a:lvl9pPr marL="36573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5" indent="0">
              <a:buNone/>
              <a:defRPr sz="1000"/>
            </a:lvl3pPr>
            <a:lvl4pPr marL="1371501" indent="0">
              <a:buNone/>
              <a:defRPr sz="900"/>
            </a:lvl4pPr>
            <a:lvl5pPr marL="1828669" indent="0">
              <a:buNone/>
              <a:defRPr sz="900"/>
            </a:lvl5pPr>
            <a:lvl6pPr marL="2285836" indent="0">
              <a:buNone/>
              <a:defRPr sz="900"/>
            </a:lvl6pPr>
            <a:lvl7pPr marL="2743004" indent="0">
              <a:buNone/>
              <a:defRPr sz="900"/>
            </a:lvl7pPr>
            <a:lvl8pPr marL="3200171" indent="0">
              <a:buNone/>
              <a:defRPr sz="900"/>
            </a:lvl8pPr>
            <a:lvl9pPr marL="36573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4BBE-B2A9-864C-8377-E339F1087749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422C-8F43-3049-B4A2-5C600E24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45716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7" indent="-285730" algn="l" defTabSz="4571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8" indent="-228583" algn="l" defTabSz="4571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6" indent="-228583" algn="l" defTabSz="4571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3" indent="-228583" algn="l" defTabSz="45716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9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7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4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2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1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9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6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1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6057328" cy="4031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14300"/>
            <a:ext cx="63500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Atmospheric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Dynamics of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Extrasolar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Planets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219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Heather Knutson</a:t>
            </a:r>
          </a:p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Division of Geological and Planetary Sciences</a:t>
            </a:r>
          </a:p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California Institute of Technology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8400" y="37338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Circulation models for HD 80606b (Laughlin et al. 2009).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Image credit D.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  <a:cs typeface="Arial"/>
              </a:rPr>
              <a:t>Kasen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 (UCSC)/NASA/JPL-Caltech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98190"/>
            <a:ext cx="6756400" cy="724429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"/>
                <a:cs typeface="Arial"/>
              </a:rPr>
              <a:t>The New Frontier: </a:t>
            </a:r>
            <a:br>
              <a:rPr lang="en-US" sz="3000" b="1" dirty="0" smtClean="0">
                <a:latin typeface="Arial"/>
                <a:cs typeface="Arial"/>
              </a:rPr>
            </a:br>
            <a:r>
              <a:rPr lang="en-US" sz="3000" b="1" dirty="0" smtClean="0">
                <a:latin typeface="Arial"/>
                <a:cs typeface="Arial"/>
              </a:rPr>
              <a:t>Spectroscopic Phase Curves</a:t>
            </a:r>
            <a:endParaRPr lang="en-US" sz="3000" b="1" dirty="0">
              <a:latin typeface="Arial"/>
              <a:cs typeface="Arial"/>
            </a:endParaRPr>
          </a:p>
        </p:txBody>
      </p:sp>
      <p:pic>
        <p:nvPicPr>
          <p:cNvPr id="50" name="Picture 49" descr="Fig10-white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300"/>
            <a:ext cx="9144000" cy="3657600"/>
          </a:xfrm>
          <a:prstGeom prst="rect">
            <a:avLst/>
          </a:prstGeom>
        </p:spPr>
      </p:pic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692149" y="5410200"/>
            <a:ext cx="8096251" cy="71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399" tIns="51200" rIns="102399" bIns="51200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Arial"/>
                <a:ea typeface="Tahoma" charset="0"/>
                <a:cs typeface="Arial"/>
              </a:rPr>
              <a:t>40 HST orbits </a:t>
            </a:r>
            <a:r>
              <a:rPr lang="en-US" sz="2000" dirty="0" smtClean="0">
                <a:latin typeface="Arial"/>
                <a:ea typeface="Tahoma" charset="0"/>
                <a:cs typeface="Arial"/>
              </a:rPr>
              <a:t>of the transiting hot Jupiter WASP-43b observed with HST WFC3 spectroscopy from 1.1-1.7 </a:t>
            </a:r>
            <a:r>
              <a:rPr lang="en-US" sz="2000" dirty="0" err="1" smtClean="0">
                <a:latin typeface="Arial"/>
                <a:ea typeface="Tahoma" charset="0"/>
                <a:cs typeface="Arial"/>
              </a:rPr>
              <a:t>μm</a:t>
            </a:r>
            <a:r>
              <a:rPr lang="en-US" sz="2000" dirty="0" smtClean="0">
                <a:latin typeface="Arial"/>
                <a:ea typeface="Tahoma" charset="0"/>
                <a:cs typeface="Arial"/>
              </a:rPr>
              <a:t> (Stevenson et al. in prep.)</a:t>
            </a:r>
            <a:endParaRPr lang="en-US" sz="2000" dirty="0">
              <a:latin typeface="Arial"/>
              <a:ea typeface="Tahoma" charset="0"/>
              <a:cs typeface="Arial"/>
            </a:endParaRPr>
          </a:p>
        </p:txBody>
      </p:sp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901700" y="1318411"/>
            <a:ext cx="7772400" cy="41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399" tIns="51200" rIns="102399" bIns="51200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Arial"/>
                <a:ea typeface="Tahoma" charset="0"/>
                <a:cs typeface="Arial"/>
              </a:rPr>
              <a:t>White-light phase curve spanning three planet orbits (3 days).</a:t>
            </a:r>
            <a:endParaRPr lang="en-US" sz="2000" b="1" dirty="0">
              <a:latin typeface="Arial"/>
              <a:ea typeface="Tahoma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SP43b-Screenshot-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73" y="0"/>
            <a:ext cx="70932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52400"/>
            <a:ext cx="5549900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Night Side Spectrum + Maps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4410045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Each wavelength probes a different depth in the atmosphere.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SP43b-Screenshot-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73" y="0"/>
            <a:ext cx="70932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300" y="152400"/>
            <a:ext cx="6477000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Quarter Phase Spectrum + Maps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SP43b-Screenshot-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73" y="0"/>
            <a:ext cx="70932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52400"/>
            <a:ext cx="5549900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Day Side Spectrum + Maps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65700" y="2082800"/>
            <a:ext cx="2133600" cy="844610"/>
            <a:chOff x="4965700" y="2082800"/>
            <a:chExt cx="2133600" cy="844610"/>
          </a:xfrm>
        </p:grpSpPr>
        <p:sp>
          <p:nvSpPr>
            <p:cNvPr id="6" name="TextBox 5"/>
            <p:cNvSpPr txBox="1"/>
            <p:nvPr/>
          </p:nvSpPr>
          <p:spPr>
            <a:xfrm>
              <a:off x="4965700" y="25273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Arial"/>
                  <a:cs typeface="Arial"/>
                </a:rPr>
                <a:t>Water absorption</a:t>
              </a:r>
              <a:endParaRPr lang="en-US" sz="2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rot="16200000" flipV="1">
              <a:off x="5403850" y="1898650"/>
              <a:ext cx="444500" cy="8128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92300" y="3079810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Spectra constrain chemical 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thermal gradients.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46" y="485387"/>
            <a:ext cx="7157654" cy="72080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Testing Climate Models: </a:t>
            </a:r>
            <a:b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From the Simple to the Complex</a:t>
            </a:r>
            <a:b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456902" y="1319801"/>
            <a:ext cx="3973130" cy="954850"/>
            <a:chOff x="484570" y="1334882"/>
            <a:chExt cx="3973130" cy="954850"/>
          </a:xfrm>
        </p:grpSpPr>
        <p:sp>
          <p:nvSpPr>
            <p:cNvPr id="31" name="TextBox 30"/>
            <p:cNvSpPr txBox="1"/>
            <p:nvPr/>
          </p:nvSpPr>
          <p:spPr>
            <a:xfrm>
              <a:off x="1525728" y="1394650"/>
              <a:ext cx="29319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What is the day-night temperature gradient?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Oval 1058"/>
            <p:cNvSpPr>
              <a:spLocks noChangeArrowheads="1"/>
            </p:cNvSpPr>
            <p:nvPr/>
          </p:nvSpPr>
          <p:spPr bwMode="auto">
            <a:xfrm>
              <a:off x="484570" y="1334882"/>
              <a:ext cx="990600" cy="9548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" name="AutoShape 1059"/>
            <p:cNvSpPr>
              <a:spLocks noChangeArrowheads="1"/>
            </p:cNvSpPr>
            <p:nvPr/>
          </p:nvSpPr>
          <p:spPr bwMode="auto">
            <a:xfrm>
              <a:off x="484570" y="1335942"/>
              <a:ext cx="516759" cy="953789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33"/>
                </a:solidFill>
                <a:latin typeface="Calibri" charset="0"/>
              </a:endParaRPr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1356929" y="2374898"/>
            <a:ext cx="5354157" cy="954850"/>
            <a:chOff x="1166429" y="2501898"/>
            <a:chExt cx="5354157" cy="954850"/>
          </a:xfrm>
        </p:grpSpPr>
        <p:sp>
          <p:nvSpPr>
            <p:cNvPr id="32" name="TextBox 31"/>
            <p:cNvSpPr txBox="1"/>
            <p:nvPr/>
          </p:nvSpPr>
          <p:spPr>
            <a:xfrm>
              <a:off x="2394814" y="2590800"/>
              <a:ext cx="41257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What are the locations of the hottest and coldest regions?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1" name="Oval 1058"/>
            <p:cNvSpPr>
              <a:spLocks noChangeArrowheads="1"/>
            </p:cNvSpPr>
            <p:nvPr/>
          </p:nvSpPr>
          <p:spPr bwMode="auto">
            <a:xfrm>
              <a:off x="1166429" y="2501898"/>
              <a:ext cx="990600" cy="9548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312333" y="2767568"/>
              <a:ext cx="840462" cy="4529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546893" y="2890337"/>
              <a:ext cx="472162" cy="212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0" y="3492229"/>
            <a:ext cx="9169400" cy="430879"/>
            <a:chOff x="0" y="3543029"/>
            <a:chExt cx="9169400" cy="430879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0" y="3556000"/>
              <a:ext cx="9144000" cy="254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736486" y="3543029"/>
              <a:ext cx="2432914" cy="430879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  <a:latin typeface="Arial"/>
                  <a:cs typeface="Arial"/>
                </a:rPr>
                <a:t>Multi-wavelength</a:t>
              </a:r>
              <a:endParaRPr lang="en-US" sz="2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69"/>
          <p:cNvGrpSpPr/>
          <p:nvPr/>
        </p:nvGrpSpPr>
        <p:grpSpPr>
          <a:xfrm>
            <a:off x="87603" y="3894674"/>
            <a:ext cx="7419372" cy="1085183"/>
            <a:chOff x="87603" y="3945474"/>
            <a:chExt cx="7419372" cy="1085183"/>
          </a:xfrm>
        </p:grpSpPr>
        <p:sp>
          <p:nvSpPr>
            <p:cNvPr id="33" name="TextBox 32"/>
            <p:cNvSpPr txBox="1"/>
            <p:nvPr/>
          </p:nvSpPr>
          <p:spPr>
            <a:xfrm>
              <a:off x="3850368" y="4150951"/>
              <a:ext cx="3656607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How does this structure vary with altitude/pressure?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520495" y="3945474"/>
              <a:ext cx="1051208" cy="1065819"/>
            </a:xfrm>
            <a:prstGeom prst="ellipse">
              <a:avLst/>
            </a:prstGeom>
            <a:solidFill>
              <a:srgbClr val="FF770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7603" y="3964838"/>
              <a:ext cx="1059319" cy="10658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50221" y="4063125"/>
              <a:ext cx="941616" cy="86905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8158" y="4150951"/>
              <a:ext cx="706212" cy="6558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285571" y="3954427"/>
              <a:ext cx="1051208" cy="1065819"/>
            </a:xfrm>
            <a:prstGeom prst="ellipse">
              <a:avLst/>
            </a:prstGeom>
            <a:solidFill>
              <a:srgbClr val="F1A32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448023" y="4191631"/>
              <a:ext cx="887687" cy="6148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734278" y="4331642"/>
              <a:ext cx="576218" cy="344342"/>
            </a:xfrm>
            <a:prstGeom prst="ellipse">
              <a:avLst/>
            </a:prstGeom>
            <a:solidFill>
              <a:srgbClr val="D434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oon 61"/>
            <p:cNvSpPr/>
            <p:nvPr/>
          </p:nvSpPr>
          <p:spPr>
            <a:xfrm rot="16200000" flipV="1">
              <a:off x="2854808" y="4318570"/>
              <a:ext cx="384259" cy="975785"/>
            </a:xfrm>
            <a:prstGeom prst="moon">
              <a:avLst/>
            </a:prstGeom>
            <a:solidFill>
              <a:srgbClr val="F1A3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69" name="Moon 68"/>
            <p:cNvSpPr/>
            <p:nvPr/>
          </p:nvSpPr>
          <p:spPr>
            <a:xfrm rot="5400000">
              <a:off x="2854808" y="3664127"/>
              <a:ext cx="384259" cy="975785"/>
            </a:xfrm>
            <a:prstGeom prst="moon">
              <a:avLst/>
            </a:prstGeom>
            <a:solidFill>
              <a:srgbClr val="F1A3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2018947" y="4625184"/>
            <a:ext cx="6488675" cy="2109141"/>
            <a:chOff x="2018947" y="4472784"/>
            <a:chExt cx="6488675" cy="2109141"/>
          </a:xfrm>
        </p:grpSpPr>
        <p:pic>
          <p:nvPicPr>
            <p:cNvPr id="72" name="Picture 71" descr="sun_spectru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8947" y="5192923"/>
              <a:ext cx="2083503" cy="138900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102450" y="5524500"/>
              <a:ext cx="44051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How does the composition of the atmosphere vary with location?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16200000" flipH="1">
              <a:off x="2596753" y="4936729"/>
              <a:ext cx="927891" cy="1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earth.jpg"/>
          <p:cNvPicPr>
            <a:picLocks noChangeAspect="1"/>
          </p:cNvPicPr>
          <p:nvPr/>
        </p:nvPicPr>
        <p:blipFill>
          <a:blip r:embed="rId3"/>
          <a:srcRect l="32036" t="3167" r="4847" b="9357"/>
          <a:stretch>
            <a:fillRect/>
          </a:stretch>
        </p:blipFill>
        <p:spPr>
          <a:xfrm>
            <a:off x="0" y="1176186"/>
            <a:ext cx="4013200" cy="5562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317500"/>
            <a:ext cx="8229600" cy="720809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FFFF00"/>
                </a:solidFill>
                <a:latin typeface="Arial"/>
                <a:cs typeface="Arial"/>
              </a:rPr>
              <a:t>What Can We Learn From</a:t>
            </a:r>
            <a:r>
              <a:rPr lang="en-US" sz="3800" b="1" dirty="0" smtClean="0">
                <a:solidFill>
                  <a:srgbClr val="FFFF00"/>
                </a:solidFill>
                <a:latin typeface="Arial"/>
                <a:cs typeface="Arial"/>
              </a:rPr>
              <a:t> IR </a:t>
            </a:r>
            <a:r>
              <a:rPr lang="en-US" sz="3800" b="1" dirty="0" smtClean="0">
                <a:solidFill>
                  <a:srgbClr val="FFFF00"/>
                </a:solidFill>
                <a:latin typeface="Arial"/>
                <a:cs typeface="Arial"/>
              </a:rPr>
              <a:t>Phase Curves of Terrestrial Planets?</a:t>
            </a:r>
            <a:endParaRPr lang="en-US" sz="3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8446" y="1663700"/>
            <a:ext cx="4876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  <a:latin typeface="Arial"/>
                <a:cs typeface="Arial"/>
              </a:rPr>
              <a:t>1. Airless planets will have </a:t>
            </a:r>
            <a:r>
              <a:rPr lang="en-US" sz="1900" b="1" dirty="0" smtClean="0">
                <a:solidFill>
                  <a:srgbClr val="FFFF00"/>
                </a:solidFill>
                <a:latin typeface="Arial"/>
                <a:cs typeface="Arial"/>
              </a:rPr>
              <a:t>larger phase curve amplitudes </a:t>
            </a:r>
            <a:r>
              <a:rPr lang="en-US" sz="1900" dirty="0" smtClean="0">
                <a:solidFill>
                  <a:schemeClr val="bg1"/>
                </a:solidFill>
                <a:latin typeface="Arial"/>
                <a:cs typeface="Arial"/>
              </a:rPr>
              <a:t>as compared to planets with thick atmospheres.</a:t>
            </a:r>
            <a:endParaRPr lang="en-US"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6100" y="2946400"/>
            <a:ext cx="445014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  <a:latin typeface="Arial"/>
                <a:cs typeface="Arial"/>
              </a:rPr>
              <a:t>2. Even band-integrated phase curve shapes are still </a:t>
            </a:r>
            <a:r>
              <a:rPr lang="en-US" sz="1900" b="1" dirty="0" smtClean="0">
                <a:solidFill>
                  <a:srgbClr val="FFFF00"/>
                </a:solidFill>
                <a:latin typeface="Arial"/>
                <a:cs typeface="Arial"/>
              </a:rPr>
              <a:t>sensitive to patchy clouds</a:t>
            </a:r>
            <a:r>
              <a:rPr lang="en-US" sz="19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1300" y="4305300"/>
            <a:ext cx="466604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  <a:latin typeface="Arial"/>
                <a:cs typeface="Arial"/>
              </a:rPr>
              <a:t>3. Would require </a:t>
            </a:r>
            <a:r>
              <a:rPr lang="en-US" sz="1900" b="1" dirty="0" smtClean="0">
                <a:solidFill>
                  <a:srgbClr val="FFFF00"/>
                </a:solidFill>
                <a:latin typeface="Arial"/>
                <a:cs typeface="Arial"/>
              </a:rPr>
              <a:t>nearly photon-limited precision</a:t>
            </a:r>
            <a:r>
              <a:rPr lang="en-US" sz="1900" dirty="0" smtClean="0">
                <a:solidFill>
                  <a:schemeClr val="bg1"/>
                </a:solidFill>
                <a:latin typeface="Arial"/>
                <a:cs typeface="Arial"/>
              </a:rPr>
              <a:t> on time scales of weeks (months) for a tidally locked 2 </a:t>
            </a:r>
            <a:r>
              <a:rPr lang="en-US" sz="1900" dirty="0" err="1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en-US" sz="1900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Earth</a:t>
            </a:r>
            <a:r>
              <a:rPr lang="en-US" sz="1900" dirty="0" smtClean="0">
                <a:solidFill>
                  <a:schemeClr val="bg1"/>
                </a:solidFill>
                <a:latin typeface="Arial"/>
                <a:cs typeface="Arial"/>
              </a:rPr>
              <a:t> planet in the habitable zone of a late (early) M star.</a:t>
            </a:r>
            <a:endParaRPr lang="en-US"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200" y="6399659"/>
            <a:ext cx="538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See Yang, Cowan, &amp; Abbott (2013) for more information.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139700"/>
            <a:ext cx="878205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556" b="1" dirty="0" smtClean="0">
                <a:solidFill>
                  <a:schemeClr val="bg1"/>
                </a:solidFill>
                <a:latin typeface="Arial"/>
                <a:ea typeface="Tahoma" pitchFamily="-106" charset="0"/>
                <a:cs typeface="Arial"/>
              </a:rPr>
              <a:t>The need for spectroscopy:</a:t>
            </a:r>
            <a:r>
              <a:rPr lang="en-US" sz="2600" dirty="0" smtClean="0">
                <a:solidFill>
                  <a:schemeClr val="bg1"/>
                </a:solidFill>
                <a:latin typeface="Arial"/>
                <a:ea typeface="Tahoma" pitchFamily="-106" charset="0"/>
                <a:cs typeface="Arial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rial"/>
                <a:ea typeface="Tahoma" pitchFamily="-106" charset="0"/>
                <a:cs typeface="Arial"/>
              </a:rPr>
            </a:br>
            <a:r>
              <a:rPr lang="en-US" sz="2444" dirty="0" smtClean="0">
                <a:solidFill>
                  <a:schemeClr val="bg1"/>
                </a:solidFill>
                <a:latin typeface="Arial"/>
                <a:ea typeface="Tahoma" pitchFamily="-106" charset="0"/>
                <a:cs typeface="Arial"/>
              </a:rPr>
              <a:t>Planets are not blackbodies (and we shouldn’t treat them that way).</a:t>
            </a:r>
          </a:p>
        </p:txBody>
      </p:sp>
      <p:pic>
        <p:nvPicPr>
          <p:cNvPr id="38915" name="Picture 4" descr="jupiter_at_many_wavelengt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84300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20"/>
          <p:cNvSpPr txBox="1">
            <a:spLocks noChangeArrowheads="1"/>
          </p:cNvSpPr>
          <p:nvPr/>
        </p:nvSpPr>
        <p:spPr bwMode="auto">
          <a:xfrm>
            <a:off x="8153400" y="5575300"/>
            <a:ext cx="95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ea typeface="Tahoma" pitchFamily="-106" charset="0"/>
                <a:cs typeface="Arial"/>
              </a:rPr>
              <a:t>Image credit G. Orton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1299" y="-35353"/>
            <a:ext cx="5041899" cy="377958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0" name="Picture 49" descr="ch1_phase_curv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57600" y="2552701"/>
            <a:ext cx="54864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300" y="381000"/>
            <a:ext cx="5029200" cy="17531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For eccentric planets, must worry about time-varying heating as well.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4500" y="4127501"/>
            <a:ext cx="3467100" cy="1015655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Peak flux occurs 4-6 hours after </a:t>
            </a:r>
            <a:r>
              <a:rPr lang="en-US" sz="2000" dirty="0" err="1" smtClean="0">
                <a:latin typeface="Arial"/>
                <a:cs typeface="Arial"/>
              </a:rPr>
              <a:t>periastron</a:t>
            </a:r>
            <a:r>
              <a:rPr lang="en-US" sz="2000" dirty="0" smtClean="0">
                <a:latin typeface="Arial"/>
                <a:cs typeface="Arial"/>
              </a:rPr>
              <a:t> passage.</a:t>
            </a:r>
          </a:p>
          <a:p>
            <a:r>
              <a:rPr lang="en-US" sz="2000" dirty="0" smtClean="0">
                <a:latin typeface="Arial"/>
                <a:cs typeface="Arial"/>
              </a:rPr>
              <a:t>(Lewis et al. 2013)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33900" y="4814619"/>
            <a:ext cx="1587500" cy="135420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HAT-P-2b</a:t>
            </a:r>
          </a:p>
          <a:p>
            <a:r>
              <a:rPr lang="en-US" sz="2000" dirty="0" smtClean="0">
                <a:latin typeface="Arial"/>
                <a:cs typeface="Arial"/>
              </a:rPr>
              <a:t>5 day orbit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=0.52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3.6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μm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01" y="330200"/>
            <a:ext cx="1358900" cy="461665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Figure courtesy G. Laughlin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50139"/>
              <a:stretch>
                <a:fillRect/>
              </a:stretch>
            </p:blipFill>
          </mc:Choice>
          <mc:Fallback>
            <p:blipFill>
              <a:blip r:embed="rId4"/>
              <a:srcRect r="50139"/>
              <a:stretch>
                <a:fillRect/>
              </a:stretch>
            </p:blipFill>
          </mc:Fallback>
        </mc:AlternateContent>
        <p:spPr>
          <a:xfrm>
            <a:off x="76200" y="77662"/>
            <a:ext cx="6752576" cy="47356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67300" y="3822701"/>
            <a:ext cx="4114800" cy="2921000"/>
            <a:chOff x="4927600" y="3822701"/>
            <a:chExt cx="4114800" cy="2921000"/>
          </a:xfrm>
        </p:grpSpPr>
        <p:sp>
          <p:nvSpPr>
            <p:cNvPr id="11" name="Rectangle 10"/>
            <p:cNvSpPr/>
            <p:nvPr/>
          </p:nvSpPr>
          <p:spPr>
            <a:xfrm>
              <a:off x="4927600" y="3822701"/>
              <a:ext cx="4114800" cy="283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fig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50000"/>
                <a:stretch>
                  <a:fillRect/>
                </a:stretch>
              </p:blipFill>
            </mc:Choice>
            <mc:Fallback>
              <p:blipFill>
                <a:blip r:embed="rId4"/>
                <a:srcRect l="50000"/>
                <a:stretch>
                  <a:fillRect/>
                </a:stretch>
              </p:blipFill>
            </mc:Fallback>
          </mc:AlternateContent>
          <p:spPr>
            <a:xfrm>
              <a:off x="4992842" y="3911601"/>
              <a:ext cx="4049558" cy="28321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44500" y="6254700"/>
            <a:ext cx="3746500" cy="400101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Yang, Cowan, &amp; Abbot (2013)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hotJ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9342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594100" y="1598613"/>
            <a:ext cx="4191000" cy="3139313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lIns="91434" tIns="45716" rIns="91434" bIns="45716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latin typeface="Arial"/>
                <a:ea typeface="Tahoma" charset="0"/>
                <a:cs typeface="Arial"/>
              </a:rPr>
              <a:t>Tidally locked </a:t>
            </a:r>
            <a:r>
              <a:rPr lang="en-US" sz="2200" dirty="0" smtClean="0">
                <a:latin typeface="Arial"/>
                <a:ea typeface="Tahoma" charset="0"/>
                <a:cs typeface="Arial"/>
              </a:rPr>
              <a:t>planets </a:t>
            </a:r>
            <a:r>
              <a:rPr lang="en-US" sz="2200" dirty="0">
                <a:latin typeface="Arial"/>
                <a:ea typeface="Tahoma" charset="0"/>
                <a:cs typeface="Arial"/>
              </a:rPr>
              <a:t>may have large thermal and/or chemical gradients between the two hemispheres</a:t>
            </a:r>
            <a:r>
              <a:rPr lang="en-US" sz="2200" dirty="0" smtClean="0">
                <a:latin typeface="Arial"/>
                <a:ea typeface="Tahoma" charset="0"/>
                <a:cs typeface="Arial"/>
              </a:rPr>
              <a:t>.</a:t>
            </a:r>
          </a:p>
          <a:p>
            <a:endParaRPr lang="en-US" sz="2200" dirty="0" smtClean="0">
              <a:latin typeface="Arial"/>
              <a:ea typeface="Tahoma" charset="0"/>
              <a:cs typeface="Arial"/>
            </a:endParaRPr>
          </a:p>
          <a:p>
            <a:r>
              <a:rPr lang="en-US" sz="2200" dirty="0">
                <a:latin typeface="Arial"/>
                <a:ea typeface="Tahoma" charset="0"/>
                <a:cs typeface="Arial"/>
              </a:rPr>
              <a:t>Planet’s slow rotation means that the circulation should be </a:t>
            </a:r>
            <a:r>
              <a:rPr lang="en-US" sz="2200" b="1" dirty="0">
                <a:latin typeface="Arial"/>
                <a:ea typeface="Tahoma" charset="0"/>
                <a:cs typeface="Arial"/>
              </a:rPr>
              <a:t>global in </a:t>
            </a:r>
            <a:r>
              <a:rPr lang="en-US" sz="2200" b="1" dirty="0" smtClean="0">
                <a:latin typeface="Arial"/>
                <a:ea typeface="Tahoma" charset="0"/>
                <a:cs typeface="Arial"/>
              </a:rPr>
              <a:t>scale</a:t>
            </a:r>
            <a:r>
              <a:rPr lang="en-US" sz="2200" dirty="0" smtClean="0">
                <a:latin typeface="Arial"/>
                <a:ea typeface="Tahoma" charset="0"/>
                <a:cs typeface="Arial"/>
              </a:rPr>
              <a:t> (broad jets, large vortices).</a:t>
            </a:r>
            <a:endParaRPr lang="en-US" sz="2200" dirty="0">
              <a:latin typeface="Arial"/>
              <a:ea typeface="Tahoma" charset="0"/>
              <a:cs typeface="Arial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2100" y="1084264"/>
            <a:ext cx="3263900" cy="4198937"/>
            <a:chOff x="292100" y="1046546"/>
            <a:chExt cx="3263900" cy="4198534"/>
          </a:xfrm>
        </p:grpSpPr>
        <p:pic>
          <p:nvPicPr>
            <p:cNvPr id="55303" name="Picture 5"/>
            <p:cNvPicPr>
              <a:picLocks noChangeAspect="1"/>
            </p:cNvPicPr>
            <p:nvPr/>
          </p:nvPicPr>
          <p:blipFill>
            <a:blip r:embed="rId4"/>
            <a:srcRect r="65166" b="49133"/>
            <a:stretch>
              <a:fillRect/>
            </a:stretch>
          </p:blipFill>
          <p:spPr bwMode="auto">
            <a:xfrm>
              <a:off x="1219200" y="1046546"/>
              <a:ext cx="2336800" cy="227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4" name="TextBox 6"/>
            <p:cNvSpPr txBox="1">
              <a:spLocks noChangeArrowheads="1"/>
            </p:cNvSpPr>
            <p:nvPr/>
          </p:nvSpPr>
          <p:spPr bwMode="auto">
            <a:xfrm>
              <a:off x="292100" y="1357313"/>
              <a:ext cx="1358900" cy="175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DCE6F2"/>
                  </a:solidFill>
                  <a:latin typeface="Arial"/>
                  <a:ea typeface="Tahoma" charset="0"/>
                  <a:cs typeface="Arial"/>
                </a:rPr>
                <a:t>Circulation model for HD 80606b </a:t>
              </a:r>
              <a:r>
                <a:rPr lang="en-US" sz="1200" dirty="0">
                  <a:solidFill>
                    <a:srgbClr val="DCE6F2"/>
                  </a:solidFill>
                  <a:latin typeface="Arial"/>
                  <a:ea typeface="Tahoma" charset="0"/>
                  <a:cs typeface="Arial"/>
                </a:rPr>
                <a:t>Laughlin et al. 2009, image credit D. </a:t>
              </a:r>
              <a:r>
                <a:rPr lang="en-US" sz="1200" dirty="0" err="1">
                  <a:solidFill>
                    <a:srgbClr val="DCE6F2"/>
                  </a:solidFill>
                  <a:latin typeface="Arial"/>
                  <a:ea typeface="Tahoma" charset="0"/>
                  <a:cs typeface="Arial"/>
                </a:rPr>
                <a:t>Kasen</a:t>
              </a:r>
              <a:r>
                <a:rPr lang="en-US" sz="1200" dirty="0">
                  <a:solidFill>
                    <a:srgbClr val="DCE6F2"/>
                  </a:solidFill>
                  <a:latin typeface="Arial"/>
                  <a:ea typeface="Tahoma" charset="0"/>
                  <a:cs typeface="Arial"/>
                </a:rPr>
                <a:t> (UCSC)/NASA/JPL-Caltech</a:t>
              </a:r>
            </a:p>
          </p:txBody>
        </p:sp>
        <p:pic>
          <p:nvPicPr>
            <p:cNvPr id="55305" name="Picture 4" descr="jupiter_at_many_wavelengths"/>
            <p:cNvPicPr>
              <a:picLocks noChangeAspect="1" noChangeArrowheads="1"/>
            </p:cNvPicPr>
            <p:nvPr/>
          </p:nvPicPr>
          <p:blipFill>
            <a:blip r:embed="rId5"/>
            <a:srcRect t="5556" r="67548" b="53967"/>
            <a:stretch>
              <a:fillRect/>
            </a:stretch>
          </p:blipFill>
          <p:spPr bwMode="auto">
            <a:xfrm>
              <a:off x="1219200" y="3301980"/>
              <a:ext cx="23368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Box 11"/>
            <p:cNvSpPr txBox="1">
              <a:spLocks noChangeArrowheads="1"/>
            </p:cNvSpPr>
            <p:nvPr/>
          </p:nvSpPr>
          <p:spPr bwMode="auto">
            <a:xfrm>
              <a:off x="292100" y="3790771"/>
              <a:ext cx="1066800" cy="95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DCE6F2"/>
                  </a:solidFill>
                  <a:latin typeface="Arial"/>
                  <a:ea typeface="Tahoma" charset="0"/>
                  <a:cs typeface="Arial"/>
                </a:rPr>
                <a:t>Jupiter at 4.8 </a:t>
              </a:r>
              <a:r>
                <a:rPr lang="en-US" sz="1600" dirty="0" err="1">
                  <a:solidFill>
                    <a:srgbClr val="DCE6F2"/>
                  </a:solidFill>
                  <a:latin typeface="Arial"/>
                  <a:ea typeface="Lucida Grande" charset="0"/>
                  <a:cs typeface="Arial"/>
                </a:rPr>
                <a:t>μ</a:t>
              </a:r>
              <a:r>
                <a:rPr lang="en-US" sz="1600" dirty="0" err="1">
                  <a:solidFill>
                    <a:srgbClr val="DCE6F2"/>
                  </a:solidFill>
                  <a:latin typeface="Arial"/>
                  <a:ea typeface="Tahoma" charset="0"/>
                  <a:cs typeface="Arial"/>
                </a:rPr>
                <a:t>m</a:t>
              </a:r>
              <a:r>
                <a:rPr lang="en-US" sz="1600" dirty="0">
                  <a:solidFill>
                    <a:srgbClr val="DCE6F2"/>
                  </a:solidFill>
                  <a:latin typeface="Arial"/>
                  <a:ea typeface="Tahoma" charset="0"/>
                  <a:cs typeface="Arial"/>
                </a:rPr>
                <a:t>.</a:t>
              </a:r>
            </a:p>
            <a:p>
              <a:r>
                <a:rPr lang="en-US" sz="1200" dirty="0">
                  <a:solidFill>
                    <a:srgbClr val="DCE6F2"/>
                  </a:solidFill>
                  <a:latin typeface="Arial"/>
                  <a:ea typeface="Tahoma" charset="0"/>
                  <a:cs typeface="Arial"/>
                </a:rPr>
                <a:t>Image credit Glen Orton</a:t>
              </a:r>
            </a:p>
          </p:txBody>
        </p:sp>
      </p:grpSp>
      <p:sp>
        <p:nvSpPr>
          <p:cNvPr id="55302" name="TextBox 9"/>
          <p:cNvSpPr txBox="1">
            <a:spLocks noChangeArrowheads="1"/>
          </p:cNvSpPr>
          <p:nvPr/>
        </p:nvSpPr>
        <p:spPr bwMode="auto">
          <a:xfrm>
            <a:off x="5651500" y="-12700"/>
            <a:ext cx="2730500" cy="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6" rIns="91434" bIns="45716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ea typeface="Tahoma" charset="0"/>
                <a:cs typeface="Arial"/>
              </a:rPr>
              <a:t>Image credit: ESA/C. </a:t>
            </a:r>
            <a:r>
              <a:rPr lang="en-US" sz="1400" dirty="0" err="1">
                <a:latin typeface="Arial"/>
                <a:ea typeface="Tahoma" charset="0"/>
                <a:cs typeface="Arial"/>
              </a:rPr>
              <a:t>Carreau</a:t>
            </a:r>
            <a:r>
              <a:rPr lang="en-US" sz="1400" dirty="0">
                <a:latin typeface="Arial"/>
                <a:ea typeface="Tahoma" charset="0"/>
                <a:cs typeface="Arial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6000" y="4607135"/>
            <a:ext cx="8109456" cy="2212765"/>
            <a:chOff x="1016000" y="4607135"/>
            <a:chExt cx="8109456" cy="2212765"/>
          </a:xfrm>
        </p:grpSpPr>
        <p:pic>
          <p:nvPicPr>
            <p:cNvPr id="12" name="Picture 11" descr="earth.jpg"/>
            <p:cNvPicPr>
              <a:picLocks noChangeAspect="1"/>
            </p:cNvPicPr>
            <p:nvPr/>
          </p:nvPicPr>
          <p:blipFill>
            <a:blip r:embed="rId6"/>
            <a:srcRect l="3073" t="3167" r="4847" b="6234"/>
            <a:stretch>
              <a:fillRect/>
            </a:stretch>
          </p:blipFill>
          <p:spPr>
            <a:xfrm>
              <a:off x="6876543" y="4607135"/>
              <a:ext cx="2248913" cy="2212765"/>
            </a:xfrm>
            <a:prstGeom prst="rect">
              <a:avLst/>
            </a:prstGeom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1016000" y="5711913"/>
              <a:ext cx="5860543" cy="1107987"/>
            </a:xfrm>
            <a:prstGeom prst="rect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4" tIns="45716" rIns="91434" bIns="45716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latin typeface="Arial"/>
                  <a:ea typeface="Tahoma" charset="0"/>
                  <a:cs typeface="Arial"/>
                </a:rPr>
                <a:t>Potentially habitable Earths </a:t>
              </a:r>
              <a:r>
                <a:rPr lang="en-US" sz="2200" dirty="0" smtClean="0">
                  <a:latin typeface="Arial"/>
                  <a:ea typeface="Tahoma" charset="0"/>
                  <a:cs typeface="Arial"/>
                </a:rPr>
                <a:t>orbiting M stars are also likely to be tidally locked.  How do atmospheres behave in this regime?</a:t>
              </a:r>
              <a:endParaRPr lang="en-US" sz="2200" dirty="0">
                <a:latin typeface="Arial"/>
                <a:ea typeface="Tahoma" charset="0"/>
                <a:cs typeface="Arial"/>
              </a:endParaRPr>
            </a:p>
          </p:txBody>
        </p:sp>
      </p:grp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568700" y="1089141"/>
            <a:ext cx="4216400" cy="461657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4" tIns="45716" rIns="91434" bIns="45716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ea typeface="Tahoma" charset="0"/>
                <a:cs typeface="Arial"/>
              </a:rPr>
              <a:t>Exotic </a:t>
            </a:r>
            <a:r>
              <a:rPr lang="en-US" sz="2400" b="1" dirty="0" err="1" smtClean="0">
                <a:latin typeface="Arial"/>
                <a:ea typeface="Tahoma" charset="0"/>
                <a:cs typeface="Arial"/>
              </a:rPr>
              <a:t>Exoplanet</a:t>
            </a:r>
            <a:r>
              <a:rPr lang="en-US" sz="2400" b="1" dirty="0" smtClean="0">
                <a:latin typeface="Arial"/>
                <a:ea typeface="Tahoma" charset="0"/>
                <a:cs typeface="Arial"/>
              </a:rPr>
              <a:t> Climates</a:t>
            </a:r>
            <a:endParaRPr lang="en-US" sz="2400" b="1" dirty="0">
              <a:latin typeface="Arial"/>
              <a:ea typeface="Tahoma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upi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7" y="1421883"/>
            <a:ext cx="4770009" cy="4599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569" y="393700"/>
            <a:ext cx="7068754" cy="720809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FFFF00"/>
                </a:solidFill>
                <a:latin typeface="Arial"/>
                <a:cs typeface="Arial"/>
              </a:rPr>
              <a:t>The Science and the Art of Climate Modeling</a:t>
            </a:r>
            <a:endParaRPr lang="en-US" sz="3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5" name="Picture 4" descr="earth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530" y="5596521"/>
            <a:ext cx="437714" cy="4377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99081" y="1765300"/>
            <a:ext cx="4588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Arial"/>
                <a:cs typeface="Arial"/>
              </a:rPr>
              <a:t>Exoplanet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models adapted from </a:t>
            </a:r>
            <a:r>
              <a:rPr lang="en-US" sz="2200" dirty="0" smtClean="0">
                <a:solidFill>
                  <a:srgbClr val="FFFF00"/>
                </a:solidFill>
                <a:latin typeface="Arial"/>
                <a:cs typeface="Arial"/>
              </a:rPr>
              <a:t>solar system templates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9546" y="2794000"/>
            <a:ext cx="4248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Limited computing power </a:t>
            </a:r>
            <a:r>
              <a:rPr lang="en-US" sz="2200" dirty="0" smtClean="0">
                <a:solidFill>
                  <a:srgbClr val="FFFF00"/>
                </a:solidFill>
                <a:latin typeface="Arial"/>
                <a:cs typeface="Arial"/>
              </a:rPr>
              <a:t>forces trade-offs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between spatial resolution and relevant physics.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0946" y="4293313"/>
            <a:ext cx="4482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Models tuned to reproduce Earth, Jupiter, but same choices </a:t>
            </a:r>
            <a:r>
              <a:rPr lang="en-US" sz="2200" dirty="0" smtClean="0">
                <a:solidFill>
                  <a:srgbClr val="FFFF00"/>
                </a:solidFill>
                <a:latin typeface="Arial"/>
                <a:cs typeface="Arial"/>
              </a:rPr>
              <a:t>might not be appropriate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lang="en-US" sz="2200" dirty="0" err="1" smtClean="0">
                <a:solidFill>
                  <a:schemeClr val="bg1"/>
                </a:solidFill>
                <a:latin typeface="Arial"/>
                <a:cs typeface="Arial"/>
              </a:rPr>
              <a:t>exoplanets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2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437" y="6287087"/>
            <a:ext cx="2513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Earth and Jupiter to scale.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46" y="485387"/>
            <a:ext cx="7157654" cy="72080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Testing Climate Models: </a:t>
            </a:r>
            <a:b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From the Simple to the Complex</a:t>
            </a:r>
            <a:b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6902" y="1319801"/>
            <a:ext cx="3973130" cy="954850"/>
            <a:chOff x="484570" y="1334882"/>
            <a:chExt cx="3973130" cy="954850"/>
          </a:xfrm>
        </p:grpSpPr>
        <p:sp>
          <p:nvSpPr>
            <p:cNvPr id="31" name="TextBox 30"/>
            <p:cNvSpPr txBox="1"/>
            <p:nvPr/>
          </p:nvSpPr>
          <p:spPr>
            <a:xfrm>
              <a:off x="1525728" y="1394650"/>
              <a:ext cx="29319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What is the day-night temperature gradient?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Oval 1058"/>
            <p:cNvSpPr>
              <a:spLocks noChangeArrowheads="1"/>
            </p:cNvSpPr>
            <p:nvPr/>
          </p:nvSpPr>
          <p:spPr bwMode="auto">
            <a:xfrm>
              <a:off x="484570" y="1334882"/>
              <a:ext cx="990600" cy="9548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" name="AutoShape 1059"/>
            <p:cNvSpPr>
              <a:spLocks noChangeArrowheads="1"/>
            </p:cNvSpPr>
            <p:nvPr/>
          </p:nvSpPr>
          <p:spPr bwMode="auto">
            <a:xfrm>
              <a:off x="484570" y="1335942"/>
              <a:ext cx="516759" cy="953789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33"/>
                </a:solidFill>
                <a:latin typeface="Calibri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356929" y="2374898"/>
            <a:ext cx="5354157" cy="954850"/>
            <a:chOff x="1166429" y="2501898"/>
            <a:chExt cx="5354157" cy="954850"/>
          </a:xfrm>
        </p:grpSpPr>
        <p:sp>
          <p:nvSpPr>
            <p:cNvPr id="32" name="TextBox 31"/>
            <p:cNvSpPr txBox="1"/>
            <p:nvPr/>
          </p:nvSpPr>
          <p:spPr>
            <a:xfrm>
              <a:off x="2394814" y="2590800"/>
              <a:ext cx="41257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What are the locations of the hottest and coldest regions?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1" name="Oval 1058"/>
            <p:cNvSpPr>
              <a:spLocks noChangeArrowheads="1"/>
            </p:cNvSpPr>
            <p:nvPr/>
          </p:nvSpPr>
          <p:spPr bwMode="auto">
            <a:xfrm>
              <a:off x="1166429" y="2501898"/>
              <a:ext cx="990600" cy="9548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312333" y="2767568"/>
              <a:ext cx="840462" cy="4529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546893" y="2890337"/>
              <a:ext cx="472162" cy="212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0" y="3492229"/>
            <a:ext cx="9169400" cy="430879"/>
            <a:chOff x="0" y="3543029"/>
            <a:chExt cx="9169400" cy="430879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0" y="3556000"/>
              <a:ext cx="9144000" cy="254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736486" y="3543029"/>
              <a:ext cx="2432914" cy="430879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  <a:latin typeface="Arial"/>
                  <a:cs typeface="Arial"/>
                </a:rPr>
                <a:t>Multi-wavelength</a:t>
              </a:r>
              <a:endParaRPr lang="en-US" sz="2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603" y="3894674"/>
            <a:ext cx="7419372" cy="1085183"/>
            <a:chOff x="87603" y="3945474"/>
            <a:chExt cx="7419372" cy="1085183"/>
          </a:xfrm>
        </p:grpSpPr>
        <p:sp>
          <p:nvSpPr>
            <p:cNvPr id="33" name="TextBox 32"/>
            <p:cNvSpPr txBox="1"/>
            <p:nvPr/>
          </p:nvSpPr>
          <p:spPr>
            <a:xfrm>
              <a:off x="3850368" y="4150951"/>
              <a:ext cx="3656607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How does this structure vary with altitude/pressure?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520495" y="3945474"/>
              <a:ext cx="1051208" cy="1065819"/>
            </a:xfrm>
            <a:prstGeom prst="ellipse">
              <a:avLst/>
            </a:prstGeom>
            <a:solidFill>
              <a:srgbClr val="FF770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7603" y="3964838"/>
              <a:ext cx="1059319" cy="10658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50221" y="4063125"/>
              <a:ext cx="941616" cy="86905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8158" y="4150951"/>
              <a:ext cx="706212" cy="6558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285571" y="3954427"/>
              <a:ext cx="1051208" cy="1065819"/>
            </a:xfrm>
            <a:prstGeom prst="ellipse">
              <a:avLst/>
            </a:prstGeom>
            <a:solidFill>
              <a:srgbClr val="F1A32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448023" y="4191631"/>
              <a:ext cx="887687" cy="6148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734278" y="4331642"/>
              <a:ext cx="576218" cy="344342"/>
            </a:xfrm>
            <a:prstGeom prst="ellipse">
              <a:avLst/>
            </a:prstGeom>
            <a:solidFill>
              <a:srgbClr val="D434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oon 61"/>
            <p:cNvSpPr/>
            <p:nvPr/>
          </p:nvSpPr>
          <p:spPr>
            <a:xfrm rot="16200000" flipV="1">
              <a:off x="2854808" y="4318570"/>
              <a:ext cx="384259" cy="975785"/>
            </a:xfrm>
            <a:prstGeom prst="moon">
              <a:avLst/>
            </a:prstGeom>
            <a:solidFill>
              <a:srgbClr val="F1A3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69" name="Moon 68"/>
            <p:cNvSpPr/>
            <p:nvPr/>
          </p:nvSpPr>
          <p:spPr>
            <a:xfrm rot="5400000">
              <a:off x="2854808" y="3664127"/>
              <a:ext cx="384259" cy="975785"/>
            </a:xfrm>
            <a:prstGeom prst="moon">
              <a:avLst/>
            </a:prstGeom>
            <a:solidFill>
              <a:srgbClr val="F1A3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018947" y="4625184"/>
            <a:ext cx="6488675" cy="2109141"/>
            <a:chOff x="2018947" y="4472784"/>
            <a:chExt cx="6488675" cy="2109141"/>
          </a:xfrm>
        </p:grpSpPr>
        <p:pic>
          <p:nvPicPr>
            <p:cNvPr id="72" name="Picture 71" descr="sun_spectru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8947" y="5192923"/>
              <a:ext cx="2083503" cy="138900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102450" y="5524500"/>
              <a:ext cx="44051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How does the composition of the atmosphere vary with location?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16200000" flipH="1">
              <a:off x="2596753" y="4936729"/>
              <a:ext cx="927891" cy="1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88900"/>
            <a:ext cx="828675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Tahoma"/>
                <a:ea typeface="+mj-ea"/>
                <a:cs typeface="Tahoma"/>
              </a:rPr>
              <a:t>Phase Curves 101: </a:t>
            </a:r>
            <a:br>
              <a:rPr lang="en-US" sz="3000" b="1" dirty="0" smtClean="0">
                <a:solidFill>
                  <a:srgbClr val="0000FF"/>
                </a:solidFill>
                <a:latin typeface="Tahoma"/>
                <a:ea typeface="+mj-ea"/>
                <a:cs typeface="Tahoma"/>
              </a:rPr>
            </a:br>
            <a:r>
              <a:rPr lang="en-US" sz="3000" b="1" dirty="0" smtClean="0">
                <a:solidFill>
                  <a:srgbClr val="0000FF"/>
                </a:solidFill>
                <a:latin typeface="Tahoma"/>
                <a:ea typeface="+mj-ea"/>
                <a:cs typeface="Tahoma"/>
              </a:rPr>
              <a:t>An Example from Spitzer</a:t>
            </a:r>
            <a:endParaRPr lang="en-US" sz="3000" b="1" dirty="0">
              <a:solidFill>
                <a:srgbClr val="0000FF"/>
              </a:solidFill>
              <a:latin typeface="Tahoma"/>
              <a:ea typeface="+mj-ea"/>
              <a:cs typeface="Tahoma"/>
            </a:endParaRPr>
          </a:p>
        </p:txBody>
      </p:sp>
      <p:pic>
        <p:nvPicPr>
          <p:cNvPr id="49155" name="Picture 23" descr="f2"/>
          <p:cNvPicPr>
            <a:picLocks noChangeAspect="1" noChangeArrowheads="1"/>
          </p:cNvPicPr>
          <p:nvPr/>
        </p:nvPicPr>
        <p:blipFill>
          <a:blip r:embed="rId3"/>
          <a:srcRect t="41277"/>
          <a:stretch>
            <a:fillRect/>
          </a:stretch>
        </p:blipFill>
        <p:spPr bwMode="auto">
          <a:xfrm>
            <a:off x="88900" y="922338"/>
            <a:ext cx="87471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48025" y="1268412"/>
            <a:ext cx="1371600" cy="1309666"/>
            <a:chOff x="1676400" y="2654493"/>
            <a:chExt cx="1371600" cy="1308701"/>
          </a:xfrm>
        </p:grpSpPr>
        <p:sp>
          <p:nvSpPr>
            <p:cNvPr id="49169" name="TextBox 9"/>
            <p:cNvSpPr txBox="1">
              <a:spLocks noChangeArrowheads="1"/>
            </p:cNvSpPr>
            <p:nvPr/>
          </p:nvSpPr>
          <p:spPr bwMode="auto">
            <a:xfrm>
              <a:off x="1676400" y="2654493"/>
              <a:ext cx="1371600" cy="645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/>
                  <a:ea typeface="Tahoma" charset="0"/>
                  <a:cs typeface="Arial"/>
                </a:rPr>
                <a:t>1000 </a:t>
              </a:r>
              <a:r>
                <a:rPr lang="en-US" b="1" dirty="0" smtClean="0">
                  <a:latin typeface="Arial"/>
                  <a:ea typeface="Tahoma" charset="0"/>
                  <a:cs typeface="Arial"/>
                </a:rPr>
                <a:t>K cold spot</a:t>
              </a:r>
              <a:endParaRPr lang="en-US" b="1" dirty="0">
                <a:latin typeface="Arial"/>
                <a:ea typeface="Tahoma" charset="0"/>
                <a:cs typeface="Arial"/>
              </a:endParaRPr>
            </a:p>
          </p:txBody>
        </p:sp>
        <p:cxnSp>
          <p:nvCxnSpPr>
            <p:cNvPr id="49170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1790700" y="3619500"/>
              <a:ext cx="685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681788" y="1066801"/>
            <a:ext cx="1293812" cy="1041402"/>
            <a:chOff x="3429000" y="2794000"/>
            <a:chExt cx="1293812" cy="1041403"/>
          </a:xfrm>
        </p:grpSpPr>
        <p:sp>
          <p:nvSpPr>
            <p:cNvPr id="49167" name="TextBox 8"/>
            <p:cNvSpPr txBox="1">
              <a:spLocks noChangeArrowheads="1"/>
            </p:cNvSpPr>
            <p:nvPr/>
          </p:nvSpPr>
          <p:spPr bwMode="auto">
            <a:xfrm>
              <a:off x="3429000" y="2794000"/>
              <a:ext cx="1293812" cy="6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/>
                  <a:ea typeface="Tahoma" charset="0"/>
                  <a:cs typeface="Arial"/>
                </a:rPr>
                <a:t>1200 </a:t>
              </a:r>
              <a:r>
                <a:rPr lang="en-US" b="1" dirty="0" smtClean="0">
                  <a:latin typeface="Arial"/>
                  <a:ea typeface="Tahoma" charset="0"/>
                  <a:cs typeface="Arial"/>
                </a:rPr>
                <a:t>K hot spot</a:t>
              </a:r>
              <a:endParaRPr lang="en-US" b="1" dirty="0">
                <a:latin typeface="Arial"/>
                <a:ea typeface="Tahoma" charset="0"/>
                <a:cs typeface="Arial"/>
              </a:endParaRPr>
            </a:p>
          </p:txBody>
        </p:sp>
        <p:cxnSp>
          <p:nvCxnSpPr>
            <p:cNvPr id="49168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3668821" y="3618022"/>
              <a:ext cx="433173" cy="15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9158" name="Oval 1058"/>
          <p:cNvSpPr>
            <a:spLocks noChangeArrowheads="1"/>
          </p:cNvSpPr>
          <p:nvPr/>
        </p:nvSpPr>
        <p:spPr bwMode="auto">
          <a:xfrm>
            <a:off x="4638675" y="6018213"/>
            <a:ext cx="708025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9" name="Oval 1058"/>
          <p:cNvSpPr>
            <a:spLocks noChangeArrowheads="1"/>
          </p:cNvSpPr>
          <p:nvPr/>
        </p:nvSpPr>
        <p:spPr bwMode="auto">
          <a:xfrm>
            <a:off x="2033588" y="6018213"/>
            <a:ext cx="708025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60" name="Oval 1058"/>
          <p:cNvSpPr>
            <a:spLocks noChangeArrowheads="1"/>
          </p:cNvSpPr>
          <p:nvPr/>
        </p:nvSpPr>
        <p:spPr bwMode="auto">
          <a:xfrm>
            <a:off x="3365500" y="6018213"/>
            <a:ext cx="708025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61" name="AutoShape 1059"/>
          <p:cNvSpPr>
            <a:spLocks noChangeArrowheads="1"/>
          </p:cNvSpPr>
          <p:nvPr/>
        </p:nvSpPr>
        <p:spPr bwMode="auto">
          <a:xfrm>
            <a:off x="3365500" y="6030913"/>
            <a:ext cx="322263" cy="6604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33"/>
              </a:solidFill>
              <a:latin typeface="Calibri" charset="0"/>
            </a:endParaRPr>
          </a:p>
        </p:txBody>
      </p:sp>
      <p:sp>
        <p:nvSpPr>
          <p:cNvPr id="49162" name="AutoShape 1059"/>
          <p:cNvSpPr>
            <a:spLocks noChangeArrowheads="1"/>
          </p:cNvSpPr>
          <p:nvPr/>
        </p:nvSpPr>
        <p:spPr bwMode="auto">
          <a:xfrm>
            <a:off x="4625975" y="6030913"/>
            <a:ext cx="381000" cy="6604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33"/>
              </a:solidFill>
              <a:latin typeface="Calibri" charset="0"/>
            </a:endParaRPr>
          </a:p>
        </p:txBody>
      </p:sp>
      <p:sp>
        <p:nvSpPr>
          <p:cNvPr id="49163" name="Oval 1058"/>
          <p:cNvSpPr>
            <a:spLocks noChangeArrowheads="1"/>
          </p:cNvSpPr>
          <p:nvPr/>
        </p:nvSpPr>
        <p:spPr bwMode="auto">
          <a:xfrm>
            <a:off x="5994400" y="6030913"/>
            <a:ext cx="708025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64" name="Oval 1058"/>
          <p:cNvSpPr>
            <a:spLocks noChangeArrowheads="1"/>
          </p:cNvSpPr>
          <p:nvPr/>
        </p:nvSpPr>
        <p:spPr bwMode="auto">
          <a:xfrm>
            <a:off x="7267575" y="6043613"/>
            <a:ext cx="708025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65" name="AutoShape 1059"/>
          <p:cNvSpPr>
            <a:spLocks noChangeArrowheads="1"/>
          </p:cNvSpPr>
          <p:nvPr/>
        </p:nvSpPr>
        <p:spPr bwMode="auto">
          <a:xfrm flipH="1">
            <a:off x="6321425" y="6030913"/>
            <a:ext cx="381000" cy="6858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33"/>
              </a:solidFill>
              <a:latin typeface="Calibri" charset="0"/>
            </a:endParaRPr>
          </a:p>
        </p:txBody>
      </p:sp>
      <p:sp>
        <p:nvSpPr>
          <p:cNvPr id="49166" name="TextBox 17"/>
          <p:cNvSpPr txBox="1">
            <a:spLocks noChangeArrowheads="1"/>
          </p:cNvSpPr>
          <p:nvPr/>
        </p:nvSpPr>
        <p:spPr bwMode="auto">
          <a:xfrm>
            <a:off x="263525" y="6021388"/>
            <a:ext cx="1882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ea typeface="Tahoma" charset="0"/>
                <a:cs typeface="Arial"/>
              </a:rPr>
              <a:t>Observer’s View of Planet</a:t>
            </a: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1414463" y="4345156"/>
            <a:ext cx="287813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ea typeface="Tahoma" charset="0"/>
                <a:cs typeface="Arial"/>
              </a:rPr>
              <a:t>Phase curve</a:t>
            </a:r>
            <a:r>
              <a:rPr lang="en-US" sz="1600" dirty="0" smtClean="0">
                <a:latin typeface="Arial"/>
                <a:ea typeface="Tahoma" charset="0"/>
                <a:cs typeface="Arial"/>
              </a:rPr>
              <a:t> for HD 189733b observed </a:t>
            </a:r>
            <a:r>
              <a:rPr lang="en-US" sz="1600" dirty="0">
                <a:latin typeface="Arial"/>
                <a:ea typeface="Tahoma" charset="0"/>
                <a:cs typeface="Arial"/>
              </a:rPr>
              <a:t>at 8 </a:t>
            </a:r>
            <a:r>
              <a:rPr lang="en-US" sz="1600" dirty="0" err="1">
                <a:latin typeface="Arial"/>
                <a:ea typeface="Tahoma" charset="0"/>
                <a:cs typeface="Arial"/>
              </a:rPr>
              <a:t>μm</a:t>
            </a:r>
            <a:r>
              <a:rPr lang="en-US" sz="1600" dirty="0">
                <a:latin typeface="Arial"/>
                <a:ea typeface="Tahoma" charset="0"/>
                <a:cs typeface="Arial"/>
              </a:rPr>
              <a:t> with </a:t>
            </a:r>
            <a:r>
              <a:rPr lang="en-US" sz="1600" i="1" dirty="0" smtClean="0">
                <a:latin typeface="Arial"/>
                <a:ea typeface="Tahoma" charset="0"/>
                <a:cs typeface="Arial"/>
              </a:rPr>
              <a:t>Spitzer </a:t>
            </a:r>
            <a:r>
              <a:rPr lang="en-US" sz="1600" dirty="0" smtClean="0">
                <a:latin typeface="Arial"/>
                <a:ea typeface="Tahoma" charset="0"/>
                <a:cs typeface="Arial"/>
              </a:rPr>
              <a:t>(Knutson et al. 2007)</a:t>
            </a:r>
            <a:endParaRPr lang="en-US" sz="1600" dirty="0">
              <a:latin typeface="Arial"/>
              <a:ea typeface="Tahoma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ssc2007-09a"/>
          <p:cNvPicPr>
            <a:picLocks noChangeAspect="1" noChangeArrowheads="1"/>
          </p:cNvPicPr>
          <p:nvPr/>
        </p:nvPicPr>
        <p:blipFill>
          <a:blip r:embed="rId3"/>
          <a:srcRect b="17726"/>
          <a:stretch>
            <a:fillRect/>
          </a:stretch>
        </p:blipFill>
        <p:spPr bwMode="auto">
          <a:xfrm>
            <a:off x="-1588" y="838200"/>
            <a:ext cx="91455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End Result:  A Longitudinal Brightness Map</a:t>
            </a:r>
            <a:endParaRPr lang="en-US" sz="3200" dirty="0">
              <a:solidFill>
                <a:schemeClr val="bg1"/>
              </a:solidFill>
              <a:latin typeface="Tahoma"/>
              <a:ea typeface="ＭＳ Ｐゴシック" charset="-128"/>
              <a:cs typeface="Tahoma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6019800"/>
            <a:ext cx="3505200" cy="533400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i="1"/>
              <a:t>Nature, </a:t>
            </a:r>
            <a:r>
              <a:rPr lang="en-US" sz="2200"/>
              <a:t>May 14 2007</a:t>
            </a:r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609600" y="3124200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ahoma" charset="0"/>
              </a:rPr>
              <a:t>Cooler gas on night side</a:t>
            </a:r>
            <a:endParaRPr lang="en-US" sz="2200" dirty="0">
              <a:latin typeface="Tahoma" charset="0"/>
            </a:endParaRPr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5105400" y="3175000"/>
            <a:ext cx="2349500" cy="70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latin typeface="Tahoma" charset="0"/>
              </a:rPr>
              <a:t>Hot spot on day side</a:t>
            </a:r>
            <a:endParaRPr lang="en-US" sz="2200" dirty="0">
              <a:latin typeface="Tahoma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68500" y="1985027"/>
            <a:ext cx="5486400" cy="2498073"/>
            <a:chOff x="1968500" y="1985027"/>
            <a:chExt cx="5486400" cy="2498073"/>
          </a:xfrm>
        </p:grpSpPr>
        <p:sp>
          <p:nvSpPr>
            <p:cNvPr id="51208" name="Line 11"/>
            <p:cNvSpPr>
              <a:spLocks noChangeShapeType="1"/>
            </p:cNvSpPr>
            <p:nvPr/>
          </p:nvSpPr>
          <p:spPr bwMode="auto">
            <a:xfrm flipV="1">
              <a:off x="4622800" y="2730500"/>
              <a:ext cx="0" cy="914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968500" y="1985027"/>
              <a:ext cx="5486400" cy="707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200" dirty="0" smtClean="0">
                  <a:latin typeface="Tahoma" charset="0"/>
                </a:rPr>
                <a:t>No information on vertical (latitudinal) temperature gradient</a:t>
              </a:r>
              <a:endParaRPr lang="en-US" sz="2200" dirty="0">
                <a:latin typeface="Tahoma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622800" y="3644900"/>
              <a:ext cx="0" cy="838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863600" y="24718"/>
            <a:ext cx="77851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ea typeface="Tahoma" charset="0"/>
                <a:cs typeface="Arial"/>
              </a:rPr>
              <a:t>Secondary Eclipse Mapping:  </a:t>
            </a:r>
            <a:br>
              <a:rPr lang="en-US" sz="2800" b="1" dirty="0" smtClean="0">
                <a:latin typeface="Arial"/>
                <a:ea typeface="Tahoma" charset="0"/>
                <a:cs typeface="Arial"/>
              </a:rPr>
            </a:br>
            <a:r>
              <a:rPr lang="en-US" sz="2800" b="1" dirty="0" smtClean="0">
                <a:latin typeface="Arial"/>
                <a:ea typeface="Tahoma" charset="0"/>
                <a:cs typeface="Arial"/>
              </a:rPr>
              <a:t>A Complementary Way to Study Climate</a:t>
            </a:r>
          </a:p>
        </p:txBody>
      </p:sp>
      <p:pic>
        <p:nvPicPr>
          <p:cNvPr id="55299" name="Picture 3" descr="fig_02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91" y="1316038"/>
            <a:ext cx="38560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Folded_occultations2.pdf"/>
          <p:cNvPicPr>
            <a:picLocks noChangeAspect="1"/>
          </p:cNvPicPr>
          <p:nvPr/>
        </p:nvPicPr>
        <p:blipFill>
          <a:blip r:embed="rId3"/>
          <a:srcRect l="13094" t="27037" r="22919" b="27779"/>
          <a:stretch>
            <a:fillRect/>
          </a:stretch>
        </p:blipFill>
        <p:spPr bwMode="auto">
          <a:xfrm>
            <a:off x="4279901" y="1114427"/>
            <a:ext cx="5048251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1168400" y="6256340"/>
            <a:ext cx="3479800" cy="3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9" tIns="51200" rIns="102399" bIns="5120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  <a:ea typeface="Tahoma" charset="0"/>
                <a:cs typeface="Arial"/>
              </a:rPr>
              <a:t>Majeau</a:t>
            </a:r>
            <a:r>
              <a:rPr lang="en-US" dirty="0">
                <a:latin typeface="Arial"/>
                <a:ea typeface="Tahoma" charset="0"/>
                <a:cs typeface="Arial"/>
              </a:rPr>
              <a:t>, </a:t>
            </a:r>
            <a:r>
              <a:rPr lang="en-US" dirty="0" err="1">
                <a:latin typeface="Arial"/>
                <a:ea typeface="Tahoma" charset="0"/>
                <a:cs typeface="Arial"/>
              </a:rPr>
              <a:t>Agol</a:t>
            </a:r>
            <a:r>
              <a:rPr lang="en-US" dirty="0">
                <a:latin typeface="Arial"/>
                <a:ea typeface="Tahoma" charset="0"/>
                <a:cs typeface="Arial"/>
              </a:rPr>
              <a:t>, &amp; Cowan (2012)</a:t>
            </a:r>
          </a:p>
        </p:txBody>
      </p:sp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5073649" y="5456239"/>
            <a:ext cx="3968751" cy="93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399" tIns="51200" rIns="102399" bIns="51200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Tahoma" charset="0"/>
                <a:cs typeface="Arial"/>
              </a:rPr>
              <a:t>HD 189733b 8 </a:t>
            </a:r>
            <a:r>
              <a:rPr lang="en-US" dirty="0" err="1">
                <a:latin typeface="Arial"/>
                <a:ea typeface="Lucida Grande" charset="0"/>
                <a:cs typeface="Arial"/>
              </a:rPr>
              <a:t>μ</a:t>
            </a:r>
            <a:r>
              <a:rPr lang="en-US" dirty="0" err="1">
                <a:latin typeface="Arial"/>
                <a:ea typeface="Tahoma" charset="0"/>
                <a:cs typeface="Arial"/>
              </a:rPr>
              <a:t>m</a:t>
            </a:r>
            <a:r>
              <a:rPr lang="en-US" dirty="0">
                <a:latin typeface="Arial"/>
                <a:ea typeface="Tahoma" charset="0"/>
                <a:cs typeface="Arial"/>
              </a:rPr>
              <a:t> secondary eclipse (</a:t>
            </a:r>
            <a:r>
              <a:rPr lang="en-US" dirty="0" err="1">
                <a:latin typeface="Arial"/>
                <a:ea typeface="Tahoma" charset="0"/>
                <a:cs typeface="Arial"/>
              </a:rPr>
              <a:t>Agol</a:t>
            </a:r>
            <a:r>
              <a:rPr lang="en-US" dirty="0">
                <a:latin typeface="Arial"/>
                <a:ea typeface="Tahoma" charset="0"/>
                <a:cs typeface="Arial"/>
              </a:rPr>
              <a:t> et al. 2010, de Wit et al. </a:t>
            </a:r>
            <a:r>
              <a:rPr lang="en-US" dirty="0" smtClean="0">
                <a:latin typeface="Arial"/>
                <a:ea typeface="Tahoma" charset="0"/>
                <a:cs typeface="Arial"/>
              </a:rPr>
              <a:t>2012, </a:t>
            </a:r>
            <a:r>
              <a:rPr lang="en-US" dirty="0" err="1" smtClean="0">
                <a:latin typeface="Arial"/>
                <a:ea typeface="Tahoma" charset="0"/>
                <a:cs typeface="Arial"/>
              </a:rPr>
              <a:t>Majeau</a:t>
            </a:r>
            <a:r>
              <a:rPr lang="en-US" dirty="0" smtClean="0">
                <a:latin typeface="Arial"/>
                <a:ea typeface="Tahoma" charset="0"/>
                <a:cs typeface="Arial"/>
              </a:rPr>
              <a:t> et al. 2012)</a:t>
            </a:r>
            <a:r>
              <a:rPr lang="en-US" dirty="0">
                <a:latin typeface="Arial"/>
                <a:ea typeface="Tahoma" charset="0"/>
                <a:cs typeface="Arial"/>
              </a:rPr>
              <a:t>.</a:t>
            </a: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6057901" y="2273301"/>
            <a:ext cx="1181100" cy="3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9" tIns="51200" rIns="102399" bIns="51200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Tahoma" charset="0"/>
                <a:cs typeface="Arial"/>
              </a:rPr>
              <a:t>Ingress</a:t>
            </a:r>
          </a:p>
        </p:txBody>
      </p:sp>
      <p:sp>
        <p:nvSpPr>
          <p:cNvPr id="55304" name="TextBox 8"/>
          <p:cNvSpPr txBox="1">
            <a:spLocks noChangeArrowheads="1"/>
          </p:cNvSpPr>
          <p:nvPr/>
        </p:nvSpPr>
        <p:spPr bwMode="auto">
          <a:xfrm>
            <a:off x="7391402" y="2268539"/>
            <a:ext cx="1181100" cy="3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9" tIns="51200" rIns="102399" bIns="51200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Tahoma" charset="0"/>
                <a:cs typeface="Arial"/>
              </a:rPr>
              <a:t>Egress</a:t>
            </a:r>
          </a:p>
        </p:txBody>
      </p:sp>
      <p:sp>
        <p:nvSpPr>
          <p:cNvPr id="55305" name="TextBox 9"/>
          <p:cNvSpPr txBox="1">
            <a:spLocks noChangeArrowheads="1"/>
          </p:cNvSpPr>
          <p:nvPr/>
        </p:nvSpPr>
        <p:spPr bwMode="auto">
          <a:xfrm>
            <a:off x="5077843" y="6327136"/>
            <a:ext cx="3479800" cy="3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9" tIns="51200" rIns="102399" bIns="51200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Tahoma" charset="0"/>
                <a:cs typeface="Arial"/>
              </a:rPr>
              <a:t>Also see Williams et al. (2006).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" y="274637"/>
            <a:ext cx="9144000" cy="715964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latin typeface="Arial"/>
                <a:ea typeface="Tahoma" charset="0"/>
                <a:cs typeface="Arial"/>
              </a:rPr>
              <a:t>Secondary Eclipse Mapping is Sensitive to Temperature Gradients in Longitude </a:t>
            </a:r>
            <a:r>
              <a:rPr lang="en-US" sz="2900" b="1" i="1" dirty="0" smtClean="0">
                <a:latin typeface="Arial"/>
                <a:ea typeface="Tahoma" charset="0"/>
                <a:cs typeface="Arial"/>
              </a:rPr>
              <a:t>and </a:t>
            </a:r>
            <a:r>
              <a:rPr lang="en-US" sz="2900" b="1" dirty="0" smtClean="0">
                <a:latin typeface="Arial"/>
                <a:ea typeface="Tahoma" charset="0"/>
                <a:cs typeface="Arial"/>
              </a:rPr>
              <a:t>Latitude</a:t>
            </a:r>
          </a:p>
        </p:txBody>
      </p:sp>
      <p:pic>
        <p:nvPicPr>
          <p:cNvPr id="56323" name="Picture 3" descr="fig_01a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1" y="1219202"/>
            <a:ext cx="83947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fig_01b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1" y="3752850"/>
            <a:ext cx="83947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5199539" y="5918201"/>
            <a:ext cx="3479800" cy="3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9" tIns="51200" rIns="102399" bIns="5120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  <a:ea typeface="Tahoma" charset="0"/>
                <a:cs typeface="Arial"/>
              </a:rPr>
              <a:t>Majeau</a:t>
            </a:r>
            <a:r>
              <a:rPr lang="en-US" dirty="0">
                <a:latin typeface="Arial"/>
                <a:ea typeface="Tahoma" charset="0"/>
                <a:cs typeface="Arial"/>
              </a:rPr>
              <a:t>, </a:t>
            </a:r>
            <a:r>
              <a:rPr lang="en-US" dirty="0" err="1">
                <a:latin typeface="Arial"/>
                <a:ea typeface="Tahoma" charset="0"/>
                <a:cs typeface="Arial"/>
              </a:rPr>
              <a:t>Agol</a:t>
            </a:r>
            <a:r>
              <a:rPr lang="en-US" dirty="0">
                <a:latin typeface="Arial"/>
                <a:ea typeface="Tahoma" charset="0"/>
                <a:cs typeface="Arial"/>
              </a:rPr>
              <a:t>, &amp; Cowan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46" y="485387"/>
            <a:ext cx="7157654" cy="72080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Testing Climate Models: </a:t>
            </a:r>
            <a:b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From the Simple to the Complex</a:t>
            </a:r>
            <a:b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456902" y="1319801"/>
            <a:ext cx="3973130" cy="954850"/>
            <a:chOff x="484570" y="1334882"/>
            <a:chExt cx="3973130" cy="954850"/>
          </a:xfrm>
        </p:grpSpPr>
        <p:sp>
          <p:nvSpPr>
            <p:cNvPr id="31" name="TextBox 30"/>
            <p:cNvSpPr txBox="1"/>
            <p:nvPr/>
          </p:nvSpPr>
          <p:spPr>
            <a:xfrm>
              <a:off x="1525728" y="1394650"/>
              <a:ext cx="29319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What is the day-night temperature gradient?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Oval 1058"/>
            <p:cNvSpPr>
              <a:spLocks noChangeArrowheads="1"/>
            </p:cNvSpPr>
            <p:nvPr/>
          </p:nvSpPr>
          <p:spPr bwMode="auto">
            <a:xfrm>
              <a:off x="484570" y="1334882"/>
              <a:ext cx="990600" cy="9548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" name="AutoShape 1059"/>
            <p:cNvSpPr>
              <a:spLocks noChangeArrowheads="1"/>
            </p:cNvSpPr>
            <p:nvPr/>
          </p:nvSpPr>
          <p:spPr bwMode="auto">
            <a:xfrm>
              <a:off x="484570" y="1335942"/>
              <a:ext cx="516759" cy="953789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33"/>
                </a:solidFill>
                <a:latin typeface="Calibri" charset="0"/>
              </a:endParaRPr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1356929" y="2374898"/>
            <a:ext cx="5354157" cy="954850"/>
            <a:chOff x="1166429" y="2501898"/>
            <a:chExt cx="5354157" cy="954850"/>
          </a:xfrm>
        </p:grpSpPr>
        <p:sp>
          <p:nvSpPr>
            <p:cNvPr id="32" name="TextBox 31"/>
            <p:cNvSpPr txBox="1"/>
            <p:nvPr/>
          </p:nvSpPr>
          <p:spPr>
            <a:xfrm>
              <a:off x="2394814" y="2590800"/>
              <a:ext cx="41257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What are the locations of the hottest and coldest regions?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1" name="Oval 1058"/>
            <p:cNvSpPr>
              <a:spLocks noChangeArrowheads="1"/>
            </p:cNvSpPr>
            <p:nvPr/>
          </p:nvSpPr>
          <p:spPr bwMode="auto">
            <a:xfrm>
              <a:off x="1166429" y="2501898"/>
              <a:ext cx="990600" cy="9548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4" tIns="45716" rIns="91434" bIns="45716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312333" y="2767568"/>
              <a:ext cx="840462" cy="4529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546893" y="2890337"/>
              <a:ext cx="472162" cy="212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0" y="3492229"/>
            <a:ext cx="9169400" cy="430879"/>
            <a:chOff x="0" y="3543029"/>
            <a:chExt cx="9169400" cy="430879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0" y="3556000"/>
              <a:ext cx="9144000" cy="254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736486" y="3543029"/>
              <a:ext cx="2432914" cy="430879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  <a:latin typeface="Arial"/>
                  <a:cs typeface="Arial"/>
                </a:rPr>
                <a:t>Multi-wavelength</a:t>
              </a:r>
              <a:endParaRPr lang="en-US" sz="2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69"/>
          <p:cNvGrpSpPr/>
          <p:nvPr/>
        </p:nvGrpSpPr>
        <p:grpSpPr>
          <a:xfrm>
            <a:off x="87603" y="3894674"/>
            <a:ext cx="7419372" cy="1085183"/>
            <a:chOff x="87603" y="3945474"/>
            <a:chExt cx="7419372" cy="1085183"/>
          </a:xfrm>
        </p:grpSpPr>
        <p:sp>
          <p:nvSpPr>
            <p:cNvPr id="33" name="TextBox 32"/>
            <p:cNvSpPr txBox="1"/>
            <p:nvPr/>
          </p:nvSpPr>
          <p:spPr>
            <a:xfrm>
              <a:off x="3850368" y="4150951"/>
              <a:ext cx="3656607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How does this structure vary with altitude/pressure?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520495" y="3945474"/>
              <a:ext cx="1051208" cy="1065819"/>
            </a:xfrm>
            <a:prstGeom prst="ellipse">
              <a:avLst/>
            </a:prstGeom>
            <a:solidFill>
              <a:srgbClr val="FF770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7603" y="3964838"/>
              <a:ext cx="1059319" cy="10658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50221" y="4063125"/>
              <a:ext cx="941616" cy="86905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8158" y="4150951"/>
              <a:ext cx="706212" cy="6558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285571" y="3954427"/>
              <a:ext cx="1051208" cy="1065819"/>
            </a:xfrm>
            <a:prstGeom prst="ellipse">
              <a:avLst/>
            </a:prstGeom>
            <a:solidFill>
              <a:srgbClr val="F1A32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448023" y="4191631"/>
              <a:ext cx="887687" cy="6148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734278" y="4331642"/>
              <a:ext cx="576218" cy="344342"/>
            </a:xfrm>
            <a:prstGeom prst="ellipse">
              <a:avLst/>
            </a:prstGeom>
            <a:solidFill>
              <a:srgbClr val="D434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oon 61"/>
            <p:cNvSpPr/>
            <p:nvPr/>
          </p:nvSpPr>
          <p:spPr>
            <a:xfrm rot="16200000" flipV="1">
              <a:off x="2854808" y="4318570"/>
              <a:ext cx="384259" cy="975785"/>
            </a:xfrm>
            <a:prstGeom prst="moon">
              <a:avLst/>
            </a:prstGeom>
            <a:solidFill>
              <a:srgbClr val="F1A3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69" name="Moon 68"/>
            <p:cNvSpPr/>
            <p:nvPr/>
          </p:nvSpPr>
          <p:spPr>
            <a:xfrm rot="5400000">
              <a:off x="2854808" y="3664127"/>
              <a:ext cx="384259" cy="975785"/>
            </a:xfrm>
            <a:prstGeom prst="moon">
              <a:avLst/>
            </a:prstGeom>
            <a:solidFill>
              <a:srgbClr val="F1A3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2018947" y="4625184"/>
            <a:ext cx="6488675" cy="2109141"/>
            <a:chOff x="2018947" y="4472784"/>
            <a:chExt cx="6488675" cy="2109141"/>
          </a:xfrm>
        </p:grpSpPr>
        <p:pic>
          <p:nvPicPr>
            <p:cNvPr id="72" name="Picture 71" descr="sun_spectru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8947" y="5192923"/>
              <a:ext cx="2083503" cy="138900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102450" y="5524500"/>
              <a:ext cx="4405172" cy="76943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How does the composition of the atmosphere vary with location?</a:t>
              </a:r>
              <a:endParaRPr lang="en-US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16200000" flipH="1">
              <a:off x="2596753" y="4936729"/>
              <a:ext cx="927891" cy="1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10294</TotalTime>
  <Words>1290</Words>
  <Application>Microsoft Macintosh PowerPoint</Application>
  <PresentationFormat>On-screen Show (4:3)</PresentationFormat>
  <Paragraphs>100</Paragraphs>
  <Slides>18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Atmospheric Dynamics of Extrasolar Planets</vt:lpstr>
      <vt:lpstr>Slide 2</vt:lpstr>
      <vt:lpstr>The Science and the Art of Climate Modeling</vt:lpstr>
      <vt:lpstr>Testing Climate Models:  From the Simple to the Complex </vt:lpstr>
      <vt:lpstr>Phase Curves 101:  An Example from Spitzer</vt:lpstr>
      <vt:lpstr>End Result:  A Longitudinal Brightness Map</vt:lpstr>
      <vt:lpstr>Secondary Eclipse Mapping:   A Complementary Way to Study Climate</vt:lpstr>
      <vt:lpstr>Secondary Eclipse Mapping is Sensitive to Temperature Gradients in Longitude and Latitude</vt:lpstr>
      <vt:lpstr>Testing Climate Models:  From the Simple to the Complex </vt:lpstr>
      <vt:lpstr>The New Frontier:  Spectroscopic Phase Curves</vt:lpstr>
      <vt:lpstr>Slide 11</vt:lpstr>
      <vt:lpstr>Slide 12</vt:lpstr>
      <vt:lpstr>Slide 13</vt:lpstr>
      <vt:lpstr>Testing Climate Models:  From the Simple to the Complex </vt:lpstr>
      <vt:lpstr>What Can We Learn From IR Phase Curves of Terrestrial Planets?</vt:lpstr>
      <vt:lpstr>The need for spectroscopy: Planets are not blackbodies (and we shouldn’t treat them that way).</vt:lpstr>
      <vt:lpstr>For eccentric planets, must worry about time-varying heating as well.</vt:lpstr>
      <vt:lpstr>Slide 18</vt:lpstr>
    </vt:vector>
  </TitlesOfParts>
  <Company>Harvard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Hot Jupiters:  Exploring the Diversity of Exoplanetary Atmospheres</dc:title>
  <dc:creator>Heather Knutson</dc:creator>
  <cp:lastModifiedBy>Heather Knutson</cp:lastModifiedBy>
  <cp:revision>115</cp:revision>
  <cp:lastPrinted>2012-09-19T23:40:21Z</cp:lastPrinted>
  <dcterms:created xsi:type="dcterms:W3CDTF">2014-03-11T15:22:45Z</dcterms:created>
  <dcterms:modified xsi:type="dcterms:W3CDTF">2014-03-11T15:22:58Z</dcterms:modified>
</cp:coreProperties>
</file>