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611" r:id="rId2"/>
    <p:sldId id="644" r:id="rId3"/>
    <p:sldId id="646" r:id="rId4"/>
    <p:sldId id="645" r:id="rId5"/>
    <p:sldId id="650" r:id="rId6"/>
    <p:sldId id="647" r:id="rId7"/>
    <p:sldId id="649" r:id="rId8"/>
    <p:sldId id="648" r:id="rId9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66"/>
    <a:srgbClr val="FFBD5D"/>
    <a:srgbClr val="66FFCC"/>
    <a:srgbClr val="99FF99"/>
    <a:srgbClr val="FF99FF"/>
    <a:srgbClr val="99CCFF"/>
    <a:srgbClr val="0033CC"/>
    <a:srgbClr val="0000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 autoAdjust="0"/>
    <p:restoredTop sz="99488" autoAdjust="0"/>
  </p:normalViewPr>
  <p:slideViewPr>
    <p:cSldViewPr snapToGrid="0">
      <p:cViewPr>
        <p:scale>
          <a:sx n="100" d="100"/>
          <a:sy n="100" d="100"/>
        </p:scale>
        <p:origin x="-952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170" y="-84"/>
      </p:cViewPr>
      <p:guideLst>
        <p:guide orient="horz" pos="3025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01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559300"/>
            <a:ext cx="5359400" cy="4319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7311" tIns="47800" rIns="9731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7075"/>
            <a:ext cx="4779963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634671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ight_Segment_bodypoint_#1_low_res_4-06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06513"/>
            <a:ext cx="3875088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115300" y="6523038"/>
            <a:ext cx="876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Page </a:t>
            </a:r>
            <a:fld id="{EC46E413-D15C-8348-82AA-735651C8F590}" type="slidenum">
              <a:rPr lang="en-US" sz="900"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900">
              <a:latin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58750" y="1073150"/>
            <a:ext cx="8826500" cy="42863"/>
          </a:xfrm>
          <a:prstGeom prst="parallelogram">
            <a:avLst>
              <a:gd name="adj" fmla="val 757913"/>
            </a:avLst>
          </a:prstGeom>
          <a:gradFill rotWithShape="0">
            <a:gsLst>
              <a:gs pos="0">
                <a:srgbClr val="00279F">
                  <a:gamma/>
                  <a:shade val="2000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7" name="Picture 10" descr="Kepler_logo_tran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06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Flight_Segment_bodypoint_#1_low_res_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"/>
            <a:ext cx="6492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58750" y="6532563"/>
            <a:ext cx="1841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900"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41288"/>
            <a:ext cx="914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1350" y="2619375"/>
            <a:ext cx="7772400" cy="16605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add section title</a:t>
            </a:r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23975" y="4362450"/>
            <a:ext cx="6400800" cy="690563"/>
          </a:xfr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/>
              <a:t>Click to add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42110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7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106363"/>
            <a:ext cx="2133600" cy="63357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8450" y="106363"/>
            <a:ext cx="6249988" cy="63357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67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106363"/>
            <a:ext cx="6661150" cy="8524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8450" y="1190625"/>
            <a:ext cx="4191000" cy="5251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850" y="1190625"/>
            <a:ext cx="4192588" cy="254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850" y="3892550"/>
            <a:ext cx="4192588" cy="2549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44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46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light_Segment_bodypoint_#1_low_res_4-06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06513"/>
            <a:ext cx="3875088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7772400" cy="1362075"/>
          </a:xfrm>
        </p:spPr>
        <p:txBody>
          <a:bodyPr anchor="t"/>
          <a:lstStyle>
            <a:lvl1pPr algn="l">
              <a:defRPr sz="3600" b="1" cap="small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904" y="1673937"/>
            <a:ext cx="7772400" cy="438046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384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0" y="1190625"/>
            <a:ext cx="4191000" cy="525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190625"/>
            <a:ext cx="4192588" cy="525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9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1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29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2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890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5" y="106363"/>
            <a:ext cx="6205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450" y="1190625"/>
            <a:ext cx="853598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0740" name="AutoShape 4"/>
          <p:cNvSpPr>
            <a:spLocks noChangeArrowheads="1"/>
          </p:cNvSpPr>
          <p:nvPr/>
        </p:nvSpPr>
        <p:spPr bwMode="auto">
          <a:xfrm>
            <a:off x="158750" y="1073150"/>
            <a:ext cx="8826500" cy="42863"/>
          </a:xfrm>
          <a:prstGeom prst="parallelogram">
            <a:avLst>
              <a:gd name="adj" fmla="val 757913"/>
            </a:avLst>
          </a:prstGeom>
          <a:gradFill rotWithShape="0">
            <a:gsLst>
              <a:gs pos="0">
                <a:srgbClr val="00279F">
                  <a:gamma/>
                  <a:shade val="20000"/>
                  <a:invGamma/>
                </a:srgbClr>
              </a:gs>
              <a:gs pos="50000">
                <a:srgbClr val="00279F"/>
              </a:gs>
              <a:gs pos="100000">
                <a:srgbClr val="00279F">
                  <a:gamma/>
                  <a:shade val="20000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1029" name="Picture 5" descr="Kepler_logo_trans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10668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Flight_Segment_bodypoint_#1_low_res_4-0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775"/>
            <a:ext cx="64928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0744" name="Text Box 8"/>
          <p:cNvSpPr txBox="1">
            <a:spLocks noChangeArrowheads="1"/>
          </p:cNvSpPr>
          <p:nvPr/>
        </p:nvSpPr>
        <p:spPr bwMode="auto">
          <a:xfrm>
            <a:off x="8115300" y="6523038"/>
            <a:ext cx="8763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charset="0"/>
              </a:rPr>
              <a:t>Page </a:t>
            </a:r>
            <a:fld id="{E343AB2C-F1DD-9A41-9914-D70C055E887B}" type="slidenum">
              <a:rPr lang="en-US" sz="900"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sz="900">
              <a:latin typeface="Arial" charset="0"/>
            </a:endParaRPr>
          </a:p>
        </p:txBody>
      </p:sp>
      <p:pic>
        <p:nvPicPr>
          <p:cNvPr id="1032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8" y="141288"/>
            <a:ext cx="9128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67" r:id="rId2"/>
    <p:sldLayoutId id="2147484178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pitchFamily="-107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pitchFamily="-10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pitchFamily="-10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pitchFamily="-10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399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33CC"/>
          </a:solidFill>
          <a:latin typeface="+mn-lt"/>
          <a:ea typeface="ＭＳ Ｐゴシック" pitchFamily="-107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rgbClr val="000000"/>
          </a:solidFill>
          <a:latin typeface="+mn-lt"/>
          <a:ea typeface="ＭＳ Ｐゴシック" pitchFamily="-107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rgbClr val="000000"/>
          </a:solidFill>
          <a:latin typeface="+mn-lt"/>
          <a:ea typeface="ＭＳ Ｐゴシック" pitchFamily="-107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essie.christiansen@caltec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615950" y="1476375"/>
            <a:ext cx="7772400" cy="1660525"/>
          </a:xfrm>
        </p:spPr>
        <p:txBody>
          <a:bodyPr/>
          <a:lstStyle/>
          <a:p>
            <a:r>
              <a:rPr lang="en-US" sz="3200" dirty="0" smtClean="0">
                <a:latin typeface="Avenir Book"/>
                <a:ea typeface="ＭＳ Ｐゴシック" charset="0"/>
                <a:cs typeface="Avenir Book"/>
              </a:rPr>
              <a:t>Kepler – Best Performance </a:t>
            </a:r>
            <a:br>
              <a:rPr lang="en-US" sz="3200" dirty="0" smtClean="0">
                <a:latin typeface="Avenir Book"/>
                <a:ea typeface="ＭＳ Ｐゴシック" charset="0"/>
                <a:cs typeface="Avenir Book"/>
              </a:rPr>
            </a:br>
            <a:r>
              <a:rPr lang="en-US" sz="3200" dirty="0" smtClean="0">
                <a:latin typeface="Avenir Book"/>
                <a:ea typeface="ＭＳ Ｐゴシック" charset="0"/>
                <a:cs typeface="Avenir Book"/>
              </a:rPr>
              <a:t>and Best Practices</a:t>
            </a:r>
            <a:endParaRPr lang="en-US" sz="3200" dirty="0"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16387" name="Subtitle 4"/>
          <p:cNvSpPr>
            <a:spLocks noGrp="1"/>
          </p:cNvSpPr>
          <p:nvPr>
            <p:ph type="subTitle" idx="1"/>
          </p:nvPr>
        </p:nvSpPr>
        <p:spPr>
          <a:xfrm>
            <a:off x="1273175" y="3943350"/>
            <a:ext cx="6400800" cy="690563"/>
          </a:xfrm>
        </p:spPr>
        <p:txBody>
          <a:bodyPr/>
          <a:lstStyle/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JWST Transit Planning Meeting</a:t>
            </a:r>
          </a:p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March 11, 2014</a:t>
            </a:r>
            <a:endParaRPr lang="en-US" dirty="0" smtClean="0">
              <a:latin typeface="Avenir Book"/>
              <a:ea typeface="ＭＳ Ｐゴシック" charset="0"/>
              <a:cs typeface="Avenir Book"/>
            </a:endParaRPr>
          </a:p>
          <a:p>
            <a:endParaRPr lang="en-US" dirty="0">
              <a:latin typeface="Avenir Book"/>
              <a:ea typeface="ＭＳ Ｐゴシック" charset="0"/>
              <a:cs typeface="Avenir Book"/>
            </a:endParaRPr>
          </a:p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Jessie </a:t>
            </a: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Christiansen</a:t>
            </a:r>
            <a:endParaRPr lang="en-US" sz="1800" dirty="0" smtClean="0">
              <a:latin typeface="Avenir Book"/>
              <a:ea typeface="ＭＳ Ｐゴシック" charset="0"/>
              <a:cs typeface="Avenir Book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Avenir Book"/>
                <a:ea typeface="ＭＳ Ｐゴシック" charset="0"/>
                <a:cs typeface="Avenir Book"/>
                <a:hlinkClick r:id="rId3"/>
              </a:rPr>
              <a:t>jessie.christiansen@caltech.edu</a:t>
            </a:r>
            <a:endParaRPr lang="en-US" sz="1800" dirty="0" smtClean="0">
              <a:solidFill>
                <a:srgbClr val="FF0000"/>
              </a:solidFill>
              <a:latin typeface="Avenir Book"/>
              <a:ea typeface="ＭＳ Ｐゴシック" charset="0"/>
              <a:cs typeface="Avenir Book"/>
            </a:endParaRPr>
          </a:p>
          <a:p>
            <a:endParaRPr lang="en-US" sz="1800" dirty="0" smtClean="0">
              <a:latin typeface="Avenir Book"/>
              <a:cs typeface="Avenir Book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5625" y="106363"/>
            <a:ext cx="6205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9pPr>
          </a:lstStyle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How to build an exquisite photometer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1651"/>
            <a:ext cx="8636000" cy="516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397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1poin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49" y="1821244"/>
            <a:ext cx="4600651" cy="363975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825625" y="106363"/>
            <a:ext cx="6205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9pPr>
          </a:lstStyle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Pointing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44600"/>
            <a:ext cx="46228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Pre-launch requirement of 3mas (~1 </a:t>
            </a:r>
            <a:r>
              <a:rPr lang="en-US" sz="1800" dirty="0" err="1" smtClean="0">
                <a:latin typeface="Avenir Book"/>
                <a:cs typeface="Avenir Book"/>
              </a:rPr>
              <a:t>millipixel</a:t>
            </a:r>
            <a:r>
              <a:rPr lang="en-US" sz="1800" dirty="0" smtClean="0">
                <a:latin typeface="Avenir Book"/>
                <a:cs typeface="Avenir Book"/>
              </a:rPr>
              <a:t>) pointing jitter in 15 </a:t>
            </a:r>
            <a:r>
              <a:rPr lang="en-US" sz="1800" dirty="0" err="1" smtClean="0">
                <a:latin typeface="Avenir Book"/>
                <a:cs typeface="Avenir Book"/>
              </a:rPr>
              <a:t>mins</a:t>
            </a: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Measured month to month drift 10-15 </a:t>
            </a:r>
            <a:r>
              <a:rPr lang="en-US" sz="1800" dirty="0" err="1" smtClean="0">
                <a:latin typeface="Avenir Book"/>
                <a:cs typeface="Avenir Book"/>
              </a:rPr>
              <a:t>millipixels</a:t>
            </a:r>
            <a:endParaRPr lang="en-US" sz="1800" dirty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Largely eliminated the requirement for absolute </a:t>
            </a:r>
            <a:r>
              <a:rPr lang="en-US" sz="1800" dirty="0" err="1" smtClean="0">
                <a:latin typeface="Avenir Book"/>
                <a:cs typeface="Avenir Book"/>
              </a:rPr>
              <a:t>flatfielding</a:t>
            </a:r>
            <a:r>
              <a:rPr lang="en-US" sz="1800" dirty="0" smtClean="0">
                <a:latin typeface="Avenir Book"/>
                <a:cs typeface="Avenir Book"/>
              </a:rPr>
              <a:t> (large scale flat a geometric model derived from optics)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Tweaks/sudden impulses are substantially more difficult to </a:t>
            </a:r>
            <a:r>
              <a:rPr lang="en-US" sz="1800" dirty="0" err="1" smtClean="0">
                <a:latin typeface="Avenir Book"/>
                <a:cs typeface="Avenir Book"/>
              </a:rPr>
              <a:t>cotrend</a:t>
            </a:r>
            <a:r>
              <a:rPr lang="en-US" sz="1800" dirty="0" smtClean="0">
                <a:latin typeface="Avenir Book"/>
                <a:cs typeface="Avenir Book"/>
              </a:rPr>
              <a:t>/</a:t>
            </a:r>
            <a:r>
              <a:rPr lang="en-US" sz="1800" dirty="0" err="1" smtClean="0">
                <a:latin typeface="Avenir Book"/>
                <a:cs typeface="Avenir Book"/>
              </a:rPr>
              <a:t>detrend</a:t>
            </a:r>
            <a:r>
              <a:rPr lang="en-US" sz="1800" dirty="0" smtClean="0">
                <a:latin typeface="Avenir Book"/>
                <a:cs typeface="Avenir Book"/>
              </a:rPr>
              <a:t> after the fact (we modified the ADCS to eliminate the drift)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This will be more of an issue with K2</a:t>
            </a:r>
            <a:endParaRPr lang="en-US" sz="1800" dirty="0" smtClean="0">
              <a:latin typeface="Avenir Book"/>
              <a:cs typeface="Avenir Book"/>
            </a:endParaRPr>
          </a:p>
        </p:txBody>
      </p:sp>
      <p:pic>
        <p:nvPicPr>
          <p:cNvPr id="5" name="Picture 4" descr="q2pointi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1" y="1917700"/>
            <a:ext cx="4457700" cy="3551702"/>
          </a:xfrm>
          <a:prstGeom prst="rect">
            <a:avLst/>
          </a:prstGeom>
        </p:spPr>
      </p:pic>
      <p:pic>
        <p:nvPicPr>
          <p:cNvPr id="6" name="Picture 5" descr="q2lightcurveexamp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831" y="1828800"/>
            <a:ext cx="46821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4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5625" y="106363"/>
            <a:ext cx="6205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9pPr>
          </a:lstStyle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Focus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104900"/>
            <a:ext cx="87122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We’re building an $8b thermometer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Ideally, </a:t>
            </a:r>
            <a:r>
              <a:rPr lang="en-US" sz="1800" dirty="0" smtClean="0">
                <a:latin typeface="Avenir Book"/>
                <a:cs typeface="Avenir Book"/>
              </a:rPr>
              <a:t>separate temperature change timescales from scientific timescales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>
                <a:latin typeface="Avenir Book"/>
                <a:cs typeface="Avenir Book"/>
              </a:rPr>
              <a:t>As much thermal ancillary data as </a:t>
            </a:r>
            <a:r>
              <a:rPr lang="en-US" sz="1800" dirty="0" smtClean="0">
                <a:latin typeface="Avenir Book"/>
                <a:cs typeface="Avenir Book"/>
              </a:rPr>
              <a:t>possible (reaction wheel heaters! </a:t>
            </a:r>
            <a:r>
              <a:rPr lang="en-US" sz="1800" dirty="0" err="1">
                <a:latin typeface="Avenir Book"/>
                <a:cs typeface="Avenir Book"/>
              </a:rPr>
              <a:t>e</a:t>
            </a:r>
            <a:r>
              <a:rPr lang="en-US" sz="1800" dirty="0" err="1" smtClean="0">
                <a:latin typeface="Avenir Book"/>
                <a:cs typeface="Avenir Book"/>
              </a:rPr>
              <a:t>tc</a:t>
            </a:r>
            <a:r>
              <a:rPr lang="en-US" sz="1800" dirty="0" smtClean="0">
                <a:latin typeface="Avenir Book"/>
                <a:cs typeface="Avenir Book"/>
              </a:rPr>
              <a:t>)</a:t>
            </a: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Tailor photometry method to capture flux – either large apertures or PRF-fitting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L2/sun shade = excellent 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>
              <a:latin typeface="Avenir Book"/>
              <a:cs typeface="Avenir Book"/>
            </a:endParaRPr>
          </a:p>
        </p:txBody>
      </p:sp>
      <p:pic>
        <p:nvPicPr>
          <p:cNvPr id="4" name="Picture 3" descr="focuschan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3340100"/>
            <a:ext cx="7345925" cy="353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100" y="4724400"/>
            <a:ext cx="33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venir Book"/>
                <a:cs typeface="Avenir Book"/>
              </a:rPr>
              <a:t>Too </a:t>
            </a:r>
          </a:p>
          <a:p>
            <a:r>
              <a:rPr lang="en-US" sz="1800" dirty="0" smtClean="0">
                <a:latin typeface="Avenir Book"/>
                <a:cs typeface="Avenir Book"/>
              </a:rPr>
              <a:t>quantized </a:t>
            </a:r>
            <a:endParaRPr lang="en-US" sz="1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9094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5625" y="106363"/>
            <a:ext cx="6205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9pPr>
          </a:lstStyle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Ca</a:t>
            </a:r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libration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44600"/>
            <a:ext cx="9144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Test early, test often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Don’t scrimp on calibration pixels</a:t>
            </a:r>
            <a:endParaRPr lang="en-US" sz="1800" dirty="0">
              <a:latin typeface="Avenir Book"/>
              <a:cs typeface="Avenir Book"/>
            </a:endParaRPr>
          </a:p>
        </p:txBody>
      </p:sp>
      <p:pic>
        <p:nvPicPr>
          <p:cNvPr id="6" name="Picture 5" descr="sccollater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9028"/>
            <a:ext cx="4800600" cy="4421171"/>
          </a:xfrm>
          <a:prstGeom prst="rect">
            <a:avLst/>
          </a:prstGeom>
        </p:spPr>
      </p:pic>
      <p:pic>
        <p:nvPicPr>
          <p:cNvPr id="5" name="Picture 4" descr="undersho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910" y="1371600"/>
            <a:ext cx="4951690" cy="34050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6500" y="4853970"/>
            <a:ext cx="38735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latin typeface="Avenir Book"/>
                <a:cs typeface="Avenir Book"/>
              </a:rPr>
              <a:t>- Undershoot was 10x worse when found, but was found early enough in testing that some patches were able to be made</a:t>
            </a:r>
          </a:p>
          <a:p>
            <a:r>
              <a:rPr lang="en-US" sz="1800" dirty="0" smtClean="0">
                <a:latin typeface="Avenir Book"/>
                <a:cs typeface="Avenir Book"/>
              </a:rPr>
              <a:t>- </a:t>
            </a:r>
            <a:r>
              <a:rPr lang="en-US" sz="1800" dirty="0" err="1" smtClean="0">
                <a:latin typeface="Avenir Book"/>
                <a:cs typeface="Avenir Book"/>
              </a:rPr>
              <a:t>Moire</a:t>
            </a:r>
            <a:r>
              <a:rPr lang="en-US" sz="1800" dirty="0" smtClean="0">
                <a:latin typeface="Avenir Book"/>
                <a:cs typeface="Avenir Book"/>
              </a:rPr>
              <a:t> pattern (resonance in the LDE amplifier circuit), not so much</a:t>
            </a:r>
            <a:endParaRPr lang="en-US" sz="1800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94427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5625" y="106363"/>
            <a:ext cx="6205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9pPr>
          </a:lstStyle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Reaction wheels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</p:txBody>
      </p:sp>
      <p:pic>
        <p:nvPicPr>
          <p:cNvPr id="4" name="Picture 3" descr="q4zerocrossin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686" y="1358900"/>
            <a:ext cx="5194314" cy="5016500"/>
          </a:xfrm>
          <a:prstGeom prst="rect">
            <a:avLst/>
          </a:prstGeom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70000"/>
            <a:ext cx="41529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Better pointing jitter achieved with higher RPM (Kepler was more stable with three wheels at high RPM than four wheels at low RPM)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Zero crossings degraded pointing and flux time series – if timing is negotiable, try to keep them away from transits</a:t>
            </a:r>
            <a:endParaRPr lang="en-US" sz="18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9094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825625" y="106363"/>
            <a:ext cx="6205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9pPr>
          </a:lstStyle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Saturation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244600"/>
            <a:ext cx="28829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Don’t be afraid of saturation! 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(If you have a handle on your non-linearity and you have the ability to capture the spilled charge).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Theta </a:t>
            </a:r>
            <a:r>
              <a:rPr lang="en-US" sz="1800" dirty="0" err="1" smtClean="0">
                <a:latin typeface="Avenir Book"/>
                <a:cs typeface="Avenir Book"/>
              </a:rPr>
              <a:t>Cyg</a:t>
            </a:r>
            <a:r>
              <a:rPr lang="en-US" sz="1800" dirty="0" smtClean="0">
                <a:latin typeface="Avenir Book"/>
                <a:cs typeface="Avenir Book"/>
              </a:rPr>
              <a:t> (4.5</a:t>
            </a:r>
            <a:r>
              <a:rPr lang="en-US" sz="1800" baseline="30000" dirty="0" smtClean="0">
                <a:latin typeface="Avenir Book"/>
                <a:cs typeface="Avenir Book"/>
              </a:rPr>
              <a:t>th</a:t>
            </a:r>
            <a:r>
              <a:rPr lang="en-US" sz="1800" dirty="0" smtClean="0">
                <a:latin typeface="Avenir Book"/>
                <a:cs typeface="Avenir Book"/>
              </a:rPr>
              <a:t> mag), 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CH </a:t>
            </a:r>
            <a:r>
              <a:rPr lang="en-US" sz="1800" dirty="0" err="1" smtClean="0">
                <a:latin typeface="Avenir Book"/>
                <a:cs typeface="Avenir Book"/>
              </a:rPr>
              <a:t>Cyg</a:t>
            </a:r>
            <a:r>
              <a:rPr lang="en-US" sz="1800" dirty="0" smtClean="0">
                <a:latin typeface="Avenir Book"/>
                <a:cs typeface="Avenir Book"/>
              </a:rPr>
              <a:t> (8</a:t>
            </a:r>
            <a:r>
              <a:rPr lang="en-US" sz="1800" baseline="30000" dirty="0" smtClean="0">
                <a:latin typeface="Avenir Book"/>
                <a:cs typeface="Avenir Book"/>
              </a:rPr>
              <a:t>th</a:t>
            </a:r>
            <a:r>
              <a:rPr lang="en-US" sz="1800" dirty="0" smtClean="0">
                <a:latin typeface="Avenir Book"/>
                <a:cs typeface="Avenir Book"/>
              </a:rPr>
              <a:t> mag)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Bright TESS and K2 targets should be on the table</a:t>
            </a:r>
            <a:endParaRPr lang="en-US" sz="1800" dirty="0">
              <a:latin typeface="Avenir Book"/>
              <a:cs typeface="Avenir Book"/>
            </a:endParaRPr>
          </a:p>
        </p:txBody>
      </p:sp>
      <p:pic>
        <p:nvPicPr>
          <p:cNvPr id="5" name="Picture 4" descr="satu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90" y="1723112"/>
            <a:ext cx="6027010" cy="40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7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27" y="1765300"/>
            <a:ext cx="5138673" cy="40132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 bwMode="auto">
          <a:xfrm>
            <a:off x="1825625" y="106363"/>
            <a:ext cx="6205538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99"/>
                </a:solidFill>
                <a:latin typeface="Arial" pitchFamily="-107" charset="0"/>
              </a:defRPr>
            </a:lvl9pPr>
          </a:lstStyle>
          <a:p>
            <a:r>
              <a:rPr lang="en-US" dirty="0" smtClean="0">
                <a:latin typeface="Avenir Book"/>
                <a:ea typeface="ＭＳ Ｐゴシック" charset="0"/>
                <a:cs typeface="Avenir Book"/>
              </a:rPr>
              <a:t>Gotchas</a:t>
            </a:r>
            <a:endParaRPr lang="en-US" dirty="0">
              <a:latin typeface="Avenir Book"/>
              <a:ea typeface="ＭＳ Ｐゴシック" charset="0"/>
              <a:cs typeface="Avenir Book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117600"/>
            <a:ext cx="43434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>
                <a:latin typeface="Avenir Book"/>
                <a:cs typeface="Avenir Book"/>
              </a:rPr>
              <a:t>Provide multiple levels of processing/</a:t>
            </a:r>
            <a:r>
              <a:rPr lang="en-US" sz="1800" dirty="0" smtClean="0">
                <a:latin typeface="Avenir Book"/>
                <a:cs typeface="Avenir Book"/>
              </a:rPr>
              <a:t>calibration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Time system – Kepler AND EPOXI both had trouble 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Accumulation of high-energy particle hits on the detectors (SPSDs, CMEs…)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>
                <a:latin typeface="Avenir Book"/>
                <a:cs typeface="Avenir Book"/>
              </a:rPr>
              <a:t>Try not to use variable stars as guide </a:t>
            </a:r>
            <a:r>
              <a:rPr lang="en-US" sz="1800" dirty="0" smtClean="0">
                <a:latin typeface="Avenir Book"/>
                <a:cs typeface="Avenir Book"/>
              </a:rPr>
              <a:t>stars</a:t>
            </a: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dirty="0" smtClean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r>
              <a:rPr lang="en-US" sz="1800" dirty="0" smtClean="0">
                <a:latin typeface="Avenir Book"/>
                <a:cs typeface="Avenir Book"/>
              </a:rPr>
              <a:t>Don’t </a:t>
            </a:r>
            <a:r>
              <a:rPr lang="en-US" sz="1800" dirty="0">
                <a:latin typeface="Avenir Book"/>
                <a:cs typeface="Avenir Book"/>
              </a:rPr>
              <a:t>forget about Jupiter</a:t>
            </a:r>
            <a:r>
              <a:rPr lang="en-US" sz="1800" dirty="0" smtClean="0">
                <a:latin typeface="Avenir Book"/>
                <a:cs typeface="Avenir Book"/>
              </a:rPr>
              <a:t>! (And solar system objects in general…)</a:t>
            </a:r>
            <a:endParaRPr lang="en-US" sz="1800" dirty="0">
              <a:latin typeface="Avenir Book"/>
              <a:cs typeface="Avenir Book"/>
            </a:endParaRPr>
          </a:p>
          <a:p>
            <a:pPr marL="800100" lvl="2" indent="-457200">
              <a:spcBef>
                <a:spcPct val="20000"/>
              </a:spcBef>
              <a:buSzPct val="100000"/>
              <a:buFontTx/>
              <a:buChar char="•"/>
            </a:pPr>
            <a:endParaRPr lang="en-US" sz="1800" b="1" dirty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9094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SR_templat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33"/>
      </a:hlink>
      <a:folHlink>
        <a:srgbClr val="B2B2B2"/>
      </a:folHlink>
    </a:clrScheme>
    <a:fontScheme name="PSR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7" charset="0"/>
          </a:defRPr>
        </a:defPPr>
      </a:lstStyle>
    </a:lnDef>
  </a:objectDefaults>
  <a:extraClrSchemeLst>
    <a:extraClrScheme>
      <a:clrScheme name="PS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S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_template 8">
        <a:dk1>
          <a:srgbClr val="000000"/>
        </a:dk1>
        <a:lt1>
          <a:srgbClr val="3366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ADB8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SR_template 9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Presentation.pot</Template>
  <TotalTime>26802</TotalTime>
  <Pages>2</Pages>
  <Words>359</Words>
  <Application>Microsoft Macintosh PowerPoint</Application>
  <PresentationFormat>Letter Paper (8.5x11 in)</PresentationFormat>
  <Paragraphs>51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PSR_template</vt:lpstr>
      <vt:lpstr>Kepler – Best Performance  and Best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Donna Avila</dc:creator>
  <cp:lastModifiedBy>Office 2004 Test Drive User</cp:lastModifiedBy>
  <cp:revision>1150</cp:revision>
  <cp:lastPrinted>2009-10-02T05:38:16Z</cp:lastPrinted>
  <dcterms:created xsi:type="dcterms:W3CDTF">2013-05-07T20:06:33Z</dcterms:created>
  <dcterms:modified xsi:type="dcterms:W3CDTF">2014-03-11T17:03:37Z</dcterms:modified>
</cp:coreProperties>
</file>