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73" r:id="rId1"/>
  </p:sldMasterIdLst>
  <p:notesMasterIdLst>
    <p:notesMasterId r:id="rId32"/>
  </p:notesMasterIdLst>
  <p:handoutMasterIdLst>
    <p:handoutMasterId r:id="rId33"/>
  </p:handoutMasterIdLst>
  <p:sldIdLst>
    <p:sldId id="256" r:id="rId2"/>
    <p:sldId id="360" r:id="rId3"/>
    <p:sldId id="361" r:id="rId4"/>
    <p:sldId id="363" r:id="rId5"/>
    <p:sldId id="371" r:id="rId6"/>
    <p:sldId id="372" r:id="rId7"/>
    <p:sldId id="373" r:id="rId8"/>
    <p:sldId id="374" r:id="rId9"/>
    <p:sldId id="364" r:id="rId10"/>
    <p:sldId id="365" r:id="rId11"/>
    <p:sldId id="366" r:id="rId12"/>
    <p:sldId id="367" r:id="rId13"/>
    <p:sldId id="378" r:id="rId14"/>
    <p:sldId id="376" r:id="rId15"/>
    <p:sldId id="377" r:id="rId16"/>
    <p:sldId id="362" r:id="rId17"/>
    <p:sldId id="359" r:id="rId18"/>
    <p:sldId id="354" r:id="rId19"/>
    <p:sldId id="351" r:id="rId20"/>
    <p:sldId id="334" r:id="rId21"/>
    <p:sldId id="346" r:id="rId22"/>
    <p:sldId id="347" r:id="rId23"/>
    <p:sldId id="352" r:id="rId24"/>
    <p:sldId id="375" r:id="rId25"/>
    <p:sldId id="337" r:id="rId26"/>
    <p:sldId id="344" r:id="rId27"/>
    <p:sldId id="355" r:id="rId28"/>
    <p:sldId id="307" r:id="rId29"/>
    <p:sldId id="323" r:id="rId30"/>
    <p:sldId id="358" r:id="rId3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CCFF"/>
    <a:srgbClr val="F7E9CD"/>
    <a:srgbClr val="FBDFA8"/>
    <a:srgbClr val="FFCC66"/>
    <a:srgbClr val="FFFDB2"/>
    <a:srgbClr val="ED9697"/>
    <a:srgbClr val="66FFCC"/>
    <a:srgbClr val="F8CC78"/>
    <a:srgbClr val="E4FB94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239" autoAdjust="0"/>
    <p:restoredTop sz="95223" autoAdjust="0"/>
  </p:normalViewPr>
  <p:slideViewPr>
    <p:cSldViewPr snapToGrid="0" snapToObjects="1">
      <p:cViewPr>
        <p:scale>
          <a:sx n="103" d="100"/>
          <a:sy n="103" d="100"/>
        </p:scale>
        <p:origin x="-104" y="-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04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8" d="100"/>
        <a:sy n="128" d="100"/>
      </p:scale>
      <p:origin x="0" y="244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notesMaster" Target="notesMasters/notes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handoutMaster" Target="handoutMasters/handoutMaster1.xml"/><Relationship Id="rId34" Type="http://schemas.openxmlformats.org/officeDocument/2006/relationships/printerSettings" Target="printerSettings/printerSettings1.bin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AE62512-F9FF-AC47-90AD-1BFA42FEFD3B}" type="doc">
      <dgm:prSet loTypeId="urn:microsoft.com/office/officeart/2005/8/layout/vProcess5" loCatId="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5FA64361-C712-C148-B7C4-927CDD08FB97}">
      <dgm:prSet phldrT="[Text]"/>
      <dgm:spPr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en-US" b="1" dirty="0" smtClean="0"/>
            <a:t>Generate stellar sample</a:t>
          </a:r>
          <a:endParaRPr lang="en-US" b="1" dirty="0"/>
        </a:p>
      </dgm:t>
    </dgm:pt>
    <dgm:pt modelId="{C8D36D1F-FE36-7045-A202-A061BEB3A55E}" type="parTrans" cxnId="{E1DD07AF-219F-F14C-8D5A-78FFECF089D4}">
      <dgm:prSet/>
      <dgm:spPr/>
      <dgm:t>
        <a:bodyPr/>
        <a:lstStyle/>
        <a:p>
          <a:endParaRPr lang="en-US"/>
        </a:p>
      </dgm:t>
    </dgm:pt>
    <dgm:pt modelId="{F8CF3E8B-1A87-B148-A6F6-554738012497}" type="sibTrans" cxnId="{E1DD07AF-219F-F14C-8D5A-78FFECF089D4}">
      <dgm:prSet/>
      <dgm:spPr/>
      <dgm:t>
        <a:bodyPr/>
        <a:lstStyle/>
        <a:p>
          <a:endParaRPr lang="en-US"/>
        </a:p>
      </dgm:t>
    </dgm:pt>
    <dgm:pt modelId="{4080F504-2332-3D4C-82DF-7D42F5BBBFC6}">
      <dgm:prSet phldrT="[Text]"/>
      <dgm:spPr/>
      <dgm:t>
        <a:bodyPr/>
        <a:lstStyle/>
        <a:p>
          <a:r>
            <a:rPr lang="en-US" b="1" dirty="0" smtClean="0"/>
            <a:t>Assign planets to stars based on Kepler occurrence rates</a:t>
          </a:r>
          <a:endParaRPr lang="en-US" b="1" dirty="0"/>
        </a:p>
      </dgm:t>
    </dgm:pt>
    <dgm:pt modelId="{5289D70C-A6CD-9240-9E4E-A8BAD6758EFA}" type="parTrans" cxnId="{8E673D55-0D6D-5546-BE07-7DC0E3C5AC82}">
      <dgm:prSet/>
      <dgm:spPr/>
      <dgm:t>
        <a:bodyPr/>
        <a:lstStyle/>
        <a:p>
          <a:endParaRPr lang="en-US"/>
        </a:p>
      </dgm:t>
    </dgm:pt>
    <dgm:pt modelId="{7416523D-A018-854C-8061-68769E2D40B4}" type="sibTrans" cxnId="{8E673D55-0D6D-5546-BE07-7DC0E3C5AC82}">
      <dgm:prSet/>
      <dgm:spPr/>
      <dgm:t>
        <a:bodyPr/>
        <a:lstStyle/>
        <a:p>
          <a:endParaRPr lang="en-US"/>
        </a:p>
      </dgm:t>
    </dgm:pt>
    <dgm:pt modelId="{56DA4204-B434-D546-955B-A79AB6774A2F}">
      <dgm:prSet phldrT="[Text]"/>
      <dgm:spPr>
        <a:gradFill rotWithShape="0">
          <a:gsLst>
            <a:gs pos="0">
              <a:srgbClr val="FF6600"/>
            </a:gs>
            <a:gs pos="80000">
              <a:srgbClr val="EA7B3D"/>
            </a:gs>
            <a:gs pos="100000">
              <a:srgbClr val="F0A16E"/>
            </a:gs>
          </a:gsLst>
        </a:gradFill>
      </dgm:spPr>
      <dgm:t>
        <a:bodyPr/>
        <a:lstStyle/>
        <a:p>
          <a:r>
            <a:rPr lang="en-US" b="1" dirty="0" smtClean="0"/>
            <a:t>Query properties of the transiting planet host stars</a:t>
          </a:r>
          <a:endParaRPr lang="en-US" b="1" dirty="0"/>
        </a:p>
      </dgm:t>
    </dgm:pt>
    <dgm:pt modelId="{9E8739AA-4082-4946-A01A-4F83E358A90F}" type="parTrans" cxnId="{47050A81-AF83-2C48-98B1-AE4204363ADE}">
      <dgm:prSet/>
      <dgm:spPr/>
      <dgm:t>
        <a:bodyPr/>
        <a:lstStyle/>
        <a:p>
          <a:endParaRPr lang="en-US"/>
        </a:p>
      </dgm:t>
    </dgm:pt>
    <dgm:pt modelId="{D37DB31D-F46B-284F-8540-FA98E1731A41}" type="sibTrans" cxnId="{47050A81-AF83-2C48-98B1-AE4204363ADE}">
      <dgm:prSet/>
      <dgm:spPr/>
      <dgm:t>
        <a:bodyPr/>
        <a:lstStyle/>
        <a:p>
          <a:endParaRPr lang="en-US"/>
        </a:p>
      </dgm:t>
    </dgm:pt>
    <dgm:pt modelId="{B8C6EBEC-ED77-504B-81F3-9F2AC3A11CF8}">
      <dgm:prSet phldrT="[Text]"/>
      <dgm:spPr>
        <a:gradFill rotWithShape="0">
          <a:gsLst>
            <a:gs pos="0">
              <a:srgbClr val="800000"/>
            </a:gs>
            <a:gs pos="80000">
              <a:srgbClr val="AB2C2D"/>
            </a:gs>
            <a:gs pos="100000">
              <a:srgbClr val="E44C4C"/>
            </a:gs>
          </a:gsLst>
        </a:gradFill>
      </dgm:spPr>
      <dgm:t>
        <a:bodyPr/>
        <a:lstStyle/>
        <a:p>
          <a:r>
            <a:rPr lang="en-US" b="1" dirty="0" smtClean="0"/>
            <a:t>Assess detectability &amp; plan for JWST observations (rest of this meeting)</a:t>
          </a:r>
          <a:endParaRPr lang="en-US" b="1" dirty="0"/>
        </a:p>
      </dgm:t>
    </dgm:pt>
    <dgm:pt modelId="{03A88DC5-A629-304C-A06A-2298773B65BA}" type="parTrans" cxnId="{C72B5392-6ED7-E244-992F-8230D0083F30}">
      <dgm:prSet/>
      <dgm:spPr/>
      <dgm:t>
        <a:bodyPr/>
        <a:lstStyle/>
        <a:p>
          <a:endParaRPr lang="en-US"/>
        </a:p>
      </dgm:t>
    </dgm:pt>
    <dgm:pt modelId="{666EA0A3-1A0D-5C48-ABE3-205C6BCA5C85}" type="sibTrans" cxnId="{C72B5392-6ED7-E244-992F-8230D0083F30}">
      <dgm:prSet/>
      <dgm:spPr/>
      <dgm:t>
        <a:bodyPr/>
        <a:lstStyle/>
        <a:p>
          <a:endParaRPr lang="en-US"/>
        </a:p>
      </dgm:t>
    </dgm:pt>
    <dgm:pt modelId="{73C9313F-AEB6-1044-A7FA-EC329B7867B8}" type="pres">
      <dgm:prSet presAssocID="{7AE62512-F9FF-AC47-90AD-1BFA42FEFD3B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0B1C6D1-DA37-024B-9325-F7CD06D7EA0A}" type="pres">
      <dgm:prSet presAssocID="{7AE62512-F9FF-AC47-90AD-1BFA42FEFD3B}" presName="dummyMaxCanvas" presStyleCnt="0">
        <dgm:presLayoutVars/>
      </dgm:prSet>
      <dgm:spPr/>
    </dgm:pt>
    <dgm:pt modelId="{6333F30A-3081-6640-B40B-2DB389FF81F8}" type="pres">
      <dgm:prSet presAssocID="{7AE62512-F9FF-AC47-90AD-1BFA42FEFD3B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90365E-6F20-6747-9F53-368634D3C9DB}" type="pres">
      <dgm:prSet presAssocID="{7AE62512-F9FF-AC47-90AD-1BFA42FEFD3B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3F7A65-108D-9F42-A3B9-E7A34E90AAD7}" type="pres">
      <dgm:prSet presAssocID="{7AE62512-F9FF-AC47-90AD-1BFA42FEFD3B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435D08-11A7-B64F-AEBC-2C4AB58D6F6E}" type="pres">
      <dgm:prSet presAssocID="{7AE62512-F9FF-AC47-90AD-1BFA42FEFD3B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2D4EE2-CC1D-1546-853E-5A7BDA52FFC4}" type="pres">
      <dgm:prSet presAssocID="{7AE62512-F9FF-AC47-90AD-1BFA42FEFD3B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C7C35A-F0A6-D442-BD28-5B5542E43007}" type="pres">
      <dgm:prSet presAssocID="{7AE62512-F9FF-AC47-90AD-1BFA42FEFD3B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924383-00BF-9D4C-B117-262A9B114B38}" type="pres">
      <dgm:prSet presAssocID="{7AE62512-F9FF-AC47-90AD-1BFA42FEFD3B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1E2BC7-300D-C24D-A8B4-0A106DEF9201}" type="pres">
      <dgm:prSet presAssocID="{7AE62512-F9FF-AC47-90AD-1BFA42FEFD3B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F72A28-427F-494C-816E-8F1216A65810}" type="pres">
      <dgm:prSet presAssocID="{7AE62512-F9FF-AC47-90AD-1BFA42FEFD3B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B0E5B2-71A8-AC4C-89E2-A179EB1D3BD0}" type="pres">
      <dgm:prSet presAssocID="{7AE62512-F9FF-AC47-90AD-1BFA42FEFD3B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6F7365-DEF2-2345-A27C-EB3F41584F32}" type="pres">
      <dgm:prSet presAssocID="{7AE62512-F9FF-AC47-90AD-1BFA42FEFD3B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E279525-EA4D-FC44-A9AD-97C2AAC23D99}" type="presOf" srcId="{5FA64361-C712-C148-B7C4-927CDD08FB97}" destId="{D51E2BC7-300D-C24D-A8B4-0A106DEF9201}" srcOrd="1" destOrd="0" presId="urn:microsoft.com/office/officeart/2005/8/layout/vProcess5"/>
    <dgm:cxn modelId="{BCD7453F-BED4-CC42-8F92-DA21B36FC072}" type="presOf" srcId="{F8CF3E8B-1A87-B148-A6F6-554738012497}" destId="{B52D4EE2-CC1D-1546-853E-5A7BDA52FFC4}" srcOrd="0" destOrd="0" presId="urn:microsoft.com/office/officeart/2005/8/layout/vProcess5"/>
    <dgm:cxn modelId="{C475DFB6-5F82-9447-9880-F8550E1A2257}" type="presOf" srcId="{7416523D-A018-854C-8061-68769E2D40B4}" destId="{A3C7C35A-F0A6-D442-BD28-5B5542E43007}" srcOrd="0" destOrd="0" presId="urn:microsoft.com/office/officeart/2005/8/layout/vProcess5"/>
    <dgm:cxn modelId="{8E673D55-0D6D-5546-BE07-7DC0E3C5AC82}" srcId="{7AE62512-F9FF-AC47-90AD-1BFA42FEFD3B}" destId="{4080F504-2332-3D4C-82DF-7D42F5BBBFC6}" srcOrd="1" destOrd="0" parTransId="{5289D70C-A6CD-9240-9E4E-A8BAD6758EFA}" sibTransId="{7416523D-A018-854C-8061-68769E2D40B4}"/>
    <dgm:cxn modelId="{77EFC134-AC84-F44A-A045-D824DCC34910}" type="presOf" srcId="{7AE62512-F9FF-AC47-90AD-1BFA42FEFD3B}" destId="{73C9313F-AEB6-1044-A7FA-EC329B7867B8}" srcOrd="0" destOrd="0" presId="urn:microsoft.com/office/officeart/2005/8/layout/vProcess5"/>
    <dgm:cxn modelId="{BBB77417-9323-C448-BEAC-9E43DB30FF35}" type="presOf" srcId="{B8C6EBEC-ED77-504B-81F3-9F2AC3A11CF8}" destId="{3A6F7365-DEF2-2345-A27C-EB3F41584F32}" srcOrd="1" destOrd="0" presId="urn:microsoft.com/office/officeart/2005/8/layout/vProcess5"/>
    <dgm:cxn modelId="{E1DD07AF-219F-F14C-8D5A-78FFECF089D4}" srcId="{7AE62512-F9FF-AC47-90AD-1BFA42FEFD3B}" destId="{5FA64361-C712-C148-B7C4-927CDD08FB97}" srcOrd="0" destOrd="0" parTransId="{C8D36D1F-FE36-7045-A202-A061BEB3A55E}" sibTransId="{F8CF3E8B-1A87-B148-A6F6-554738012497}"/>
    <dgm:cxn modelId="{319C0186-3614-F749-A76A-1F497C33DF93}" type="presOf" srcId="{56DA4204-B434-D546-955B-A79AB6774A2F}" destId="{0D3F7A65-108D-9F42-A3B9-E7A34E90AAD7}" srcOrd="0" destOrd="0" presId="urn:microsoft.com/office/officeart/2005/8/layout/vProcess5"/>
    <dgm:cxn modelId="{C72B5392-6ED7-E244-992F-8230D0083F30}" srcId="{7AE62512-F9FF-AC47-90AD-1BFA42FEFD3B}" destId="{B8C6EBEC-ED77-504B-81F3-9F2AC3A11CF8}" srcOrd="3" destOrd="0" parTransId="{03A88DC5-A629-304C-A06A-2298773B65BA}" sibTransId="{666EA0A3-1A0D-5C48-ABE3-205C6BCA5C85}"/>
    <dgm:cxn modelId="{1B27D900-36F9-8A4E-8CCF-E0ADCCB92634}" type="presOf" srcId="{4080F504-2332-3D4C-82DF-7D42F5BBBFC6}" destId="{C390365E-6F20-6747-9F53-368634D3C9DB}" srcOrd="0" destOrd="0" presId="urn:microsoft.com/office/officeart/2005/8/layout/vProcess5"/>
    <dgm:cxn modelId="{55347F93-3DA7-684E-A65D-EF9E19401C14}" type="presOf" srcId="{4080F504-2332-3D4C-82DF-7D42F5BBBFC6}" destId="{94F72A28-427F-494C-816E-8F1216A65810}" srcOrd="1" destOrd="0" presId="urn:microsoft.com/office/officeart/2005/8/layout/vProcess5"/>
    <dgm:cxn modelId="{B9F9E675-1AD6-E744-A876-7B0A76697ACA}" type="presOf" srcId="{D37DB31D-F46B-284F-8540-FA98E1731A41}" destId="{93924383-00BF-9D4C-B117-262A9B114B38}" srcOrd="0" destOrd="0" presId="urn:microsoft.com/office/officeart/2005/8/layout/vProcess5"/>
    <dgm:cxn modelId="{47050A81-AF83-2C48-98B1-AE4204363ADE}" srcId="{7AE62512-F9FF-AC47-90AD-1BFA42FEFD3B}" destId="{56DA4204-B434-D546-955B-A79AB6774A2F}" srcOrd="2" destOrd="0" parTransId="{9E8739AA-4082-4946-A01A-4F83E358A90F}" sibTransId="{D37DB31D-F46B-284F-8540-FA98E1731A41}"/>
    <dgm:cxn modelId="{9936DFF1-EE2D-944B-B22D-B1842D40D3B0}" type="presOf" srcId="{5FA64361-C712-C148-B7C4-927CDD08FB97}" destId="{6333F30A-3081-6640-B40B-2DB389FF81F8}" srcOrd="0" destOrd="0" presId="urn:microsoft.com/office/officeart/2005/8/layout/vProcess5"/>
    <dgm:cxn modelId="{55FE3239-40E7-F447-AD60-925E13AC41B2}" type="presOf" srcId="{56DA4204-B434-D546-955B-A79AB6774A2F}" destId="{44B0E5B2-71A8-AC4C-89E2-A179EB1D3BD0}" srcOrd="1" destOrd="0" presId="urn:microsoft.com/office/officeart/2005/8/layout/vProcess5"/>
    <dgm:cxn modelId="{34E4A3FE-48C9-3345-9448-895C680A7403}" type="presOf" srcId="{B8C6EBEC-ED77-504B-81F3-9F2AC3A11CF8}" destId="{4B435D08-11A7-B64F-AEBC-2C4AB58D6F6E}" srcOrd="0" destOrd="0" presId="urn:microsoft.com/office/officeart/2005/8/layout/vProcess5"/>
    <dgm:cxn modelId="{53B37158-E75D-9D40-8C71-ACFD73DCCC8B}" type="presParOf" srcId="{73C9313F-AEB6-1044-A7FA-EC329B7867B8}" destId="{50B1C6D1-DA37-024B-9325-F7CD06D7EA0A}" srcOrd="0" destOrd="0" presId="urn:microsoft.com/office/officeart/2005/8/layout/vProcess5"/>
    <dgm:cxn modelId="{8C04ABE7-0007-6242-B54B-6F18A6065438}" type="presParOf" srcId="{73C9313F-AEB6-1044-A7FA-EC329B7867B8}" destId="{6333F30A-3081-6640-B40B-2DB389FF81F8}" srcOrd="1" destOrd="0" presId="urn:microsoft.com/office/officeart/2005/8/layout/vProcess5"/>
    <dgm:cxn modelId="{0D393CB3-E150-FA49-9F2C-A3567C7DC896}" type="presParOf" srcId="{73C9313F-AEB6-1044-A7FA-EC329B7867B8}" destId="{C390365E-6F20-6747-9F53-368634D3C9DB}" srcOrd="2" destOrd="0" presId="urn:microsoft.com/office/officeart/2005/8/layout/vProcess5"/>
    <dgm:cxn modelId="{0DE96DD1-9F2C-A841-A34A-9F379127D0F6}" type="presParOf" srcId="{73C9313F-AEB6-1044-A7FA-EC329B7867B8}" destId="{0D3F7A65-108D-9F42-A3B9-E7A34E90AAD7}" srcOrd="3" destOrd="0" presId="urn:microsoft.com/office/officeart/2005/8/layout/vProcess5"/>
    <dgm:cxn modelId="{E8B48329-DD63-4E42-9E3E-55C300E50005}" type="presParOf" srcId="{73C9313F-AEB6-1044-A7FA-EC329B7867B8}" destId="{4B435D08-11A7-B64F-AEBC-2C4AB58D6F6E}" srcOrd="4" destOrd="0" presId="urn:microsoft.com/office/officeart/2005/8/layout/vProcess5"/>
    <dgm:cxn modelId="{BE68B8BC-E784-0246-B069-C5B36332F83F}" type="presParOf" srcId="{73C9313F-AEB6-1044-A7FA-EC329B7867B8}" destId="{B52D4EE2-CC1D-1546-853E-5A7BDA52FFC4}" srcOrd="5" destOrd="0" presId="urn:microsoft.com/office/officeart/2005/8/layout/vProcess5"/>
    <dgm:cxn modelId="{4EA5A353-F479-884D-97F6-6C587CB56AA6}" type="presParOf" srcId="{73C9313F-AEB6-1044-A7FA-EC329B7867B8}" destId="{A3C7C35A-F0A6-D442-BD28-5B5542E43007}" srcOrd="6" destOrd="0" presId="urn:microsoft.com/office/officeart/2005/8/layout/vProcess5"/>
    <dgm:cxn modelId="{B88C54C1-1B22-8044-8218-C87707DA0B29}" type="presParOf" srcId="{73C9313F-AEB6-1044-A7FA-EC329B7867B8}" destId="{93924383-00BF-9D4C-B117-262A9B114B38}" srcOrd="7" destOrd="0" presId="urn:microsoft.com/office/officeart/2005/8/layout/vProcess5"/>
    <dgm:cxn modelId="{11C01DFA-3F92-A740-A4EA-54767A50C1DB}" type="presParOf" srcId="{73C9313F-AEB6-1044-A7FA-EC329B7867B8}" destId="{D51E2BC7-300D-C24D-A8B4-0A106DEF9201}" srcOrd="8" destOrd="0" presId="urn:microsoft.com/office/officeart/2005/8/layout/vProcess5"/>
    <dgm:cxn modelId="{7274139A-0662-5443-83FE-DFA41D272B58}" type="presParOf" srcId="{73C9313F-AEB6-1044-A7FA-EC329B7867B8}" destId="{94F72A28-427F-494C-816E-8F1216A65810}" srcOrd="9" destOrd="0" presId="urn:microsoft.com/office/officeart/2005/8/layout/vProcess5"/>
    <dgm:cxn modelId="{05A9E36C-43E3-D741-B32E-87D2324C6B47}" type="presParOf" srcId="{73C9313F-AEB6-1044-A7FA-EC329B7867B8}" destId="{44B0E5B2-71A8-AC4C-89E2-A179EB1D3BD0}" srcOrd="10" destOrd="0" presId="urn:microsoft.com/office/officeart/2005/8/layout/vProcess5"/>
    <dgm:cxn modelId="{2B149E3E-7CB0-B84F-ABB6-EDF85A1F6034}" type="presParOf" srcId="{73C9313F-AEB6-1044-A7FA-EC329B7867B8}" destId="{3A6F7365-DEF2-2345-A27C-EB3F41584F32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90CA6E5-0D8D-2D4C-AC7A-CFCBDDD9505B}" type="doc">
      <dgm:prSet loTypeId="urn:microsoft.com/office/officeart/2005/8/layout/vProcess5" loCatId="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3E4378EE-4083-6F4B-966C-3436ABE9E25F}">
      <dgm:prSet phldrT="[Text]" custT="1"/>
      <dgm:spPr>
        <a:gradFill rotWithShape="0">
          <a:gsLst>
            <a:gs pos="0">
              <a:srgbClr val="1B407C"/>
            </a:gs>
            <a:gs pos="80000">
              <a:srgbClr val="275DB7"/>
            </a:gs>
            <a:gs pos="100000">
              <a:srgbClr val="2861BD"/>
            </a:gs>
          </a:gsLst>
        </a:gradFill>
      </dgm:spPr>
      <dgm:t>
        <a:bodyPr/>
        <a:lstStyle/>
        <a:p>
          <a:r>
            <a:rPr lang="en-US" sz="2600" dirty="0" err="1" smtClean="0">
              <a:latin typeface="Helvetica"/>
              <a:cs typeface="Helvetica"/>
            </a:rPr>
            <a:t>Detrend</a:t>
          </a:r>
          <a:r>
            <a:rPr lang="en-US" sz="2600" dirty="0" smtClean="0">
              <a:latin typeface="Helvetica"/>
              <a:cs typeface="Helvetica"/>
            </a:rPr>
            <a:t> &amp; clean Kepler light curves</a:t>
          </a:r>
          <a:endParaRPr lang="en-US" sz="2600" dirty="0">
            <a:latin typeface="Helvetica"/>
            <a:cs typeface="Helvetica"/>
          </a:endParaRPr>
        </a:p>
      </dgm:t>
    </dgm:pt>
    <dgm:pt modelId="{945B1246-0766-B348-842B-C6B20F0539E7}" type="parTrans" cxnId="{253E8DB1-7184-EC4C-9896-B8712EF5FE62}">
      <dgm:prSet/>
      <dgm:spPr/>
      <dgm:t>
        <a:bodyPr/>
        <a:lstStyle/>
        <a:p>
          <a:endParaRPr lang="en-US"/>
        </a:p>
      </dgm:t>
    </dgm:pt>
    <dgm:pt modelId="{89D67597-4B14-A042-A2E6-88EF996ABE01}" type="sibTrans" cxnId="{253E8DB1-7184-EC4C-9896-B8712EF5FE62}">
      <dgm:prSet/>
      <dgm:spPr/>
      <dgm:t>
        <a:bodyPr/>
        <a:lstStyle/>
        <a:p>
          <a:endParaRPr lang="en-US"/>
        </a:p>
      </dgm:t>
    </dgm:pt>
    <dgm:pt modelId="{CB8C4CB3-5DA5-0B4B-8342-A8140CB062A8}">
      <dgm:prSet phldrT="[Text]" custT="1"/>
      <dgm:spPr>
        <a:gradFill rotWithShape="0">
          <a:gsLst>
            <a:gs pos="0">
              <a:srgbClr val="2D637C"/>
            </a:gs>
            <a:gs pos="80000">
              <a:srgbClr val="418FB4"/>
            </a:gs>
            <a:gs pos="100000">
              <a:srgbClr val="4193BA"/>
            </a:gs>
          </a:gsLst>
        </a:gradFill>
      </dgm:spPr>
      <dgm:t>
        <a:bodyPr tIns="0" anchor="t" anchorCtr="0"/>
        <a:lstStyle/>
        <a:p>
          <a:r>
            <a:rPr lang="en-US" sz="2600" dirty="0" smtClean="0">
              <a:latin typeface="Helvetica"/>
              <a:cs typeface="Helvetica"/>
            </a:rPr>
            <a:t>Generate Box-fitting Least Squares power spectrum for each star</a:t>
          </a:r>
        </a:p>
      </dgm:t>
    </dgm:pt>
    <dgm:pt modelId="{6529380A-A470-7D44-B1E9-0C6CA1E3141D}" type="parTrans" cxnId="{1107A5BD-47FF-F847-B30E-08945C7D8665}">
      <dgm:prSet/>
      <dgm:spPr/>
      <dgm:t>
        <a:bodyPr/>
        <a:lstStyle/>
        <a:p>
          <a:endParaRPr lang="en-US"/>
        </a:p>
      </dgm:t>
    </dgm:pt>
    <dgm:pt modelId="{4C26E4A7-8A05-F94F-931C-9F8236D6DEF7}" type="sibTrans" cxnId="{1107A5BD-47FF-F847-B30E-08945C7D8665}">
      <dgm:prSet/>
      <dgm:spPr/>
      <dgm:t>
        <a:bodyPr/>
        <a:lstStyle/>
        <a:p>
          <a:endParaRPr lang="en-US"/>
        </a:p>
      </dgm:t>
    </dgm:pt>
    <dgm:pt modelId="{D88D9D28-463D-BA47-876C-1A3A6307C4A7}">
      <dgm:prSet phldrT="[Text]" custT="1"/>
      <dgm:spPr>
        <a:gradFill rotWithShape="0">
          <a:gsLst>
            <a:gs pos="0">
              <a:srgbClr val="3A7A6F"/>
            </a:gs>
            <a:gs pos="80000">
              <a:srgbClr val="56B4A4"/>
            </a:gs>
            <a:gs pos="100000">
              <a:srgbClr val="58BAA9"/>
            </a:gs>
          </a:gsLst>
        </a:gradFill>
      </dgm:spPr>
      <dgm:t>
        <a:bodyPr/>
        <a:lstStyle/>
        <a:p>
          <a:r>
            <a:rPr lang="en-US" sz="2600" dirty="0" smtClean="0">
              <a:latin typeface="Helvetica"/>
              <a:cs typeface="Helvetica"/>
            </a:rPr>
            <a:t>Identify highest peaks &amp; fit simple transit models</a:t>
          </a:r>
          <a:endParaRPr lang="en-US" sz="2600" dirty="0">
            <a:latin typeface="Helvetica"/>
            <a:cs typeface="Helvetica"/>
          </a:endParaRPr>
        </a:p>
      </dgm:t>
    </dgm:pt>
    <dgm:pt modelId="{D171625C-8A2A-9148-BF00-81B49E209E18}" type="parTrans" cxnId="{B1437FF4-E148-8741-A66D-A04FD73D6C2C}">
      <dgm:prSet/>
      <dgm:spPr/>
      <dgm:t>
        <a:bodyPr/>
        <a:lstStyle/>
        <a:p>
          <a:endParaRPr lang="en-US"/>
        </a:p>
      </dgm:t>
    </dgm:pt>
    <dgm:pt modelId="{3D0E25CF-5BBA-5643-81CE-8F8524897C0E}" type="sibTrans" cxnId="{B1437FF4-E148-8741-A66D-A04FD73D6C2C}">
      <dgm:prSet/>
      <dgm:spPr/>
      <dgm:t>
        <a:bodyPr/>
        <a:lstStyle/>
        <a:p>
          <a:endParaRPr lang="en-US"/>
        </a:p>
      </dgm:t>
    </dgm:pt>
    <dgm:pt modelId="{B79A899C-8029-A546-8145-AB4AF43C942F}">
      <dgm:prSet phldrT="[Text]" custT="1"/>
      <dgm:spPr>
        <a:gradFill rotWithShape="0">
          <a:gsLst>
            <a:gs pos="0">
              <a:srgbClr val="3D7950"/>
            </a:gs>
            <a:gs pos="80000">
              <a:srgbClr val="59B072"/>
            </a:gs>
            <a:gs pos="100000">
              <a:srgbClr val="5BB574"/>
            </a:gs>
          </a:gsLst>
        </a:gradFill>
      </dgm:spPr>
      <dgm:t>
        <a:bodyPr/>
        <a:lstStyle/>
        <a:p>
          <a:r>
            <a:rPr lang="en-US" sz="2600" dirty="0" smtClean="0">
              <a:latin typeface="Helvetica"/>
              <a:cs typeface="Helvetica"/>
            </a:rPr>
            <a:t>Excise data near accepted transits</a:t>
          </a:r>
        </a:p>
      </dgm:t>
    </dgm:pt>
    <dgm:pt modelId="{C1BB4C72-70E4-C249-9146-AB04BDFA1038}" type="parTrans" cxnId="{41207411-F2AC-A64B-8FC4-038D99EFEA26}">
      <dgm:prSet/>
      <dgm:spPr/>
      <dgm:t>
        <a:bodyPr/>
        <a:lstStyle/>
        <a:p>
          <a:endParaRPr lang="en-US"/>
        </a:p>
      </dgm:t>
    </dgm:pt>
    <dgm:pt modelId="{CDFB8506-746B-9D44-8587-8F3E9E4D1988}" type="sibTrans" cxnId="{41207411-F2AC-A64B-8FC4-038D99EFEA26}">
      <dgm:prSet/>
      <dgm:spPr/>
      <dgm:t>
        <a:bodyPr/>
        <a:lstStyle/>
        <a:p>
          <a:endParaRPr lang="en-US"/>
        </a:p>
      </dgm:t>
    </dgm:pt>
    <dgm:pt modelId="{7DE04FFB-D831-6548-B755-1D33933DDDFB}">
      <dgm:prSet phldrT="[Text]" custT="1"/>
      <dgm:spPr>
        <a:gradFill rotWithShape="0">
          <a:gsLst>
            <a:gs pos="0">
              <a:srgbClr val="38692E"/>
            </a:gs>
            <a:gs pos="80000">
              <a:srgbClr val="5BAC4C"/>
            </a:gs>
            <a:gs pos="100000">
              <a:srgbClr val="5DB24B"/>
            </a:gs>
          </a:gsLst>
        </a:gradFill>
      </dgm:spPr>
      <dgm:t>
        <a:bodyPr/>
        <a:lstStyle/>
        <a:p>
          <a:r>
            <a:rPr lang="en-US" sz="2600" dirty="0" smtClean="0">
              <a:latin typeface="Helvetica"/>
              <a:cs typeface="Helvetica"/>
            </a:rPr>
            <a:t>Repeat until no new signals are detected </a:t>
          </a:r>
        </a:p>
      </dgm:t>
    </dgm:pt>
    <dgm:pt modelId="{D88D7286-8EDB-6E4B-BBB2-515B82D20EAE}" type="parTrans" cxnId="{4DE94C97-7140-864C-85CF-3423C91854D2}">
      <dgm:prSet/>
      <dgm:spPr/>
      <dgm:t>
        <a:bodyPr/>
        <a:lstStyle/>
        <a:p>
          <a:endParaRPr lang="en-US"/>
        </a:p>
      </dgm:t>
    </dgm:pt>
    <dgm:pt modelId="{5B5FCCCC-91D3-7B42-930C-BAC74AF0BE56}" type="sibTrans" cxnId="{4DE94C97-7140-864C-85CF-3423C91854D2}">
      <dgm:prSet/>
      <dgm:spPr/>
      <dgm:t>
        <a:bodyPr/>
        <a:lstStyle/>
        <a:p>
          <a:endParaRPr lang="en-US"/>
        </a:p>
      </dgm:t>
    </dgm:pt>
    <dgm:pt modelId="{8E064EBC-8BB0-4E4C-8F6A-0D1296E6243E}" type="pres">
      <dgm:prSet presAssocID="{790CA6E5-0D8D-2D4C-AC7A-CFCBDDD9505B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A49DAC4-D482-5C4D-90AD-40C57552F0AE}" type="pres">
      <dgm:prSet presAssocID="{790CA6E5-0D8D-2D4C-AC7A-CFCBDDD9505B}" presName="dummyMaxCanvas" presStyleCnt="0">
        <dgm:presLayoutVars/>
      </dgm:prSet>
      <dgm:spPr/>
    </dgm:pt>
    <dgm:pt modelId="{9DCD4A6D-172B-CD4C-9E53-91966B90F8D0}" type="pres">
      <dgm:prSet presAssocID="{790CA6E5-0D8D-2D4C-AC7A-CFCBDDD9505B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1EB568-D8EE-D84D-95C0-2FF69C39C508}" type="pres">
      <dgm:prSet presAssocID="{790CA6E5-0D8D-2D4C-AC7A-CFCBDDD9505B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0F2D5B-4B6E-AD4F-9432-A7EB3BF7CA16}" type="pres">
      <dgm:prSet presAssocID="{790CA6E5-0D8D-2D4C-AC7A-CFCBDDD9505B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104891-0E8A-B540-A850-96DB47A81820}" type="pres">
      <dgm:prSet presAssocID="{790CA6E5-0D8D-2D4C-AC7A-CFCBDDD9505B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BB46AB-AA0A-5B47-ADB5-566AB283EF12}" type="pres">
      <dgm:prSet presAssocID="{790CA6E5-0D8D-2D4C-AC7A-CFCBDDD9505B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10AD2D-1511-3C42-B121-D6E568B24665}" type="pres">
      <dgm:prSet presAssocID="{790CA6E5-0D8D-2D4C-AC7A-CFCBDDD9505B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5F150C-D53A-FB49-A169-2E4958D1D5F9}" type="pres">
      <dgm:prSet presAssocID="{790CA6E5-0D8D-2D4C-AC7A-CFCBDDD9505B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0F8CC0-79C2-064B-97C3-C587E2C04ACC}" type="pres">
      <dgm:prSet presAssocID="{790CA6E5-0D8D-2D4C-AC7A-CFCBDDD9505B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F72536-4428-384F-9672-817636A160B6}" type="pres">
      <dgm:prSet presAssocID="{790CA6E5-0D8D-2D4C-AC7A-CFCBDDD9505B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3D1972-23EA-0347-A58A-C74FF6241AF0}" type="pres">
      <dgm:prSet presAssocID="{790CA6E5-0D8D-2D4C-AC7A-CFCBDDD9505B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F9357A-7420-184D-BBBC-180FFEEF934B}" type="pres">
      <dgm:prSet presAssocID="{790CA6E5-0D8D-2D4C-AC7A-CFCBDDD9505B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576E0D-BB23-3E4D-8695-CFA70130E25A}" type="pres">
      <dgm:prSet presAssocID="{790CA6E5-0D8D-2D4C-AC7A-CFCBDDD9505B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23563E-271B-814D-B635-F6A231C48481}" type="pres">
      <dgm:prSet presAssocID="{790CA6E5-0D8D-2D4C-AC7A-CFCBDDD9505B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3B84AA-C5E1-EE44-8B3B-D05C00FB5F7F}" type="pres">
      <dgm:prSet presAssocID="{790CA6E5-0D8D-2D4C-AC7A-CFCBDDD9505B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DCFABFF-09A6-EC4F-97FC-DA1F226B68FB}" type="presOf" srcId="{CB8C4CB3-5DA5-0B4B-8342-A8140CB062A8}" destId="{E3F9357A-7420-184D-BBBC-180FFEEF934B}" srcOrd="1" destOrd="0" presId="urn:microsoft.com/office/officeart/2005/8/layout/vProcess5"/>
    <dgm:cxn modelId="{969C29BC-4FB0-F042-B020-32636371BCD7}" type="presOf" srcId="{CB8C4CB3-5DA5-0B4B-8342-A8140CB062A8}" destId="{FE1EB568-D8EE-D84D-95C0-2FF69C39C508}" srcOrd="0" destOrd="0" presId="urn:microsoft.com/office/officeart/2005/8/layout/vProcess5"/>
    <dgm:cxn modelId="{B1437FF4-E148-8741-A66D-A04FD73D6C2C}" srcId="{790CA6E5-0D8D-2D4C-AC7A-CFCBDDD9505B}" destId="{D88D9D28-463D-BA47-876C-1A3A6307C4A7}" srcOrd="2" destOrd="0" parTransId="{D171625C-8A2A-9148-BF00-81B49E209E18}" sibTransId="{3D0E25CF-5BBA-5643-81CE-8F8524897C0E}"/>
    <dgm:cxn modelId="{CB2284FD-2A77-4042-971A-29AEF556B5D2}" type="presOf" srcId="{B79A899C-8029-A546-8145-AB4AF43C942F}" destId="{6423563E-271B-814D-B635-F6A231C48481}" srcOrd="1" destOrd="0" presId="urn:microsoft.com/office/officeart/2005/8/layout/vProcess5"/>
    <dgm:cxn modelId="{7F74A141-5C06-1947-9044-4B14835677FD}" type="presOf" srcId="{89D67597-4B14-A042-A2E6-88EF996ABE01}" destId="{6F10AD2D-1511-3C42-B121-D6E568B24665}" srcOrd="0" destOrd="0" presId="urn:microsoft.com/office/officeart/2005/8/layout/vProcess5"/>
    <dgm:cxn modelId="{58C2CAD4-050C-594F-B77D-11F6FC0A6EFF}" type="presOf" srcId="{7DE04FFB-D831-6548-B755-1D33933DDDFB}" destId="{693B84AA-C5E1-EE44-8B3B-D05C00FB5F7F}" srcOrd="1" destOrd="0" presId="urn:microsoft.com/office/officeart/2005/8/layout/vProcess5"/>
    <dgm:cxn modelId="{1107A5BD-47FF-F847-B30E-08945C7D8665}" srcId="{790CA6E5-0D8D-2D4C-AC7A-CFCBDDD9505B}" destId="{CB8C4CB3-5DA5-0B4B-8342-A8140CB062A8}" srcOrd="1" destOrd="0" parTransId="{6529380A-A470-7D44-B1E9-0C6CA1E3141D}" sibTransId="{4C26E4A7-8A05-F94F-931C-9F8236D6DEF7}"/>
    <dgm:cxn modelId="{E5B4A77D-EB2A-4546-906D-A7A13D1D05C4}" type="presOf" srcId="{3E4378EE-4083-6F4B-966C-3436ABE9E25F}" destId="{2B3D1972-23EA-0347-A58A-C74FF6241AF0}" srcOrd="1" destOrd="0" presId="urn:microsoft.com/office/officeart/2005/8/layout/vProcess5"/>
    <dgm:cxn modelId="{4DE94C97-7140-864C-85CF-3423C91854D2}" srcId="{790CA6E5-0D8D-2D4C-AC7A-CFCBDDD9505B}" destId="{7DE04FFB-D831-6548-B755-1D33933DDDFB}" srcOrd="4" destOrd="0" parTransId="{D88D7286-8EDB-6E4B-BBB2-515B82D20EAE}" sibTransId="{5B5FCCCC-91D3-7B42-930C-BAC74AF0BE56}"/>
    <dgm:cxn modelId="{239408BF-A073-774D-B5C7-0250828D12E4}" type="presOf" srcId="{3E4378EE-4083-6F4B-966C-3436ABE9E25F}" destId="{9DCD4A6D-172B-CD4C-9E53-91966B90F8D0}" srcOrd="0" destOrd="0" presId="urn:microsoft.com/office/officeart/2005/8/layout/vProcess5"/>
    <dgm:cxn modelId="{E0AD3614-0B96-424B-ADAE-0E005F83123C}" type="presOf" srcId="{3D0E25CF-5BBA-5643-81CE-8F8524897C0E}" destId="{0D0F8CC0-79C2-064B-97C3-C587E2C04ACC}" srcOrd="0" destOrd="0" presId="urn:microsoft.com/office/officeart/2005/8/layout/vProcess5"/>
    <dgm:cxn modelId="{253E8DB1-7184-EC4C-9896-B8712EF5FE62}" srcId="{790CA6E5-0D8D-2D4C-AC7A-CFCBDDD9505B}" destId="{3E4378EE-4083-6F4B-966C-3436ABE9E25F}" srcOrd="0" destOrd="0" parTransId="{945B1246-0766-B348-842B-C6B20F0539E7}" sibTransId="{89D67597-4B14-A042-A2E6-88EF996ABE01}"/>
    <dgm:cxn modelId="{CDC299A1-BDF0-324D-A09C-74F5E219F8E4}" type="presOf" srcId="{790CA6E5-0D8D-2D4C-AC7A-CFCBDDD9505B}" destId="{8E064EBC-8BB0-4E4C-8F6A-0D1296E6243E}" srcOrd="0" destOrd="0" presId="urn:microsoft.com/office/officeart/2005/8/layout/vProcess5"/>
    <dgm:cxn modelId="{D490EA96-282D-FA46-9691-6EA771AB621D}" type="presOf" srcId="{4C26E4A7-8A05-F94F-931C-9F8236D6DEF7}" destId="{225F150C-D53A-FB49-A169-2E4958D1D5F9}" srcOrd="0" destOrd="0" presId="urn:microsoft.com/office/officeart/2005/8/layout/vProcess5"/>
    <dgm:cxn modelId="{41207411-F2AC-A64B-8FC4-038D99EFEA26}" srcId="{790CA6E5-0D8D-2D4C-AC7A-CFCBDDD9505B}" destId="{B79A899C-8029-A546-8145-AB4AF43C942F}" srcOrd="3" destOrd="0" parTransId="{C1BB4C72-70E4-C249-9146-AB04BDFA1038}" sibTransId="{CDFB8506-746B-9D44-8587-8F3E9E4D1988}"/>
    <dgm:cxn modelId="{04BBEE39-846E-5546-A2F2-AD381E762251}" type="presOf" srcId="{7DE04FFB-D831-6548-B755-1D33933DDDFB}" destId="{B5BB46AB-AA0A-5B47-ADB5-566AB283EF12}" srcOrd="0" destOrd="0" presId="urn:microsoft.com/office/officeart/2005/8/layout/vProcess5"/>
    <dgm:cxn modelId="{31657355-16B1-CE41-8AD8-3E1C09D75F57}" type="presOf" srcId="{CDFB8506-746B-9D44-8587-8F3E9E4D1988}" destId="{27F72536-4428-384F-9672-817636A160B6}" srcOrd="0" destOrd="0" presId="urn:microsoft.com/office/officeart/2005/8/layout/vProcess5"/>
    <dgm:cxn modelId="{FB302CB6-4891-1F41-9AEA-0B1937D3425A}" type="presOf" srcId="{B79A899C-8029-A546-8145-AB4AF43C942F}" destId="{10104891-0E8A-B540-A850-96DB47A81820}" srcOrd="0" destOrd="0" presId="urn:microsoft.com/office/officeart/2005/8/layout/vProcess5"/>
    <dgm:cxn modelId="{619DB070-8D17-B248-9522-42680E12CF63}" type="presOf" srcId="{D88D9D28-463D-BA47-876C-1A3A6307C4A7}" destId="{31576E0D-BB23-3E4D-8695-CFA70130E25A}" srcOrd="1" destOrd="0" presId="urn:microsoft.com/office/officeart/2005/8/layout/vProcess5"/>
    <dgm:cxn modelId="{D597FD64-0955-6046-BB5B-165024EDE396}" type="presOf" srcId="{D88D9D28-463D-BA47-876C-1A3A6307C4A7}" destId="{BF0F2D5B-4B6E-AD4F-9432-A7EB3BF7CA16}" srcOrd="0" destOrd="0" presId="urn:microsoft.com/office/officeart/2005/8/layout/vProcess5"/>
    <dgm:cxn modelId="{088D11FE-BB2C-3C45-A908-ADEDD0E3A346}" type="presParOf" srcId="{8E064EBC-8BB0-4E4C-8F6A-0D1296E6243E}" destId="{5A49DAC4-D482-5C4D-90AD-40C57552F0AE}" srcOrd="0" destOrd="0" presId="urn:microsoft.com/office/officeart/2005/8/layout/vProcess5"/>
    <dgm:cxn modelId="{D863F7CE-88FB-6D4D-8D3A-BEACC57C9586}" type="presParOf" srcId="{8E064EBC-8BB0-4E4C-8F6A-0D1296E6243E}" destId="{9DCD4A6D-172B-CD4C-9E53-91966B90F8D0}" srcOrd="1" destOrd="0" presId="urn:microsoft.com/office/officeart/2005/8/layout/vProcess5"/>
    <dgm:cxn modelId="{97449B28-A544-1F42-B22B-B24DD805306A}" type="presParOf" srcId="{8E064EBC-8BB0-4E4C-8F6A-0D1296E6243E}" destId="{FE1EB568-D8EE-D84D-95C0-2FF69C39C508}" srcOrd="2" destOrd="0" presId="urn:microsoft.com/office/officeart/2005/8/layout/vProcess5"/>
    <dgm:cxn modelId="{B235B977-2320-9D4B-9BBA-106B30FB344B}" type="presParOf" srcId="{8E064EBC-8BB0-4E4C-8F6A-0D1296E6243E}" destId="{BF0F2D5B-4B6E-AD4F-9432-A7EB3BF7CA16}" srcOrd="3" destOrd="0" presId="urn:microsoft.com/office/officeart/2005/8/layout/vProcess5"/>
    <dgm:cxn modelId="{6508C045-05CF-B94D-94E3-FBDE93B2500E}" type="presParOf" srcId="{8E064EBC-8BB0-4E4C-8F6A-0D1296E6243E}" destId="{10104891-0E8A-B540-A850-96DB47A81820}" srcOrd="4" destOrd="0" presId="urn:microsoft.com/office/officeart/2005/8/layout/vProcess5"/>
    <dgm:cxn modelId="{4E0ABB0A-26D7-964F-A985-11472D249725}" type="presParOf" srcId="{8E064EBC-8BB0-4E4C-8F6A-0D1296E6243E}" destId="{B5BB46AB-AA0A-5B47-ADB5-566AB283EF12}" srcOrd="5" destOrd="0" presId="urn:microsoft.com/office/officeart/2005/8/layout/vProcess5"/>
    <dgm:cxn modelId="{6E39E820-234D-204F-91AF-E6EE21D4A5D5}" type="presParOf" srcId="{8E064EBC-8BB0-4E4C-8F6A-0D1296E6243E}" destId="{6F10AD2D-1511-3C42-B121-D6E568B24665}" srcOrd="6" destOrd="0" presId="urn:microsoft.com/office/officeart/2005/8/layout/vProcess5"/>
    <dgm:cxn modelId="{DAD10B30-339B-7144-85D2-6DBC97C3F452}" type="presParOf" srcId="{8E064EBC-8BB0-4E4C-8F6A-0D1296E6243E}" destId="{225F150C-D53A-FB49-A169-2E4958D1D5F9}" srcOrd="7" destOrd="0" presId="urn:microsoft.com/office/officeart/2005/8/layout/vProcess5"/>
    <dgm:cxn modelId="{DF1AE1C9-335D-6146-A305-CBA51000EE99}" type="presParOf" srcId="{8E064EBC-8BB0-4E4C-8F6A-0D1296E6243E}" destId="{0D0F8CC0-79C2-064B-97C3-C587E2C04ACC}" srcOrd="8" destOrd="0" presId="urn:microsoft.com/office/officeart/2005/8/layout/vProcess5"/>
    <dgm:cxn modelId="{B1267D41-2539-024E-B7FC-DC86CDAA6327}" type="presParOf" srcId="{8E064EBC-8BB0-4E4C-8F6A-0D1296E6243E}" destId="{27F72536-4428-384F-9672-817636A160B6}" srcOrd="9" destOrd="0" presId="urn:microsoft.com/office/officeart/2005/8/layout/vProcess5"/>
    <dgm:cxn modelId="{E0E6A2F9-D8DE-774D-91EE-B3B78D38D002}" type="presParOf" srcId="{8E064EBC-8BB0-4E4C-8F6A-0D1296E6243E}" destId="{2B3D1972-23EA-0347-A58A-C74FF6241AF0}" srcOrd="10" destOrd="0" presId="urn:microsoft.com/office/officeart/2005/8/layout/vProcess5"/>
    <dgm:cxn modelId="{CB8DAD6E-E29A-784A-B11A-805CBE68D8B1}" type="presParOf" srcId="{8E064EBC-8BB0-4E4C-8F6A-0D1296E6243E}" destId="{E3F9357A-7420-184D-BBBC-180FFEEF934B}" srcOrd="11" destOrd="0" presId="urn:microsoft.com/office/officeart/2005/8/layout/vProcess5"/>
    <dgm:cxn modelId="{E85A459A-8E67-DF41-8753-BD7044652E27}" type="presParOf" srcId="{8E064EBC-8BB0-4E4C-8F6A-0D1296E6243E}" destId="{31576E0D-BB23-3E4D-8695-CFA70130E25A}" srcOrd="12" destOrd="0" presId="urn:microsoft.com/office/officeart/2005/8/layout/vProcess5"/>
    <dgm:cxn modelId="{3B6AA03C-22AB-D749-AEF6-A1CE3320C624}" type="presParOf" srcId="{8E064EBC-8BB0-4E4C-8F6A-0D1296E6243E}" destId="{6423563E-271B-814D-B635-F6A231C48481}" srcOrd="13" destOrd="0" presId="urn:microsoft.com/office/officeart/2005/8/layout/vProcess5"/>
    <dgm:cxn modelId="{6C15665E-EECB-D743-BE42-4E6D49C1B028}" type="presParOf" srcId="{8E064EBC-8BB0-4E4C-8F6A-0D1296E6243E}" destId="{693B84AA-C5E1-EE44-8B3B-D05C00FB5F7F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33F30A-3081-6640-B40B-2DB389FF81F8}">
      <dsp:nvSpPr>
        <dsp:cNvPr id="0" name=""/>
        <dsp:cNvSpPr/>
      </dsp:nvSpPr>
      <dsp:spPr>
        <a:xfrm>
          <a:off x="0" y="0"/>
          <a:ext cx="6583680" cy="99571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kern="1200" dirty="0" smtClean="0"/>
            <a:t>Generate stellar sample</a:t>
          </a:r>
          <a:endParaRPr lang="en-US" sz="2600" b="1" kern="1200" dirty="0"/>
        </a:p>
      </dsp:txBody>
      <dsp:txXfrm>
        <a:off x="29163" y="29163"/>
        <a:ext cx="5425092" cy="937385"/>
      </dsp:txXfrm>
    </dsp:sp>
    <dsp:sp modelId="{C390365E-6F20-6747-9F53-368634D3C9DB}">
      <dsp:nvSpPr>
        <dsp:cNvPr id="0" name=""/>
        <dsp:cNvSpPr/>
      </dsp:nvSpPr>
      <dsp:spPr>
        <a:xfrm>
          <a:off x="551383" y="1176750"/>
          <a:ext cx="6583680" cy="99571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kern="1200" dirty="0" smtClean="0"/>
            <a:t>Assign planets to stars based on Kepler occurrence rates</a:t>
          </a:r>
          <a:endParaRPr lang="en-US" sz="2600" b="1" kern="1200" dirty="0"/>
        </a:p>
      </dsp:txBody>
      <dsp:txXfrm>
        <a:off x="580546" y="1205913"/>
        <a:ext cx="5326758" cy="937385"/>
      </dsp:txXfrm>
    </dsp:sp>
    <dsp:sp modelId="{0D3F7A65-108D-9F42-A3B9-E7A34E90AAD7}">
      <dsp:nvSpPr>
        <dsp:cNvPr id="0" name=""/>
        <dsp:cNvSpPr/>
      </dsp:nvSpPr>
      <dsp:spPr>
        <a:xfrm>
          <a:off x="1094536" y="2353500"/>
          <a:ext cx="6583680" cy="995711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FF6600"/>
            </a:gs>
            <a:gs pos="80000">
              <a:srgbClr val="EA7B3D"/>
            </a:gs>
            <a:gs pos="100000">
              <a:srgbClr val="F0A16E"/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kern="1200" dirty="0" smtClean="0"/>
            <a:t>Query properties of the transiting planet host stars</a:t>
          </a:r>
          <a:endParaRPr lang="en-US" sz="2600" b="1" kern="1200" dirty="0"/>
        </a:p>
      </dsp:txBody>
      <dsp:txXfrm>
        <a:off x="1123699" y="2382663"/>
        <a:ext cx="5334987" cy="937385"/>
      </dsp:txXfrm>
    </dsp:sp>
    <dsp:sp modelId="{4B435D08-11A7-B64F-AEBC-2C4AB58D6F6E}">
      <dsp:nvSpPr>
        <dsp:cNvPr id="0" name=""/>
        <dsp:cNvSpPr/>
      </dsp:nvSpPr>
      <dsp:spPr>
        <a:xfrm>
          <a:off x="1645920" y="3530251"/>
          <a:ext cx="6583680" cy="995711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800000"/>
            </a:gs>
            <a:gs pos="80000">
              <a:srgbClr val="AB2C2D"/>
            </a:gs>
            <a:gs pos="100000">
              <a:srgbClr val="E44C4C"/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kern="1200" dirty="0" smtClean="0"/>
            <a:t>Assess detectability &amp; plan for JWST observations (rest of this meeting)</a:t>
          </a:r>
          <a:endParaRPr lang="en-US" sz="2600" b="1" kern="1200" dirty="0"/>
        </a:p>
      </dsp:txBody>
      <dsp:txXfrm>
        <a:off x="1675083" y="3559414"/>
        <a:ext cx="5326758" cy="937385"/>
      </dsp:txXfrm>
    </dsp:sp>
    <dsp:sp modelId="{B52D4EE2-CC1D-1546-853E-5A7BDA52FFC4}">
      <dsp:nvSpPr>
        <dsp:cNvPr id="0" name=""/>
        <dsp:cNvSpPr/>
      </dsp:nvSpPr>
      <dsp:spPr>
        <a:xfrm>
          <a:off x="5936467" y="762624"/>
          <a:ext cx="647212" cy="647212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900" kern="1200"/>
        </a:p>
      </dsp:txBody>
      <dsp:txXfrm>
        <a:off x="6082090" y="762624"/>
        <a:ext cx="355966" cy="487027"/>
      </dsp:txXfrm>
    </dsp:sp>
    <dsp:sp modelId="{A3C7C35A-F0A6-D442-BD28-5B5542E43007}">
      <dsp:nvSpPr>
        <dsp:cNvPr id="0" name=""/>
        <dsp:cNvSpPr/>
      </dsp:nvSpPr>
      <dsp:spPr>
        <a:xfrm>
          <a:off x="6487850" y="1939375"/>
          <a:ext cx="647212" cy="647212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900" kern="1200"/>
        </a:p>
      </dsp:txBody>
      <dsp:txXfrm>
        <a:off x="6633473" y="1939375"/>
        <a:ext cx="355966" cy="487027"/>
      </dsp:txXfrm>
    </dsp:sp>
    <dsp:sp modelId="{93924383-00BF-9D4C-B117-262A9B114B38}">
      <dsp:nvSpPr>
        <dsp:cNvPr id="0" name=""/>
        <dsp:cNvSpPr/>
      </dsp:nvSpPr>
      <dsp:spPr>
        <a:xfrm>
          <a:off x="7031004" y="3116125"/>
          <a:ext cx="647212" cy="647212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900" kern="1200"/>
        </a:p>
      </dsp:txBody>
      <dsp:txXfrm>
        <a:off x="7176627" y="3116125"/>
        <a:ext cx="355966" cy="48702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CD4A6D-172B-CD4C-9E53-91966B90F8D0}">
      <dsp:nvSpPr>
        <dsp:cNvPr id="0" name=""/>
        <dsp:cNvSpPr/>
      </dsp:nvSpPr>
      <dsp:spPr>
        <a:xfrm>
          <a:off x="0" y="0"/>
          <a:ext cx="6835400" cy="1024981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1B407C"/>
            </a:gs>
            <a:gs pos="80000">
              <a:srgbClr val="275DB7"/>
            </a:gs>
            <a:gs pos="100000">
              <a:srgbClr val="2861BD"/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err="1" smtClean="0">
              <a:latin typeface="Helvetica"/>
              <a:cs typeface="Helvetica"/>
            </a:rPr>
            <a:t>Detrend</a:t>
          </a:r>
          <a:r>
            <a:rPr lang="en-US" sz="2600" kern="1200" dirty="0" smtClean="0">
              <a:latin typeface="Helvetica"/>
              <a:cs typeface="Helvetica"/>
            </a:rPr>
            <a:t> &amp; clean Kepler light curves</a:t>
          </a:r>
          <a:endParaRPr lang="en-US" sz="2600" kern="1200" dirty="0">
            <a:latin typeface="Helvetica"/>
            <a:cs typeface="Helvetica"/>
          </a:endParaRPr>
        </a:p>
      </dsp:txBody>
      <dsp:txXfrm>
        <a:off x="30021" y="30021"/>
        <a:ext cx="5609442" cy="964939"/>
      </dsp:txXfrm>
    </dsp:sp>
    <dsp:sp modelId="{FE1EB568-D8EE-D84D-95C0-2FF69C39C508}">
      <dsp:nvSpPr>
        <dsp:cNvPr id="0" name=""/>
        <dsp:cNvSpPr/>
      </dsp:nvSpPr>
      <dsp:spPr>
        <a:xfrm>
          <a:off x="510435" y="1167339"/>
          <a:ext cx="6835400" cy="1024981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2D637C"/>
            </a:gs>
            <a:gs pos="80000">
              <a:srgbClr val="418FB4"/>
            </a:gs>
            <a:gs pos="100000">
              <a:srgbClr val="4193BA"/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0" rIns="99060" bIns="9906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>
              <a:latin typeface="Helvetica"/>
              <a:cs typeface="Helvetica"/>
            </a:rPr>
            <a:t>Generate Box-fitting Least Squares power spectrum for each star</a:t>
          </a:r>
        </a:p>
      </dsp:txBody>
      <dsp:txXfrm>
        <a:off x="540456" y="1197360"/>
        <a:ext cx="5598685" cy="964939"/>
      </dsp:txXfrm>
    </dsp:sp>
    <dsp:sp modelId="{BF0F2D5B-4B6E-AD4F-9432-A7EB3BF7CA16}">
      <dsp:nvSpPr>
        <dsp:cNvPr id="0" name=""/>
        <dsp:cNvSpPr/>
      </dsp:nvSpPr>
      <dsp:spPr>
        <a:xfrm>
          <a:off x="1020871" y="2334678"/>
          <a:ext cx="6835400" cy="1024981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3A7A6F"/>
            </a:gs>
            <a:gs pos="80000">
              <a:srgbClr val="56B4A4"/>
            </a:gs>
            <a:gs pos="100000">
              <a:srgbClr val="58BAA9"/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>
              <a:latin typeface="Helvetica"/>
              <a:cs typeface="Helvetica"/>
            </a:rPr>
            <a:t>Identify highest peaks &amp; fit simple transit models</a:t>
          </a:r>
          <a:endParaRPr lang="en-US" sz="2600" kern="1200" dirty="0">
            <a:latin typeface="Helvetica"/>
            <a:cs typeface="Helvetica"/>
          </a:endParaRPr>
        </a:p>
      </dsp:txBody>
      <dsp:txXfrm>
        <a:off x="1050892" y="2364699"/>
        <a:ext cx="5598685" cy="964939"/>
      </dsp:txXfrm>
    </dsp:sp>
    <dsp:sp modelId="{10104891-0E8A-B540-A850-96DB47A81820}">
      <dsp:nvSpPr>
        <dsp:cNvPr id="0" name=""/>
        <dsp:cNvSpPr/>
      </dsp:nvSpPr>
      <dsp:spPr>
        <a:xfrm>
          <a:off x="1531307" y="3502018"/>
          <a:ext cx="6835400" cy="1024981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3D7950"/>
            </a:gs>
            <a:gs pos="80000">
              <a:srgbClr val="59B072"/>
            </a:gs>
            <a:gs pos="100000">
              <a:srgbClr val="5BB574"/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>
              <a:latin typeface="Helvetica"/>
              <a:cs typeface="Helvetica"/>
            </a:rPr>
            <a:t>Excise data near accepted transits</a:t>
          </a:r>
        </a:p>
      </dsp:txBody>
      <dsp:txXfrm>
        <a:off x="1561328" y="3532039"/>
        <a:ext cx="5598685" cy="964939"/>
      </dsp:txXfrm>
    </dsp:sp>
    <dsp:sp modelId="{B5BB46AB-AA0A-5B47-ADB5-566AB283EF12}">
      <dsp:nvSpPr>
        <dsp:cNvPr id="0" name=""/>
        <dsp:cNvSpPr/>
      </dsp:nvSpPr>
      <dsp:spPr>
        <a:xfrm>
          <a:off x="2041743" y="4669357"/>
          <a:ext cx="6835400" cy="1024981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38692E"/>
            </a:gs>
            <a:gs pos="80000">
              <a:srgbClr val="5BAC4C"/>
            </a:gs>
            <a:gs pos="100000">
              <a:srgbClr val="5DB24B"/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>
              <a:latin typeface="Helvetica"/>
              <a:cs typeface="Helvetica"/>
            </a:rPr>
            <a:t>Repeat until no new signals are detected </a:t>
          </a:r>
        </a:p>
      </dsp:txBody>
      <dsp:txXfrm>
        <a:off x="2071764" y="4699378"/>
        <a:ext cx="5598685" cy="964939"/>
      </dsp:txXfrm>
    </dsp:sp>
    <dsp:sp modelId="{6F10AD2D-1511-3C42-B121-D6E568B24665}">
      <dsp:nvSpPr>
        <dsp:cNvPr id="0" name=""/>
        <dsp:cNvSpPr/>
      </dsp:nvSpPr>
      <dsp:spPr>
        <a:xfrm>
          <a:off x="6169163" y="748805"/>
          <a:ext cx="666237" cy="666237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000" kern="1200"/>
        </a:p>
      </dsp:txBody>
      <dsp:txXfrm>
        <a:off x="6319066" y="748805"/>
        <a:ext cx="366431" cy="501343"/>
      </dsp:txXfrm>
    </dsp:sp>
    <dsp:sp modelId="{225F150C-D53A-FB49-A169-2E4958D1D5F9}">
      <dsp:nvSpPr>
        <dsp:cNvPr id="0" name=""/>
        <dsp:cNvSpPr/>
      </dsp:nvSpPr>
      <dsp:spPr>
        <a:xfrm>
          <a:off x="6679598" y="1916145"/>
          <a:ext cx="666237" cy="666237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1825230"/>
            <a:satOff val="-1516"/>
            <a:lumOff val="106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-1825230"/>
              <a:satOff val="-1516"/>
              <a:lumOff val="10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000" kern="1200"/>
        </a:p>
      </dsp:txBody>
      <dsp:txXfrm>
        <a:off x="6829501" y="1916145"/>
        <a:ext cx="366431" cy="501343"/>
      </dsp:txXfrm>
    </dsp:sp>
    <dsp:sp modelId="{0D0F8CC0-79C2-064B-97C3-C587E2C04ACC}">
      <dsp:nvSpPr>
        <dsp:cNvPr id="0" name=""/>
        <dsp:cNvSpPr/>
      </dsp:nvSpPr>
      <dsp:spPr>
        <a:xfrm>
          <a:off x="7190034" y="3066401"/>
          <a:ext cx="666237" cy="666237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3650460"/>
            <a:satOff val="-3033"/>
            <a:lumOff val="213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-3650460"/>
              <a:satOff val="-3033"/>
              <a:lumOff val="21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000" kern="1200"/>
        </a:p>
      </dsp:txBody>
      <dsp:txXfrm>
        <a:off x="7339937" y="3066401"/>
        <a:ext cx="366431" cy="501343"/>
      </dsp:txXfrm>
    </dsp:sp>
    <dsp:sp modelId="{27F72536-4428-384F-9672-817636A160B6}">
      <dsp:nvSpPr>
        <dsp:cNvPr id="0" name=""/>
        <dsp:cNvSpPr/>
      </dsp:nvSpPr>
      <dsp:spPr>
        <a:xfrm>
          <a:off x="7700470" y="4245129"/>
          <a:ext cx="666237" cy="666237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5475690"/>
            <a:satOff val="-4549"/>
            <a:lumOff val="319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-5475690"/>
              <a:satOff val="-4549"/>
              <a:lumOff val="31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000" kern="1200"/>
        </a:p>
      </dsp:txBody>
      <dsp:txXfrm>
        <a:off x="7850373" y="4245129"/>
        <a:ext cx="366431" cy="5013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F2F238-BED9-5244-A797-1923A025DBA4}" type="datetimeFigureOut">
              <a:rPr lang="en-US" smtClean="0"/>
              <a:t>3/11/14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C98731-B3E7-4646-8DE6-856E113BF9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1334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B3B5B5-0263-2F42-BEF9-A2D266B3CD3D}" type="datetimeFigureOut">
              <a:rPr lang="en-US" smtClean="0"/>
              <a:t>3/11/14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65A806-67E2-D246-ABA0-6E9C5A1DD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5027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MEarth sample complete to 25 pc for M5.5 &amp; earlier. Complete to 20 pc for later type stars.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65A806-67E2-D246-ABA0-6E9C5A1DD1E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1138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These stars may have</a:t>
            </a:r>
            <a:r>
              <a:rPr lang="en-US" baseline="0" dirty="0" smtClean="0"/>
              <a:t> been excluded from the original MEarth catalog because of their lower proper motions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65A806-67E2-D246-ABA0-6E9C5A1DD1E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813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van </a:t>
            </a:r>
            <a:r>
              <a:rPr lang="en-US" dirty="0" err="1" smtClean="0"/>
              <a:t>Altena</a:t>
            </a:r>
            <a:r>
              <a:rPr lang="en-US" dirty="0" smtClean="0"/>
              <a:t> et al. 199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65A806-67E2-D246-ABA0-6E9C5A1DD1E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5872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USE SNR Ramp of 6 sigma – 12 sigma (like Morton</a:t>
            </a:r>
            <a:r>
              <a:rPr lang="en-US" baseline="0" dirty="0" smtClean="0"/>
              <a:t> &amp; Swift) based on their communication with Francois that the new Q1-Q8 KOI list is better characterized by a steeper ramp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65A806-67E2-D246-ABA0-6E9C5A1DD1E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2271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65A806-67E2-D246-ABA0-6E9C5A1DD1E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5660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Accept &amp; reject transiting planet interpretation based on delta chi-squared &amp;  ratio of maximum transit depth to median depth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65A806-67E2-D246-ABA0-6E9C5A1DD1E9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6157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Mention Muirhead,</a:t>
            </a:r>
            <a:r>
              <a:rPr lang="en-US" baseline="0" dirty="0" smtClean="0"/>
              <a:t> Mann, &amp; spectra people.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65A806-67E2-D246-ABA0-6E9C5A1DD1E9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4821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7811C-D965-4C49-9BFC-154FE71CDB31}" type="datetimeFigureOut">
              <a:rPr lang="en-US" smtClean="0"/>
              <a:t>3/11/14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7811C-D965-4C49-9BFC-154FE71CDB31}" type="datetimeFigureOut">
              <a:rPr lang="en-US" smtClean="0"/>
              <a:t>3/11/14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B6D3-3478-EE45-B2B3-9275A3046B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7811C-D965-4C49-9BFC-154FE71CDB31}" type="datetimeFigureOut">
              <a:rPr lang="en-US" smtClean="0"/>
              <a:t>3/11/14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B6D3-3478-EE45-B2B3-9275A3046B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7811C-D965-4C49-9BFC-154FE71CDB31}" type="datetimeFigureOut">
              <a:rPr lang="en-US" smtClean="0"/>
              <a:t>3/11/14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Second Kepler Science Conference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B6D3-3478-EE45-B2B3-9275A3046B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7811C-D965-4C49-9BFC-154FE71CDB31}" type="datetimeFigureOut">
              <a:rPr lang="en-US" smtClean="0"/>
              <a:t>3/11/14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B6D3-3478-EE45-B2B3-9275A3046B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7811C-D965-4C49-9BFC-154FE71CDB31}" type="datetimeFigureOut">
              <a:rPr lang="en-US" smtClean="0"/>
              <a:t>3/11/14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B6D3-3478-EE45-B2B3-9275A3046B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7811C-D965-4C49-9BFC-154FE71CDB31}" type="datetimeFigureOut">
              <a:rPr lang="en-US" smtClean="0"/>
              <a:t>3/11/14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B6D3-3478-EE45-B2B3-9275A3046B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7811C-D965-4C49-9BFC-154FE71CDB31}" type="datetimeFigureOut">
              <a:rPr lang="en-US" smtClean="0"/>
              <a:t>3/11/14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B6D3-3478-EE45-B2B3-9275A3046B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7811C-D965-4C49-9BFC-154FE71CDB31}" type="datetimeFigureOut">
              <a:rPr lang="en-US" smtClean="0"/>
              <a:t>3/11/14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B6D3-3478-EE45-B2B3-9275A3046B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7811C-D965-4C49-9BFC-154FE71CDB31}" type="datetimeFigureOut">
              <a:rPr lang="en-US" smtClean="0"/>
              <a:t>3/11/14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B6D3-3478-EE45-B2B3-9275A3046B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7811C-D965-4C49-9BFC-154FE71CDB31}" type="datetimeFigureOut">
              <a:rPr lang="en-US" smtClean="0"/>
              <a:t>3/11/14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B6D3-3478-EE45-B2B3-9275A3046B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Helvetica"/>
                <a:cs typeface="Helvetica"/>
              </a:defRPr>
            </a:lvl1pPr>
          </a:lstStyle>
          <a:p>
            <a:fld id="{3327811C-D965-4C49-9BFC-154FE71CDB31}" type="datetimeFigureOut">
              <a:rPr lang="en-US" smtClean="0"/>
              <a:pPr/>
              <a:t>3/11/14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Helvetica"/>
                <a:cs typeface="Helvetica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Helvetica"/>
                <a:cs typeface="Helvetica"/>
              </a:defRPr>
            </a:lvl1pPr>
          </a:lstStyle>
          <a:p>
            <a:fld id="{1851B6D3-3478-EE45-B2B3-9275A3046B8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74" r:id="rId1"/>
    <p:sldLayoutId id="2147483975" r:id="rId2"/>
    <p:sldLayoutId id="2147483976" r:id="rId3"/>
    <p:sldLayoutId id="2147483977" r:id="rId4"/>
    <p:sldLayoutId id="2147483978" r:id="rId5"/>
    <p:sldLayoutId id="2147483979" r:id="rId6"/>
    <p:sldLayoutId id="2147483980" r:id="rId7"/>
    <p:sldLayoutId id="2147483981" r:id="rId8"/>
    <p:sldLayoutId id="2147483982" r:id="rId9"/>
    <p:sldLayoutId id="2147483983" r:id="rId10"/>
    <p:sldLayoutId id="214748398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CC66"/>
          </a:solidFill>
          <a:latin typeface="Helvetica"/>
          <a:ea typeface="+mj-ea"/>
          <a:cs typeface="Helvetica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F7E9CD"/>
          </a:solidFill>
          <a:latin typeface="Helvetica"/>
          <a:ea typeface="+mn-ea"/>
          <a:cs typeface="Helvetica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F7E9CD"/>
          </a:solidFill>
          <a:latin typeface="Helvetica"/>
          <a:ea typeface="+mn-ea"/>
          <a:cs typeface="Helvetica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F7E9CD"/>
          </a:solidFill>
          <a:latin typeface="Helvetica"/>
          <a:ea typeface="+mn-ea"/>
          <a:cs typeface="Helvetica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F7E9CD"/>
          </a:solidFill>
          <a:latin typeface="Helvetica"/>
          <a:ea typeface="+mn-ea"/>
          <a:cs typeface="Helvetica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F7E9CD"/>
          </a:solidFill>
          <a:latin typeface="Helvetica"/>
          <a:ea typeface="+mn-ea"/>
          <a:cs typeface="Helvetica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4" Type="http://schemas.openxmlformats.org/officeDocument/2006/relationships/diagramLayout" Target="../diagrams/layout2.xml"/><Relationship Id="rId5" Type="http://schemas.openxmlformats.org/officeDocument/2006/relationships/diagramQuickStyle" Target="../diagrams/quickStyle2.xml"/><Relationship Id="rId6" Type="http://schemas.openxmlformats.org/officeDocument/2006/relationships/diagramColors" Target="../diagrams/colors2.xml"/><Relationship Id="rId7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4" Type="http://schemas.openxmlformats.org/officeDocument/2006/relationships/image" Target="../media/image30.jpeg"/><Relationship Id="rId5" Type="http://schemas.openxmlformats.org/officeDocument/2006/relationships/image" Target="../media/image31.jpeg"/><Relationship Id="rId6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98252"/>
            <a:ext cx="9012997" cy="67597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70201"/>
            <a:ext cx="9144000" cy="2072969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rgbClr val="FFCC66"/>
                </a:solidFill>
              </a:rPr>
              <a:t>M Dwarfs as Targets for JWST</a:t>
            </a:r>
            <a:endParaRPr lang="en-US" sz="4000" b="1" dirty="0">
              <a:solidFill>
                <a:srgbClr val="FFCC66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283" y="3615792"/>
            <a:ext cx="5987170" cy="1092157"/>
          </a:xfrm>
        </p:spPr>
        <p:txBody>
          <a:bodyPr>
            <a:noAutofit/>
          </a:bodyPr>
          <a:lstStyle/>
          <a:p>
            <a:r>
              <a:rPr lang="en-US" sz="3000" dirty="0" smtClean="0">
                <a:solidFill>
                  <a:srgbClr val="FBDFA8"/>
                </a:solidFill>
              </a:rPr>
              <a:t>Courtney Dressing </a:t>
            </a:r>
          </a:p>
          <a:p>
            <a:r>
              <a:rPr lang="en-US" sz="2600" dirty="0" smtClean="0">
                <a:solidFill>
                  <a:srgbClr val="FBDFA8"/>
                </a:solidFill>
              </a:rPr>
              <a:t>&amp; David Charbonneau</a:t>
            </a:r>
          </a:p>
          <a:p>
            <a:r>
              <a:rPr lang="en-US" sz="2000" dirty="0" smtClean="0">
                <a:solidFill>
                  <a:srgbClr val="FBDFA8"/>
                </a:solidFill>
              </a:rPr>
              <a:t>Harvard-Smithsonian Center for Astrophysics</a:t>
            </a:r>
          </a:p>
          <a:p>
            <a:endParaRPr lang="en-US" sz="1000" dirty="0" smtClean="0">
              <a:solidFill>
                <a:srgbClr val="FBDFA8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1" y="5796171"/>
            <a:ext cx="565525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100" dirty="0" smtClean="0">
                <a:latin typeface="Helvetica"/>
                <a:cs typeface="Helvetica"/>
              </a:rPr>
              <a:t>JWST Transit Planning Meeting</a:t>
            </a:r>
            <a:r>
              <a:rPr lang="en-US" sz="2100" dirty="0">
                <a:latin typeface="Helvetica"/>
                <a:cs typeface="Helvetica"/>
              </a:rPr>
              <a:t> </a:t>
            </a:r>
            <a:endParaRPr lang="en-US" sz="2100" dirty="0" smtClean="0">
              <a:latin typeface="Helvetica"/>
              <a:cs typeface="Helvetica"/>
            </a:endParaRPr>
          </a:p>
          <a:p>
            <a:pPr algn="ctr"/>
            <a:r>
              <a:rPr lang="en-US" sz="2100" dirty="0" smtClean="0">
                <a:latin typeface="Helvetica"/>
                <a:cs typeface="Helvetica"/>
              </a:rPr>
              <a:t>March 12, 2014</a:t>
            </a:r>
            <a:endParaRPr lang="en-US" sz="2100" dirty="0">
              <a:latin typeface="Helvetica"/>
              <a:cs typeface="Helvetica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FFFDB2"/>
                </a:solidFill>
              </a:rPr>
              <a:t>Funding provided by NSF GRFP awarded to CD &amp; NASA Kepler PSP awarded to DC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873189" y="6467630"/>
            <a:ext cx="2270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400" dirty="0"/>
              <a:t>Image credit: ESO/L. </a:t>
            </a:r>
            <a:r>
              <a:rPr lang="en-US" sz="1400" dirty="0" err="1"/>
              <a:t>Calçada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7447448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3: Host Star Properties</a:t>
            </a:r>
            <a:endParaRPr lang="en-US" dirty="0"/>
          </a:p>
        </p:txBody>
      </p:sp>
      <p:pic>
        <p:nvPicPr>
          <p:cNvPr id="4" name="Picture 3" descr="mass_hist_2000trials_supstars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316736"/>
            <a:ext cx="7315200" cy="5225143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10359121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3: Host Star Properties</a:t>
            </a:r>
            <a:endParaRPr lang="en-US" dirty="0"/>
          </a:p>
        </p:txBody>
      </p:sp>
      <p:pic>
        <p:nvPicPr>
          <p:cNvPr id="4" name="Picture 3" descr="kmag_hist_2000trials_supstars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316736"/>
            <a:ext cx="7315200" cy="5225143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36077190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3: Host Star Properties</a:t>
            </a:r>
            <a:endParaRPr lang="en-US" dirty="0"/>
          </a:p>
        </p:txBody>
      </p:sp>
      <p:pic>
        <p:nvPicPr>
          <p:cNvPr id="6" name="Picture 5" descr="jmag_hist_2000trials_supstars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316736"/>
            <a:ext cx="7315200" cy="5225143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12077960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Implications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73817" y="4167198"/>
            <a:ext cx="8547283" cy="1923322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3200" dirty="0" smtClean="0">
                <a:solidFill>
                  <a:schemeClr val="tx1"/>
                </a:solidFill>
                <a:sym typeface="Wingdings"/>
              </a:rPr>
              <a:t>The most probable distance to the </a:t>
            </a:r>
          </a:p>
          <a:p>
            <a:pPr marL="0" indent="0" algn="ctr">
              <a:buNone/>
            </a:pPr>
            <a:r>
              <a:rPr lang="en-US" sz="3200" dirty="0" smtClean="0">
                <a:solidFill>
                  <a:srgbClr val="66CCFF"/>
                </a:solidFill>
                <a:sym typeface="Wingdings"/>
              </a:rPr>
              <a:t>nearest </a:t>
            </a:r>
            <a:r>
              <a:rPr lang="en-US" sz="3600" b="1" dirty="0" smtClean="0">
                <a:solidFill>
                  <a:srgbClr val="66CCFF"/>
                </a:solidFill>
                <a:sym typeface="Wingdings"/>
              </a:rPr>
              <a:t>transiting</a:t>
            </a:r>
            <a:r>
              <a:rPr lang="en-US" sz="3200" dirty="0" smtClean="0">
                <a:solidFill>
                  <a:srgbClr val="66CCFF"/>
                </a:solidFill>
                <a:sym typeface="Wingdings"/>
              </a:rPr>
              <a:t> Earth-size planet </a:t>
            </a:r>
          </a:p>
          <a:p>
            <a:pPr marL="0" indent="0" algn="ctr">
              <a:buNone/>
            </a:pPr>
            <a:r>
              <a:rPr lang="en-US" sz="3200" dirty="0" smtClean="0">
                <a:solidFill>
                  <a:srgbClr val="FFFFFF"/>
                </a:solidFill>
                <a:sym typeface="Wingdings"/>
              </a:rPr>
              <a:t>in the </a:t>
            </a:r>
            <a:r>
              <a:rPr lang="en-US" sz="3600" b="1" dirty="0" smtClean="0">
                <a:solidFill>
                  <a:srgbClr val="66FF66"/>
                </a:solidFill>
                <a:sym typeface="Wingdings"/>
              </a:rPr>
              <a:t>habitable zone </a:t>
            </a:r>
            <a:r>
              <a:rPr lang="en-US" sz="3200" dirty="0" smtClean="0">
                <a:solidFill>
                  <a:srgbClr val="FFFFFF"/>
                </a:solidFill>
                <a:sym typeface="Wingdings"/>
              </a:rPr>
              <a:t>is</a:t>
            </a:r>
            <a:r>
              <a:rPr lang="en-US" sz="4000" b="1" dirty="0" smtClean="0">
                <a:solidFill>
                  <a:srgbClr val="FFCC66"/>
                </a:solidFill>
                <a:sym typeface="Wingdings"/>
              </a:rPr>
              <a:t> </a:t>
            </a:r>
            <a:r>
              <a:rPr lang="en-US" sz="4300" b="1" dirty="0" smtClean="0">
                <a:solidFill>
                  <a:srgbClr val="FFCC66"/>
                </a:solidFill>
                <a:sym typeface="Wingdings"/>
              </a:rPr>
              <a:t>9 </a:t>
            </a:r>
            <a:r>
              <a:rPr lang="en-US" sz="4300" b="1" dirty="0" smtClean="0">
                <a:solidFill>
                  <a:srgbClr val="FFCC66"/>
                </a:solidFill>
                <a:sym typeface="Wingdings"/>
              </a:rPr>
              <a:t>pc.</a:t>
            </a:r>
            <a:endParaRPr lang="en-US" sz="4300" b="1" dirty="0" smtClean="0">
              <a:solidFill>
                <a:srgbClr val="FFCC66"/>
              </a:solidFill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7497362"/>
              </p:ext>
            </p:extLst>
          </p:nvPr>
        </p:nvGraphicFramePr>
        <p:xfrm>
          <a:off x="322901" y="1417638"/>
          <a:ext cx="8498199" cy="2133600"/>
        </p:xfrm>
        <a:graphic>
          <a:graphicData uri="http://schemas.openxmlformats.org/drawingml/2006/table">
            <a:tbl>
              <a:tblPr firstRow="1" bandRow="1">
                <a:tableStyleId>{37CE84F3-28C3-443E-9E96-99CF82512B78}</a:tableStyleId>
              </a:tblPr>
              <a:tblGrid>
                <a:gridCol w="3906180"/>
                <a:gridCol w="2034397"/>
                <a:gridCol w="2557622"/>
              </a:tblGrid>
              <a:tr h="370840"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All Transiting</a:t>
                      </a:r>
                      <a:endParaRPr lang="en-US" sz="2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Small HZ</a:t>
                      </a:r>
                      <a:r>
                        <a:rPr lang="en-US" sz="2200" baseline="0" dirty="0" smtClean="0"/>
                        <a:t> </a:t>
                      </a:r>
                      <a:r>
                        <a:rPr lang="en-US" sz="2200" dirty="0" smtClean="0"/>
                        <a:t>Transiting</a:t>
                      </a:r>
                      <a:endParaRPr lang="en-US" sz="2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Number within 20 pc</a:t>
                      </a:r>
                      <a:endParaRPr lang="en-US" sz="2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79 (-5/</a:t>
                      </a:r>
                      <a:r>
                        <a:rPr lang="en-US" sz="2200" dirty="0" smtClean="0"/>
                        <a:t>+6)</a:t>
                      </a:r>
                      <a:endParaRPr lang="en-US" sz="2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8.1 </a:t>
                      </a:r>
                      <a:r>
                        <a:rPr lang="en-US" sz="2200" dirty="0" smtClean="0"/>
                        <a:t>(-</a:t>
                      </a:r>
                      <a:r>
                        <a:rPr lang="en-US" sz="2200" dirty="0" smtClean="0"/>
                        <a:t>3.1/</a:t>
                      </a:r>
                      <a:r>
                        <a:rPr lang="en-US" sz="2200" dirty="0" smtClean="0"/>
                        <a:t>+</a:t>
                      </a:r>
                      <a:r>
                        <a:rPr lang="en-US" sz="2200" dirty="0" smtClean="0"/>
                        <a:t>2.9)</a:t>
                      </a:r>
                      <a:endParaRPr lang="en-US" sz="2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Distance to closest (pc) </a:t>
                      </a:r>
                      <a:endParaRPr lang="en-US" sz="2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2.5 </a:t>
                      </a:r>
                      <a:r>
                        <a:rPr lang="en-US" sz="2200" dirty="0" smtClean="0"/>
                        <a:t>(-0.5/</a:t>
                      </a:r>
                      <a:r>
                        <a:rPr lang="en-US" sz="2200" dirty="0" smtClean="0"/>
                        <a:t>+2.4)</a:t>
                      </a:r>
                      <a:endParaRPr lang="en-US" sz="2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9.1 </a:t>
                      </a:r>
                      <a:r>
                        <a:rPr lang="en-US" sz="2200" dirty="0" smtClean="0"/>
                        <a:t>(</a:t>
                      </a:r>
                      <a:r>
                        <a:rPr lang="en-US" sz="2200" dirty="0" smtClean="0"/>
                        <a:t>-3.7/</a:t>
                      </a:r>
                      <a:r>
                        <a:rPr lang="en-US" sz="2200" dirty="0" smtClean="0"/>
                        <a:t>+</a:t>
                      </a:r>
                      <a:r>
                        <a:rPr lang="en-US" sz="2200" dirty="0" smtClean="0"/>
                        <a:t>3.5)</a:t>
                      </a:r>
                      <a:endParaRPr lang="en-US" sz="2200" dirty="0" smtClean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Brightest in J</a:t>
                      </a:r>
                      <a:endParaRPr lang="en-US" sz="2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4.2 </a:t>
                      </a:r>
                      <a:r>
                        <a:rPr lang="en-US" sz="2200" baseline="0" dirty="0" smtClean="0"/>
                        <a:t>(</a:t>
                      </a:r>
                      <a:r>
                        <a:rPr lang="en-US" sz="2200" baseline="0" dirty="0" smtClean="0"/>
                        <a:t>-0.5/</a:t>
                      </a:r>
                      <a:r>
                        <a:rPr lang="en-US" sz="2200" baseline="0" dirty="0" smtClean="0"/>
                        <a:t>+1.2)</a:t>
                      </a:r>
                      <a:endParaRPr lang="en-US" sz="2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6.3 (-0.8/+</a:t>
                      </a:r>
                      <a:r>
                        <a:rPr lang="en-US" sz="2200" dirty="0" smtClean="0"/>
                        <a:t>0.9)</a:t>
                      </a:r>
                      <a:endParaRPr lang="en-US" sz="2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Brightest in K</a:t>
                      </a:r>
                      <a:endParaRPr lang="en-US" sz="2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3.3 </a:t>
                      </a:r>
                      <a:r>
                        <a:rPr lang="en-US" sz="2200" dirty="0" smtClean="0"/>
                        <a:t>(-0.5/</a:t>
                      </a:r>
                      <a:r>
                        <a:rPr lang="en-US" sz="2200" dirty="0" smtClean="0"/>
                        <a:t>+1.4)</a:t>
                      </a:r>
                      <a:endParaRPr lang="en-US" sz="2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5.5 (-</a:t>
                      </a:r>
                      <a:r>
                        <a:rPr lang="en-US" sz="2200" dirty="0" smtClean="0"/>
                        <a:t>0.9/</a:t>
                      </a:r>
                      <a:r>
                        <a:rPr lang="en-US" sz="2200" dirty="0" smtClean="0"/>
                        <a:t>+</a:t>
                      </a:r>
                      <a:r>
                        <a:rPr lang="en-US" sz="2200" dirty="0" smtClean="0"/>
                        <a:t>0.9)</a:t>
                      </a:r>
                      <a:endParaRPr lang="en-US" sz="2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96580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8929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Detectability: Planet with Hydrogen-Rich Atmosphere around 0.2 M</a:t>
            </a:r>
            <a:r>
              <a:rPr lang="en-US" sz="3600" baseline="-25000" dirty="0" smtClean="0">
                <a:latin typeface="Wingdings"/>
                <a:ea typeface="Wingdings"/>
                <a:cs typeface="Wingdings"/>
                <a:sym typeface="Wingdings"/>
              </a:rPr>
              <a:t></a:t>
            </a:r>
            <a:r>
              <a:rPr lang="en-US" sz="3600" dirty="0" smtClean="0"/>
              <a:t> Star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445" y="1121938"/>
            <a:ext cx="6957111" cy="53908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211973" y="6488668"/>
            <a:ext cx="19320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dirty="0" smtClean="0"/>
              <a:t>Batalha et al.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74729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8929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Detectability: Planet with Hydrogen-Poor Atmosphere around 0.2 M</a:t>
            </a:r>
            <a:r>
              <a:rPr lang="en-US" sz="3600" baseline="-25000" dirty="0" smtClean="0">
                <a:latin typeface="Wingdings"/>
                <a:ea typeface="Wingdings"/>
                <a:cs typeface="Wingdings"/>
                <a:sym typeface="Wingdings"/>
              </a:rPr>
              <a:t></a:t>
            </a:r>
            <a:r>
              <a:rPr lang="en-US" sz="3600" dirty="0" smtClean="0"/>
              <a:t> Star</a:t>
            </a:r>
            <a:endParaRPr lang="en-US" sz="3600" dirty="0"/>
          </a:p>
        </p:txBody>
      </p:sp>
      <p:sp>
        <p:nvSpPr>
          <p:cNvPr id="5" name="Rectangle 4"/>
          <p:cNvSpPr/>
          <p:nvPr/>
        </p:nvSpPr>
        <p:spPr>
          <a:xfrm>
            <a:off x="7211973" y="6488668"/>
            <a:ext cx="19320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dirty="0" smtClean="0"/>
              <a:t>Batalha et al. 2013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0653" y="1183387"/>
            <a:ext cx="6902695" cy="5354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3245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Revisiting the Stellar Sample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9240" y="1417638"/>
            <a:ext cx="8686800" cy="5265585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Compiled list of nearby stars</a:t>
            </a:r>
          </a:p>
          <a:p>
            <a:pPr lvl="1"/>
            <a:r>
              <a:rPr lang="en-US" sz="2200" dirty="0" smtClean="0"/>
              <a:t>Northern Stars Proper Motion Catalog </a:t>
            </a:r>
            <a:r>
              <a:rPr lang="en-US" sz="1700" dirty="0" smtClean="0"/>
              <a:t>(</a:t>
            </a:r>
            <a:r>
              <a:rPr lang="en-US" sz="1700" dirty="0" err="1"/>
              <a:t>Lepine</a:t>
            </a:r>
            <a:r>
              <a:rPr lang="en-US" sz="1700" dirty="0"/>
              <a:t> &amp; </a:t>
            </a:r>
            <a:r>
              <a:rPr lang="en-US" sz="1700" dirty="0" err="1"/>
              <a:t>Shara</a:t>
            </a:r>
            <a:r>
              <a:rPr lang="en-US" sz="1700" dirty="0"/>
              <a:t> </a:t>
            </a:r>
            <a:r>
              <a:rPr lang="en-US" sz="1700" dirty="0" smtClean="0"/>
              <a:t>2005)</a:t>
            </a:r>
          </a:p>
          <a:p>
            <a:pPr lvl="1"/>
            <a:r>
              <a:rPr lang="en-US" sz="2200" dirty="0" smtClean="0"/>
              <a:t>Northern stars within 33 pc </a:t>
            </a:r>
            <a:r>
              <a:rPr lang="en-US" sz="1700" dirty="0" smtClean="0"/>
              <a:t>(</a:t>
            </a:r>
            <a:r>
              <a:rPr lang="en-US" sz="1700" dirty="0" err="1" smtClean="0"/>
              <a:t>Lepine</a:t>
            </a:r>
            <a:r>
              <a:rPr lang="en-US" sz="1700" dirty="0" smtClean="0"/>
              <a:t> 2005)</a:t>
            </a:r>
          </a:p>
          <a:p>
            <a:pPr lvl="1"/>
            <a:r>
              <a:rPr lang="en-US" sz="2200" dirty="0" smtClean="0"/>
              <a:t>MEarth Trigonometric Parallax sample </a:t>
            </a:r>
            <a:r>
              <a:rPr lang="en-US" sz="1700" dirty="0" smtClean="0"/>
              <a:t>(</a:t>
            </a:r>
            <a:r>
              <a:rPr lang="en-US" sz="1700" dirty="0" err="1" smtClean="0"/>
              <a:t>Dittmann</a:t>
            </a:r>
            <a:r>
              <a:rPr lang="en-US" sz="1700" dirty="0" smtClean="0"/>
              <a:t> et al. 2013)</a:t>
            </a:r>
          </a:p>
          <a:p>
            <a:pPr lvl="1"/>
            <a:r>
              <a:rPr lang="en-US" sz="2200" dirty="0" err="1" smtClean="0"/>
              <a:t>Hipparcos</a:t>
            </a:r>
            <a:r>
              <a:rPr lang="en-US" sz="2200" dirty="0" smtClean="0"/>
              <a:t> Catalog </a:t>
            </a:r>
            <a:r>
              <a:rPr lang="en-US" sz="1700" dirty="0" smtClean="0"/>
              <a:t>(Perryman et al. 1997)</a:t>
            </a:r>
          </a:p>
          <a:p>
            <a:pPr lvl="1"/>
            <a:r>
              <a:rPr lang="en-US" sz="2200" dirty="0" smtClean="0"/>
              <a:t>Yale Parallax Catalog </a:t>
            </a:r>
            <a:r>
              <a:rPr lang="en-US" sz="1700" dirty="0" smtClean="0"/>
              <a:t>(van </a:t>
            </a:r>
            <a:r>
              <a:rPr lang="en-US" sz="1700" dirty="0" err="1" smtClean="0"/>
              <a:t>Altena</a:t>
            </a:r>
            <a:r>
              <a:rPr lang="en-US" sz="1700" dirty="0" smtClean="0"/>
              <a:t> et al. 1995)</a:t>
            </a:r>
          </a:p>
          <a:p>
            <a:r>
              <a:rPr lang="en-US" dirty="0" smtClean="0"/>
              <a:t>Areas for improvement</a:t>
            </a:r>
          </a:p>
          <a:p>
            <a:pPr lvl="1"/>
            <a:r>
              <a:rPr lang="en-US" dirty="0"/>
              <a:t>Census of </a:t>
            </a:r>
            <a:r>
              <a:rPr lang="en-US" b="1" dirty="0">
                <a:solidFill>
                  <a:srgbClr val="66CCFF"/>
                </a:solidFill>
              </a:rPr>
              <a:t>southern </a:t>
            </a:r>
            <a:r>
              <a:rPr lang="en-US" b="1" dirty="0" smtClean="0">
                <a:solidFill>
                  <a:srgbClr val="66CCFF"/>
                </a:solidFill>
              </a:rPr>
              <a:t>M dwarfs</a:t>
            </a:r>
            <a:endParaRPr lang="en-US" b="1" dirty="0">
              <a:solidFill>
                <a:srgbClr val="66CCFF"/>
              </a:solidFill>
            </a:endParaRPr>
          </a:p>
          <a:p>
            <a:pPr lvl="1"/>
            <a:r>
              <a:rPr lang="en-US" dirty="0"/>
              <a:t>Northern </a:t>
            </a:r>
            <a:r>
              <a:rPr lang="en-US" dirty="0" smtClean="0"/>
              <a:t>M dwarf sample </a:t>
            </a:r>
            <a:r>
              <a:rPr lang="en-US" b="1" dirty="0">
                <a:solidFill>
                  <a:srgbClr val="66FFCC"/>
                </a:solidFill>
              </a:rPr>
              <a:t>incomplete </a:t>
            </a:r>
            <a:r>
              <a:rPr lang="en-US" b="1" dirty="0" smtClean="0">
                <a:solidFill>
                  <a:srgbClr val="66FFCC"/>
                </a:solidFill>
              </a:rPr>
              <a:t>beyond 25 pc</a:t>
            </a:r>
          </a:p>
          <a:p>
            <a:r>
              <a:rPr lang="en-US" dirty="0" smtClean="0"/>
              <a:t>Future steps</a:t>
            </a:r>
          </a:p>
          <a:p>
            <a:pPr lvl="1"/>
            <a:r>
              <a:rPr lang="en-US" dirty="0" smtClean="0"/>
              <a:t>Use catalogs compiled for TESS &amp; K2 target selection </a:t>
            </a:r>
          </a:p>
          <a:p>
            <a:pPr lvl="1"/>
            <a:r>
              <a:rPr lang="en-US" dirty="0" smtClean="0"/>
              <a:t>Incorporate </a:t>
            </a:r>
            <a:r>
              <a:rPr lang="en-US" b="1" dirty="0" smtClean="0">
                <a:solidFill>
                  <a:srgbClr val="F8CC78"/>
                </a:solidFill>
              </a:rPr>
              <a:t>GAIA </a:t>
            </a:r>
            <a:r>
              <a:rPr lang="en-US" b="1" dirty="0">
                <a:solidFill>
                  <a:srgbClr val="F8CC78"/>
                </a:solidFill>
              </a:rPr>
              <a:t>distance </a:t>
            </a:r>
            <a:r>
              <a:rPr lang="en-US" b="1" dirty="0" smtClean="0">
                <a:solidFill>
                  <a:srgbClr val="F8CC78"/>
                </a:solidFill>
              </a:rPr>
              <a:t>estimates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341900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476" y="155448"/>
            <a:ext cx="9023049" cy="1089461"/>
          </a:xfrm>
        </p:spPr>
        <p:txBody>
          <a:bodyPr>
            <a:normAutofit/>
          </a:bodyPr>
          <a:lstStyle/>
          <a:p>
            <a:r>
              <a:rPr lang="en-US" sz="3000" dirty="0" smtClean="0"/>
              <a:t>Ongoing Work: </a:t>
            </a:r>
            <a:br>
              <a:rPr lang="en-US" sz="3000" dirty="0" smtClean="0"/>
            </a:br>
            <a:r>
              <a:rPr lang="en-US" sz="3000" dirty="0" smtClean="0"/>
              <a:t>Updating the Planet Occurrence Rate Estimate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4" y="1267931"/>
            <a:ext cx="8716372" cy="5449824"/>
          </a:xfrm>
        </p:spPr>
        <p:txBody>
          <a:bodyPr>
            <a:normAutofit/>
          </a:bodyPr>
          <a:lstStyle/>
          <a:p>
            <a:pPr lvl="1">
              <a:buFont typeface="Arial"/>
              <a:buChar char="•"/>
            </a:pPr>
            <a:r>
              <a:rPr lang="en-US" dirty="0" smtClean="0"/>
              <a:t>Measuring the </a:t>
            </a:r>
            <a:r>
              <a:rPr lang="en-US" dirty="0">
                <a:solidFill>
                  <a:srgbClr val="F3B484"/>
                </a:solidFill>
              </a:rPr>
              <a:t>detection threshold </a:t>
            </a:r>
            <a:r>
              <a:rPr lang="en-US" dirty="0"/>
              <a:t>for M </a:t>
            </a:r>
            <a:r>
              <a:rPr lang="en-US" dirty="0" smtClean="0"/>
              <a:t>dwarfs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Searching for </a:t>
            </a:r>
            <a:r>
              <a:rPr lang="en-US" dirty="0">
                <a:solidFill>
                  <a:srgbClr val="9989FD"/>
                </a:solidFill>
              </a:rPr>
              <a:t>additional planets </a:t>
            </a:r>
            <a:r>
              <a:rPr lang="en-US" dirty="0"/>
              <a:t>in Q1-Q16 </a:t>
            </a:r>
            <a:r>
              <a:rPr lang="en-US" dirty="0" smtClean="0"/>
              <a:t>data</a:t>
            </a:r>
          </a:p>
          <a:p>
            <a:pPr lvl="1">
              <a:buFont typeface="Arial"/>
              <a:buChar char="•"/>
            </a:pPr>
            <a:r>
              <a:rPr lang="en-US" dirty="0" smtClean="0">
                <a:solidFill>
                  <a:srgbClr val="66FFCC"/>
                </a:solidFill>
              </a:rPr>
              <a:t>Inspecting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smtClean="0"/>
              <a:t>high-resolution </a:t>
            </a:r>
            <a:r>
              <a:rPr lang="en-US" dirty="0" smtClean="0">
                <a:solidFill>
                  <a:srgbClr val="66FFCC"/>
                </a:solidFill>
              </a:rPr>
              <a:t>follow-up images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Checking for </a:t>
            </a:r>
            <a:r>
              <a:rPr lang="en-US" dirty="0" smtClean="0">
                <a:solidFill>
                  <a:srgbClr val="FF6FCF"/>
                </a:solidFill>
              </a:rPr>
              <a:t>centroid shifts 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Comparing </a:t>
            </a:r>
            <a:r>
              <a:rPr lang="en-US" dirty="0" smtClean="0">
                <a:solidFill>
                  <a:srgbClr val="91F75E"/>
                </a:solidFill>
              </a:rPr>
              <a:t>periods &amp; ephemerides </a:t>
            </a:r>
            <a:r>
              <a:rPr lang="en-US" dirty="0" smtClean="0"/>
              <a:t>to </a:t>
            </a:r>
            <a:r>
              <a:rPr lang="en-US" dirty="0" smtClean="0">
                <a:solidFill>
                  <a:srgbClr val="91F75E"/>
                </a:solidFill>
              </a:rPr>
              <a:t>known planets &amp; EBs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Incorporating </a:t>
            </a:r>
            <a:r>
              <a:rPr lang="en-US" dirty="0">
                <a:solidFill>
                  <a:srgbClr val="66CCFF"/>
                </a:solidFill>
              </a:rPr>
              <a:t>false positive</a:t>
            </a:r>
            <a:r>
              <a:rPr lang="en-US" dirty="0"/>
              <a:t> </a:t>
            </a:r>
            <a:r>
              <a:rPr lang="en-US" dirty="0" smtClean="0"/>
              <a:t>correction</a:t>
            </a:r>
          </a:p>
          <a:p>
            <a:pPr marL="457200" lvl="1" indent="0">
              <a:buNone/>
            </a:pPr>
            <a:endParaRPr lang="en-US" dirty="0" smtClean="0"/>
          </a:p>
          <a:p>
            <a:pPr lvl="1">
              <a:buFont typeface="Arial"/>
              <a:buChar char="•"/>
            </a:pPr>
            <a:r>
              <a:rPr lang="en-US" sz="3400" b="1" dirty="0" smtClean="0"/>
              <a:t>End Goals</a:t>
            </a:r>
            <a:r>
              <a:rPr lang="en-US" sz="3400" dirty="0" smtClean="0"/>
              <a:t>: Update </a:t>
            </a:r>
            <a:r>
              <a:rPr lang="en-US" sz="3400" dirty="0" smtClean="0">
                <a:solidFill>
                  <a:srgbClr val="FFFF66"/>
                </a:solidFill>
              </a:rPr>
              <a:t>planet properties</a:t>
            </a:r>
            <a:r>
              <a:rPr lang="en-US" sz="3400" dirty="0" smtClean="0"/>
              <a:t> &amp; </a:t>
            </a:r>
            <a:r>
              <a:rPr lang="en-US" sz="3400" dirty="0" smtClean="0">
                <a:solidFill>
                  <a:srgbClr val="ED9697"/>
                </a:solidFill>
              </a:rPr>
              <a:t>revise planet occurrence rate</a:t>
            </a:r>
          </a:p>
        </p:txBody>
      </p:sp>
    </p:spTree>
    <p:extLst>
      <p:ext uri="{BB962C8B-B14F-4D97-AF65-F5344CB8AC3E}">
        <p14:creationId xmlns:p14="http://schemas.microsoft.com/office/powerpoint/2010/main" val="34999860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just_hz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1930" y="896112"/>
            <a:ext cx="7530997" cy="5379284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22" name="TextBox 21"/>
          <p:cNvSpPr txBox="1"/>
          <p:nvPr/>
        </p:nvSpPr>
        <p:spPr>
          <a:xfrm>
            <a:off x="1" y="648866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HZ: </a:t>
            </a:r>
            <a:r>
              <a:rPr lang="en-US" dirty="0" err="1" smtClean="0"/>
              <a:t>Kopparapu</a:t>
            </a:r>
            <a:r>
              <a:rPr lang="en-US" dirty="0" smtClean="0"/>
              <a:t> et al. 2013, </a:t>
            </a:r>
            <a:r>
              <a:rPr lang="en-US" i="1" dirty="0" smtClean="0"/>
              <a:t>ApJ</a:t>
            </a:r>
            <a:r>
              <a:rPr lang="en-US" dirty="0" smtClean="0"/>
              <a:t> 765: 131 	        Stellar Models: Dotter et al. 2008, </a:t>
            </a:r>
            <a:r>
              <a:rPr lang="en-US" i="1" dirty="0" err="1" smtClean="0"/>
              <a:t>ApJS</a:t>
            </a:r>
            <a:r>
              <a:rPr lang="en-US" dirty="0" smtClean="0"/>
              <a:t>, 178, 89 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0" y="6229579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8291"/>
            <a:ext cx="9144000" cy="1143000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US" sz="3500" dirty="0" smtClean="0"/>
              <a:t>Updated Estimate Using Q1-12 Data </a:t>
            </a:r>
            <a:br>
              <a:rPr lang="en-US" sz="3500" dirty="0" smtClean="0"/>
            </a:br>
            <a:r>
              <a:rPr lang="en-US" sz="3500" dirty="0" smtClean="0"/>
              <a:t>&amp; New HZ Boundaries</a:t>
            </a:r>
            <a:endParaRPr lang="en-US" sz="3500" dirty="0"/>
          </a:p>
        </p:txBody>
      </p:sp>
    </p:spTree>
    <p:extLst>
      <p:ext uri="{BB962C8B-B14F-4D97-AF65-F5344CB8AC3E}">
        <p14:creationId xmlns:p14="http://schemas.microsoft.com/office/powerpoint/2010/main" val="16145998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lanets_hz (1)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8330" y="896112"/>
            <a:ext cx="7527341" cy="5376672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9" name="Rounded Rectangle 8"/>
          <p:cNvSpPr/>
          <p:nvPr/>
        </p:nvSpPr>
        <p:spPr>
          <a:xfrm>
            <a:off x="2298393" y="1656215"/>
            <a:ext cx="3752126" cy="1321711"/>
          </a:xfrm>
          <a:prstGeom prst="roundRect">
            <a:avLst/>
          </a:prstGeom>
          <a:gradFill>
            <a:gsLst>
              <a:gs pos="0">
                <a:srgbClr val="008000"/>
              </a:gs>
              <a:gs pos="100000">
                <a:srgbClr val="B6DF67"/>
              </a:gs>
              <a:gs pos="71000">
                <a:srgbClr val="008000"/>
              </a:gs>
            </a:gsLst>
          </a:gra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0" tIns="0" rIns="0" bIns="45720" rtlCol="0" anchor="ctr"/>
          <a:lstStyle/>
          <a:p>
            <a:pPr algn="ctr"/>
            <a:r>
              <a:rPr lang="en-US" sz="3600" dirty="0" smtClean="0">
                <a:latin typeface="Helvetica"/>
                <a:cs typeface="Helvetica"/>
              </a:rPr>
              <a:t>0.56 </a:t>
            </a:r>
            <a:r>
              <a:rPr lang="en-US" sz="2000" dirty="0" smtClean="0">
                <a:latin typeface="Helvetica"/>
                <a:cs typeface="Helvetica"/>
              </a:rPr>
              <a:t>(+0.32/-0.13)</a:t>
            </a:r>
            <a:r>
              <a:rPr lang="en-US" sz="2000" b="1" dirty="0">
                <a:latin typeface="Helvetica"/>
                <a:cs typeface="Helvetica"/>
              </a:rPr>
              <a:t> </a:t>
            </a:r>
            <a:endParaRPr lang="en-US" sz="2000" b="1" dirty="0" smtClean="0">
              <a:latin typeface="Helvetica"/>
              <a:cs typeface="Helvetica"/>
            </a:endParaRPr>
          </a:p>
          <a:p>
            <a:pPr algn="ctr"/>
            <a:r>
              <a:rPr lang="en-US" sz="2000" b="1" dirty="0" smtClean="0">
                <a:latin typeface="Helvetica"/>
                <a:cs typeface="Helvetica"/>
              </a:rPr>
              <a:t>0.5-1.4 R</a:t>
            </a:r>
            <a:r>
              <a:rPr lang="en-US" sz="2000" b="1" baseline="-25000" dirty="0" smtClean="0">
                <a:latin typeface="Helvetica"/>
                <a:cs typeface="Helvetica"/>
              </a:rPr>
              <a:t>Earth</a:t>
            </a:r>
            <a:r>
              <a:rPr lang="en-US" sz="2000" b="1" dirty="0" smtClean="0">
                <a:latin typeface="Helvetica"/>
                <a:cs typeface="Helvetica"/>
              </a:rPr>
              <a:t> Planets per HZ</a:t>
            </a:r>
          </a:p>
          <a:p>
            <a:pPr algn="ctr"/>
            <a:endParaRPr lang="en-US" sz="500" b="1" dirty="0" smtClean="0">
              <a:latin typeface="Helvetica"/>
              <a:cs typeface="Helvetica"/>
            </a:endParaRPr>
          </a:p>
          <a:p>
            <a:pPr algn="r"/>
            <a:r>
              <a:rPr lang="en-US" sz="1500" dirty="0">
                <a:solidFill>
                  <a:schemeClr val="tx1">
                    <a:lumMod val="85000"/>
                  </a:schemeClr>
                </a:solidFill>
              </a:rPr>
              <a:t>(See also </a:t>
            </a:r>
            <a:r>
              <a:rPr lang="en-US" sz="1500" dirty="0" err="1">
                <a:solidFill>
                  <a:schemeClr val="tx1">
                    <a:lumMod val="85000"/>
                  </a:schemeClr>
                </a:solidFill>
              </a:rPr>
              <a:t>Kopparapu</a:t>
            </a:r>
            <a:r>
              <a:rPr lang="en-US" sz="1500" dirty="0">
                <a:solidFill>
                  <a:schemeClr val="tx1">
                    <a:lumMod val="85000"/>
                  </a:schemeClr>
                </a:solidFill>
              </a:rPr>
              <a:t> 2013, </a:t>
            </a:r>
            <a:r>
              <a:rPr lang="en-US" sz="1500" dirty="0" err="1" smtClean="0">
                <a:solidFill>
                  <a:schemeClr val="tx1">
                    <a:lumMod val="85000"/>
                  </a:schemeClr>
                </a:solidFill>
              </a:rPr>
              <a:t>Gaidos</a:t>
            </a:r>
            <a:r>
              <a:rPr lang="en-US" sz="1500" dirty="0" smtClean="0">
                <a:solidFill>
                  <a:schemeClr val="tx1">
                    <a:lumMod val="85000"/>
                  </a:schemeClr>
                </a:solidFill>
              </a:rPr>
              <a:t> </a:t>
            </a:r>
            <a:r>
              <a:rPr lang="en-US" sz="1500" dirty="0">
                <a:solidFill>
                  <a:schemeClr val="tx1">
                    <a:lumMod val="85000"/>
                  </a:schemeClr>
                </a:solidFill>
              </a:rPr>
              <a:t>et al. 2013</a:t>
            </a:r>
            <a:r>
              <a:rPr lang="en-US" sz="1500" dirty="0" smtClean="0">
                <a:solidFill>
                  <a:schemeClr val="tx1">
                    <a:lumMod val="75000"/>
                  </a:schemeClr>
                </a:solidFill>
              </a:rPr>
              <a:t>)</a:t>
            </a:r>
            <a:endParaRPr lang="en-US" sz="15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" y="648866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HZ: </a:t>
            </a:r>
            <a:r>
              <a:rPr lang="en-US" dirty="0" err="1" smtClean="0"/>
              <a:t>Kopparapu</a:t>
            </a:r>
            <a:r>
              <a:rPr lang="en-US" dirty="0" smtClean="0"/>
              <a:t> et al. 2013, </a:t>
            </a:r>
            <a:r>
              <a:rPr lang="en-US" i="1" dirty="0" smtClean="0"/>
              <a:t>ApJ</a:t>
            </a:r>
            <a:r>
              <a:rPr lang="en-US" dirty="0" smtClean="0"/>
              <a:t> 765: 131 	        Stellar Models: Dotter et al. 2008, </a:t>
            </a:r>
            <a:r>
              <a:rPr lang="en-US" i="1" dirty="0" err="1" smtClean="0"/>
              <a:t>ApJS</a:t>
            </a:r>
            <a:r>
              <a:rPr lang="en-US" dirty="0" smtClean="0"/>
              <a:t>, 178, 89 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0" y="6229579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	         Planet Candidates: Q1-Q12 KOI List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8291"/>
            <a:ext cx="9144000" cy="1143000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US" sz="3500" dirty="0" smtClean="0"/>
              <a:t>Updated Estimate Using Q1-12 Data </a:t>
            </a:r>
            <a:br>
              <a:rPr lang="en-US" sz="3500" dirty="0" smtClean="0"/>
            </a:br>
            <a:r>
              <a:rPr lang="en-US" sz="3500" dirty="0" smtClean="0"/>
              <a:t>&amp; New HZ Boundaries</a:t>
            </a:r>
            <a:endParaRPr lang="en-US" sz="3500" dirty="0"/>
          </a:p>
        </p:txBody>
      </p:sp>
    </p:spTree>
    <p:extLst>
      <p:ext uri="{BB962C8B-B14F-4D97-AF65-F5344CB8AC3E}">
        <p14:creationId xmlns:p14="http://schemas.microsoft.com/office/powerpoint/2010/main" val="26161625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2976"/>
            <a:ext cx="8229600" cy="4933188"/>
          </a:xfrm>
        </p:spPr>
        <p:txBody>
          <a:bodyPr/>
          <a:lstStyle/>
          <a:p>
            <a:r>
              <a:rPr lang="en-US" dirty="0" smtClean="0"/>
              <a:t>M dwarfs are plentiful, nearby, and small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4705" y="1821784"/>
            <a:ext cx="6414591" cy="4794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3328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99675"/>
          </a:xfrm>
        </p:spPr>
        <p:txBody>
          <a:bodyPr>
            <a:normAutofit/>
          </a:bodyPr>
          <a:lstStyle/>
          <a:p>
            <a:r>
              <a:rPr lang="en-US" sz="3300" dirty="0" smtClean="0"/>
              <a:t>Number of Earths per HZ</a:t>
            </a:r>
            <a:endParaRPr lang="en-US" sz="33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38206214"/>
              </p:ext>
            </p:extLst>
          </p:nvPr>
        </p:nvGraphicFramePr>
        <p:xfrm>
          <a:off x="219488" y="780546"/>
          <a:ext cx="8538146" cy="58630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8609"/>
                <a:gridCol w="1019048"/>
                <a:gridCol w="2100808"/>
                <a:gridCol w="1959709"/>
                <a:gridCol w="1639972"/>
              </a:tblGrid>
              <a:tr h="670848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latin typeface="Helvetica"/>
                          <a:cs typeface="Helvetica"/>
                        </a:rPr>
                        <a:t>Paper</a:t>
                      </a:r>
                      <a:endParaRPr lang="en-US" sz="2200" dirty="0">
                        <a:latin typeface="Helvetica"/>
                        <a:cs typeface="Helvetica"/>
                      </a:endParaRPr>
                    </a:p>
                  </a:txBody>
                  <a:tcPr marL="0" marR="0" marT="0" marB="18288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aseline="0" dirty="0" smtClean="0">
                          <a:latin typeface="Helvetica"/>
                          <a:cs typeface="Helvetica"/>
                        </a:rPr>
                        <a:t>Eta Earth</a:t>
                      </a:r>
                      <a:endParaRPr lang="en-US" sz="2200" baseline="-25000" dirty="0">
                        <a:latin typeface="Helvetica"/>
                        <a:cs typeface="Helvetica"/>
                      </a:endParaRPr>
                    </a:p>
                  </a:txBody>
                  <a:tcPr marL="0" marR="0" marT="0" marB="18288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latin typeface="Helvetica"/>
                          <a:cs typeface="Helvetica"/>
                        </a:rPr>
                        <a:t>HZ</a:t>
                      </a:r>
                    </a:p>
                    <a:p>
                      <a:pPr algn="ctr"/>
                      <a:r>
                        <a:rPr lang="en-US" sz="2200" dirty="0" smtClean="0">
                          <a:latin typeface="Helvetica"/>
                          <a:cs typeface="Helvetica"/>
                        </a:rPr>
                        <a:t> Inner Edge</a:t>
                      </a:r>
                      <a:endParaRPr lang="en-US" sz="2200" dirty="0">
                        <a:latin typeface="Helvetica"/>
                        <a:cs typeface="Helvetica"/>
                      </a:endParaRPr>
                    </a:p>
                  </a:txBody>
                  <a:tcPr marL="0" marR="0" marT="0" marB="18288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latin typeface="Helvetica"/>
                          <a:cs typeface="Helvetica"/>
                        </a:rPr>
                        <a:t>HZ </a:t>
                      </a:r>
                    </a:p>
                    <a:p>
                      <a:pPr algn="ctr"/>
                      <a:r>
                        <a:rPr lang="en-US" sz="2200" dirty="0" smtClean="0">
                          <a:latin typeface="Helvetica"/>
                          <a:cs typeface="Helvetica"/>
                        </a:rPr>
                        <a:t>Outer Edge</a:t>
                      </a:r>
                      <a:endParaRPr lang="en-US" sz="2200" dirty="0">
                        <a:latin typeface="Helvetica"/>
                        <a:cs typeface="Helvetica"/>
                      </a:endParaRPr>
                    </a:p>
                  </a:txBody>
                  <a:tcPr marL="0" marR="0" marT="0" marB="18288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latin typeface="Helvetica"/>
                          <a:cs typeface="Helvetica"/>
                        </a:rPr>
                        <a:t>Planet Properties</a:t>
                      </a:r>
                      <a:endParaRPr lang="en-US" sz="2200" dirty="0">
                        <a:latin typeface="Helvetica"/>
                        <a:cs typeface="Helvetica"/>
                      </a:endParaRPr>
                    </a:p>
                  </a:txBody>
                  <a:tcPr marL="0" marR="0" marT="0" marB="18288"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566956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 smtClean="0">
                          <a:latin typeface="Helvetica"/>
                          <a:cs typeface="Helvetica"/>
                        </a:rPr>
                        <a:t>Bonfils</a:t>
                      </a:r>
                      <a:r>
                        <a:rPr lang="en-US" sz="1800" dirty="0" smtClean="0">
                          <a:latin typeface="Helvetica"/>
                          <a:cs typeface="Helvetica"/>
                        </a:rPr>
                        <a:t>+</a:t>
                      </a:r>
                      <a:r>
                        <a:rPr lang="en-US" sz="1800" baseline="0" dirty="0" smtClean="0">
                          <a:latin typeface="Helvetica"/>
                          <a:cs typeface="Helvetica"/>
                        </a:rPr>
                        <a:t> </a:t>
                      </a:r>
                      <a:r>
                        <a:rPr lang="en-US" sz="1800" dirty="0" smtClean="0">
                          <a:latin typeface="Helvetica"/>
                          <a:cs typeface="Helvetica"/>
                        </a:rPr>
                        <a:t>2013</a:t>
                      </a:r>
                      <a:endParaRPr lang="en-US" dirty="0">
                        <a:latin typeface="Helvetica"/>
                        <a:cs typeface="Helvetica"/>
                      </a:endParaRPr>
                    </a:p>
                  </a:txBody>
                  <a:tcPr marL="0" marR="0" marT="0" marB="18288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 smtClean="0">
                          <a:latin typeface="Helvetica"/>
                          <a:cs typeface="Helvetica"/>
                        </a:rPr>
                        <a:t>0.41</a:t>
                      </a:r>
                      <a:r>
                        <a:rPr lang="en-US" b="1" baseline="0" dirty="0" smtClean="0">
                          <a:latin typeface="Helvetica"/>
                          <a:cs typeface="Helvetica"/>
                        </a:rPr>
                        <a:t> </a:t>
                      </a:r>
                      <a:r>
                        <a:rPr lang="en-US" sz="1200" baseline="0" dirty="0" smtClean="0">
                          <a:latin typeface="Helvetica"/>
                          <a:cs typeface="Helvetica"/>
                        </a:rPr>
                        <a:t>(+0.54/-0.13)</a:t>
                      </a:r>
                      <a:endParaRPr lang="en-US" sz="1200" dirty="0">
                        <a:latin typeface="Helvetica"/>
                        <a:cs typeface="Helvetica"/>
                      </a:endParaRPr>
                    </a:p>
                  </a:txBody>
                  <a:tcPr marL="0" marR="0" marT="0" marB="18288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Helvetica"/>
                          <a:cs typeface="Helvetica"/>
                        </a:rPr>
                        <a:t>Recent Venus </a:t>
                      </a:r>
                      <a:r>
                        <a:rPr lang="en-US" sz="1400" dirty="0" smtClean="0">
                          <a:latin typeface="Helvetica"/>
                          <a:cs typeface="Helvetica"/>
                        </a:rPr>
                        <a:t>(Selsis+2007)</a:t>
                      </a:r>
                      <a:endParaRPr lang="en-US" sz="1400" dirty="0">
                        <a:latin typeface="Helvetica"/>
                        <a:cs typeface="Helvetica"/>
                      </a:endParaRPr>
                    </a:p>
                  </a:txBody>
                  <a:tcPr marL="0" marR="0" marT="0" marB="18288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Helvetica"/>
                          <a:cs typeface="Helvetica"/>
                        </a:rPr>
                        <a:t>Early Mars      </a:t>
                      </a:r>
                      <a:r>
                        <a:rPr lang="en-US" sz="1400" dirty="0" smtClean="0">
                          <a:latin typeface="Helvetica"/>
                          <a:cs typeface="Helvetica"/>
                        </a:rPr>
                        <a:t>(</a:t>
                      </a:r>
                      <a:r>
                        <a:rPr lang="en-US" sz="1400" dirty="0" err="1" smtClean="0">
                          <a:latin typeface="Helvetica"/>
                          <a:cs typeface="Helvetica"/>
                        </a:rPr>
                        <a:t>Selsis</a:t>
                      </a:r>
                      <a:r>
                        <a:rPr lang="en-US" sz="1400" dirty="0" smtClean="0">
                          <a:latin typeface="Helvetica"/>
                          <a:cs typeface="Helvetica"/>
                        </a:rPr>
                        <a:t>+ 2007)</a:t>
                      </a:r>
                      <a:endParaRPr lang="en-US" sz="1400" dirty="0">
                        <a:latin typeface="Helvetica"/>
                        <a:cs typeface="Helvetica"/>
                      </a:endParaRPr>
                    </a:p>
                  </a:txBody>
                  <a:tcPr marL="0" marR="0" marT="0" marB="18288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Helvetica"/>
                          <a:cs typeface="Helvetica"/>
                        </a:rPr>
                        <a:t>1 &lt; m</a:t>
                      </a:r>
                      <a:r>
                        <a:rPr lang="en-US" baseline="0" dirty="0" smtClean="0">
                          <a:latin typeface="Helvetica"/>
                          <a:cs typeface="Helvetica"/>
                        </a:rPr>
                        <a:t> sin </a:t>
                      </a:r>
                      <a:r>
                        <a:rPr lang="en-US" i="1" baseline="0" dirty="0" smtClean="0">
                          <a:latin typeface="Helvetica"/>
                          <a:cs typeface="Helvetica"/>
                        </a:rPr>
                        <a:t>I </a:t>
                      </a:r>
                      <a:r>
                        <a:rPr lang="en-US" baseline="0" dirty="0" smtClean="0">
                          <a:latin typeface="Helvetica"/>
                          <a:cs typeface="Helvetica"/>
                        </a:rPr>
                        <a:t>&lt; 10 M</a:t>
                      </a:r>
                      <a:r>
                        <a:rPr lang="en-US" baseline="-25000" dirty="0" smtClean="0">
                          <a:latin typeface="Helvetica"/>
                          <a:cs typeface="Helvetica"/>
                        </a:rPr>
                        <a:t>Earth</a:t>
                      </a:r>
                      <a:endParaRPr lang="en-US" baseline="-25000" dirty="0">
                        <a:latin typeface="Helvetica"/>
                        <a:cs typeface="Helvetica"/>
                      </a:endParaRPr>
                    </a:p>
                  </a:txBody>
                  <a:tcPr marL="0" marR="0" marT="0" marB="18288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759899"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>
                          <a:latin typeface="Helvetica"/>
                          <a:cs typeface="Helvetica"/>
                        </a:rPr>
                        <a:t>Gaidos</a:t>
                      </a:r>
                      <a:r>
                        <a:rPr lang="en-US" dirty="0" smtClean="0">
                          <a:latin typeface="Helvetica"/>
                          <a:cs typeface="Helvetica"/>
                        </a:rPr>
                        <a:t> 2013</a:t>
                      </a:r>
                      <a:endParaRPr lang="en-US" dirty="0">
                        <a:latin typeface="Helvetica"/>
                        <a:cs typeface="Helvetica"/>
                      </a:endParaRPr>
                    </a:p>
                  </a:txBody>
                  <a:tcPr marL="0" marR="0" marT="0" marB="18288">
                    <a:solidFill>
                      <a:srgbClr val="BCFA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 smtClean="0">
                          <a:latin typeface="Helvetica"/>
                          <a:cs typeface="Helvetica"/>
                        </a:rPr>
                        <a:t>0.46 </a:t>
                      </a:r>
                      <a:r>
                        <a:rPr lang="en-US" sz="1200" dirty="0" smtClean="0">
                          <a:latin typeface="Helvetica"/>
                          <a:cs typeface="Helvetica"/>
                        </a:rPr>
                        <a:t>(+0.18/-0.15)</a:t>
                      </a:r>
                      <a:endParaRPr lang="en-US" sz="1200" dirty="0">
                        <a:latin typeface="Helvetica"/>
                        <a:cs typeface="Helvetica"/>
                      </a:endParaRPr>
                    </a:p>
                  </a:txBody>
                  <a:tcPr marL="0" marR="0" marT="0" marB="18288">
                    <a:solidFill>
                      <a:srgbClr val="BCFA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Helvetica"/>
                          <a:cs typeface="Helvetica"/>
                        </a:rPr>
                        <a:t>50% Clouds</a:t>
                      </a:r>
                    </a:p>
                    <a:p>
                      <a:pPr algn="ctr"/>
                      <a:r>
                        <a:rPr lang="en-US" dirty="0" smtClean="0">
                          <a:latin typeface="Helvetica"/>
                          <a:cs typeface="Helvetica"/>
                        </a:rPr>
                        <a:t> </a:t>
                      </a:r>
                      <a:r>
                        <a:rPr lang="en-US" sz="1400" dirty="0" smtClean="0">
                          <a:latin typeface="Helvetica"/>
                          <a:cs typeface="Helvetica"/>
                        </a:rPr>
                        <a:t>(</a:t>
                      </a:r>
                      <a:r>
                        <a:rPr lang="en-US" sz="1400" dirty="0" err="1" smtClean="0">
                          <a:latin typeface="Helvetica"/>
                          <a:cs typeface="Helvetica"/>
                        </a:rPr>
                        <a:t>Selsis</a:t>
                      </a:r>
                      <a:r>
                        <a:rPr lang="en-US" sz="1400" dirty="0" smtClean="0">
                          <a:latin typeface="Helvetica"/>
                          <a:cs typeface="Helvetica"/>
                        </a:rPr>
                        <a:t>+</a:t>
                      </a:r>
                      <a:r>
                        <a:rPr lang="en-US" sz="1400" baseline="0" dirty="0" smtClean="0">
                          <a:latin typeface="Helvetica"/>
                          <a:cs typeface="Helvetica"/>
                        </a:rPr>
                        <a:t> 2007)</a:t>
                      </a:r>
                      <a:endParaRPr lang="en-US" sz="1400" dirty="0">
                        <a:latin typeface="Helvetica"/>
                        <a:cs typeface="Helvetica"/>
                      </a:endParaRPr>
                    </a:p>
                  </a:txBody>
                  <a:tcPr marL="0" marR="0" marT="0" marB="18288">
                    <a:solidFill>
                      <a:srgbClr val="BCFA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Helvetica"/>
                          <a:cs typeface="Helvetica"/>
                        </a:rPr>
                        <a:t>50% Clouds </a:t>
                      </a:r>
                    </a:p>
                    <a:p>
                      <a:pPr algn="ctr"/>
                      <a:r>
                        <a:rPr lang="en-US" sz="1400" baseline="0" dirty="0" smtClean="0">
                          <a:latin typeface="Helvetica"/>
                          <a:cs typeface="Helvetica"/>
                        </a:rPr>
                        <a:t>(</a:t>
                      </a:r>
                      <a:r>
                        <a:rPr lang="en-US" sz="1400" baseline="0" dirty="0" err="1" smtClean="0">
                          <a:latin typeface="Helvetica"/>
                          <a:cs typeface="Helvetica"/>
                        </a:rPr>
                        <a:t>Selsis</a:t>
                      </a:r>
                      <a:r>
                        <a:rPr lang="en-US" sz="1400" baseline="0" dirty="0" smtClean="0">
                          <a:latin typeface="Helvetica"/>
                          <a:cs typeface="Helvetica"/>
                        </a:rPr>
                        <a:t>+ 2007)</a:t>
                      </a:r>
                      <a:endParaRPr lang="en-US" sz="1400" dirty="0">
                        <a:latin typeface="Helvetica"/>
                        <a:cs typeface="Helvetica"/>
                      </a:endParaRPr>
                    </a:p>
                  </a:txBody>
                  <a:tcPr marL="0" marR="0" marT="0" marB="18288">
                    <a:solidFill>
                      <a:srgbClr val="BCFA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Helvetica"/>
                          <a:cs typeface="Helvetica"/>
                        </a:rPr>
                        <a:t>R</a:t>
                      </a:r>
                      <a:r>
                        <a:rPr lang="en-US" baseline="-25000" dirty="0" smtClean="0">
                          <a:latin typeface="Helvetica"/>
                          <a:cs typeface="Helvetica"/>
                        </a:rPr>
                        <a:t>P</a:t>
                      </a:r>
                      <a:r>
                        <a:rPr lang="en-US" dirty="0" smtClean="0">
                          <a:latin typeface="Helvetica"/>
                          <a:cs typeface="Helvetica"/>
                        </a:rPr>
                        <a:t> &gt; 0.8 </a:t>
                      </a:r>
                      <a:r>
                        <a:rPr lang="en-US" dirty="0" err="1" smtClean="0">
                          <a:latin typeface="Helvetica"/>
                          <a:cs typeface="Helvetica"/>
                        </a:rPr>
                        <a:t>R</a:t>
                      </a:r>
                      <a:r>
                        <a:rPr lang="en-US" baseline="-25000" dirty="0" err="1" smtClean="0">
                          <a:latin typeface="Helvetica"/>
                          <a:cs typeface="Helvetica"/>
                        </a:rPr>
                        <a:t>Earth</a:t>
                      </a:r>
                      <a:endParaRPr lang="en-US" baseline="-25000" dirty="0">
                        <a:latin typeface="Helvetica"/>
                        <a:cs typeface="Helvetica"/>
                      </a:endParaRPr>
                    </a:p>
                  </a:txBody>
                  <a:tcPr marL="0" marR="0" marT="0" marB="18288">
                    <a:solidFill>
                      <a:srgbClr val="BCFAA3"/>
                    </a:solidFill>
                  </a:tcPr>
                </a:tc>
              </a:tr>
              <a:tr h="759899"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>
                          <a:latin typeface="Helvetica"/>
                          <a:cs typeface="Helvetica"/>
                        </a:rPr>
                        <a:t>Kopparapu</a:t>
                      </a:r>
                      <a:r>
                        <a:rPr lang="en-US" dirty="0" smtClean="0">
                          <a:latin typeface="Helvetica"/>
                          <a:cs typeface="Helvetica"/>
                        </a:rPr>
                        <a:t> 2013 (Conservative)</a:t>
                      </a:r>
                    </a:p>
                  </a:txBody>
                  <a:tcPr marL="0" marR="0" marT="0" marB="18288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 smtClean="0">
                          <a:latin typeface="Helvetica"/>
                          <a:cs typeface="Helvetica"/>
                        </a:rPr>
                        <a:t>0.48</a:t>
                      </a:r>
                      <a:r>
                        <a:rPr lang="en-US" sz="2500" dirty="0" smtClean="0">
                          <a:latin typeface="Helvetica"/>
                          <a:cs typeface="Helvetica"/>
                        </a:rPr>
                        <a:t> </a:t>
                      </a:r>
                      <a:r>
                        <a:rPr lang="en-US" sz="1200" dirty="0" smtClean="0">
                          <a:latin typeface="Helvetica"/>
                          <a:cs typeface="Helvetica"/>
                        </a:rPr>
                        <a:t>(+0.12/-0.24)</a:t>
                      </a:r>
                      <a:endParaRPr lang="en-US" sz="1200" dirty="0">
                        <a:latin typeface="Helvetica"/>
                        <a:cs typeface="Helvetica"/>
                      </a:endParaRPr>
                    </a:p>
                  </a:txBody>
                  <a:tcPr marL="0" marR="0" marT="0" marB="18288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Helvetica"/>
                          <a:cs typeface="Helvetica"/>
                        </a:rPr>
                        <a:t>Moist</a:t>
                      </a:r>
                      <a:r>
                        <a:rPr lang="en-US" baseline="0" dirty="0" smtClean="0">
                          <a:latin typeface="Helvetica"/>
                          <a:cs typeface="Helvetica"/>
                        </a:rPr>
                        <a:t> Greenhouse </a:t>
                      </a:r>
                      <a:r>
                        <a:rPr lang="en-US" sz="1400" baseline="0" dirty="0" smtClean="0">
                          <a:latin typeface="Helvetica"/>
                          <a:cs typeface="Helvetica"/>
                        </a:rPr>
                        <a:t>(</a:t>
                      </a:r>
                      <a:r>
                        <a:rPr lang="en-US" sz="1400" baseline="0" dirty="0" err="1" smtClean="0">
                          <a:latin typeface="Helvetica"/>
                          <a:cs typeface="Helvetica"/>
                        </a:rPr>
                        <a:t>Kopparapu</a:t>
                      </a:r>
                      <a:r>
                        <a:rPr lang="en-US" sz="1400" baseline="0" dirty="0" smtClean="0">
                          <a:latin typeface="Helvetica"/>
                          <a:cs typeface="Helvetica"/>
                        </a:rPr>
                        <a:t>+ 2013)</a:t>
                      </a:r>
                      <a:endParaRPr lang="en-US" sz="1400" dirty="0">
                        <a:latin typeface="Helvetica"/>
                        <a:cs typeface="Helvetica"/>
                      </a:endParaRPr>
                    </a:p>
                  </a:txBody>
                  <a:tcPr marL="0" marR="0" marT="0" marB="18288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Helvetica"/>
                          <a:cs typeface="Helvetica"/>
                        </a:rPr>
                        <a:t>Max Greenhouse</a:t>
                      </a:r>
                      <a:r>
                        <a:rPr lang="en-US" baseline="0" dirty="0" smtClean="0">
                          <a:latin typeface="Helvetica"/>
                          <a:cs typeface="Helvetica"/>
                        </a:rPr>
                        <a:t> </a:t>
                      </a:r>
                      <a:r>
                        <a:rPr lang="en-US" sz="1400" baseline="0" dirty="0" smtClean="0">
                          <a:latin typeface="Helvetica"/>
                          <a:cs typeface="Helvetica"/>
                        </a:rPr>
                        <a:t>(</a:t>
                      </a:r>
                      <a:r>
                        <a:rPr lang="en-US" sz="1400" baseline="0" dirty="0" err="1" smtClean="0">
                          <a:latin typeface="Helvetica"/>
                          <a:cs typeface="Helvetica"/>
                        </a:rPr>
                        <a:t>Kopparapu</a:t>
                      </a:r>
                      <a:r>
                        <a:rPr lang="en-US" sz="1400" baseline="0" dirty="0" smtClean="0">
                          <a:latin typeface="Helvetica"/>
                          <a:cs typeface="Helvetica"/>
                        </a:rPr>
                        <a:t>+ 2013)</a:t>
                      </a:r>
                      <a:endParaRPr lang="en-US" sz="1400" dirty="0">
                        <a:latin typeface="Helvetica"/>
                        <a:cs typeface="Helvetica"/>
                      </a:endParaRPr>
                    </a:p>
                  </a:txBody>
                  <a:tcPr marL="0" marR="0" marT="0" marB="18288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Helvetica"/>
                          <a:cs typeface="Helvetica"/>
                        </a:rPr>
                        <a:t>0.5 &lt; R</a:t>
                      </a:r>
                      <a:r>
                        <a:rPr lang="en-US" baseline="-25000" dirty="0" smtClean="0">
                          <a:latin typeface="Helvetica"/>
                          <a:cs typeface="Helvetica"/>
                        </a:rPr>
                        <a:t>P</a:t>
                      </a:r>
                      <a:r>
                        <a:rPr lang="en-US" dirty="0" smtClean="0">
                          <a:latin typeface="Helvetica"/>
                          <a:cs typeface="Helvetica"/>
                        </a:rPr>
                        <a:t> &lt; 1.4 </a:t>
                      </a:r>
                      <a:r>
                        <a:rPr lang="en-US" dirty="0" err="1" smtClean="0">
                          <a:latin typeface="Helvetica"/>
                          <a:cs typeface="Helvetica"/>
                        </a:rPr>
                        <a:t>R</a:t>
                      </a:r>
                      <a:r>
                        <a:rPr lang="en-US" baseline="-25000" dirty="0" err="1" smtClean="0">
                          <a:latin typeface="Helvetica"/>
                          <a:cs typeface="Helvetica"/>
                        </a:rPr>
                        <a:t>Earth</a:t>
                      </a:r>
                      <a:endParaRPr lang="en-US" baseline="-25000" dirty="0">
                        <a:latin typeface="Helvetica"/>
                        <a:cs typeface="Helvetica"/>
                      </a:endParaRPr>
                    </a:p>
                  </a:txBody>
                  <a:tcPr marL="0" marR="0" marT="0" marB="18288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566956"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>
                          <a:latin typeface="Helvetica"/>
                          <a:cs typeface="Helvetica"/>
                        </a:rPr>
                        <a:t>Kopparapu</a:t>
                      </a:r>
                      <a:r>
                        <a:rPr lang="en-US" dirty="0" smtClean="0">
                          <a:latin typeface="Helvetica"/>
                          <a:cs typeface="Helvetica"/>
                        </a:rPr>
                        <a:t> 2013 (Optimistic)</a:t>
                      </a:r>
                      <a:endParaRPr lang="en-US" dirty="0">
                        <a:latin typeface="Helvetica"/>
                        <a:cs typeface="Helvetica"/>
                      </a:endParaRPr>
                    </a:p>
                  </a:txBody>
                  <a:tcPr marL="0" marR="0" marT="0" marB="18288">
                    <a:solidFill>
                      <a:srgbClr val="BCFA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 smtClean="0">
                          <a:latin typeface="Helvetica"/>
                          <a:cs typeface="Helvetica"/>
                        </a:rPr>
                        <a:t>0.61 </a:t>
                      </a:r>
                      <a:r>
                        <a:rPr lang="en-US" sz="1200" dirty="0" smtClean="0">
                          <a:latin typeface="Helvetica"/>
                          <a:cs typeface="Helvetica"/>
                        </a:rPr>
                        <a:t>(+0.07/-0.15)</a:t>
                      </a:r>
                      <a:endParaRPr lang="en-US" sz="1200" dirty="0">
                        <a:latin typeface="Helvetica"/>
                        <a:cs typeface="Helvetica"/>
                      </a:endParaRPr>
                    </a:p>
                  </a:txBody>
                  <a:tcPr marL="0" marR="0" marT="0" marB="18288">
                    <a:solidFill>
                      <a:srgbClr val="BCFA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Helvetica"/>
                          <a:cs typeface="Helvetica"/>
                        </a:rPr>
                        <a:t>Recent Venus</a:t>
                      </a:r>
                      <a:r>
                        <a:rPr lang="en-US" baseline="0" dirty="0" smtClean="0">
                          <a:latin typeface="Helvetica"/>
                          <a:cs typeface="Helvetica"/>
                        </a:rPr>
                        <a:t> </a:t>
                      </a:r>
                      <a:r>
                        <a:rPr lang="en-US" sz="1400" baseline="0" dirty="0" smtClean="0">
                          <a:latin typeface="Helvetica"/>
                          <a:cs typeface="Helvetica"/>
                        </a:rPr>
                        <a:t>(</a:t>
                      </a:r>
                      <a:r>
                        <a:rPr lang="en-US" sz="1400" baseline="0" dirty="0" err="1" smtClean="0">
                          <a:latin typeface="Helvetica"/>
                          <a:cs typeface="Helvetica"/>
                        </a:rPr>
                        <a:t>Kopparapu</a:t>
                      </a:r>
                      <a:r>
                        <a:rPr lang="en-US" sz="1400" baseline="0" dirty="0" smtClean="0">
                          <a:latin typeface="Helvetica"/>
                          <a:cs typeface="Helvetica"/>
                        </a:rPr>
                        <a:t>+ 2013)</a:t>
                      </a:r>
                      <a:endParaRPr lang="en-US" sz="1400" dirty="0">
                        <a:latin typeface="Helvetica"/>
                        <a:cs typeface="Helvetica"/>
                      </a:endParaRPr>
                    </a:p>
                  </a:txBody>
                  <a:tcPr marL="0" marR="0" marT="0" marB="18288">
                    <a:solidFill>
                      <a:srgbClr val="BCFA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Helvetica"/>
                          <a:cs typeface="Helvetica"/>
                        </a:rPr>
                        <a:t>Early Mars  </a:t>
                      </a:r>
                      <a:r>
                        <a:rPr lang="en-US" sz="1400" dirty="0" smtClean="0">
                          <a:latin typeface="Helvetica"/>
                          <a:cs typeface="Helvetica"/>
                        </a:rPr>
                        <a:t>(</a:t>
                      </a:r>
                      <a:r>
                        <a:rPr lang="en-US" sz="1400" dirty="0" err="1" smtClean="0">
                          <a:latin typeface="Helvetica"/>
                          <a:cs typeface="Helvetica"/>
                        </a:rPr>
                        <a:t>Kopparapu</a:t>
                      </a:r>
                      <a:r>
                        <a:rPr lang="en-US" sz="1400" dirty="0" smtClean="0">
                          <a:latin typeface="Helvetica"/>
                          <a:cs typeface="Helvetica"/>
                        </a:rPr>
                        <a:t>+</a:t>
                      </a:r>
                      <a:r>
                        <a:rPr lang="en-US" sz="1400" baseline="0" dirty="0" smtClean="0">
                          <a:latin typeface="Helvetica"/>
                          <a:cs typeface="Helvetica"/>
                        </a:rPr>
                        <a:t> 2013)</a:t>
                      </a:r>
                      <a:endParaRPr lang="en-US" sz="1400" dirty="0">
                        <a:latin typeface="Helvetica"/>
                        <a:cs typeface="Helvetica"/>
                      </a:endParaRPr>
                    </a:p>
                  </a:txBody>
                  <a:tcPr marL="0" marR="0" marT="0" marB="18288">
                    <a:solidFill>
                      <a:srgbClr val="BCFA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Helvetica"/>
                          <a:cs typeface="Helvetica"/>
                        </a:rPr>
                        <a:t>0.5 &lt; R</a:t>
                      </a:r>
                      <a:r>
                        <a:rPr lang="en-US" baseline="-25000" dirty="0" smtClean="0">
                          <a:latin typeface="Helvetica"/>
                          <a:cs typeface="Helvetica"/>
                        </a:rPr>
                        <a:t>P</a:t>
                      </a:r>
                      <a:r>
                        <a:rPr lang="en-US" dirty="0" smtClean="0">
                          <a:latin typeface="Helvetica"/>
                          <a:cs typeface="Helvetica"/>
                        </a:rPr>
                        <a:t> &lt; 2 </a:t>
                      </a:r>
                      <a:r>
                        <a:rPr lang="en-US" dirty="0" err="1" smtClean="0">
                          <a:latin typeface="Helvetica"/>
                          <a:cs typeface="Helvetica"/>
                        </a:rPr>
                        <a:t>R</a:t>
                      </a:r>
                      <a:r>
                        <a:rPr lang="en-US" baseline="-25000" dirty="0" err="1" smtClean="0">
                          <a:latin typeface="Helvetica"/>
                          <a:cs typeface="Helvetica"/>
                        </a:rPr>
                        <a:t>Earth</a:t>
                      </a:r>
                      <a:endParaRPr lang="en-US" baseline="-25000" dirty="0">
                        <a:latin typeface="Helvetica"/>
                        <a:cs typeface="Helvetica"/>
                      </a:endParaRPr>
                    </a:p>
                  </a:txBody>
                  <a:tcPr marL="0" marR="0" marT="0" marB="18288">
                    <a:solidFill>
                      <a:srgbClr val="BCFAA3"/>
                    </a:solidFill>
                  </a:tcPr>
                </a:tc>
              </a:tr>
              <a:tr h="819266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Helvetica"/>
                          <a:cs typeface="Helvetica"/>
                        </a:rPr>
                        <a:t>Dressing &amp; Charbonneau </a:t>
                      </a:r>
                      <a:r>
                        <a:rPr lang="en-US" sz="1400" b="0" dirty="0" smtClean="0">
                          <a:latin typeface="Helvetica"/>
                          <a:cs typeface="Helvetica"/>
                        </a:rPr>
                        <a:t>2013</a:t>
                      </a:r>
                      <a:endParaRPr lang="en-US" sz="1400" b="0" dirty="0">
                        <a:latin typeface="Helvetica"/>
                        <a:cs typeface="Helvetica"/>
                      </a:endParaRPr>
                    </a:p>
                  </a:txBody>
                  <a:tcPr marL="0" marR="0" marT="0" marB="18288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 smtClean="0">
                          <a:latin typeface="Helvetica"/>
                          <a:cs typeface="Helvetica"/>
                        </a:rPr>
                        <a:t>0.15 </a:t>
                      </a:r>
                      <a:r>
                        <a:rPr lang="en-US" sz="1200" b="0" dirty="0" smtClean="0">
                          <a:latin typeface="Helvetica"/>
                          <a:cs typeface="Helvetica"/>
                        </a:rPr>
                        <a:t>(+0.13/-0.06)</a:t>
                      </a:r>
                      <a:endParaRPr lang="en-US" sz="1200" b="0" dirty="0">
                        <a:latin typeface="Helvetica"/>
                        <a:cs typeface="Helvetica"/>
                      </a:endParaRPr>
                    </a:p>
                  </a:txBody>
                  <a:tcPr marL="0" marR="0" marT="0" marB="18288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Helvetica"/>
                          <a:cs typeface="Helvetica"/>
                        </a:rPr>
                        <a:t>Water Loss   </a:t>
                      </a:r>
                    </a:p>
                    <a:p>
                      <a:pPr algn="ctr"/>
                      <a:r>
                        <a:rPr lang="en-US" dirty="0" smtClean="0">
                          <a:latin typeface="Helvetica"/>
                          <a:cs typeface="Helvetica"/>
                        </a:rPr>
                        <a:t> </a:t>
                      </a:r>
                      <a:r>
                        <a:rPr lang="en-US" sz="1400" dirty="0" smtClean="0">
                          <a:latin typeface="Helvetica"/>
                          <a:cs typeface="Helvetica"/>
                        </a:rPr>
                        <a:t>(</a:t>
                      </a:r>
                      <a:r>
                        <a:rPr lang="en-US" sz="1400" dirty="0" err="1" smtClean="0">
                          <a:latin typeface="Helvetica"/>
                          <a:cs typeface="Helvetica"/>
                        </a:rPr>
                        <a:t>Kasting</a:t>
                      </a:r>
                      <a:r>
                        <a:rPr lang="en-US" sz="1400" dirty="0" smtClean="0">
                          <a:latin typeface="Helvetica"/>
                          <a:cs typeface="Helvetica"/>
                        </a:rPr>
                        <a:t>+ 1993)</a:t>
                      </a:r>
                      <a:endParaRPr lang="en-US" sz="1400" dirty="0">
                        <a:latin typeface="Helvetica"/>
                        <a:cs typeface="Helvetica"/>
                      </a:endParaRPr>
                    </a:p>
                  </a:txBody>
                  <a:tcPr marL="0" marR="0" marT="0" marB="18288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Helvetica"/>
                          <a:cs typeface="Helvetica"/>
                        </a:rPr>
                        <a:t>CO</a:t>
                      </a:r>
                      <a:r>
                        <a:rPr lang="en-US" baseline="-25000" dirty="0" smtClean="0">
                          <a:latin typeface="Helvetica"/>
                          <a:cs typeface="Helvetica"/>
                        </a:rPr>
                        <a:t>2</a:t>
                      </a:r>
                      <a:r>
                        <a:rPr lang="en-US" baseline="0" dirty="0" smtClean="0">
                          <a:latin typeface="Helvetica"/>
                          <a:cs typeface="Helvetica"/>
                        </a:rPr>
                        <a:t> Condensation </a:t>
                      </a:r>
                      <a:r>
                        <a:rPr lang="en-US" sz="1400" dirty="0" smtClean="0">
                          <a:latin typeface="Helvetica"/>
                          <a:cs typeface="Helvetica"/>
                        </a:rPr>
                        <a:t>(</a:t>
                      </a:r>
                      <a:r>
                        <a:rPr lang="en-US" sz="1400" dirty="0" err="1" smtClean="0">
                          <a:latin typeface="Helvetica"/>
                          <a:cs typeface="Helvetica"/>
                        </a:rPr>
                        <a:t>Kasting</a:t>
                      </a:r>
                      <a:r>
                        <a:rPr lang="en-US" sz="1400" dirty="0" smtClean="0">
                          <a:latin typeface="Helvetica"/>
                          <a:cs typeface="Helvetica"/>
                        </a:rPr>
                        <a:t>+ 1993)</a:t>
                      </a:r>
                      <a:endParaRPr lang="en-US" sz="1400" dirty="0">
                        <a:latin typeface="Helvetica"/>
                        <a:cs typeface="Helvetica"/>
                      </a:endParaRPr>
                    </a:p>
                  </a:txBody>
                  <a:tcPr marL="0" marR="0" marT="0" marB="18288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Helvetica"/>
                          <a:cs typeface="Helvetica"/>
                        </a:rPr>
                        <a:t>0.5 &lt; R</a:t>
                      </a:r>
                      <a:r>
                        <a:rPr lang="en-US" baseline="-25000" dirty="0" smtClean="0">
                          <a:latin typeface="Helvetica"/>
                          <a:cs typeface="Helvetica"/>
                        </a:rPr>
                        <a:t>P</a:t>
                      </a:r>
                      <a:r>
                        <a:rPr lang="en-US" dirty="0" smtClean="0">
                          <a:latin typeface="Helvetica"/>
                          <a:cs typeface="Helvetica"/>
                        </a:rPr>
                        <a:t> &lt; 1.4 </a:t>
                      </a:r>
                      <a:r>
                        <a:rPr lang="en-US" dirty="0" err="1" smtClean="0">
                          <a:latin typeface="Helvetica"/>
                          <a:cs typeface="Helvetica"/>
                        </a:rPr>
                        <a:t>R</a:t>
                      </a:r>
                      <a:r>
                        <a:rPr lang="en-US" baseline="-25000" dirty="0" err="1" smtClean="0">
                          <a:latin typeface="Helvetica"/>
                          <a:cs typeface="Helvetica"/>
                        </a:rPr>
                        <a:t>Earth</a:t>
                      </a:r>
                      <a:endParaRPr lang="en-US" baseline="-25000" dirty="0">
                        <a:latin typeface="Helvetica"/>
                        <a:cs typeface="Helvetica"/>
                      </a:endParaRPr>
                    </a:p>
                  </a:txBody>
                  <a:tcPr marL="0" marR="0" marT="0" marB="18288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819266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Helvetica"/>
                          <a:cs typeface="Helvetica"/>
                        </a:rPr>
                        <a:t>Dressing &amp; Charbonneau       </a:t>
                      </a:r>
                      <a:r>
                        <a:rPr lang="en-US" sz="1400" dirty="0" smtClean="0">
                          <a:latin typeface="Helvetica"/>
                          <a:cs typeface="Helvetica"/>
                        </a:rPr>
                        <a:t>(in prep)</a:t>
                      </a:r>
                      <a:endParaRPr lang="en-US" sz="1400" dirty="0">
                        <a:latin typeface="Helvetica"/>
                        <a:cs typeface="Helvetica"/>
                      </a:endParaRPr>
                    </a:p>
                  </a:txBody>
                  <a:tcPr marL="0" marR="0" marT="0" marB="18288">
                    <a:solidFill>
                      <a:srgbClr val="BCFAA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b="1" dirty="0" smtClean="0">
                          <a:latin typeface="Helvetica"/>
                          <a:cs typeface="Helvetica"/>
                        </a:rPr>
                        <a:t>0.56</a:t>
                      </a:r>
                      <a:r>
                        <a:rPr lang="en-US" sz="2500" dirty="0" smtClean="0">
                          <a:latin typeface="Helvetica"/>
                          <a:cs typeface="Helvetica"/>
                        </a:rPr>
                        <a:t>    </a:t>
                      </a:r>
                      <a:r>
                        <a:rPr lang="en-US" dirty="0" smtClean="0">
                          <a:latin typeface="Helvetica"/>
                          <a:cs typeface="Helvetica"/>
                        </a:rPr>
                        <a:t> </a:t>
                      </a:r>
                      <a:r>
                        <a:rPr lang="en-US" sz="1200" dirty="0" smtClean="0">
                          <a:latin typeface="Helvetica"/>
                          <a:cs typeface="Helvetica"/>
                        </a:rPr>
                        <a:t>(+0.32/-0.13)</a:t>
                      </a:r>
                    </a:p>
                    <a:p>
                      <a:pPr algn="ctr"/>
                      <a:endParaRPr lang="en-US" sz="1200" dirty="0">
                        <a:latin typeface="Helvetica"/>
                        <a:cs typeface="Helvetica"/>
                      </a:endParaRPr>
                    </a:p>
                  </a:txBody>
                  <a:tcPr marL="0" marR="0" marT="0" marB="18288">
                    <a:solidFill>
                      <a:srgbClr val="BCFA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Helvetica"/>
                          <a:cs typeface="Helvetica"/>
                        </a:rPr>
                        <a:t>Moist</a:t>
                      </a:r>
                      <a:r>
                        <a:rPr lang="en-US" baseline="0" dirty="0" smtClean="0">
                          <a:latin typeface="Helvetica"/>
                          <a:cs typeface="Helvetica"/>
                        </a:rPr>
                        <a:t> Greenhouse </a:t>
                      </a:r>
                      <a:r>
                        <a:rPr lang="en-US" sz="1400" baseline="0" dirty="0" smtClean="0">
                          <a:latin typeface="Helvetica"/>
                          <a:cs typeface="Helvetica"/>
                        </a:rPr>
                        <a:t>(</a:t>
                      </a:r>
                      <a:r>
                        <a:rPr lang="en-US" sz="1400" baseline="0" dirty="0" err="1" smtClean="0">
                          <a:latin typeface="Helvetica"/>
                          <a:cs typeface="Helvetica"/>
                        </a:rPr>
                        <a:t>Kopparapu</a:t>
                      </a:r>
                      <a:r>
                        <a:rPr lang="en-US" sz="1400" baseline="0" dirty="0" smtClean="0">
                          <a:latin typeface="Helvetica"/>
                          <a:cs typeface="Helvetica"/>
                        </a:rPr>
                        <a:t>+ 2013)</a:t>
                      </a:r>
                      <a:endParaRPr lang="en-US" sz="1400" dirty="0">
                        <a:latin typeface="Helvetica"/>
                        <a:cs typeface="Helvetica"/>
                      </a:endParaRPr>
                    </a:p>
                  </a:txBody>
                  <a:tcPr marL="0" marR="0" marT="0" marB="18288">
                    <a:solidFill>
                      <a:srgbClr val="BCFA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Helvetica"/>
                          <a:cs typeface="Helvetica"/>
                        </a:rPr>
                        <a:t>Max</a:t>
                      </a:r>
                      <a:r>
                        <a:rPr lang="en-US" baseline="0" dirty="0" smtClean="0">
                          <a:latin typeface="Helvetica"/>
                          <a:cs typeface="Helvetica"/>
                        </a:rPr>
                        <a:t> G</a:t>
                      </a:r>
                      <a:r>
                        <a:rPr lang="en-US" dirty="0" smtClean="0">
                          <a:latin typeface="Helvetica"/>
                          <a:cs typeface="Helvetica"/>
                        </a:rPr>
                        <a:t>reenhouse</a:t>
                      </a:r>
                      <a:r>
                        <a:rPr lang="en-US" baseline="0" dirty="0" smtClean="0">
                          <a:latin typeface="Helvetica"/>
                          <a:cs typeface="Helvetica"/>
                        </a:rPr>
                        <a:t> </a:t>
                      </a:r>
                      <a:r>
                        <a:rPr lang="en-US" sz="1400" baseline="0" dirty="0" smtClean="0">
                          <a:latin typeface="Helvetica"/>
                          <a:cs typeface="Helvetica"/>
                        </a:rPr>
                        <a:t>(</a:t>
                      </a:r>
                      <a:r>
                        <a:rPr lang="en-US" sz="1400" baseline="0" dirty="0" err="1" smtClean="0">
                          <a:latin typeface="Helvetica"/>
                          <a:cs typeface="Helvetica"/>
                        </a:rPr>
                        <a:t>Kopparapu</a:t>
                      </a:r>
                      <a:r>
                        <a:rPr lang="en-US" sz="1400" baseline="0" dirty="0" smtClean="0">
                          <a:latin typeface="Helvetica"/>
                          <a:cs typeface="Helvetica"/>
                        </a:rPr>
                        <a:t>+ 2013)</a:t>
                      </a:r>
                      <a:endParaRPr lang="en-US" sz="1400" dirty="0">
                        <a:latin typeface="Helvetica"/>
                        <a:cs typeface="Helvetica"/>
                      </a:endParaRPr>
                    </a:p>
                  </a:txBody>
                  <a:tcPr marL="0" marR="0" marT="0" marB="18288">
                    <a:solidFill>
                      <a:srgbClr val="BCFAA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Helvetica"/>
                          <a:cs typeface="Helvetica"/>
                        </a:rPr>
                        <a:t>0.5 &lt; R</a:t>
                      </a:r>
                      <a:r>
                        <a:rPr lang="en-US" baseline="-25000" dirty="0" smtClean="0">
                          <a:latin typeface="Helvetica"/>
                          <a:cs typeface="Helvetica"/>
                        </a:rPr>
                        <a:t>P</a:t>
                      </a:r>
                      <a:r>
                        <a:rPr lang="en-US" dirty="0" smtClean="0">
                          <a:latin typeface="Helvetica"/>
                          <a:cs typeface="Helvetica"/>
                        </a:rPr>
                        <a:t> &lt; 1.4 </a:t>
                      </a:r>
                      <a:r>
                        <a:rPr lang="en-US" dirty="0" err="1" smtClean="0">
                          <a:latin typeface="Helvetica"/>
                          <a:cs typeface="Helvetica"/>
                        </a:rPr>
                        <a:t>R</a:t>
                      </a:r>
                      <a:r>
                        <a:rPr lang="en-US" baseline="-25000" dirty="0" err="1" smtClean="0">
                          <a:latin typeface="Helvetica"/>
                          <a:cs typeface="Helvetica"/>
                        </a:rPr>
                        <a:t>Earth</a:t>
                      </a:r>
                      <a:endParaRPr lang="en-US" baseline="-25000" dirty="0" smtClean="0">
                        <a:latin typeface="Helvetica"/>
                        <a:cs typeface="Helvetica"/>
                      </a:endParaRPr>
                    </a:p>
                    <a:p>
                      <a:pPr algn="ctr"/>
                      <a:endParaRPr lang="en-US" dirty="0">
                        <a:latin typeface="Helvetica"/>
                        <a:cs typeface="Helvetica"/>
                      </a:endParaRPr>
                    </a:p>
                  </a:txBody>
                  <a:tcPr marL="0" marR="0" marT="0" marB="18288">
                    <a:solidFill>
                      <a:srgbClr val="BCFAA3"/>
                    </a:solidFill>
                  </a:tcPr>
                </a:tc>
              </a:tr>
              <a:tr h="8295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latin typeface="Helvetica"/>
                          <a:cs typeface="Helvetica"/>
                        </a:rPr>
                        <a:t>Dressing &amp; Charbonneau       </a:t>
                      </a:r>
                      <a:r>
                        <a:rPr lang="en-US" sz="1400" dirty="0" smtClean="0">
                          <a:latin typeface="Helvetica"/>
                          <a:cs typeface="Helvetica"/>
                        </a:rPr>
                        <a:t>(in prep)</a:t>
                      </a:r>
                    </a:p>
                  </a:txBody>
                  <a:tcPr marL="0" marR="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b="1" dirty="0" smtClean="0">
                          <a:latin typeface="Helvetica"/>
                          <a:cs typeface="Helvetica"/>
                        </a:rPr>
                        <a:t>0.66</a:t>
                      </a:r>
                      <a:r>
                        <a:rPr lang="en-US" sz="2500" dirty="0" smtClean="0">
                          <a:latin typeface="Helvetica"/>
                          <a:cs typeface="Helvetica"/>
                        </a:rPr>
                        <a:t>    </a:t>
                      </a:r>
                      <a:r>
                        <a:rPr lang="en-US" sz="1200" dirty="0" smtClean="0">
                          <a:latin typeface="Helvetica"/>
                          <a:cs typeface="Helvetica"/>
                        </a:rPr>
                        <a:t> (+0.25/-0.12)</a:t>
                      </a:r>
                    </a:p>
                    <a:p>
                      <a:pPr algn="ctr"/>
                      <a:endParaRPr lang="en-US" sz="1200" dirty="0">
                        <a:solidFill>
                          <a:srgbClr val="94A8EE"/>
                        </a:solidFill>
                        <a:latin typeface="Helvetica"/>
                        <a:cs typeface="Helvetica"/>
                      </a:endParaRPr>
                    </a:p>
                  </a:txBody>
                  <a:tcPr marL="0" marR="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Helvetica"/>
                          <a:cs typeface="Helvetica"/>
                        </a:rPr>
                        <a:t>Moist</a:t>
                      </a:r>
                      <a:r>
                        <a:rPr lang="en-US" sz="1800" baseline="0" dirty="0" smtClean="0">
                          <a:latin typeface="Helvetica"/>
                          <a:cs typeface="Helvetica"/>
                        </a:rPr>
                        <a:t> Greenhouse with Clouds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 smtClean="0">
                          <a:latin typeface="Helvetica"/>
                          <a:cs typeface="Helvetica"/>
                        </a:rPr>
                        <a:t> (Yang+ 2013)</a:t>
                      </a:r>
                      <a:endParaRPr lang="en-US" sz="1400" dirty="0" smtClean="0">
                        <a:latin typeface="Helvetica"/>
                        <a:cs typeface="Helvetica"/>
                      </a:endParaRPr>
                    </a:p>
                  </a:txBody>
                  <a:tcPr marL="0" marR="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Helvetica"/>
                          <a:cs typeface="Helvetica"/>
                        </a:rPr>
                        <a:t>Max</a:t>
                      </a:r>
                      <a:r>
                        <a:rPr lang="en-US" baseline="0" dirty="0" smtClean="0">
                          <a:latin typeface="Helvetica"/>
                          <a:cs typeface="Helvetica"/>
                        </a:rPr>
                        <a:t> G</a:t>
                      </a:r>
                      <a:r>
                        <a:rPr lang="en-US" dirty="0" smtClean="0">
                          <a:latin typeface="Helvetica"/>
                          <a:cs typeface="Helvetica"/>
                        </a:rPr>
                        <a:t>reenhouse</a:t>
                      </a:r>
                      <a:r>
                        <a:rPr lang="en-US" baseline="0" dirty="0" smtClean="0">
                          <a:latin typeface="Helvetica"/>
                          <a:cs typeface="Helvetica"/>
                        </a:rPr>
                        <a:t> </a:t>
                      </a:r>
                      <a:r>
                        <a:rPr lang="en-US" sz="1400" baseline="0" dirty="0" smtClean="0">
                          <a:latin typeface="Helvetica"/>
                          <a:cs typeface="Helvetica"/>
                        </a:rPr>
                        <a:t>(</a:t>
                      </a:r>
                      <a:r>
                        <a:rPr lang="en-US" sz="1400" baseline="0" dirty="0" err="1" smtClean="0">
                          <a:latin typeface="Helvetica"/>
                          <a:cs typeface="Helvetica"/>
                        </a:rPr>
                        <a:t>Kopparapu</a:t>
                      </a:r>
                      <a:r>
                        <a:rPr lang="en-US" sz="1400" baseline="0" dirty="0" smtClean="0">
                          <a:latin typeface="Helvetica"/>
                          <a:cs typeface="Helvetica"/>
                        </a:rPr>
                        <a:t>+ 2013)</a:t>
                      </a:r>
                      <a:endParaRPr lang="en-US" sz="1400" dirty="0">
                        <a:latin typeface="Helvetica"/>
                        <a:cs typeface="Helvetica"/>
                      </a:endParaRPr>
                    </a:p>
                  </a:txBody>
                  <a:tcPr marL="0" marR="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Helvetica"/>
                          <a:cs typeface="Helvetica"/>
                        </a:rPr>
                        <a:t>0.5 &lt; R</a:t>
                      </a:r>
                      <a:r>
                        <a:rPr lang="en-US" baseline="-25000" dirty="0" smtClean="0">
                          <a:latin typeface="Helvetica"/>
                          <a:cs typeface="Helvetica"/>
                        </a:rPr>
                        <a:t>P</a:t>
                      </a:r>
                      <a:r>
                        <a:rPr lang="en-US" dirty="0" smtClean="0">
                          <a:latin typeface="Helvetica"/>
                          <a:cs typeface="Helvetica"/>
                        </a:rPr>
                        <a:t> &lt; 1.4 </a:t>
                      </a:r>
                      <a:r>
                        <a:rPr lang="en-US" dirty="0" err="1" smtClean="0">
                          <a:latin typeface="Helvetica"/>
                          <a:cs typeface="Helvetica"/>
                        </a:rPr>
                        <a:t>R</a:t>
                      </a:r>
                      <a:r>
                        <a:rPr lang="en-US" baseline="-25000" dirty="0" err="1" smtClean="0">
                          <a:latin typeface="Helvetica"/>
                          <a:cs typeface="Helvetica"/>
                        </a:rPr>
                        <a:t>Earth</a:t>
                      </a:r>
                      <a:endParaRPr lang="en-US" baseline="-25000" dirty="0" smtClean="0">
                        <a:latin typeface="Helvetica"/>
                        <a:cs typeface="Helvetica"/>
                      </a:endParaRPr>
                    </a:p>
                  </a:txBody>
                  <a:tcPr marL="0" marR="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-610998" y="228849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3431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308"/>
            <a:ext cx="8229600" cy="900730"/>
          </a:xfrm>
        </p:spPr>
        <p:txBody>
          <a:bodyPr/>
          <a:lstStyle/>
          <a:p>
            <a:r>
              <a:rPr lang="en-US" dirty="0" smtClean="0"/>
              <a:t>Planet Detection Pipeline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44557050"/>
              </p:ext>
            </p:extLst>
          </p:nvPr>
        </p:nvGraphicFramePr>
        <p:xfrm>
          <a:off x="133428" y="912038"/>
          <a:ext cx="8877144" cy="56943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Bent Arrow 8"/>
          <p:cNvSpPr/>
          <p:nvPr/>
        </p:nvSpPr>
        <p:spPr>
          <a:xfrm rot="16200000">
            <a:off x="-168716" y="4113699"/>
            <a:ext cx="2904644" cy="1432232"/>
          </a:xfrm>
          <a:prstGeom prst="bentArrow">
            <a:avLst>
              <a:gd name="adj1" fmla="val 17341"/>
              <a:gd name="adj2" fmla="val 15638"/>
              <a:gd name="adj3" fmla="val 25000"/>
              <a:gd name="adj4" fmla="val 43750"/>
            </a:avLst>
          </a:prstGeom>
          <a:gradFill flip="none" rotWithShape="1">
            <a:gsLst>
              <a:gs pos="0">
                <a:srgbClr val="3B8126"/>
              </a:gs>
              <a:gs pos="100000">
                <a:schemeClr val="bg2">
                  <a:lumMod val="75000"/>
                </a:schemeClr>
              </a:gs>
              <a:gs pos="67000">
                <a:schemeClr val="accent6">
                  <a:lumMod val="75000"/>
                </a:schemeClr>
              </a:gs>
            </a:gsLst>
            <a:lin ang="0" scaled="1"/>
            <a:tileRect/>
          </a:gradFill>
          <a:ln w="12700" cap="flat" cmpd="sng">
            <a:solidFill>
              <a:schemeClr val="tx1"/>
            </a:solidFill>
            <a:beve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67489" y="2771970"/>
            <a:ext cx="69514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600" dirty="0">
                <a:latin typeface="Helvetica"/>
                <a:cs typeface="Helvetica"/>
              </a:rPr>
              <a:t>(Scott Fleming’s Fortran implementation of </a:t>
            </a:r>
            <a:r>
              <a:rPr lang="en-US" sz="1600" dirty="0" smtClean="0">
                <a:latin typeface="Helvetica"/>
                <a:cs typeface="Helvetica"/>
              </a:rPr>
              <a:t>Kovacs et al. 2002</a:t>
            </a:r>
            <a:r>
              <a:rPr lang="en-US" sz="1600" dirty="0">
                <a:latin typeface="Helvetica"/>
                <a:cs typeface="Helvetica"/>
              </a:rPr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36214401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DCD4A6D-172B-CD4C-9E53-91966B90F8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F10AD2D-1511-3C42-B121-D6E568B246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E1EB568-D8EE-D84D-95C0-2FF69C39C5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25F150C-D53A-FB49-A169-2E4958D1D5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F0F2D5B-4B6E-AD4F-9432-A7EB3BF7CA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D0F8CC0-79C2-064B-97C3-C587E2C04A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0104891-0E8A-B540-A850-96DB47A818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7F72536-4428-384F-9672-817636A160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5BB46AB-AA0A-5B47-ADB5-566AB283EF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  <p:bldP spid="9" grpId="0" animBg="1"/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 Recover Most Known KOIs</a:t>
            </a:r>
            <a:endParaRPr lang="en-US" dirty="0"/>
          </a:p>
        </p:txBody>
      </p:sp>
      <p:pic>
        <p:nvPicPr>
          <p:cNvPr id="4" name="Picture 3" descr="simple_period_rp_detected (1)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400" y="1245621"/>
            <a:ext cx="7315200" cy="5225143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19612233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Transit Injection &amp; Recovery</a:t>
            </a:r>
            <a:endParaRPr lang="en-US" dirty="0"/>
          </a:p>
        </p:txBody>
      </p:sp>
      <p:pic>
        <p:nvPicPr>
          <p:cNvPr id="7" name="Picture 6" descr="kid008753991_acceptance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400" y="1258449"/>
            <a:ext cx="7315200" cy="5225143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12045835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Implications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73817" y="4167198"/>
            <a:ext cx="8547283" cy="1923322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3200" dirty="0" smtClean="0">
                <a:solidFill>
                  <a:schemeClr val="tx1"/>
                </a:solidFill>
                <a:sym typeface="Wingdings"/>
              </a:rPr>
              <a:t>The most probable distance to the </a:t>
            </a:r>
          </a:p>
          <a:p>
            <a:pPr marL="0" indent="0" algn="ctr">
              <a:buNone/>
            </a:pPr>
            <a:r>
              <a:rPr lang="en-US" sz="3200" dirty="0" smtClean="0">
                <a:solidFill>
                  <a:srgbClr val="66CCFF"/>
                </a:solidFill>
                <a:sym typeface="Wingdings"/>
              </a:rPr>
              <a:t>nearest </a:t>
            </a:r>
            <a:r>
              <a:rPr lang="en-US" sz="3600" b="1" dirty="0" smtClean="0">
                <a:solidFill>
                  <a:srgbClr val="66CCFF"/>
                </a:solidFill>
                <a:sym typeface="Wingdings"/>
              </a:rPr>
              <a:t>transiting</a:t>
            </a:r>
            <a:r>
              <a:rPr lang="en-US" sz="3200" dirty="0" smtClean="0">
                <a:solidFill>
                  <a:srgbClr val="66CCFF"/>
                </a:solidFill>
                <a:sym typeface="Wingdings"/>
              </a:rPr>
              <a:t> Earth-size planet </a:t>
            </a:r>
          </a:p>
          <a:p>
            <a:pPr marL="0" indent="0" algn="ctr">
              <a:buNone/>
            </a:pPr>
            <a:r>
              <a:rPr lang="en-US" sz="3200" dirty="0" smtClean="0">
                <a:solidFill>
                  <a:srgbClr val="FFFFFF"/>
                </a:solidFill>
                <a:sym typeface="Wingdings"/>
              </a:rPr>
              <a:t>in the </a:t>
            </a:r>
            <a:r>
              <a:rPr lang="en-US" sz="3600" b="1" dirty="0" smtClean="0">
                <a:solidFill>
                  <a:srgbClr val="66FF66"/>
                </a:solidFill>
                <a:sym typeface="Wingdings"/>
              </a:rPr>
              <a:t>habitable zone </a:t>
            </a:r>
            <a:r>
              <a:rPr lang="en-US" sz="3200" dirty="0" smtClean="0">
                <a:solidFill>
                  <a:srgbClr val="FFFFFF"/>
                </a:solidFill>
                <a:sym typeface="Wingdings"/>
              </a:rPr>
              <a:t>is</a:t>
            </a:r>
            <a:r>
              <a:rPr lang="en-US" sz="4000" b="1" dirty="0" smtClean="0">
                <a:solidFill>
                  <a:srgbClr val="FFCC66"/>
                </a:solidFill>
                <a:sym typeface="Wingdings"/>
              </a:rPr>
              <a:t> </a:t>
            </a:r>
            <a:r>
              <a:rPr lang="en-US" sz="4300" b="1" dirty="0" smtClean="0">
                <a:solidFill>
                  <a:srgbClr val="FFCC66"/>
                </a:solidFill>
                <a:sym typeface="Wingdings"/>
              </a:rPr>
              <a:t>9 </a:t>
            </a:r>
            <a:r>
              <a:rPr lang="en-US" sz="4300" b="1" dirty="0" smtClean="0">
                <a:solidFill>
                  <a:srgbClr val="FFCC66"/>
                </a:solidFill>
                <a:sym typeface="Wingdings"/>
              </a:rPr>
              <a:t>pc.</a:t>
            </a:r>
            <a:endParaRPr lang="en-US" sz="4300" b="1" dirty="0" smtClean="0">
              <a:solidFill>
                <a:srgbClr val="FFCC66"/>
              </a:solidFill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5875052"/>
              </p:ext>
            </p:extLst>
          </p:nvPr>
        </p:nvGraphicFramePr>
        <p:xfrm>
          <a:off x="322901" y="1417638"/>
          <a:ext cx="8498199" cy="2133600"/>
        </p:xfrm>
        <a:graphic>
          <a:graphicData uri="http://schemas.openxmlformats.org/drawingml/2006/table">
            <a:tbl>
              <a:tblPr firstRow="1" bandRow="1">
                <a:tableStyleId>{37CE84F3-28C3-443E-9E96-99CF82512B78}</a:tableStyleId>
              </a:tblPr>
              <a:tblGrid>
                <a:gridCol w="3906180"/>
                <a:gridCol w="2034397"/>
                <a:gridCol w="2557622"/>
              </a:tblGrid>
              <a:tr h="370840"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All Transiting</a:t>
                      </a:r>
                      <a:endParaRPr lang="en-US" sz="2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Small HZ</a:t>
                      </a:r>
                      <a:r>
                        <a:rPr lang="en-US" sz="2200" baseline="0" dirty="0" smtClean="0"/>
                        <a:t> </a:t>
                      </a:r>
                      <a:r>
                        <a:rPr lang="en-US" sz="2200" dirty="0" smtClean="0"/>
                        <a:t>Transiting</a:t>
                      </a:r>
                      <a:endParaRPr lang="en-US" sz="2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Number within 20 pc</a:t>
                      </a:r>
                      <a:endParaRPr lang="en-US" sz="2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79 (-5/</a:t>
                      </a:r>
                      <a:r>
                        <a:rPr lang="en-US" sz="2200" dirty="0" smtClean="0"/>
                        <a:t>+6)</a:t>
                      </a:r>
                      <a:endParaRPr lang="en-US" sz="2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8.1 </a:t>
                      </a:r>
                      <a:r>
                        <a:rPr lang="en-US" sz="2200" dirty="0" smtClean="0"/>
                        <a:t>(-</a:t>
                      </a:r>
                      <a:r>
                        <a:rPr lang="en-US" sz="2200" dirty="0" smtClean="0"/>
                        <a:t>3.1/</a:t>
                      </a:r>
                      <a:r>
                        <a:rPr lang="en-US" sz="2200" dirty="0" smtClean="0"/>
                        <a:t>+</a:t>
                      </a:r>
                      <a:r>
                        <a:rPr lang="en-US" sz="2200" dirty="0" smtClean="0"/>
                        <a:t>2.9)</a:t>
                      </a:r>
                      <a:endParaRPr lang="en-US" sz="2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Distance to closest (pc) </a:t>
                      </a:r>
                      <a:endParaRPr lang="en-US" sz="2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2.5 </a:t>
                      </a:r>
                      <a:r>
                        <a:rPr lang="en-US" sz="2200" dirty="0" smtClean="0"/>
                        <a:t>(-0.5/</a:t>
                      </a:r>
                      <a:r>
                        <a:rPr lang="en-US" sz="2200" dirty="0" smtClean="0"/>
                        <a:t>+2.4)</a:t>
                      </a:r>
                      <a:endParaRPr lang="en-US" sz="2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9.1 </a:t>
                      </a:r>
                      <a:r>
                        <a:rPr lang="en-US" sz="2200" dirty="0" smtClean="0"/>
                        <a:t>(</a:t>
                      </a:r>
                      <a:r>
                        <a:rPr lang="en-US" sz="2200" dirty="0" smtClean="0"/>
                        <a:t>-3.7/</a:t>
                      </a:r>
                      <a:r>
                        <a:rPr lang="en-US" sz="2200" dirty="0" smtClean="0"/>
                        <a:t>+</a:t>
                      </a:r>
                      <a:r>
                        <a:rPr lang="en-US" sz="2200" dirty="0" smtClean="0"/>
                        <a:t>3.5)</a:t>
                      </a:r>
                      <a:endParaRPr lang="en-US" sz="2200" dirty="0" smtClean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Brightest in J</a:t>
                      </a:r>
                      <a:endParaRPr lang="en-US" sz="2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4.2 </a:t>
                      </a:r>
                      <a:r>
                        <a:rPr lang="en-US" sz="2200" baseline="0" dirty="0" smtClean="0"/>
                        <a:t>(</a:t>
                      </a:r>
                      <a:r>
                        <a:rPr lang="en-US" sz="2200" baseline="0" dirty="0" smtClean="0"/>
                        <a:t>-0.5/</a:t>
                      </a:r>
                      <a:r>
                        <a:rPr lang="en-US" sz="2200" baseline="0" dirty="0" smtClean="0"/>
                        <a:t>+1.2)</a:t>
                      </a:r>
                      <a:endParaRPr lang="en-US" sz="2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6.3 (-0.8/+</a:t>
                      </a:r>
                      <a:r>
                        <a:rPr lang="en-US" sz="2200" dirty="0" smtClean="0"/>
                        <a:t>0.9)</a:t>
                      </a:r>
                      <a:endParaRPr lang="en-US" sz="2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Brightest in K</a:t>
                      </a:r>
                      <a:endParaRPr lang="en-US" sz="2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3.3 </a:t>
                      </a:r>
                      <a:r>
                        <a:rPr lang="en-US" sz="2200" dirty="0" smtClean="0"/>
                        <a:t>(-0.5/</a:t>
                      </a:r>
                      <a:r>
                        <a:rPr lang="en-US" sz="2200" dirty="0" smtClean="0"/>
                        <a:t>+1.4)</a:t>
                      </a:r>
                      <a:endParaRPr lang="en-US" sz="2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5.5 (-</a:t>
                      </a:r>
                      <a:r>
                        <a:rPr lang="en-US" sz="2200" dirty="0" smtClean="0"/>
                        <a:t>0.9/</a:t>
                      </a:r>
                      <a:r>
                        <a:rPr lang="en-US" sz="2200" dirty="0" smtClean="0"/>
                        <a:t>+</a:t>
                      </a:r>
                      <a:r>
                        <a:rPr lang="en-US" sz="2200" dirty="0" smtClean="0"/>
                        <a:t>0.9)</a:t>
                      </a:r>
                      <a:endParaRPr lang="en-US" sz="2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89028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Slides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9667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2553018" y="6270371"/>
            <a:ext cx="1202047" cy="26436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95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MEarth Results are Consistent with Occurrence Rates from </a:t>
            </a:r>
            <a:r>
              <a:rPr lang="en-US" i="1" dirty="0" smtClean="0"/>
              <a:t>Kepler</a:t>
            </a:r>
            <a:endParaRPr lang="en-US" i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721" y="4155894"/>
            <a:ext cx="8404558" cy="233277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530262" y="6488668"/>
            <a:ext cx="3613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Berta et al. 2013, ApJ, 775, 91 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21935"/>
            <a:ext cx="8229600" cy="4798388"/>
          </a:xfrm>
        </p:spPr>
        <p:txBody>
          <a:bodyPr/>
          <a:lstStyle/>
          <a:p>
            <a:r>
              <a:rPr lang="en-US" dirty="0" smtClean="0"/>
              <a:t>8 16” telescopes</a:t>
            </a:r>
          </a:p>
          <a:p>
            <a:r>
              <a:rPr lang="en-US" dirty="0" smtClean="0"/>
              <a:t>Mount Hopkins, AZ</a:t>
            </a:r>
          </a:p>
          <a:p>
            <a:r>
              <a:rPr lang="en-US" dirty="0" smtClean="0"/>
              <a:t>2008 - present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10" name="Rounded Rectangle 9"/>
          <p:cNvSpPr/>
          <p:nvPr/>
        </p:nvSpPr>
        <p:spPr>
          <a:xfrm>
            <a:off x="7062608" y="1584918"/>
            <a:ext cx="762000" cy="52009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9324" y="1327775"/>
            <a:ext cx="2805798" cy="186257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46193" y="1312931"/>
            <a:ext cx="1368930" cy="48724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410830" y="2927744"/>
            <a:ext cx="2750582" cy="370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Photo: J. Irwin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808070" y="3403548"/>
            <a:ext cx="2062568" cy="584776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US" sz="1600" dirty="0" smtClean="0">
                <a:latin typeface="Helvetica"/>
                <a:cs typeface="Helvetica"/>
              </a:rPr>
              <a:t>Jason </a:t>
            </a:r>
            <a:r>
              <a:rPr lang="en-US" sz="1600" dirty="0" err="1" smtClean="0">
                <a:latin typeface="Helvetica"/>
                <a:cs typeface="Helvetica"/>
              </a:rPr>
              <a:t>Dittmann</a:t>
            </a:r>
            <a:endParaRPr lang="en-US" sz="1600" dirty="0" smtClean="0">
              <a:latin typeface="Helvetica"/>
              <a:cs typeface="Helvetica"/>
            </a:endParaRPr>
          </a:p>
          <a:p>
            <a:r>
              <a:rPr lang="en-US" sz="1600" dirty="0" smtClean="0">
                <a:latin typeface="Helvetica"/>
                <a:cs typeface="Helvetica"/>
              </a:rPr>
              <a:t>Emilio Falco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69721" y="3403548"/>
            <a:ext cx="2438349" cy="584776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US" sz="1600" dirty="0" smtClean="0">
                <a:latin typeface="Helvetica"/>
                <a:cs typeface="Helvetica"/>
              </a:rPr>
              <a:t>David Charbonneau (PI)</a:t>
            </a:r>
          </a:p>
          <a:p>
            <a:r>
              <a:rPr lang="en-US" sz="1600" dirty="0" smtClean="0">
                <a:latin typeface="Helvetica"/>
                <a:cs typeface="Helvetica"/>
              </a:rPr>
              <a:t>Jonathan Irwin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69720" y="3034216"/>
            <a:ext cx="6692887" cy="369332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ctr"/>
            <a:r>
              <a:rPr lang="en-US" b="1" dirty="0" smtClean="0">
                <a:latin typeface="Helvetica"/>
                <a:cs typeface="Helvetica"/>
              </a:rPr>
              <a:t>MEarth Team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440544" y="3403548"/>
            <a:ext cx="2830837" cy="584776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US" sz="1600" dirty="0" err="1" smtClean="0">
                <a:latin typeface="Helvetica"/>
                <a:cs typeface="Helvetica"/>
              </a:rPr>
              <a:t>Zachory</a:t>
            </a:r>
            <a:r>
              <a:rPr lang="en-US" sz="1600" dirty="0" smtClean="0">
                <a:latin typeface="Helvetica"/>
                <a:cs typeface="Helvetica"/>
              </a:rPr>
              <a:t> K. Berta-Thompson</a:t>
            </a:r>
          </a:p>
          <a:p>
            <a:r>
              <a:rPr lang="en-US" sz="1600" dirty="0" smtClean="0">
                <a:latin typeface="Helvetica"/>
                <a:cs typeface="Helvetica"/>
              </a:rPr>
              <a:t>Elisabeth Newton</a:t>
            </a:r>
          </a:p>
        </p:txBody>
      </p:sp>
      <p:sp>
        <p:nvSpPr>
          <p:cNvPr id="19" name="Rectangle 18"/>
          <p:cNvSpPr/>
          <p:nvPr/>
        </p:nvSpPr>
        <p:spPr>
          <a:xfrm rot="16200000">
            <a:off x="-757394" y="5190095"/>
            <a:ext cx="2332773" cy="26436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bg1"/>
                </a:solidFill>
                <a:latin typeface="Helvetica"/>
                <a:cs typeface="Helvetica"/>
              </a:rPr>
              <a:t>Planet Size (Earth Radii)</a:t>
            </a:r>
            <a:endParaRPr lang="en-US" sz="1400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76809" y="6270371"/>
            <a:ext cx="2807478" cy="26436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bg1"/>
                </a:solidFill>
                <a:latin typeface="Helvetica"/>
                <a:cs typeface="Helvetica"/>
              </a:rPr>
              <a:t>Planet Equilibrium Temperature</a:t>
            </a:r>
            <a:endParaRPr lang="en-US" sz="1400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226319" y="6268356"/>
            <a:ext cx="2899200" cy="26436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bg1"/>
                </a:solidFill>
                <a:latin typeface="Helvetica"/>
                <a:cs typeface="Helvetica"/>
              </a:rPr>
              <a:t>Planet Equilibrium Temperature</a:t>
            </a:r>
            <a:endParaRPr lang="en-US" sz="1400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sp>
        <p:nvSpPr>
          <p:cNvPr id="18" name="Rectangle 17"/>
          <p:cNvSpPr/>
          <p:nvPr/>
        </p:nvSpPr>
        <p:spPr>
          <a:xfrm rot="16200000">
            <a:off x="2050084" y="5190096"/>
            <a:ext cx="2332773" cy="26436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bg1"/>
                </a:solidFill>
                <a:latin typeface="Helvetica"/>
                <a:cs typeface="Helvetica"/>
              </a:rPr>
              <a:t>Planet Size (Earth Radii)</a:t>
            </a:r>
            <a:endParaRPr lang="en-US" sz="1400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091964" y="6268356"/>
            <a:ext cx="2682315" cy="26436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91440" rtlCol="0" anchor="ctr"/>
          <a:lstStyle/>
          <a:p>
            <a:pPr algn="r"/>
            <a:r>
              <a:rPr lang="en-US" sz="1400" dirty="0" smtClean="0">
                <a:solidFill>
                  <a:schemeClr val="bg1"/>
                </a:solidFill>
                <a:latin typeface="Helvetica"/>
                <a:cs typeface="Helvetica"/>
              </a:rPr>
              <a:t>Planet Equilibrium Temperature</a:t>
            </a:r>
            <a:endParaRPr lang="en-US" sz="1400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sp>
        <p:nvSpPr>
          <p:cNvPr id="20" name="Rectangle 19"/>
          <p:cNvSpPr/>
          <p:nvPr/>
        </p:nvSpPr>
        <p:spPr>
          <a:xfrm rot="16200000">
            <a:off x="4881725" y="5190098"/>
            <a:ext cx="2332773" cy="26436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bg1"/>
                </a:solidFill>
                <a:latin typeface="Helvetica"/>
                <a:cs typeface="Helvetica"/>
              </a:rPr>
              <a:t>Planet Size (Earth Radii)</a:t>
            </a:r>
            <a:endParaRPr lang="en-US" sz="1400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12772" y="4185209"/>
            <a:ext cx="2285189" cy="26436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bg1"/>
                </a:solidFill>
                <a:latin typeface="Helvetica"/>
                <a:cs typeface="Helvetica"/>
              </a:rPr>
              <a:t>MEarth Sensitivity</a:t>
            </a:r>
            <a:endParaRPr lang="en-US" sz="1400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529301" y="4185209"/>
            <a:ext cx="2293830" cy="26436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bg1"/>
                </a:solidFill>
                <a:latin typeface="Helvetica"/>
                <a:cs typeface="Helvetica"/>
              </a:rPr>
              <a:t>Kepler Occurrence Rate</a:t>
            </a:r>
            <a:endParaRPr lang="en-US" sz="1400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359995" y="4155892"/>
            <a:ext cx="2293830" cy="26436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bg1"/>
                </a:solidFill>
                <a:latin typeface="Helvetica"/>
                <a:cs typeface="Helvetica"/>
              </a:rPr>
              <a:t>Estimated Planet Yield</a:t>
            </a:r>
            <a:endParaRPr lang="en-US" sz="1400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544955" y="5351434"/>
            <a:ext cx="8828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000000"/>
                </a:solidFill>
                <a:latin typeface="Helvetica"/>
                <a:cs typeface="Helvetica"/>
              </a:rPr>
              <a:t>GJ1214b</a:t>
            </a:r>
            <a:endParaRPr lang="en-US" sz="1200" dirty="0">
              <a:solidFill>
                <a:srgbClr val="000000"/>
              </a:solidFill>
              <a:latin typeface="Helvetica"/>
              <a:cs typeface="Helvetica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342232" y="5337392"/>
            <a:ext cx="8828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000000"/>
                </a:solidFill>
                <a:latin typeface="Helvetica"/>
                <a:cs typeface="Helvetica"/>
              </a:rPr>
              <a:t>GJ1214b</a:t>
            </a:r>
            <a:endParaRPr lang="en-US" sz="1200" dirty="0">
              <a:solidFill>
                <a:srgbClr val="000000"/>
              </a:solidFill>
              <a:latin typeface="Helvetica"/>
              <a:cs typeface="Helvetica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143127" y="5337392"/>
            <a:ext cx="8828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000000"/>
                </a:solidFill>
                <a:latin typeface="Helvetica"/>
                <a:cs typeface="Helvetica"/>
              </a:rPr>
              <a:t>GJ1214b</a:t>
            </a:r>
            <a:endParaRPr lang="en-US" sz="1200" dirty="0">
              <a:solidFill>
                <a:srgbClr val="000000"/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41103726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abel_hz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8330" y="896112"/>
            <a:ext cx="7527341" cy="5376672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22" name="TextBox 21"/>
          <p:cNvSpPr txBox="1"/>
          <p:nvPr/>
        </p:nvSpPr>
        <p:spPr>
          <a:xfrm>
            <a:off x="1" y="648866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HZ: </a:t>
            </a:r>
            <a:r>
              <a:rPr lang="en-US" dirty="0" err="1" smtClean="0"/>
              <a:t>Kopparapu</a:t>
            </a:r>
            <a:r>
              <a:rPr lang="en-US" dirty="0" smtClean="0"/>
              <a:t> et al. 2013, </a:t>
            </a:r>
            <a:r>
              <a:rPr lang="en-US" i="1" dirty="0" smtClean="0"/>
              <a:t>ApJ</a:t>
            </a:r>
            <a:r>
              <a:rPr lang="en-US" dirty="0" smtClean="0"/>
              <a:t> 765: 131 	        Stellar Models: Dotter et al. 2008, </a:t>
            </a:r>
            <a:r>
              <a:rPr lang="en-US" i="1" dirty="0" err="1" smtClean="0"/>
              <a:t>ApJS</a:t>
            </a:r>
            <a:r>
              <a:rPr lang="en-US" dirty="0" smtClean="0"/>
              <a:t>, 178, 89 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0" y="6229579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	         Planet Candidates: Q1-Q12 KOI List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8291"/>
            <a:ext cx="9144000" cy="1143000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US" sz="3500" dirty="0" smtClean="0"/>
              <a:t>Updated Estimate Using Q1-12 Data </a:t>
            </a:r>
            <a:br>
              <a:rPr lang="en-US" sz="3500" dirty="0" smtClean="0"/>
            </a:br>
            <a:r>
              <a:rPr lang="en-US" sz="3500" dirty="0" smtClean="0"/>
              <a:t>&amp; </a:t>
            </a:r>
            <a:r>
              <a:rPr lang="en-US" sz="3500" dirty="0" err="1" smtClean="0"/>
              <a:t>Kopparapu</a:t>
            </a:r>
            <a:r>
              <a:rPr lang="en-US" sz="3500" dirty="0" smtClean="0"/>
              <a:t> et al. 2013 HZ Boundaries</a:t>
            </a:r>
            <a:endParaRPr lang="en-US" sz="3500" dirty="0"/>
          </a:p>
        </p:txBody>
      </p:sp>
      <p:sp>
        <p:nvSpPr>
          <p:cNvPr id="8" name="Rounded Rectangle 7"/>
          <p:cNvSpPr/>
          <p:nvPr/>
        </p:nvSpPr>
        <p:spPr>
          <a:xfrm>
            <a:off x="2125218" y="1367609"/>
            <a:ext cx="3752126" cy="1321711"/>
          </a:xfrm>
          <a:prstGeom prst="roundRect">
            <a:avLst/>
          </a:prstGeom>
          <a:gradFill>
            <a:gsLst>
              <a:gs pos="0">
                <a:srgbClr val="008000"/>
              </a:gs>
              <a:gs pos="100000">
                <a:srgbClr val="B6DF67"/>
              </a:gs>
              <a:gs pos="71000">
                <a:srgbClr val="008000"/>
              </a:gs>
            </a:gsLst>
          </a:gra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0" tIns="0" rIns="0" bIns="45720" rtlCol="0" anchor="ctr"/>
          <a:lstStyle/>
          <a:p>
            <a:pPr algn="ctr"/>
            <a:r>
              <a:rPr lang="en-US" sz="3600" dirty="0" smtClean="0">
                <a:latin typeface="Helvetica"/>
                <a:cs typeface="Helvetica"/>
              </a:rPr>
              <a:t>0.56 </a:t>
            </a:r>
            <a:r>
              <a:rPr lang="en-US" sz="2000" dirty="0" smtClean="0">
                <a:latin typeface="Helvetica"/>
                <a:cs typeface="Helvetica"/>
              </a:rPr>
              <a:t>(+0.32/-0.13)</a:t>
            </a:r>
            <a:r>
              <a:rPr lang="en-US" sz="2000" b="1" dirty="0">
                <a:latin typeface="Helvetica"/>
                <a:cs typeface="Helvetica"/>
              </a:rPr>
              <a:t> </a:t>
            </a:r>
            <a:endParaRPr lang="en-US" sz="2000" b="1" dirty="0" smtClean="0">
              <a:latin typeface="Helvetica"/>
              <a:cs typeface="Helvetica"/>
            </a:endParaRPr>
          </a:p>
          <a:p>
            <a:pPr algn="ctr"/>
            <a:r>
              <a:rPr lang="en-US" sz="2000" b="1" dirty="0" smtClean="0">
                <a:latin typeface="Helvetica"/>
                <a:cs typeface="Helvetica"/>
              </a:rPr>
              <a:t>0.5-1.4 R</a:t>
            </a:r>
            <a:r>
              <a:rPr lang="en-US" sz="2000" b="1" baseline="-25000" dirty="0" smtClean="0">
                <a:latin typeface="Helvetica"/>
                <a:cs typeface="Helvetica"/>
              </a:rPr>
              <a:t>Earth</a:t>
            </a:r>
            <a:r>
              <a:rPr lang="en-US" sz="2000" b="1" dirty="0" smtClean="0">
                <a:latin typeface="Helvetica"/>
                <a:cs typeface="Helvetica"/>
              </a:rPr>
              <a:t> Planets per HZ</a:t>
            </a:r>
          </a:p>
          <a:p>
            <a:pPr algn="ctr"/>
            <a:endParaRPr lang="en-US" sz="500" b="1" dirty="0" smtClean="0">
              <a:latin typeface="Helvetica"/>
              <a:cs typeface="Helvetica"/>
            </a:endParaRPr>
          </a:p>
          <a:p>
            <a:pPr algn="r"/>
            <a:r>
              <a:rPr lang="en-US" sz="1500" dirty="0">
                <a:solidFill>
                  <a:schemeClr val="tx1">
                    <a:lumMod val="85000"/>
                  </a:schemeClr>
                </a:solidFill>
              </a:rPr>
              <a:t>(See also </a:t>
            </a:r>
            <a:r>
              <a:rPr lang="en-US" sz="1500" dirty="0" err="1">
                <a:solidFill>
                  <a:schemeClr val="tx1">
                    <a:lumMod val="85000"/>
                  </a:schemeClr>
                </a:solidFill>
              </a:rPr>
              <a:t>Kopparapu</a:t>
            </a:r>
            <a:r>
              <a:rPr lang="en-US" sz="1500" dirty="0">
                <a:solidFill>
                  <a:schemeClr val="tx1">
                    <a:lumMod val="85000"/>
                  </a:schemeClr>
                </a:solidFill>
              </a:rPr>
              <a:t> 2013, </a:t>
            </a:r>
            <a:r>
              <a:rPr lang="en-US" sz="1500" dirty="0" err="1" smtClean="0">
                <a:solidFill>
                  <a:schemeClr val="tx1">
                    <a:lumMod val="85000"/>
                  </a:schemeClr>
                </a:solidFill>
              </a:rPr>
              <a:t>Gaidos</a:t>
            </a:r>
            <a:r>
              <a:rPr lang="en-US" sz="1500" dirty="0" smtClean="0">
                <a:solidFill>
                  <a:schemeClr val="tx1">
                    <a:lumMod val="85000"/>
                  </a:schemeClr>
                </a:solidFill>
              </a:rPr>
              <a:t> </a:t>
            </a:r>
            <a:r>
              <a:rPr lang="en-US" sz="1500" dirty="0">
                <a:solidFill>
                  <a:schemeClr val="tx1">
                    <a:lumMod val="85000"/>
                  </a:schemeClr>
                </a:solidFill>
              </a:rPr>
              <a:t>et al. 2013</a:t>
            </a:r>
            <a:r>
              <a:rPr lang="en-US" sz="1500" dirty="0" smtClean="0">
                <a:solidFill>
                  <a:schemeClr val="tx1">
                    <a:lumMod val="75000"/>
                  </a:schemeClr>
                </a:solidFill>
              </a:rPr>
              <a:t>)</a:t>
            </a:r>
            <a:endParaRPr lang="en-US" sz="1500" dirty="0">
              <a:solidFill>
                <a:schemeClr val="tx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8991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315" y="155448"/>
            <a:ext cx="8505371" cy="1252728"/>
          </a:xfrm>
        </p:spPr>
        <p:txBody>
          <a:bodyPr>
            <a:noAutofit/>
          </a:bodyPr>
          <a:lstStyle/>
          <a:p>
            <a:r>
              <a:rPr lang="en-US" sz="3600" dirty="0" smtClean="0"/>
              <a:t>D+C 2013: M Dwarf Planet Occurrence Estimate using Q1-Q6 Data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813879"/>
            <a:ext cx="9144000" cy="1139371"/>
          </a:xfrm>
        </p:spPr>
        <p:txBody>
          <a:bodyPr>
            <a:normAutofit/>
          </a:bodyPr>
          <a:lstStyle/>
          <a:p>
            <a:pPr marL="118872" indent="0" algn="ctr">
              <a:buNone/>
            </a:pPr>
            <a:r>
              <a:rPr lang="en-US" b="1" dirty="0" smtClean="0">
                <a:solidFill>
                  <a:srgbClr val="66FFCC"/>
                </a:solidFill>
              </a:rPr>
              <a:t>0.15</a:t>
            </a:r>
            <a:r>
              <a:rPr lang="en-US" dirty="0" smtClean="0"/>
              <a:t> </a:t>
            </a:r>
            <a:r>
              <a:rPr lang="en-US" sz="2000" dirty="0" smtClean="0"/>
              <a:t>(+0.13/-0.06)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66FFCC"/>
                </a:solidFill>
              </a:rPr>
              <a:t>Earth-size planets per HZ</a:t>
            </a:r>
          </a:p>
          <a:p>
            <a:pPr lvl="1" algn="ctr"/>
            <a:endParaRPr lang="en-US" sz="1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3893" y="1408176"/>
            <a:ext cx="6496214" cy="4405703"/>
          </a:xfrm>
          <a:prstGeom prst="rect">
            <a:avLst/>
          </a:prstGeom>
        </p:spPr>
      </p:pic>
      <p:sp>
        <p:nvSpPr>
          <p:cNvPr id="5" name="Text Placeholder 2"/>
          <p:cNvSpPr txBox="1">
            <a:spLocks/>
          </p:cNvSpPr>
          <p:nvPr/>
        </p:nvSpPr>
        <p:spPr>
          <a:xfrm>
            <a:off x="4349094" y="6455894"/>
            <a:ext cx="4794908" cy="490860"/>
          </a:xfrm>
          <a:prstGeom prst="rect">
            <a:avLst/>
          </a:prstGeom>
        </p:spPr>
        <p:txBody>
          <a:bodyPr vert="horz" lIns="54864" tIns="91440" rtlCol="0">
            <a:normAutofit fontScale="92500"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rgbClr val="79C2E0"/>
              </a:buClr>
              <a:buSzPct val="80000"/>
              <a:buFont typeface="Wingdings 2"/>
              <a:buChar char=""/>
              <a:defRPr kumimoji="0" sz="3200" kern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rgbClr val="79C2E0"/>
              </a:buClr>
              <a:buSzPct val="90000"/>
              <a:buFont typeface="Wingdings"/>
              <a:buChar char=""/>
              <a:defRPr kumimoji="0" sz="2800" kern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rgbClr val="79C2E0"/>
              </a:buClr>
              <a:buFont typeface="Arial"/>
              <a:buChar char="▪"/>
              <a:defRPr kumimoji="0" sz="2400" kern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rgbClr val="79C2E0"/>
              </a:buClr>
              <a:buFont typeface="Arial"/>
              <a:buChar char="▪"/>
              <a:defRPr kumimoji="0" sz="2000" kern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rgbClr val="79C2E0"/>
              </a:buClr>
              <a:buFont typeface="Wingdings 3"/>
              <a:buChar char=""/>
              <a:defRPr kumimoji="0" lang="en-US" sz="2000" kern="1200" smtClean="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18872" indent="0" algn="r">
              <a:buNone/>
            </a:pPr>
            <a:r>
              <a:rPr lang="en-US" sz="1800" dirty="0" smtClean="0"/>
              <a:t>Dressing &amp; Charbonneau 2013, </a:t>
            </a:r>
            <a:r>
              <a:rPr lang="en-US" sz="1800" i="1" dirty="0" smtClean="0"/>
              <a:t>ApJ</a:t>
            </a:r>
            <a:r>
              <a:rPr lang="en-US" sz="1800" dirty="0" smtClean="0"/>
              <a:t>, 767, 95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5386972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3385" y="2090034"/>
            <a:ext cx="3755756" cy="37410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Follow-Up Images </a:t>
            </a:r>
            <a:br>
              <a:rPr lang="en-US" dirty="0" smtClean="0"/>
            </a:br>
            <a:r>
              <a:rPr lang="en-US" dirty="0" smtClean="0"/>
              <a:t>of Potentially Habitable KOIs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289" y="1663103"/>
            <a:ext cx="4662714" cy="466271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313545" y="5061072"/>
            <a:ext cx="16534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Keck</a:t>
            </a:r>
          </a:p>
          <a:p>
            <a:r>
              <a:rPr lang="en-US" dirty="0" smtClean="0"/>
              <a:t>Ciardi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313545" y="2623882"/>
            <a:ext cx="33310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KOI 2626</a:t>
            </a:r>
            <a:endParaRPr lang="en-US" sz="3600" dirty="0"/>
          </a:p>
        </p:txBody>
      </p:sp>
      <p:sp>
        <p:nvSpPr>
          <p:cNvPr id="13" name="TextBox 12"/>
          <p:cNvSpPr txBox="1"/>
          <p:nvPr/>
        </p:nvSpPr>
        <p:spPr>
          <a:xfrm>
            <a:off x="5265269" y="2623882"/>
            <a:ext cx="33310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KOI 1422</a:t>
            </a:r>
            <a:endParaRPr lang="en-US" sz="3600" dirty="0"/>
          </a:p>
        </p:txBody>
      </p:sp>
      <p:sp>
        <p:nvSpPr>
          <p:cNvPr id="14" name="TextBox 13"/>
          <p:cNvSpPr txBox="1"/>
          <p:nvPr/>
        </p:nvSpPr>
        <p:spPr>
          <a:xfrm>
            <a:off x="5287843" y="5061072"/>
            <a:ext cx="16534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HST</a:t>
            </a:r>
          </a:p>
          <a:p>
            <a:r>
              <a:rPr lang="en-US" dirty="0" smtClean="0"/>
              <a:t>Gilliland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3644" y="6181632"/>
            <a:ext cx="3898900" cy="5461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252039" y="2316021"/>
            <a:ext cx="127005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 smtClean="0">
                <a:solidFill>
                  <a:srgbClr val="91F75E"/>
                </a:solidFill>
                <a:latin typeface="Helvetica"/>
                <a:cs typeface="Helvetica"/>
              </a:rPr>
              <a:t>1”</a:t>
            </a:r>
            <a:endParaRPr lang="en-US" sz="1500" b="1" dirty="0">
              <a:solidFill>
                <a:srgbClr val="91F75E"/>
              </a:solidFill>
              <a:latin typeface="Helvetica"/>
              <a:cs typeface="Helvetica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5252039" y="2316021"/>
            <a:ext cx="1270058" cy="0"/>
          </a:xfrm>
          <a:prstGeom prst="line">
            <a:avLst/>
          </a:prstGeom>
          <a:ln w="38100" cmpd="sng">
            <a:solidFill>
              <a:srgbClr val="91F75E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745589" y="5326856"/>
            <a:ext cx="90924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 smtClean="0">
                <a:solidFill>
                  <a:srgbClr val="FFFF66"/>
                </a:solidFill>
                <a:latin typeface="Helvetica"/>
                <a:cs typeface="Helvetica"/>
              </a:rPr>
              <a:t>0.74”</a:t>
            </a:r>
            <a:endParaRPr lang="en-US" sz="1500" b="1" dirty="0">
              <a:solidFill>
                <a:srgbClr val="FFFF66"/>
              </a:solidFill>
              <a:latin typeface="Helvetica"/>
              <a:cs typeface="Helvetica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3745589" y="5323681"/>
            <a:ext cx="909249" cy="3175"/>
          </a:xfrm>
          <a:prstGeom prst="line">
            <a:avLst/>
          </a:prstGeom>
          <a:ln>
            <a:solidFill>
              <a:srgbClr val="FFFF6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41210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Methodology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07757681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788892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333F30A-3081-6640-B40B-2DB389FF81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52D4EE2-CC1D-1546-853E-5A7BDA52FF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390365E-6F20-6747-9F53-368634D3C9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3C7C35A-F0A6-D442-BD28-5B5542E430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D3F7A65-108D-9F42-A3B9-E7A34E90AA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3924383-00BF-9D4C-B117-262A9B114B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B435D08-11A7-B64F-AEBC-2C4AB58D6F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4087_ciardi_keck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3341" y="4093192"/>
            <a:ext cx="2542032" cy="2542032"/>
          </a:xfrm>
          <a:prstGeom prst="rect">
            <a:avLst/>
          </a:prstGeom>
        </p:spPr>
      </p:pic>
      <p:sp>
        <p:nvSpPr>
          <p:cNvPr id="68" name="TextBox 67"/>
          <p:cNvSpPr txBox="1"/>
          <p:nvPr/>
        </p:nvSpPr>
        <p:spPr>
          <a:xfrm>
            <a:off x="5025565" y="6040841"/>
            <a:ext cx="51117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 smtClean="0">
                <a:solidFill>
                  <a:srgbClr val="FFFF66"/>
                </a:solidFill>
                <a:latin typeface="Helvetica"/>
                <a:cs typeface="Helvetica"/>
              </a:rPr>
              <a:t>1”</a:t>
            </a:r>
            <a:endParaRPr lang="en-US" sz="1500" b="1" dirty="0">
              <a:solidFill>
                <a:srgbClr val="FFFF66"/>
              </a:solidFill>
              <a:latin typeface="Helvetica"/>
              <a:cs typeface="Helvetica"/>
            </a:endParaRPr>
          </a:p>
        </p:txBody>
      </p:sp>
      <p:pic>
        <p:nvPicPr>
          <p:cNvPr id="18" name="Picture 17" descr="2418_ciardi_keck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442" y="4128054"/>
            <a:ext cx="2540131" cy="2540131"/>
          </a:xfrm>
          <a:prstGeom prst="rect">
            <a:avLst/>
          </a:prstGeom>
        </p:spPr>
      </p:pic>
      <p:sp>
        <p:nvSpPr>
          <p:cNvPr id="69" name="TextBox 68"/>
          <p:cNvSpPr txBox="1"/>
          <p:nvPr/>
        </p:nvSpPr>
        <p:spPr>
          <a:xfrm>
            <a:off x="2361915" y="6060755"/>
            <a:ext cx="56857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 smtClean="0">
                <a:solidFill>
                  <a:srgbClr val="FFFF66"/>
                </a:solidFill>
                <a:latin typeface="Helvetica"/>
                <a:cs typeface="Helvetica"/>
              </a:rPr>
              <a:t>0.7”</a:t>
            </a:r>
            <a:endParaRPr lang="en-US" sz="1500" b="1" dirty="0">
              <a:solidFill>
                <a:srgbClr val="FFFF66"/>
              </a:solidFill>
              <a:latin typeface="Helvetica"/>
              <a:cs typeface="Helvetica"/>
            </a:endParaRPr>
          </a:p>
        </p:txBody>
      </p:sp>
      <p:pic>
        <p:nvPicPr>
          <p:cNvPr id="28" name="Picture 27" descr="854_gilliland_hst.jp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00401" y="1454236"/>
            <a:ext cx="2668340" cy="2650565"/>
          </a:xfrm>
          <a:prstGeom prst="rect">
            <a:avLst/>
          </a:prstGeom>
        </p:spPr>
      </p:pic>
      <p:sp>
        <p:nvSpPr>
          <p:cNvPr id="53" name="TextBox 52"/>
          <p:cNvSpPr txBox="1"/>
          <p:nvPr/>
        </p:nvSpPr>
        <p:spPr>
          <a:xfrm>
            <a:off x="3259096" y="1516675"/>
            <a:ext cx="91227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 smtClean="0">
                <a:solidFill>
                  <a:srgbClr val="91F75E"/>
                </a:solidFill>
                <a:latin typeface="Helvetica"/>
                <a:cs typeface="Helvetica"/>
              </a:rPr>
              <a:t>1”</a:t>
            </a:r>
            <a:endParaRPr lang="en-US" sz="1500" b="1" dirty="0">
              <a:solidFill>
                <a:srgbClr val="91F75E"/>
              </a:solidFill>
              <a:latin typeface="Helvetica"/>
              <a:cs typeface="Helvetica"/>
            </a:endParaRPr>
          </a:p>
        </p:txBody>
      </p:sp>
      <p:pic>
        <p:nvPicPr>
          <p:cNvPr id="10" name="Picture 9" descr="gilliland_1686_hst.jpg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30253" y="1417638"/>
            <a:ext cx="2708296" cy="266598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868741" y="1819596"/>
            <a:ext cx="2708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KOI 1686</a:t>
            </a:r>
            <a:endParaRPr lang="en-US" sz="3600" dirty="0"/>
          </a:p>
        </p:txBody>
      </p:sp>
      <p:sp>
        <p:nvSpPr>
          <p:cNvPr id="13" name="TextBox 12"/>
          <p:cNvSpPr txBox="1"/>
          <p:nvPr/>
        </p:nvSpPr>
        <p:spPr>
          <a:xfrm>
            <a:off x="5943600" y="3491795"/>
            <a:ext cx="16534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HST</a:t>
            </a:r>
          </a:p>
          <a:p>
            <a:r>
              <a:rPr lang="en-US" dirty="0" smtClean="0"/>
              <a:t>Gilliland</a:t>
            </a:r>
            <a:endParaRPr lang="en-US" dirty="0"/>
          </a:p>
        </p:txBody>
      </p:sp>
      <p:pic>
        <p:nvPicPr>
          <p:cNvPr id="15" name="Picture 14" descr="lillobox_571_astrolux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863" y="1315575"/>
            <a:ext cx="3045453" cy="304545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828167" y="1819596"/>
            <a:ext cx="2128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000000"/>
                </a:solidFill>
              </a:rPr>
              <a:t>KOI 571</a:t>
            </a:r>
            <a:endParaRPr lang="en-US" sz="3600" dirty="0">
              <a:solidFill>
                <a:srgbClr val="0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6114" y="3436590"/>
            <a:ext cx="16534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AstraLux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err="1" smtClean="0">
                <a:solidFill>
                  <a:schemeClr val="bg1"/>
                </a:solidFill>
              </a:rPr>
              <a:t>Lillobox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04193" y="4368479"/>
            <a:ext cx="2128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KOI 2418</a:t>
            </a:r>
            <a:endParaRPr lang="en-US" sz="3600" dirty="0"/>
          </a:p>
        </p:txBody>
      </p:sp>
      <p:sp>
        <p:nvSpPr>
          <p:cNvPr id="20" name="TextBox 19"/>
          <p:cNvSpPr txBox="1"/>
          <p:nvPr/>
        </p:nvSpPr>
        <p:spPr>
          <a:xfrm>
            <a:off x="904193" y="5782004"/>
            <a:ext cx="16534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Keck</a:t>
            </a:r>
          </a:p>
          <a:p>
            <a:r>
              <a:rPr lang="en-US" dirty="0" smtClean="0"/>
              <a:t>Ciardi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3215317" y="1819596"/>
            <a:ext cx="23242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KOI 854</a:t>
            </a:r>
            <a:endParaRPr lang="en-US" sz="3600" dirty="0"/>
          </a:p>
        </p:txBody>
      </p:sp>
      <p:sp>
        <p:nvSpPr>
          <p:cNvPr id="25" name="TextBox 24"/>
          <p:cNvSpPr txBox="1"/>
          <p:nvPr/>
        </p:nvSpPr>
        <p:spPr>
          <a:xfrm>
            <a:off x="3592629" y="5754522"/>
            <a:ext cx="948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Keck</a:t>
            </a:r>
          </a:p>
          <a:p>
            <a:r>
              <a:rPr lang="en-US" dirty="0" smtClean="0"/>
              <a:t>Ciardi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3572618" y="4353531"/>
            <a:ext cx="19892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KOI 4087</a:t>
            </a:r>
            <a:endParaRPr lang="en-US" sz="3600" dirty="0"/>
          </a:p>
        </p:txBody>
      </p:sp>
      <p:sp>
        <p:nvSpPr>
          <p:cNvPr id="30" name="TextBox 29"/>
          <p:cNvSpPr txBox="1"/>
          <p:nvPr/>
        </p:nvSpPr>
        <p:spPr>
          <a:xfrm>
            <a:off x="3201879" y="3458469"/>
            <a:ext cx="16534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HST</a:t>
            </a:r>
          </a:p>
          <a:p>
            <a:r>
              <a:rPr lang="en-US" dirty="0" smtClean="0"/>
              <a:t>Gilliland</a:t>
            </a:r>
            <a:endParaRPr lang="en-US" dirty="0"/>
          </a:p>
        </p:txBody>
      </p:sp>
      <p:cxnSp>
        <p:nvCxnSpPr>
          <p:cNvPr id="40" name="Straight Connector 39"/>
          <p:cNvCxnSpPr/>
          <p:nvPr/>
        </p:nvCxnSpPr>
        <p:spPr>
          <a:xfrm flipV="1">
            <a:off x="-6896" y="1384855"/>
            <a:ext cx="0" cy="274320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5715372" y="4361028"/>
            <a:ext cx="3428627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 smtClean="0">
                <a:solidFill>
                  <a:schemeClr val="tx2">
                    <a:lumMod val="90000"/>
                  </a:schemeClr>
                </a:solidFill>
                <a:latin typeface="Helvetica"/>
                <a:cs typeface="Helvetica"/>
              </a:rPr>
              <a:t>All images from the Kepler Community Follow-up Observing Program (CFOP) website</a:t>
            </a:r>
            <a:endParaRPr lang="en-US" sz="2500" dirty="0">
              <a:solidFill>
                <a:schemeClr val="tx2">
                  <a:lumMod val="90000"/>
                </a:schemeClr>
              </a:solidFill>
              <a:latin typeface="Helvetica"/>
              <a:cs typeface="Helvetica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2557613" y="3810155"/>
            <a:ext cx="19502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3259096" y="1577113"/>
            <a:ext cx="912277" cy="0"/>
          </a:xfrm>
          <a:prstGeom prst="line">
            <a:avLst/>
          </a:prstGeom>
          <a:ln w="38100" cmpd="sng">
            <a:solidFill>
              <a:srgbClr val="91F75E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5943600" y="1577113"/>
            <a:ext cx="91227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 smtClean="0">
                <a:solidFill>
                  <a:srgbClr val="91F75E"/>
                </a:solidFill>
                <a:latin typeface="Helvetica"/>
                <a:cs typeface="Helvetica"/>
              </a:rPr>
              <a:t>1”</a:t>
            </a:r>
            <a:endParaRPr lang="en-US" sz="1500" b="1" dirty="0">
              <a:solidFill>
                <a:srgbClr val="91F75E"/>
              </a:solidFill>
              <a:latin typeface="Helvetica"/>
              <a:cs typeface="Helvetica"/>
            </a:endParaRPr>
          </a:p>
        </p:txBody>
      </p:sp>
      <p:cxnSp>
        <p:nvCxnSpPr>
          <p:cNvPr id="57" name="Straight Connector 56"/>
          <p:cNvCxnSpPr/>
          <p:nvPr/>
        </p:nvCxnSpPr>
        <p:spPr>
          <a:xfrm>
            <a:off x="5912408" y="1575152"/>
            <a:ext cx="930766" cy="1"/>
          </a:xfrm>
          <a:prstGeom prst="line">
            <a:avLst/>
          </a:prstGeom>
          <a:ln w="38100" cmpd="sng">
            <a:solidFill>
              <a:srgbClr val="91F75E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2189534" y="3745525"/>
            <a:ext cx="91227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 smtClean="0">
                <a:solidFill>
                  <a:schemeClr val="bg1"/>
                </a:solidFill>
                <a:latin typeface="Helvetica"/>
                <a:cs typeface="Helvetica"/>
              </a:rPr>
              <a:t>2”</a:t>
            </a:r>
            <a:endParaRPr lang="en-US" sz="1500" b="1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Follow-Up Images </a:t>
            </a:r>
            <a:br>
              <a:rPr lang="en-US" dirty="0" smtClean="0"/>
            </a:br>
            <a:r>
              <a:rPr lang="en-US" dirty="0" smtClean="0"/>
              <a:t>of Potentially Habitable KOIs</a:t>
            </a:r>
            <a:endParaRPr lang="en-US" dirty="0"/>
          </a:p>
        </p:txBody>
      </p:sp>
      <p:cxnSp>
        <p:nvCxnSpPr>
          <p:cNvPr id="65" name="Straight Connector 64"/>
          <p:cNvCxnSpPr/>
          <p:nvPr/>
        </p:nvCxnSpPr>
        <p:spPr>
          <a:xfrm>
            <a:off x="2361915" y="6124317"/>
            <a:ext cx="511175" cy="0"/>
          </a:xfrm>
          <a:prstGeom prst="line">
            <a:avLst/>
          </a:prstGeom>
          <a:ln>
            <a:solidFill>
              <a:srgbClr val="FFFF6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5025565" y="6102609"/>
            <a:ext cx="511175" cy="3175"/>
          </a:xfrm>
          <a:prstGeom prst="line">
            <a:avLst/>
          </a:prstGeom>
          <a:ln>
            <a:solidFill>
              <a:srgbClr val="FFFF6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84734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Step 1: Construct Stellar Sample</a:t>
            </a:r>
            <a:endParaRPr lang="en-US" dirty="0"/>
          </a:p>
        </p:txBody>
      </p:sp>
      <p:pic>
        <p:nvPicPr>
          <p:cNvPr id="6" name="Picture 5" descr="ra_dec_mearth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400" y="1316736"/>
            <a:ext cx="7315200" cy="522514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399" y="4117882"/>
            <a:ext cx="3154885" cy="215915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35693" y="6397260"/>
            <a:ext cx="30335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MEarth telescopes in Arizona</a:t>
            </a:r>
            <a:endParaRPr lang="en-US" sz="16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32839" y="4006921"/>
            <a:ext cx="3451491" cy="258704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932839" y="6421918"/>
            <a:ext cx="3451491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000000"/>
                </a:solidFill>
              </a:rPr>
              <a:t>Distance (pc)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 rot="16200000">
            <a:off x="3436107" y="5091308"/>
            <a:ext cx="2753551" cy="58477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000000"/>
                </a:solidFill>
              </a:rPr>
              <a:t>Number of Stars </a:t>
            </a:r>
          </a:p>
          <a:p>
            <a:pPr algn="ctr"/>
            <a:r>
              <a:rPr lang="en-US" sz="1600" dirty="0" smtClean="0">
                <a:solidFill>
                  <a:srgbClr val="000000"/>
                </a:solidFill>
              </a:rPr>
              <a:t>(Cumulative)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214159" y="5978522"/>
            <a:ext cx="19718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err="1" smtClean="0"/>
              <a:t>Dittmann</a:t>
            </a:r>
            <a:r>
              <a:rPr lang="en-US" sz="1600" dirty="0" smtClean="0"/>
              <a:t> et al. 2013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6795215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Step 1: Construct Stellar Sample</a:t>
            </a:r>
            <a:endParaRPr lang="en-US" dirty="0"/>
          </a:p>
        </p:txBody>
      </p:sp>
      <p:pic>
        <p:nvPicPr>
          <p:cNvPr id="3" name="Picture 2" descr="ra_dec_mearthlepine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400" y="1316736"/>
            <a:ext cx="7315200" cy="522514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14400" y="4734332"/>
            <a:ext cx="684097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 smtClean="0"/>
              <a:t>Incorporate additional stars within 33pc</a:t>
            </a:r>
          </a:p>
          <a:p>
            <a:pPr algn="ctr"/>
            <a:r>
              <a:rPr lang="en-US" sz="2600" dirty="0" smtClean="0"/>
              <a:t> from </a:t>
            </a:r>
            <a:r>
              <a:rPr lang="en-US" sz="2600" dirty="0" err="1" smtClean="0"/>
              <a:t>Lepine</a:t>
            </a:r>
            <a:r>
              <a:rPr lang="en-US" sz="2600" dirty="0" smtClean="0"/>
              <a:t> 2005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7807206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Step 1: Construct Stellar Sample</a:t>
            </a:r>
            <a:endParaRPr lang="en-US" dirty="0"/>
          </a:p>
        </p:txBody>
      </p:sp>
      <p:pic>
        <p:nvPicPr>
          <p:cNvPr id="3" name="Picture 2" descr="ra_dec_mearthlepinehip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400" y="1316736"/>
            <a:ext cx="7315200" cy="522514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572000" y="619277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dirty="0" err="1" smtClean="0"/>
              <a:t>Hipparcos</a:t>
            </a:r>
            <a:r>
              <a:rPr lang="en-US" dirty="0" smtClean="0"/>
              <a:t> Main Catalog (Perryman et al. 1997)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07206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Step 1: Construct Stellar Sample</a:t>
            </a:r>
            <a:endParaRPr lang="en-US" dirty="0"/>
          </a:p>
        </p:txBody>
      </p:sp>
      <p:pic>
        <p:nvPicPr>
          <p:cNvPr id="3" name="Picture 2" descr="ra_dec_nocopies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400" y="1316736"/>
            <a:ext cx="7315200" cy="522514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50654" y="6190488"/>
            <a:ext cx="4593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Yale Parallax Catalog (van </a:t>
            </a:r>
            <a:r>
              <a:rPr lang="en-US" dirty="0" err="1" smtClean="0"/>
              <a:t>Altena</a:t>
            </a:r>
            <a:r>
              <a:rPr lang="en-US" dirty="0" smtClean="0"/>
              <a:t> et al. 1995)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07206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Step 1: Construct Stellar Sample</a:t>
            </a:r>
            <a:endParaRPr lang="en-US" dirty="0"/>
          </a:p>
        </p:txBody>
      </p:sp>
      <p:pic>
        <p:nvPicPr>
          <p:cNvPr id="3" name="Picture 2" descr="ra_dec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400" y="1316736"/>
            <a:ext cx="7315200" cy="522514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4945" y="6091856"/>
            <a:ext cx="895905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 smtClean="0"/>
              <a:t>Correct for incompleteness in the southern sky.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7807206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300" dirty="0" smtClean="0"/>
              <a:t>Step 2: Estimate Planet Occurrence Rate</a:t>
            </a:r>
            <a:endParaRPr lang="en-US" sz="3300" dirty="0"/>
          </a:p>
        </p:txBody>
      </p:sp>
      <p:pic>
        <p:nvPicPr>
          <p:cNvPr id="6" name="Picture 5" descr="planet_pop.eps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295"/>
          <a:stretch/>
        </p:blipFill>
        <p:spPr>
          <a:xfrm>
            <a:off x="914400" y="1306873"/>
            <a:ext cx="7315200" cy="5000755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7" name="TextBox 6"/>
          <p:cNvSpPr txBox="1"/>
          <p:nvPr/>
        </p:nvSpPr>
        <p:spPr>
          <a:xfrm>
            <a:off x="555838" y="6342149"/>
            <a:ext cx="96284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Analytic expression from </a:t>
            </a:r>
            <a:r>
              <a:rPr lang="en-US" b="1" dirty="0" smtClean="0"/>
              <a:t>Berta et al. 2013 </a:t>
            </a:r>
            <a:r>
              <a:rPr lang="en-US" dirty="0" smtClean="0"/>
              <a:t>(based on Dressing &amp; Charbonneau 2013)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7578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Black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5948</TotalTime>
  <Words>1356</Words>
  <Application>Microsoft Macintosh PowerPoint</Application>
  <PresentationFormat>On-screen Show (4:3)</PresentationFormat>
  <Paragraphs>243</Paragraphs>
  <Slides>30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Black</vt:lpstr>
      <vt:lpstr>M Dwarfs as Targets for JWST</vt:lpstr>
      <vt:lpstr>Motivation</vt:lpstr>
      <vt:lpstr>Methodology</vt:lpstr>
      <vt:lpstr>Step 1: Construct Stellar Sample</vt:lpstr>
      <vt:lpstr>Step 1: Construct Stellar Sample</vt:lpstr>
      <vt:lpstr>Step 1: Construct Stellar Sample</vt:lpstr>
      <vt:lpstr>Step 1: Construct Stellar Sample</vt:lpstr>
      <vt:lpstr>Step 1: Construct Stellar Sample</vt:lpstr>
      <vt:lpstr>Step 2: Estimate Planet Occurrence Rate</vt:lpstr>
      <vt:lpstr>Step 3: Host Star Properties</vt:lpstr>
      <vt:lpstr>Step 3: Host Star Properties</vt:lpstr>
      <vt:lpstr>Step 3: Host Star Properties</vt:lpstr>
      <vt:lpstr>Implications</vt:lpstr>
      <vt:lpstr>Detectability: Planet with Hydrogen-Rich Atmosphere around 0.2 M Star</vt:lpstr>
      <vt:lpstr>Detectability: Planet with Hydrogen-Poor Atmosphere around 0.2 M Star</vt:lpstr>
      <vt:lpstr>Revisiting the Stellar Sample</vt:lpstr>
      <vt:lpstr>Ongoing Work:  Updating the Planet Occurrence Rate Estimate</vt:lpstr>
      <vt:lpstr>Updated Estimate Using Q1-12 Data  &amp; New HZ Boundaries</vt:lpstr>
      <vt:lpstr>Updated Estimate Using Q1-12 Data  &amp; New HZ Boundaries</vt:lpstr>
      <vt:lpstr>Number of Earths per HZ</vt:lpstr>
      <vt:lpstr>Planet Detection Pipeline</vt:lpstr>
      <vt:lpstr>We Recover Most Known KOIs</vt:lpstr>
      <vt:lpstr>Transit Injection &amp; Recovery</vt:lpstr>
      <vt:lpstr>Implications</vt:lpstr>
      <vt:lpstr>Additional Slides</vt:lpstr>
      <vt:lpstr>MEarth Results are Consistent with Occurrence Rates from Kepler</vt:lpstr>
      <vt:lpstr>Updated Estimate Using Q1-12 Data  &amp; Kopparapu et al. 2013 HZ Boundaries</vt:lpstr>
      <vt:lpstr>D+C 2013: M Dwarf Planet Occurrence Estimate using Q1-Q6 Data</vt:lpstr>
      <vt:lpstr>Follow-Up Images  of Potentially Habitable KOIs</vt:lpstr>
      <vt:lpstr>Follow-Up Images  of Potentially Habitable KOIs</vt:lpstr>
    </vt:vector>
  </TitlesOfParts>
  <Company>Harvard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Earth Analog Statistics</dc:title>
  <dc:creator>Courtney Dressing</dc:creator>
  <cp:lastModifiedBy>Courtney Dressing</cp:lastModifiedBy>
  <cp:revision>241</cp:revision>
  <dcterms:created xsi:type="dcterms:W3CDTF">2013-10-23T17:57:19Z</dcterms:created>
  <dcterms:modified xsi:type="dcterms:W3CDTF">2014-03-12T14:46:38Z</dcterms:modified>
</cp:coreProperties>
</file>