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68" r:id="rId3"/>
    <p:sldId id="298" r:id="rId4"/>
    <p:sldId id="297" r:id="rId5"/>
    <p:sldId id="257" r:id="rId6"/>
    <p:sldId id="265" r:id="rId7"/>
    <p:sldId id="295" r:id="rId8"/>
    <p:sldId id="287" r:id="rId9"/>
    <p:sldId id="291" r:id="rId10"/>
    <p:sldId id="299" r:id="rId11"/>
    <p:sldId id="289" r:id="rId12"/>
    <p:sldId id="292" r:id="rId13"/>
    <p:sldId id="293" r:id="rId14"/>
    <p:sldId id="29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C000"/>
    <a:srgbClr val="FAEE06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52" autoAdjust="0"/>
    <p:restoredTop sz="80904" autoAdjust="0"/>
  </p:normalViewPr>
  <p:slideViewPr>
    <p:cSldViewPr snapToGrid="0" showGuides="1">
      <p:cViewPr varScale="1">
        <p:scale>
          <a:sx n="90" d="100"/>
          <a:sy n="90" d="100"/>
        </p:scale>
        <p:origin x="-21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9237F-B3E9-4DEC-BE36-D8A766C79FA8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28FFA-EEE9-4D1B-8D25-5DD609B63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758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28FFA-EEE9-4D1B-8D25-5DD609B63EA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28FFA-EEE9-4D1B-8D25-5DD609B63EA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28FFA-EEE9-4D1B-8D25-5DD609B63EA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6963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28FFA-EEE9-4D1B-8D25-5DD609B63EA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7650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28FFA-EEE9-4D1B-8D25-5DD609B63EA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9842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28FFA-EEE9-4D1B-8D25-5DD609B63EA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853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28FFA-EEE9-4D1B-8D25-5DD609B63EA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Actually I think we are stopped down to f/22</a:t>
            </a:r>
            <a:r>
              <a:rPr lang="en-US" baseline="0" dirty="0" smtClean="0"/>
              <a:t> at present, so 19µm FWHM.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28FFA-EEE9-4D1B-8D25-5DD609B63EA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28FFA-EEE9-4D1B-8D25-5DD609B63EA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Actually I think we are stopped down to f/22</a:t>
            </a:r>
            <a:r>
              <a:rPr lang="en-US" baseline="0" dirty="0" smtClean="0"/>
              <a:t> at present, so 19µm FWHM.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28FFA-EEE9-4D1B-8D25-5DD609B63EA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Lamp1</a:t>
            </a:r>
            <a:r>
              <a:rPr lang="en-US" baseline="0" dirty="0" smtClean="0"/>
              <a:t> = flat illumination to simulate continuum.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28FFA-EEE9-4D1B-8D25-5DD609B63EA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to grey scale resolution is variable spot size as opposed to variable spot density.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28FFA-EEE9-4D1B-8D25-5DD609B63EA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28FFA-EEE9-4D1B-8D25-5DD609B63EA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0726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28FFA-EEE9-4D1B-8D25-5DD609B63EA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103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4D2D-97B3-4C15-94CB-B076E6B13C4C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JWST grism simulator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9987-990C-488D-A892-118A1964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59B3-614E-4299-8667-F1F94A92A02B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 Concept for JWST grism simulator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9987-990C-488D-A892-118A1964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662A-CE36-4F2A-9F97-96255695AFD1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 Concept for JWST grism simulator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9987-990C-488D-A892-118A1964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7240-AA25-49CA-AD49-8F7F2022367F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JWST grism simulator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9987-990C-488D-A892-118A1964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6424-37DC-4DCF-9D46-872AC149285F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JWST grism simulator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9987-990C-488D-A892-118A1964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D037-FC4C-4502-BB96-5763ACBBCECE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JWST grism simulator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9987-990C-488D-A892-118A1964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014D-7531-4013-BFEE-3271A5CEC0FC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 Concept for JWST grism simulator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9987-990C-488D-A892-118A1964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EB93-E6EF-4D5B-85C1-31AA596834AF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JWST grism simulator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9987-990C-488D-A892-118A1964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B5C5-E86B-4AB6-A48E-86C533FA7EF2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 Concept for JWST grism simulator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9987-990C-488D-A892-118A1964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59DD-6ED0-4CAB-83E0-BC61651FFA86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 Concept for JWST grism simulator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9987-990C-488D-A892-118A1964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A6DFE-E461-4527-A057-2E4F5F873D83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 Concept for JWST grism simulator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9987-990C-488D-A892-118A1964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F0768FD-BB5C-4314-B5FC-938A7AF8AB5C}" type="datetime1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JWST grism simulator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7D99987-990C-488D-A892-118A1964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763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Testing The Stability of JWST/</a:t>
            </a:r>
            <a:r>
              <a:rPr lang="en-US" dirty="0" err="1" smtClean="0"/>
              <a:t>NIRCam</a:t>
            </a:r>
            <a:r>
              <a:rPr lang="en-US" dirty="0" smtClean="0"/>
              <a:t> Grism Mode for Transit Observations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C. Beichman, Dimitra </a:t>
            </a:r>
            <a:r>
              <a:rPr lang="en-US" dirty="0" err="1" smtClean="0"/>
              <a:t>Touli</a:t>
            </a:r>
            <a:r>
              <a:rPr lang="en-US" dirty="0" smtClean="0"/>
              <a:t>,</a:t>
            </a:r>
          </a:p>
          <a:p>
            <a:r>
              <a:rPr lang="en-US" dirty="0" smtClean="0"/>
              <a:t>Gautam </a:t>
            </a:r>
            <a:r>
              <a:rPr lang="en-US" dirty="0" err="1" smtClean="0"/>
              <a:t>Vasisht</a:t>
            </a:r>
            <a:r>
              <a:rPr lang="en-US" dirty="0" smtClean="0"/>
              <a:t>, Roger Smith</a:t>
            </a:r>
          </a:p>
          <a:p>
            <a:r>
              <a:rPr lang="en-US" dirty="0" smtClean="0"/>
              <a:t>Tom Greene</a:t>
            </a:r>
          </a:p>
          <a:p>
            <a:r>
              <a:rPr lang="en-US" dirty="0" smtClean="0"/>
              <a:t>4 March 2014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JWST grism simulator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9987-990C-488D-A892-118A1964B03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5720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De-correlate 0.25 Pixel Shifts</a:t>
            </a:r>
            <a:endParaRPr lang="en-US" dirty="0"/>
          </a:p>
        </p:txBody>
      </p:sp>
      <p:pic>
        <p:nvPicPr>
          <p:cNvPr id="6" name="Content Placeholder 5" descr="allan1.tif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7219" y="457200"/>
            <a:ext cx="4589219" cy="321128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JWST grism simulator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9987-990C-488D-A892-118A1964B0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allan2.tif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58764"/>
            <a:ext cx="4572000" cy="3199236"/>
          </a:xfrm>
          <a:prstGeom prst="rect">
            <a:avLst/>
          </a:prstGeom>
        </p:spPr>
      </p:pic>
      <p:pic>
        <p:nvPicPr>
          <p:cNvPr id="8" name="Picture 7" descr="medallan12.tiff"/>
          <p:cNvPicPr>
            <a:picLocks noChangeAspect="1"/>
          </p:cNvPicPr>
          <p:nvPr/>
        </p:nvPicPr>
        <p:blipFill>
          <a:blip r:embed="rId5" cstate="print"/>
          <a:srcRect r="7944"/>
          <a:stretch>
            <a:fillRect/>
          </a:stretch>
        </p:blipFill>
        <p:spPr>
          <a:xfrm>
            <a:off x="4572000" y="1691341"/>
            <a:ext cx="4572000" cy="3475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75" y="1753191"/>
            <a:ext cx="3804093" cy="1130299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Decorrelated</a:t>
            </a:r>
            <a:r>
              <a:rPr lang="en-US" sz="2400" dirty="0" smtClean="0"/>
              <a:t> data show photon-noise limited performance at 50 ppm after 100 sec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JWST grism simulator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9987-990C-488D-A892-118A1964B03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0754" y="349066"/>
            <a:ext cx="415733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Limiting Performance To Date --- 50 </a:t>
            </a:r>
            <a:r>
              <a:rPr lang="en-US" sz="3600" dirty="0" err="1" smtClean="0"/>
              <a:t>ppm</a:t>
            </a:r>
            <a:endParaRPr lang="en-US" sz="3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04085" y="3429000"/>
            <a:ext cx="3804388" cy="2959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Deviation from shot-noise line around 50 ppm traced to data-acquisition reset at 100 sec injecting excess noise </a:t>
            </a:r>
          </a:p>
          <a:p>
            <a:r>
              <a:rPr lang="en-US" sz="2400" dirty="0" smtClean="0"/>
              <a:t>Expect to break 50 ppm barrier in near ter</a:t>
            </a:r>
            <a:r>
              <a:rPr lang="en-US" sz="2400" dirty="0"/>
              <a:t>m</a:t>
            </a:r>
            <a:endParaRPr lang="en-US" sz="2400" dirty="0" smtClean="0"/>
          </a:p>
          <a:p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306187" y="1"/>
            <a:ext cx="4837813" cy="6857998"/>
            <a:chOff x="3900637" y="0"/>
            <a:chExt cx="5243363" cy="7227793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637" y="3485132"/>
              <a:ext cx="5243363" cy="3742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269" y="0"/>
              <a:ext cx="5222731" cy="3846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01578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Near-Term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73278"/>
          </a:xfrm>
        </p:spPr>
        <p:txBody>
          <a:bodyPr>
            <a:noAutofit/>
          </a:bodyPr>
          <a:lstStyle/>
          <a:p>
            <a:r>
              <a:rPr lang="en-US" sz="2800" dirty="0" smtClean="0"/>
              <a:t>Improve astrometric knowledge to &lt;0.1 pixel in </a:t>
            </a:r>
            <a:r>
              <a:rPr lang="en-US" sz="2800" dirty="0" err="1" smtClean="0"/>
              <a:t>star+planet</a:t>
            </a:r>
            <a:r>
              <a:rPr lang="en-US" sz="2800" dirty="0" smtClean="0"/>
              <a:t> case</a:t>
            </a:r>
          </a:p>
          <a:p>
            <a:r>
              <a:rPr lang="en-US" sz="2800" dirty="0" smtClean="0"/>
              <a:t>Add image stabilization and precision motion control (&lt;0.1 pixel) to allow higher precision spatial decorrelation, simulate pointing jitter, explore image scanning to improve flat-fielding</a:t>
            </a:r>
          </a:p>
          <a:p>
            <a:r>
              <a:rPr lang="en-US" sz="2800" dirty="0" smtClean="0"/>
              <a:t>Explore effects of spectral sampling (1,2,10 pixel high spectra)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JWST grism simulator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9987-990C-488D-A892-118A1964B03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503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205012"/>
            <a:ext cx="40513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New Spectral Masks for Future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" y="1597233"/>
            <a:ext cx="4400550" cy="2956719"/>
          </a:xfrm>
        </p:spPr>
        <p:txBody>
          <a:bodyPr>
            <a:noAutofit/>
          </a:bodyPr>
          <a:lstStyle/>
          <a:p>
            <a:r>
              <a:rPr lang="en-US" sz="2400" dirty="0" smtClean="0"/>
              <a:t>Use models for HD 209458b,     GJ </a:t>
            </a:r>
            <a:r>
              <a:rPr lang="en-US" sz="2400" dirty="0"/>
              <a:t>1214b </a:t>
            </a:r>
            <a:r>
              <a:rPr lang="en-US" sz="2400" dirty="0" smtClean="0"/>
              <a:t>(20</a:t>
            </a:r>
            <a:r>
              <a:rPr lang="en-US" sz="2400" dirty="0"/>
              <a:t>% CO2 and 75% </a:t>
            </a:r>
            <a:r>
              <a:rPr lang="en-US" sz="2400" dirty="0" smtClean="0"/>
              <a:t>CH4) from Fortney et al. </a:t>
            </a:r>
          </a:p>
          <a:p>
            <a:r>
              <a:rPr lang="en-US" sz="2400" dirty="0" smtClean="0"/>
              <a:t>“Observe” using native NIRCam grism </a:t>
            </a:r>
            <a:r>
              <a:rPr lang="en-US" sz="2400" dirty="0"/>
              <a:t>dispersion </a:t>
            </a:r>
            <a:r>
              <a:rPr lang="en-US" sz="2400" dirty="0" smtClean="0"/>
              <a:t>  </a:t>
            </a:r>
            <a:r>
              <a:rPr lang="en-US" sz="2400" dirty="0" smtClean="0">
                <a:latin typeface="Symbol" panose="05050102010706020507" pitchFamily="18" charset="2"/>
              </a:rPr>
              <a:t>l/Dl</a:t>
            </a:r>
            <a:r>
              <a:rPr lang="en-US" sz="2400" dirty="0" smtClean="0"/>
              <a:t> </a:t>
            </a:r>
            <a:r>
              <a:rPr lang="en-US" sz="2400" dirty="0"/>
              <a:t>= 3400 per pixel </a:t>
            </a:r>
            <a:r>
              <a:rPr lang="en-US" sz="2400" dirty="0" smtClean="0"/>
              <a:t>but smoothed to </a:t>
            </a:r>
            <a:r>
              <a:rPr lang="en-US" sz="2400" dirty="0"/>
              <a:t>R=1700 with </a:t>
            </a:r>
            <a:r>
              <a:rPr lang="en-US" sz="2400" dirty="0" smtClean="0"/>
              <a:t>       a </a:t>
            </a:r>
            <a:r>
              <a:rPr lang="en-US" sz="2400" dirty="0"/>
              <a:t>2 </a:t>
            </a:r>
            <a:r>
              <a:rPr lang="en-US" sz="2400" dirty="0" smtClean="0"/>
              <a:t>pixel Gaussian</a:t>
            </a:r>
          </a:p>
          <a:p>
            <a:r>
              <a:rPr lang="en-US" sz="2400" dirty="0" smtClean="0"/>
              <a:t>Select 1000 pixels near 3.9 </a:t>
            </a:r>
            <a:r>
              <a:rPr lang="en-US" sz="2400" dirty="0"/>
              <a:t>- 5.0 </a:t>
            </a:r>
            <a:r>
              <a:rPr lang="en-US" sz="2400" dirty="0" smtClean="0">
                <a:latin typeface="Symbol" panose="05050102010706020507" pitchFamily="18" charset="2"/>
              </a:rPr>
              <a:t>m</a:t>
            </a:r>
            <a:r>
              <a:rPr lang="en-US" sz="2400" dirty="0" smtClean="0"/>
              <a:t>m for mask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9987-990C-488D-A892-118A1964B0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13"/>
          <a:stretch/>
        </p:blipFill>
        <p:spPr bwMode="auto">
          <a:xfrm>
            <a:off x="4178300" y="205012"/>
            <a:ext cx="4940300" cy="278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311" r="26471"/>
          <a:stretch/>
        </p:blipFill>
        <p:spPr bwMode="auto">
          <a:xfrm>
            <a:off x="4178300" y="2823509"/>
            <a:ext cx="5054600" cy="403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27000" y="5575021"/>
            <a:ext cx="4051300" cy="651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Include simulation of weak lens images for photometry of bright systems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91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Longer Term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3524693"/>
          </a:xfrm>
        </p:spPr>
        <p:txBody>
          <a:bodyPr>
            <a:normAutofit/>
          </a:bodyPr>
          <a:lstStyle/>
          <a:p>
            <a:r>
              <a:rPr lang="en-US" dirty="0" smtClean="0"/>
              <a:t>Change </a:t>
            </a:r>
            <a:r>
              <a:rPr lang="en-US" dirty="0"/>
              <a:t>from 1.7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 </a:t>
            </a:r>
            <a:r>
              <a:rPr lang="en-US" dirty="0" smtClean="0"/>
              <a:t>detector to flight-like 2.4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 detector </a:t>
            </a:r>
          </a:p>
          <a:p>
            <a:r>
              <a:rPr lang="en-US" dirty="0" smtClean="0"/>
              <a:t>Explore additional detector pathologies, e.g. persistence, transients</a:t>
            </a:r>
          </a:p>
          <a:p>
            <a:r>
              <a:rPr lang="en-US" dirty="0" smtClean="0"/>
              <a:t>Open to suggestions for additional experiments, more masks, etc.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JWST grism simulator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9987-990C-488D-A892-118A1964B0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20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Caltech Detector Testbed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914399"/>
            <a:ext cx="8826500" cy="524786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/>
              <a:t>Caltech testbed (Roger Smith) projects simulated spectra and other images onto HgCdTe array to assess precision photometry for transits, weak lensing, etc. for Explorer concepts, JWST, WFIRST, EUCLID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For ELEKTRA and FINESSE we demonstrated &lt;50 </a:t>
            </a:r>
            <a:r>
              <a:rPr lang="en-US" sz="2800" dirty="0" err="1" smtClean="0"/>
              <a:t>ppm</a:t>
            </a:r>
            <a:r>
              <a:rPr lang="en-US" sz="2800" dirty="0" smtClean="0"/>
              <a:t> with star fields (Clanton et al 2012) and spectra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For JWST we produce monochromatic bands of light simulating grism spectra  as expected for NIRCam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Presently using SNAP 1.7 </a:t>
            </a:r>
            <a:r>
              <a:rPr lang="en-US" sz="2800" dirty="0">
                <a:latin typeface="Symbol" panose="05050102010706020507" pitchFamily="18" charset="2"/>
              </a:rPr>
              <a:t>m</a:t>
            </a:r>
            <a:r>
              <a:rPr lang="en-US" sz="2800" dirty="0" smtClean="0"/>
              <a:t>m HgCdTe H2RG array, but shifting to 2.4 </a:t>
            </a:r>
            <a:r>
              <a:rPr lang="en-US" sz="2800" dirty="0" smtClean="0">
                <a:latin typeface="Symbol" panose="05050102010706020507" pitchFamily="18" charset="2"/>
              </a:rPr>
              <a:t>m</a:t>
            </a:r>
            <a:r>
              <a:rPr lang="en-US" sz="2800" dirty="0"/>
              <a:t>m JWST </a:t>
            </a:r>
            <a:r>
              <a:rPr lang="en-US" sz="2800" dirty="0" smtClean="0"/>
              <a:t> flight-like unit from </a:t>
            </a:r>
            <a:r>
              <a:rPr lang="en-US" sz="2800" dirty="0" err="1" smtClean="0"/>
              <a:t>UofA</a:t>
            </a:r>
            <a:endParaRPr lang="en-US" sz="2800" dirty="0" smtClean="0"/>
          </a:p>
          <a:p>
            <a:pPr>
              <a:spcBef>
                <a:spcPts val="600"/>
              </a:spcBef>
            </a:pPr>
            <a:r>
              <a:rPr lang="en-US" sz="2800" dirty="0" smtClean="0"/>
              <a:t>Goal to demonstrate ability to extract weak transit spectra at &lt;&lt;100 ppm.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JWST grism simulator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9987-990C-488D-A892-118A1964B03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8600" y="1600200"/>
            <a:ext cx="990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7467600" y="1219200"/>
            <a:ext cx="1447800" cy="7848600"/>
            <a:chOff x="7467600" y="1219200"/>
            <a:chExt cx="1447800" cy="7848600"/>
          </a:xfrm>
        </p:grpSpPr>
        <p:sp>
          <p:nvSpPr>
            <p:cNvPr id="6" name="Arc 5"/>
            <p:cNvSpPr/>
            <p:nvPr/>
          </p:nvSpPr>
          <p:spPr>
            <a:xfrm>
              <a:off x="7467600" y="1219200"/>
              <a:ext cx="1447800" cy="5257800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Arc 7"/>
            <p:cNvSpPr/>
            <p:nvPr/>
          </p:nvSpPr>
          <p:spPr>
            <a:xfrm>
              <a:off x="7467600" y="3810000"/>
              <a:ext cx="1447800" cy="5257800"/>
            </a:xfrm>
            <a:prstGeom prst="arc">
              <a:avLst/>
            </a:prstGeom>
            <a:ln w="38100"/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11"/>
          <p:cNvGrpSpPr/>
          <p:nvPr/>
        </p:nvGrpSpPr>
        <p:grpSpPr>
          <a:xfrm>
            <a:off x="5486400" y="3124200"/>
            <a:ext cx="533400" cy="2209800"/>
            <a:chOff x="5105400" y="2895600"/>
            <a:chExt cx="914400" cy="3352800"/>
          </a:xfrm>
        </p:grpSpPr>
        <p:sp>
          <p:nvSpPr>
            <p:cNvPr id="10" name="Arc 9"/>
            <p:cNvSpPr/>
            <p:nvPr/>
          </p:nvSpPr>
          <p:spPr>
            <a:xfrm>
              <a:off x="5105400" y="2895600"/>
              <a:ext cx="914400" cy="2286000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Arc 10"/>
            <p:cNvSpPr/>
            <p:nvPr/>
          </p:nvSpPr>
          <p:spPr>
            <a:xfrm>
              <a:off x="5105400" y="3962400"/>
              <a:ext cx="914400" cy="2286000"/>
            </a:xfrm>
            <a:prstGeom prst="arc">
              <a:avLst/>
            </a:prstGeom>
            <a:ln w="38100"/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 rot="10800000" flipV="1">
            <a:off x="228600" y="3733800"/>
            <a:ext cx="8686800" cy="3809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19200" y="4953000"/>
            <a:ext cx="1143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Detector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3660" y="2714820"/>
            <a:ext cx="304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Star Field Simulation  Mask  Precision motion control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399" y="906452"/>
            <a:ext cx="112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Lamp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rot="5400000">
            <a:off x="5105400" y="-1295400"/>
            <a:ext cx="381000" cy="6629400"/>
          </a:xfrm>
          <a:prstGeom prst="rect">
            <a:avLst/>
          </a:prstGeom>
          <a:solidFill>
            <a:srgbClr val="FFC0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rot="5400000">
            <a:off x="4762500" y="-1714500"/>
            <a:ext cx="381000" cy="74676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Trapezoid 34"/>
          <p:cNvSpPr/>
          <p:nvPr/>
        </p:nvSpPr>
        <p:spPr>
          <a:xfrm rot="14114628">
            <a:off x="7122414" y="1262512"/>
            <a:ext cx="418225" cy="3273949"/>
          </a:xfrm>
          <a:prstGeom prst="trapezoid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Trapezoid 35"/>
          <p:cNvSpPr/>
          <p:nvPr/>
        </p:nvSpPr>
        <p:spPr>
          <a:xfrm rot="18138206">
            <a:off x="7156168" y="3061699"/>
            <a:ext cx="493442" cy="3146319"/>
          </a:xfrm>
          <a:prstGeom prst="trapezoid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5400000">
            <a:off x="5410200" y="2209799"/>
            <a:ext cx="381000" cy="6477000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53200" y="3276600"/>
            <a:ext cx="147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 mm pupil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723900" y="2095500"/>
            <a:ext cx="1143000" cy="0"/>
          </a:xfrm>
          <a:prstGeom prst="line">
            <a:avLst/>
          </a:prstGeom>
          <a:ln w="412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9987-990C-488D-A892-118A1964B03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JWST grism simulator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438400" y="42672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f/22  beam to detector. 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19  um diffraction spot  vs.  18 um pixel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89990" y="152400"/>
            <a:ext cx="48317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FFFF00"/>
                </a:solidFill>
              </a:rPr>
              <a:t>ELEKTRA Explorer Projector </a:t>
            </a:r>
          </a:p>
          <a:p>
            <a:pPr algn="r"/>
            <a:r>
              <a:rPr lang="en-US" sz="3200" dirty="0" smtClean="0">
                <a:solidFill>
                  <a:srgbClr val="FFFF00"/>
                </a:solidFill>
              </a:rPr>
              <a:t>System (Caltech)</a:t>
            </a:r>
            <a:endParaRPr lang="en-US" sz="3200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477000" y="3124200"/>
            <a:ext cx="0" cy="1447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819400" y="1828800"/>
            <a:ext cx="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895600" y="1828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&gt;40mm square field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667000" y="5257800"/>
            <a:ext cx="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Unknown.png"/>
          <p:cNvPicPr>
            <a:picLocks noChangeAspect="1"/>
          </p:cNvPicPr>
          <p:nvPr/>
        </p:nvPicPr>
        <p:blipFill>
          <a:blip r:embed="rId3" cstate="print"/>
          <a:srcRect t="28385" b="6255"/>
          <a:stretch>
            <a:fillRect/>
          </a:stretch>
        </p:blipFill>
        <p:spPr bwMode="auto">
          <a:xfrm>
            <a:off x="0" y="-1"/>
            <a:ext cx="4572000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0" y="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Point Source Testbed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JWST grism simulator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9987-990C-488D-A892-118A1964B0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C:\Users\Chas\Documents\SCIENCE\TOPSE\DetectorPaper\fig11b.jpg"/>
          <p:cNvPicPr>
            <a:picLocks noChangeAspect="1" noChangeArrowheads="1"/>
          </p:cNvPicPr>
          <p:nvPr/>
        </p:nvPicPr>
        <p:blipFill>
          <a:blip r:embed="rId4" cstate="print"/>
          <a:srcRect r="8270"/>
          <a:stretch>
            <a:fillRect/>
          </a:stretch>
        </p:blipFill>
        <p:spPr bwMode="auto">
          <a:xfrm>
            <a:off x="4426673" y="3429000"/>
            <a:ext cx="4717327" cy="3429000"/>
          </a:xfrm>
          <a:prstGeom prst="rect">
            <a:avLst/>
          </a:prstGeom>
          <a:noFill/>
        </p:spPr>
      </p:pic>
      <p:pic>
        <p:nvPicPr>
          <p:cNvPr id="1027" name="Picture 3" descr="C:\Users\Chas\Documents\SCIENCE\TOPSE\DetectorPaper\fig11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1370" y="-1"/>
            <a:ext cx="5142630" cy="3429001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6776" r="14544"/>
          <a:stretch>
            <a:fillRect/>
          </a:stretch>
        </p:blipFill>
        <p:spPr bwMode="auto">
          <a:xfrm>
            <a:off x="0" y="3429000"/>
            <a:ext cx="444440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167424" y="578411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ppm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03627" y="2668772"/>
            <a:ext cx="1891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Clanton et al 2012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8600" y="1600200"/>
            <a:ext cx="990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7600" y="1219200"/>
            <a:ext cx="1447800" cy="7848600"/>
            <a:chOff x="7467600" y="1219200"/>
            <a:chExt cx="1447800" cy="7848600"/>
          </a:xfrm>
        </p:grpSpPr>
        <p:sp>
          <p:nvSpPr>
            <p:cNvPr id="6" name="Arc 5"/>
            <p:cNvSpPr/>
            <p:nvPr/>
          </p:nvSpPr>
          <p:spPr>
            <a:xfrm>
              <a:off x="7467600" y="1219200"/>
              <a:ext cx="1447800" cy="5257800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Arc 7"/>
            <p:cNvSpPr/>
            <p:nvPr/>
          </p:nvSpPr>
          <p:spPr>
            <a:xfrm>
              <a:off x="7467600" y="3810000"/>
              <a:ext cx="1447800" cy="5257800"/>
            </a:xfrm>
            <a:prstGeom prst="arc">
              <a:avLst/>
            </a:prstGeom>
            <a:ln w="38100"/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86400" y="3124200"/>
            <a:ext cx="533400" cy="2209800"/>
            <a:chOff x="5105400" y="2895600"/>
            <a:chExt cx="914400" cy="3352800"/>
          </a:xfrm>
        </p:grpSpPr>
        <p:sp>
          <p:nvSpPr>
            <p:cNvPr id="10" name="Arc 9"/>
            <p:cNvSpPr/>
            <p:nvPr/>
          </p:nvSpPr>
          <p:spPr>
            <a:xfrm>
              <a:off x="5105400" y="2895600"/>
              <a:ext cx="914400" cy="2286000"/>
            </a:xfrm>
            <a:prstGeom prst="arc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Arc 10"/>
            <p:cNvSpPr/>
            <p:nvPr/>
          </p:nvSpPr>
          <p:spPr>
            <a:xfrm>
              <a:off x="5105400" y="3962400"/>
              <a:ext cx="914400" cy="2286000"/>
            </a:xfrm>
            <a:prstGeom prst="arc">
              <a:avLst/>
            </a:prstGeom>
            <a:ln w="38100"/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 rot="10800000" flipV="1">
            <a:off x="228600" y="3733800"/>
            <a:ext cx="8686800" cy="3809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19200" y="4953000"/>
            <a:ext cx="1143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Detector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3660" y="2714820"/>
            <a:ext cx="12373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Spectral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Simulation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Mask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" y="906452"/>
            <a:ext cx="907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Lamp 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PLANET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38400" y="251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Beam Combiner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676400" y="457200"/>
            <a:ext cx="2012149" cy="1981200"/>
            <a:chOff x="1676400" y="457200"/>
            <a:chExt cx="2012149" cy="1981200"/>
          </a:xfrm>
        </p:grpSpPr>
        <p:sp>
          <p:nvSpPr>
            <p:cNvPr id="25" name="TextBox 24"/>
            <p:cNvSpPr txBox="1"/>
            <p:nvPr/>
          </p:nvSpPr>
          <p:spPr>
            <a:xfrm>
              <a:off x="2819400" y="609600"/>
              <a:ext cx="8691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Lamp 1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STAR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1676400" y="457200"/>
              <a:ext cx="990600" cy="1981200"/>
              <a:chOff x="1676400" y="457200"/>
              <a:chExt cx="990600" cy="1981200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676400" y="457200"/>
                <a:ext cx="990600" cy="838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1676400" y="1600200"/>
                <a:ext cx="914400" cy="838200"/>
                <a:chOff x="1676400" y="1752600"/>
                <a:chExt cx="914400" cy="83820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1676400" y="1752600"/>
                  <a:ext cx="914400" cy="838200"/>
                </a:xfrm>
                <a:prstGeom prst="line">
                  <a:avLst/>
                </a:prstGeom>
                <a:ln w="38100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Rectangle 27"/>
                <p:cNvSpPr/>
                <p:nvPr/>
              </p:nvSpPr>
              <p:spPr>
                <a:xfrm>
                  <a:off x="1676400" y="1752600"/>
                  <a:ext cx="914400" cy="8382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1981200" y="1295400"/>
                <a:ext cx="381000" cy="914400"/>
              </a:xfrm>
              <a:prstGeom prst="rect">
                <a:avLst/>
              </a:prstGeom>
              <a:solidFill>
                <a:srgbClr val="FFC000">
                  <a:alpha val="3098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3" name="Rectangle 32"/>
          <p:cNvSpPr/>
          <p:nvPr/>
        </p:nvSpPr>
        <p:spPr>
          <a:xfrm rot="5400000">
            <a:off x="5105400" y="-1295400"/>
            <a:ext cx="381000" cy="6629400"/>
          </a:xfrm>
          <a:prstGeom prst="rect">
            <a:avLst/>
          </a:prstGeom>
          <a:solidFill>
            <a:srgbClr val="FFC0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rot="5400000">
            <a:off x="4762500" y="-1714500"/>
            <a:ext cx="381000" cy="74676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Trapezoid 34"/>
          <p:cNvSpPr/>
          <p:nvPr/>
        </p:nvSpPr>
        <p:spPr>
          <a:xfrm rot="14114628">
            <a:off x="7122414" y="1262512"/>
            <a:ext cx="418225" cy="3273949"/>
          </a:xfrm>
          <a:prstGeom prst="trapezoid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Trapezoid 35"/>
          <p:cNvSpPr/>
          <p:nvPr/>
        </p:nvSpPr>
        <p:spPr>
          <a:xfrm rot="18138206">
            <a:off x="7156168" y="3061699"/>
            <a:ext cx="493442" cy="3146319"/>
          </a:xfrm>
          <a:prstGeom prst="trapezoid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5400000">
            <a:off x="5410200" y="2209799"/>
            <a:ext cx="381000" cy="6477000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53200" y="3276600"/>
            <a:ext cx="147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 mm pupil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723900" y="2095500"/>
            <a:ext cx="1143000" cy="0"/>
          </a:xfrm>
          <a:prstGeom prst="line">
            <a:avLst/>
          </a:prstGeom>
          <a:ln w="412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9987-990C-488D-A892-118A1964B03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Design Concept for JWST grism simulator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438400" y="42672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f/22  beam to detector. 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19  um diffraction spot  vs.  18 um pixel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50417" y="152400"/>
            <a:ext cx="39713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FFFF00"/>
                </a:solidFill>
              </a:rPr>
              <a:t>JWST Projector System</a:t>
            </a:r>
          </a:p>
          <a:p>
            <a:pPr algn="r"/>
            <a:r>
              <a:rPr lang="en-US" sz="3200" dirty="0" smtClean="0">
                <a:solidFill>
                  <a:srgbClr val="FFFF00"/>
                </a:solidFill>
              </a:rPr>
              <a:t>(Caltech)</a:t>
            </a:r>
            <a:endParaRPr lang="en-US" sz="3200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477000" y="3124200"/>
            <a:ext cx="0" cy="1447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819400" y="1828800"/>
            <a:ext cx="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895600" y="1828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&gt;40mm square field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667000" y="5257800"/>
            <a:ext cx="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693773" y="564086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circular filter  currently restricts field to 25 mm circle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99" y="0"/>
            <a:ext cx="864973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High Dynamic Range Optical Configuration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41" y="897663"/>
            <a:ext cx="8703325" cy="2163590"/>
          </a:xfrm>
        </p:spPr>
        <p:txBody>
          <a:bodyPr>
            <a:noAutofit/>
          </a:bodyPr>
          <a:lstStyle/>
          <a:p>
            <a:pPr marL="234950" indent="-234950">
              <a:spcBef>
                <a:spcPts val="300"/>
              </a:spcBef>
            </a:pPr>
            <a:r>
              <a:rPr lang="en-US" sz="2400" dirty="0" smtClean="0"/>
              <a:t>Use combination of two lamps to increase dynamic range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Lamp1 = flat illumination to simulate </a:t>
            </a:r>
            <a:r>
              <a:rPr lang="en-US" sz="1800" dirty="0" smtClean="0"/>
              <a:t>stellar continuum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/>
              <a:t>Lamp2 = weaker “planet” signal modulated  by “spectral line”</a:t>
            </a:r>
          </a:p>
          <a:p>
            <a:pPr lvl="1">
              <a:spcBef>
                <a:spcPts val="300"/>
              </a:spcBef>
            </a:pPr>
            <a:r>
              <a:rPr lang="en-US" sz="1800" dirty="0" smtClean="0">
                <a:latin typeface="+mj-lt"/>
              </a:rPr>
              <a:t>Typical Lamp ratio of 1,000:1.</a:t>
            </a:r>
          </a:p>
          <a:p>
            <a:pPr marL="234950" indent="-234950">
              <a:spcBef>
                <a:spcPts val="300"/>
              </a:spcBef>
            </a:pPr>
            <a:r>
              <a:rPr lang="en-US" sz="2400" dirty="0" smtClean="0"/>
              <a:t>For typical lamp settings  we observe 80,000  </a:t>
            </a:r>
            <a:r>
              <a:rPr lang="en-US" sz="2400" dirty="0" err="1" smtClean="0"/>
              <a:t>elec</a:t>
            </a:r>
            <a:r>
              <a:rPr lang="en-US" sz="2400" dirty="0" smtClean="0"/>
              <a:t> in 0.06 sec integration. Observations are photon-noise limited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9987-990C-488D-A892-118A1964B03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36"/>
          <p:cNvSpPr txBox="1">
            <a:spLocks/>
          </p:cNvSpPr>
          <p:nvPr/>
        </p:nvSpPr>
        <p:spPr>
          <a:xfrm>
            <a:off x="206324" y="2997010"/>
            <a:ext cx="8721776" cy="1028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Simulated lines  have variety  of amplitudes (±1%, ±5%, ± 10%), widths (2,4,8 pixels) and heights (1,2,6,10 pix)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5600" y="3771900"/>
            <a:ext cx="8323263" cy="2965864"/>
            <a:chOff x="1590674" y="4826000"/>
            <a:chExt cx="5622735" cy="2008798"/>
          </a:xfrm>
        </p:grpSpPr>
        <p:pic>
          <p:nvPicPr>
            <p:cNvPr id="26" name="Picture 25" descr="lines_plot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0674" y="4826000"/>
              <a:ext cx="5622735" cy="1874245"/>
            </a:xfrm>
            <a:prstGeom prst="rect">
              <a:avLst/>
            </a:prstGeom>
          </p:spPr>
        </p:pic>
        <p:pic>
          <p:nvPicPr>
            <p:cNvPr id="27" name="Content Placeholder 7" descr="lines_image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3401" y="6514891"/>
              <a:ext cx="5410008" cy="31990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298524" y="4025900"/>
            <a:ext cx="2823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Mask designed by John Krist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Fabricated at JPL/MDL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0"/>
            <a:ext cx="4343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Mask Fabrication </a:t>
            </a:r>
            <a:br>
              <a:rPr lang="en-US" dirty="0" smtClean="0"/>
            </a:br>
            <a:r>
              <a:rPr lang="en-US" dirty="0" smtClean="0"/>
              <a:t>at JPL/MDL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0" y="1132856"/>
            <a:ext cx="4847281" cy="228565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Fabrication technique  similar  to NIRCam coronagraph mask using random pattern of small spots to make “half-tone” images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Use variable </a:t>
            </a:r>
            <a:r>
              <a:rPr lang="en-US" sz="2400" dirty="0"/>
              <a:t>spot size as opposed to variable spot density.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 lvl="1">
              <a:spcBef>
                <a:spcPts val="0"/>
              </a:spcBef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9987-990C-488D-A892-118A1964B03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77800" y="3677907"/>
            <a:ext cx="4114800" cy="3180093"/>
            <a:chOff x="4572000" y="1885950"/>
            <a:chExt cx="4114800" cy="3180093"/>
          </a:xfrm>
        </p:grpSpPr>
        <p:pic>
          <p:nvPicPr>
            <p:cNvPr id="26" name="Picture 12" descr="smallwedg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1885950"/>
              <a:ext cx="4114800" cy="245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4572000" y="4419712"/>
              <a:ext cx="4038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 smtClean="0">
                  <a:solidFill>
                    <a:schemeClr val="bg1"/>
                  </a:solidFill>
                </a:rPr>
                <a:t>JWST Coronagraphic Mask Profile: </a:t>
              </a:r>
            </a:p>
            <a:p>
              <a:pPr algn="r"/>
              <a:r>
                <a:rPr lang="en-US" i="1" dirty="0" smtClean="0">
                  <a:solidFill>
                    <a:schemeClr val="bg1"/>
                  </a:solidFill>
                </a:rPr>
                <a:t>red as designed; white, actual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130174"/>
            <a:ext cx="4445000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9352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Recent 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32" y="889572"/>
            <a:ext cx="42037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Star:planet</a:t>
            </a:r>
            <a:r>
              <a:rPr lang="en-US" sz="2400" dirty="0" smtClean="0"/>
              <a:t> ratio to ~600:1</a:t>
            </a:r>
          </a:p>
          <a:p>
            <a:r>
              <a:rPr lang="en-US" sz="2400" dirty="0" err="1" smtClean="0"/>
              <a:t>Decorrelate</a:t>
            </a:r>
            <a:r>
              <a:rPr lang="en-US" sz="2400" dirty="0" smtClean="0"/>
              <a:t> data using Principal Component Analysis, fitting for temporal variations of lamp intensity and spatial shifts (x,x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,y,y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determined from fitting overall position of mask </a:t>
            </a:r>
          </a:p>
          <a:p>
            <a:pPr lvl="1"/>
            <a:r>
              <a:rPr lang="en-US" sz="2000" dirty="0" smtClean="0"/>
              <a:t>Lamp intensity stable at ~0.1%</a:t>
            </a:r>
          </a:p>
          <a:p>
            <a:pPr lvl="1"/>
            <a:r>
              <a:rPr lang="en-US" sz="2000" dirty="0" smtClean="0"/>
              <a:t>Position drifts &lt;0.5 pixel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9987-990C-488D-A892-118A1964B0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62" r="5759"/>
          <a:stretch>
            <a:fillRect/>
          </a:stretch>
        </p:blipFill>
        <p:spPr bwMode="auto">
          <a:xfrm>
            <a:off x="4316820" y="1041256"/>
            <a:ext cx="4688958" cy="3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5693" y="4922473"/>
            <a:ext cx="8973880" cy="1829205"/>
            <a:chOff x="0" y="5028795"/>
            <a:chExt cx="8973880" cy="1829205"/>
          </a:xfrm>
        </p:grpSpPr>
        <p:pic>
          <p:nvPicPr>
            <p:cNvPr id="6" name="Picture 5" descr="DS9.jpg"/>
            <p:cNvPicPr>
              <a:picLocks noChangeAspect="1"/>
            </p:cNvPicPr>
            <p:nvPr/>
          </p:nvPicPr>
          <p:blipFill rotWithShape="1">
            <a:blip r:embed="rId4" cstate="print"/>
            <a:srcRect l="13573" t="45555" r="51508" b="51469"/>
            <a:stretch/>
          </p:blipFill>
          <p:spPr>
            <a:xfrm>
              <a:off x="0" y="5028795"/>
              <a:ext cx="8941981" cy="961322"/>
            </a:xfrm>
            <a:prstGeom prst="rect">
              <a:avLst/>
            </a:prstGeom>
          </p:spPr>
        </p:pic>
        <p:pic>
          <p:nvPicPr>
            <p:cNvPr id="2050" name="Picture 2" descr="C:\Users\Chas\Documents\SCIENCE\ngst\nearIr\Transit\ds9.jpg"/>
            <p:cNvPicPr>
              <a:picLocks noChangeAspect="1" noChangeArrowheads="1"/>
            </p:cNvPicPr>
            <p:nvPr/>
          </p:nvPicPr>
          <p:blipFill>
            <a:blip r:embed="rId5" cstate="print"/>
            <a:srcRect l="4180" t="32419" r="2093" b="50000"/>
            <a:stretch>
              <a:fillRect/>
            </a:stretch>
          </p:blipFill>
          <p:spPr bwMode="auto">
            <a:xfrm>
              <a:off x="0" y="5959549"/>
              <a:ext cx="8973880" cy="898451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202019" y="5465135"/>
            <a:ext cx="83227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0.6 sec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196" y="6329179"/>
            <a:ext cx="82747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68  sec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894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PCA Removes Lamp and Image Drifts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Design Concept for JWST grism simulator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99987-990C-488D-A892-118A1964B030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33400" y="1363245"/>
            <a:ext cx="8293100" cy="5494756"/>
            <a:chOff x="0" y="1363245"/>
            <a:chExt cx="8293100" cy="5494756"/>
          </a:xfrm>
        </p:grpSpPr>
        <p:grpSp>
          <p:nvGrpSpPr>
            <p:cNvPr id="7" name="Group 6"/>
            <p:cNvGrpSpPr/>
            <p:nvPr/>
          </p:nvGrpSpPr>
          <p:grpSpPr>
            <a:xfrm>
              <a:off x="4140200" y="1363245"/>
              <a:ext cx="4152900" cy="5494756"/>
              <a:chOff x="4152900" y="0"/>
              <a:chExt cx="4991100" cy="6858001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2900" y="3365501"/>
                <a:ext cx="4991100" cy="349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2900" y="0"/>
                <a:ext cx="4962523" cy="3472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0" y="1363245"/>
              <a:ext cx="4128947" cy="5484745"/>
              <a:chOff x="-1" y="1210845"/>
              <a:chExt cx="3938448" cy="5484745"/>
            </a:xfrm>
          </p:grpSpPr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1210845"/>
                <a:ext cx="3938447" cy="2755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9700"/>
                <a:ext cx="3938447" cy="2745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="" xmlns:p14="http://schemas.microsoft.com/office/powerpoint/2010/main" val="37144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10756</TotalTime>
  <Words>750</Words>
  <Application>Microsoft Office PowerPoint</Application>
  <PresentationFormat>On-screen Show (4:3)</PresentationFormat>
  <Paragraphs>123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Testing The Stability of JWST/NIRCam Grism Mode for Transit Observations</vt:lpstr>
      <vt:lpstr>Caltech Detector Testbed</vt:lpstr>
      <vt:lpstr>Slide 3</vt:lpstr>
      <vt:lpstr>Point Source Testbed Results</vt:lpstr>
      <vt:lpstr>Slide 5</vt:lpstr>
      <vt:lpstr>High Dynamic Range Optical Configuration</vt:lpstr>
      <vt:lpstr>Mask Fabrication  at JPL/MDL</vt:lpstr>
      <vt:lpstr>Recent Experimental Results</vt:lpstr>
      <vt:lpstr>PCA Removes Lamp and Image Drifts</vt:lpstr>
      <vt:lpstr>De-correlate 0.25 Pixel Shifts</vt:lpstr>
      <vt:lpstr>Limiting Performance To Date --- 50 ppm</vt:lpstr>
      <vt:lpstr>Near-Term Plans</vt:lpstr>
      <vt:lpstr>New Spectral Masks for Future Tests</vt:lpstr>
      <vt:lpstr>Longer Term Plans</vt:lpstr>
    </vt:vector>
  </TitlesOfParts>
  <Company>IPAC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chas</dc:creator>
  <cp:lastModifiedBy>Chas</cp:lastModifiedBy>
  <cp:revision>184</cp:revision>
  <dcterms:created xsi:type="dcterms:W3CDTF">2011-07-15T19:51:14Z</dcterms:created>
  <dcterms:modified xsi:type="dcterms:W3CDTF">2014-03-13T14:28:22Z</dcterms:modified>
</cp:coreProperties>
</file>