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61" r:id="rId2"/>
  </p:sldMasterIdLst>
  <p:notesMasterIdLst>
    <p:notesMasterId r:id="rId29"/>
  </p:notesMasterIdLst>
  <p:sldIdLst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 showGuides="1">
      <p:cViewPr varScale="1">
        <p:scale>
          <a:sx n="65" d="100"/>
          <a:sy n="65" d="100"/>
        </p:scale>
        <p:origin x="-1584" y="-96"/>
      </p:cViewPr>
      <p:guideLst>
        <p:guide orient="horz" pos="1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5DCCAF-D093-9A4C-B6B6-8A7FF259D8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66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cap="sm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0383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59626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8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3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63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1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4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75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33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52400" y="914400"/>
            <a:ext cx="8826500" cy="88900"/>
          </a:xfrm>
          <a:prstGeom prst="parallelogram">
            <a:avLst>
              <a:gd name="adj" fmla="val 365427"/>
            </a:avLst>
          </a:prstGeom>
          <a:gradFill rotWithShape="0">
            <a:gsLst>
              <a:gs pos="0">
                <a:srgbClr val="00279F">
                  <a:gamma/>
                  <a:shade val="2000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2000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 userDrawn="1"/>
        </p:nvSpPr>
        <p:spPr bwMode="auto">
          <a:xfrm>
            <a:off x="609600" y="0"/>
            <a:ext cx="17145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  <p:pic>
        <p:nvPicPr>
          <p:cNvPr id="1030" name="Picture 6" descr="spitzer_logo_4colo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86600" y="1524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 userDrawn="1"/>
        </p:nvSpPr>
        <p:spPr bwMode="auto">
          <a:xfrm>
            <a:off x="609600" y="6461125"/>
            <a:ext cx="327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Times New Roman" charset="0"/>
              </a:rPr>
              <a:t>JWST Transit Workshop – 11-13 March 2014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 userDrawn="1"/>
        </p:nvSpPr>
        <p:spPr bwMode="auto">
          <a:xfrm>
            <a:off x="8077200" y="6461125"/>
            <a:ext cx="6429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2"/>
                </a:solidFill>
                <a:latin typeface="Times New Roman" charset="0"/>
              </a:rPr>
              <a:t>SJC - </a:t>
            </a:r>
            <a:fld id="{441330DA-0443-224E-AA52-F5FD595AD168}" type="slidenum">
              <a:rPr lang="en-US" sz="1000">
                <a:solidFill>
                  <a:schemeClr val="bg2"/>
                </a:solidFill>
                <a:latin typeface="Times New Roman" charset="0"/>
              </a:rPr>
              <a:pPr/>
              <a:t>‹#›</a:t>
            </a:fld>
            <a:endParaRPr lang="en-US" sz="1000">
              <a:solidFill>
                <a:schemeClr val="bg2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8000"/>
        <a:buFont typeface="Times" charset="0"/>
        <a:buChar char="•"/>
        <a:defRPr sz="24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2000" i="1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Times" charset="0"/>
        <a:buChar char="•"/>
        <a:defRPr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8000"/>
        <a:buFont typeface="Times" charset="0"/>
        <a:buChar char="—"/>
        <a:defRPr sz="1600" i="1"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8000"/>
        <a:buFont typeface="Times" charset="0"/>
        <a:buChar char="•"/>
        <a:defRPr sz="1600">
          <a:solidFill>
            <a:schemeClr val="bg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8000"/>
        <a:buFont typeface="Times" charset="0"/>
        <a:buChar char="•"/>
        <a:defRPr sz="1600">
          <a:solidFill>
            <a:schemeClr val="bg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8000"/>
        <a:buFont typeface="Times" charset="0"/>
        <a:buChar char="•"/>
        <a:defRPr sz="1600">
          <a:solidFill>
            <a:schemeClr val="bg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8000"/>
        <a:buFont typeface="Times" charset="0"/>
        <a:buChar char="•"/>
        <a:defRPr sz="1600">
          <a:solidFill>
            <a:schemeClr val="bg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58000"/>
        <a:buFont typeface="Times" charset="0"/>
        <a:buChar char="•"/>
        <a:defRPr sz="16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152B-FC6D-C347-BE8E-321BB0D73CD2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6E13-62CB-C644-8A1F-19019C2BFB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609600" y="0"/>
            <a:ext cx="17145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  <p:pic>
        <p:nvPicPr>
          <p:cNvPr id="8" name="Picture 6" descr="spitzer_logo_4colo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86600" y="1524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609600" y="6461125"/>
            <a:ext cx="327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  <a:latin typeface="Times New Roman" charset="0"/>
              </a:rPr>
              <a:t>JWST Transit Workshop – 11-13 March 2014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077200" y="6461125"/>
            <a:ext cx="6429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2"/>
                </a:solidFill>
                <a:latin typeface="Times New Roman" charset="0"/>
              </a:rPr>
              <a:t>SJC - </a:t>
            </a:r>
            <a:fld id="{441330DA-0443-224E-AA52-F5FD595AD168}" type="slidenum">
              <a:rPr lang="en-US" sz="1000">
                <a:solidFill>
                  <a:schemeClr val="bg2"/>
                </a:solidFill>
                <a:latin typeface="Times New Roman" charset="0"/>
              </a:rPr>
              <a:pPr/>
              <a:t>‹#›</a:t>
            </a:fld>
            <a:endParaRPr lang="en-US" sz="1000">
              <a:solidFill>
                <a:schemeClr val="bg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3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Considerations </a:t>
            </a:r>
            <a:r>
              <a:rPr lang="en-US" dirty="0"/>
              <a:t>F</a:t>
            </a:r>
            <a:r>
              <a:rPr lang="en-US" dirty="0" smtClean="0"/>
              <a:t>or High-Precision Photometry : IRAC Performance</a:t>
            </a:r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24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Extra Material</a:t>
            </a:r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755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Exoplanet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Observation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Simulator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4267200" cy="5791200"/>
          </a:xfrm>
        </p:spPr>
        <p:txBody>
          <a:bodyPr/>
          <a:lstStyle/>
          <a:p>
            <a:pPr eaLnBrk="1" hangingPunct="1"/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Written by Jim Ingalls</a:t>
            </a:r>
          </a:p>
          <a:p>
            <a:pPr eaLnBrk="1" hangingPunct="1"/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Simulates IRAC images with realistic models of:</a:t>
            </a:r>
          </a:p>
          <a:p>
            <a:pPr lvl="1" eaLnBrk="1" hangingPunct="1"/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Pointing jitter</a:t>
            </a:r>
          </a:p>
          <a:p>
            <a:pPr lvl="1" eaLnBrk="1" hangingPunct="1"/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Pointing wobble and drift</a:t>
            </a:r>
          </a:p>
          <a:p>
            <a:pPr lvl="1" eaLnBrk="1" hangingPunct="1"/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Intra-pixel gain variations</a:t>
            </a:r>
          </a:p>
          <a:p>
            <a:pPr eaLnBrk="1" hangingPunct="1"/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Properly accounts for Fowler sampling</a:t>
            </a:r>
          </a:p>
          <a:p>
            <a:pPr eaLnBrk="1" hangingPunct="1"/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Being used to examine truncation error</a:t>
            </a:r>
          </a:p>
          <a:p>
            <a:pPr eaLnBrk="1" hangingPunct="1"/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Model interplay of drift with different gain maps</a:t>
            </a:r>
          </a:p>
          <a:p>
            <a:pPr eaLnBrk="1" hangingPunct="1"/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Test conceptual gain maps</a:t>
            </a:r>
          </a:p>
          <a:p>
            <a:pPr eaLnBrk="1" hangingPunct="1"/>
            <a:r>
              <a:rPr lang="en-US" sz="2000" b="1">
                <a:latin typeface="Times New Roman" charset="0"/>
                <a:ea typeface="ＭＳ Ｐゴシック" charset="0"/>
                <a:cs typeface="ＭＳ Ｐゴシック" charset="0"/>
              </a:rPr>
              <a:t>Plan to use as part of Exoplanet data workshop</a:t>
            </a:r>
          </a:p>
          <a:p>
            <a:pPr eaLnBrk="1" hangingPunct="1"/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80" name="Picture 1" descr="5151-try_binflux-emb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1100138"/>
            <a:ext cx="45720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4800600" y="4635500"/>
            <a:ext cx="421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Simulated 3.6 </a:t>
            </a:r>
            <a:r>
              <a:rPr lang="en-US" sz="1800">
                <a:solidFill>
                  <a:srgbClr val="000000"/>
                </a:solidFill>
                <a:latin typeface="Symbol" charset="0"/>
                <a:cs typeface="Symbol" charset="0"/>
              </a:rPr>
              <a:t>m</a:t>
            </a:r>
            <a:r>
              <a:rPr lang="en-US" sz="1800">
                <a:solidFill>
                  <a:srgbClr val="000000"/>
                </a:solidFill>
              </a:rPr>
              <a:t>m transit of 0.3% depth occurring between 2-3.5 hours</a:t>
            </a:r>
          </a:p>
        </p:txBody>
      </p:sp>
    </p:spTree>
    <p:extLst>
      <p:ext uri="{BB962C8B-B14F-4D97-AF65-F5344CB8AC3E}">
        <p14:creationId xmlns:p14="http://schemas.microsoft.com/office/powerpoint/2010/main" val="31656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Efficacy of PCRS peakup and other </a:t>
            </a:r>
            <a:br>
              <a:rPr lang="en-US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pointing considerations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267200" cy="5270500"/>
          </a:xfrm>
        </p:spPr>
        <p:txBody>
          <a:bodyPr/>
          <a:lstStyle/>
          <a:p>
            <a:pPr eaLnBrk="1" hangingPunct="1"/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PCRS peakup on target continues to be effective</a:t>
            </a:r>
          </a:p>
          <a:p>
            <a:pPr lvl="1" eaLnBrk="1" hangingPunct="1"/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0.1 arcsec radial (1</a:t>
            </a:r>
            <a:r>
              <a:rPr lang="en-US" sz="1600">
                <a:latin typeface="Symbol" charset="0"/>
                <a:ea typeface="ＭＳ Ｐゴシック" charset="0"/>
                <a:cs typeface="Symbol" charset="0"/>
              </a:rPr>
              <a:t>s)</a:t>
            </a:r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 rms in initial pointing for the 87 observations using self-peakup analyzed</a:t>
            </a:r>
          </a:p>
          <a:p>
            <a:pPr lvl="1" eaLnBrk="1" hangingPunct="1"/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Using guide star critically dependent on accurate astrometry between guide star and target</a:t>
            </a:r>
          </a:p>
          <a:p>
            <a:pPr lvl="1" eaLnBrk="1" hangingPunct="1"/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Most problems using guide star have been traced to targets having poor proper motion knowledge</a:t>
            </a:r>
          </a:p>
          <a:p>
            <a:pPr eaLnBrk="1" hangingPunct="1"/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30 minute pre-stare effective in mitigating initial drift</a:t>
            </a:r>
          </a:p>
          <a:p>
            <a:pPr lvl="1" eaLnBrk="1" hangingPunct="1"/>
            <a:r>
              <a:rPr lang="en-US" sz="1600">
                <a:latin typeface="Times New Roman" charset="0"/>
                <a:ea typeface="ＭＳ Ｐゴシック" charset="0"/>
                <a:cs typeface="ＭＳ Ｐゴシック" charset="0"/>
              </a:rPr>
              <a:t>Average radial variation from start of observation to 2 hours is ~0.04 pixels  instead of a drift which could be ~0.3 pixels in magnitude.</a:t>
            </a:r>
          </a:p>
          <a:p>
            <a:pPr eaLnBrk="1" hangingPunct="1"/>
            <a:r>
              <a:rPr lang="en-US" sz="1800">
                <a:latin typeface="Times New Roman" charset="0"/>
                <a:ea typeface="ＭＳ Ｐゴシック" charset="0"/>
                <a:cs typeface="ＭＳ Ｐゴシック" charset="0"/>
              </a:rPr>
              <a:t>Continuing to explore mitigations of long-term pointing drift </a:t>
            </a:r>
          </a:p>
          <a:p>
            <a:pPr eaLnBrk="1" hangingPunct="1"/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4" name="Picture 5" descr="pcrs_ch2_centroi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4594"/>
          <a:stretch>
            <a:fillRect/>
          </a:stretch>
        </p:blipFill>
        <p:spPr bwMode="auto">
          <a:xfrm>
            <a:off x="4489450" y="1250950"/>
            <a:ext cx="43815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" descr="5150-IRAC_photometry_model-emb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0"/>
            <a:ext cx="861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Photometric Stability for IRAC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is Excellent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7412" name="Picture 5" descr="photo_stability2_a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164" y="990600"/>
            <a:ext cx="709967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831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5"/>
          <p:cNvSpPr txBox="1">
            <a:spLocks/>
          </p:cNvSpPr>
          <p:nvPr/>
        </p:nvSpPr>
        <p:spPr bwMode="auto">
          <a:xfrm>
            <a:off x="261938" y="990600"/>
            <a:ext cx="37322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8000"/>
              <a:buFont typeface="Times" charset="0"/>
              <a:buChar char="•"/>
            </a:pPr>
            <a:r>
              <a:rPr lang="en-US" sz="2000">
                <a:solidFill>
                  <a:schemeClr val="bg2"/>
                </a:solidFill>
                <a:latin typeface="Times New Roman" charset="0"/>
              </a:rPr>
              <a:t>Examined question of how stable is the photometry when dithering</a:t>
            </a:r>
          </a:p>
          <a:p>
            <a:pPr lvl="1">
              <a:spcBef>
                <a:spcPct val="20000"/>
              </a:spcBef>
              <a:buClr>
                <a:schemeClr val="bg2"/>
              </a:buClr>
              <a:buFont typeface="Arial" charset="0"/>
              <a:buChar char="–"/>
            </a:pPr>
            <a:r>
              <a:rPr lang="en-US" sz="1800" i="1">
                <a:solidFill>
                  <a:schemeClr val="bg2"/>
                </a:solidFill>
                <a:latin typeface="Times New Roman" charset="0"/>
              </a:rPr>
              <a:t>~18000 0.4s 3.6 </a:t>
            </a:r>
            <a:r>
              <a:rPr lang="en-US" sz="1800" i="1">
                <a:solidFill>
                  <a:schemeClr val="bg2"/>
                </a:solidFill>
                <a:latin typeface="Symbol" charset="0"/>
                <a:cs typeface="Symbol" charset="0"/>
              </a:rPr>
              <a:t>m</a:t>
            </a:r>
            <a:r>
              <a:rPr lang="en-US" sz="1800" i="1">
                <a:solidFill>
                  <a:schemeClr val="bg2"/>
                </a:solidFill>
                <a:latin typeface="Times New Roman" charset="0"/>
              </a:rPr>
              <a:t>m subarray observations throughout the warm mission (~3.2 yrs of data)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8000"/>
              <a:buFont typeface="Times" charset="0"/>
              <a:buChar char="•"/>
            </a:pPr>
            <a:r>
              <a:rPr lang="en-US" sz="2000">
                <a:solidFill>
                  <a:schemeClr val="bg2"/>
                </a:solidFill>
                <a:latin typeface="Times New Roman" charset="0"/>
              </a:rPr>
              <a:t>Fraction of a percent photometry can be achieved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8000"/>
              <a:buFont typeface="Times" charset="0"/>
              <a:buChar char="•"/>
            </a:pPr>
            <a:r>
              <a:rPr lang="en-US" sz="2000">
                <a:solidFill>
                  <a:schemeClr val="bg2"/>
                </a:solidFill>
                <a:latin typeface="Times New Roman" charset="0"/>
              </a:rPr>
              <a:t>Photometric noise goes as N</a:t>
            </a:r>
            <a:r>
              <a:rPr lang="en-US" sz="2000" baseline="30000">
                <a:solidFill>
                  <a:schemeClr val="bg2"/>
                </a:solidFill>
                <a:latin typeface="Times New Roman" charset="0"/>
              </a:rPr>
              <a:t>-0.5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8000"/>
              <a:buFont typeface="Times" charset="0"/>
              <a:buChar char="•"/>
            </a:pPr>
            <a:r>
              <a:rPr lang="en-US" sz="2000">
                <a:solidFill>
                  <a:schemeClr val="bg2"/>
                </a:solidFill>
                <a:latin typeface="Times New Roman" charset="0"/>
              </a:rPr>
              <a:t>Noise is 4× theoretical (Poisson plus read noise)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8000"/>
              <a:buFont typeface="Times" charset="0"/>
              <a:buChar char="•"/>
            </a:pPr>
            <a:r>
              <a:rPr lang="en-US" sz="2000">
                <a:solidFill>
                  <a:schemeClr val="bg2"/>
                </a:solidFill>
                <a:latin typeface="Times New Roman" charset="0"/>
              </a:rPr>
              <a:t>Noise could improve with better understanding of offsets between dither positions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8000"/>
              <a:buFont typeface="Times" charset="0"/>
              <a:buChar char="•"/>
            </a:pPr>
            <a:r>
              <a:rPr lang="en-US" sz="2000">
                <a:solidFill>
                  <a:schemeClr val="bg2"/>
                </a:solidFill>
                <a:latin typeface="Times New Roman" charset="0"/>
              </a:rPr>
              <a:t>Could facilitate efficient transit searches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8000"/>
              <a:buFont typeface="Times" charset="0"/>
              <a:buChar char="•"/>
            </a:pPr>
            <a:endParaRPr lang="en-US" sz="2000">
              <a:solidFill>
                <a:schemeClr val="bg2"/>
              </a:solidFill>
              <a:latin typeface="Times New Roman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8000"/>
              <a:buFont typeface="Times" charset="0"/>
              <a:buChar char="•"/>
            </a:pPr>
            <a:endParaRPr lang="en-US" sz="20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Photometric Stability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Dithering</a:t>
            </a:r>
          </a:p>
        </p:txBody>
      </p:sp>
      <p:pic>
        <p:nvPicPr>
          <p:cNvPr id="10243" name="Picture 1" descr="HD165459_ch1_unc_binned_mor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" b="2223"/>
          <a:stretch>
            <a:fillRect/>
          </a:stretch>
        </p:blipFill>
        <p:spPr bwMode="auto">
          <a:xfrm>
            <a:off x="4013200" y="1150938"/>
            <a:ext cx="491490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39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(Transition to IRS/MIPS section)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1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91682"/>
            <a:ext cx="7772400" cy="1104451"/>
          </a:xfrm>
        </p:spPr>
        <p:txBody>
          <a:bodyPr>
            <a:noAutofit/>
          </a:bodyPr>
          <a:lstStyle/>
          <a:p>
            <a:r>
              <a:rPr lang="en-US" dirty="0" smtClean="0"/>
              <a:t>Mid-</a:t>
            </a:r>
            <a:r>
              <a:rPr lang="en-US" dirty="0"/>
              <a:t>IR </a:t>
            </a:r>
            <a:r>
              <a:rPr lang="en-US" dirty="0" smtClean="0"/>
              <a:t>Photometry With </a:t>
            </a:r>
            <a:br>
              <a:rPr lang="en-US" dirty="0" smtClean="0"/>
            </a:br>
            <a:r>
              <a:rPr lang="en-US" dirty="0" smtClean="0"/>
              <a:t>Spitzer/IRS and MIPS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029" y="4624218"/>
            <a:ext cx="6400800" cy="1316755"/>
          </a:xfrm>
        </p:spPr>
        <p:txBody>
          <a:bodyPr>
            <a:normAutofit/>
          </a:bodyPr>
          <a:lstStyle/>
          <a:p>
            <a:r>
              <a:rPr lang="en-US" dirty="0" smtClean="0"/>
              <a:t>Ian </a:t>
            </a:r>
            <a:r>
              <a:rPr lang="en-US" dirty="0" err="1" smtClean="0"/>
              <a:t>Crossfield</a:t>
            </a:r>
            <a:r>
              <a:rPr lang="en-US" dirty="0" smtClean="0"/>
              <a:t>, MPIA</a:t>
            </a:r>
          </a:p>
          <a:p>
            <a:r>
              <a:rPr lang="en-US" dirty="0" smtClean="0"/>
              <a:t>2014/03/11</a:t>
            </a:r>
          </a:p>
        </p:txBody>
      </p:sp>
      <p:pic>
        <p:nvPicPr>
          <p:cNvPr id="4" name="Picture 3" descr="mipslogo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0" y="36286"/>
            <a:ext cx="2467429" cy="3289905"/>
          </a:xfrm>
          <a:prstGeom prst="rect">
            <a:avLst/>
          </a:prstGeom>
        </p:spPr>
      </p:pic>
      <p:pic>
        <p:nvPicPr>
          <p:cNvPr id="5" name="Picture 4" descr="IRSlogo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" y="36286"/>
            <a:ext cx="2667000" cy="2178050"/>
          </a:xfrm>
          <a:prstGeom prst="rect">
            <a:avLst/>
          </a:prstGeom>
        </p:spPr>
      </p:pic>
      <p:pic>
        <p:nvPicPr>
          <p:cNvPr id="6" name="Picture 5" descr="logo_310x12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42" y="177390"/>
            <a:ext cx="3315804" cy="13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4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800" dirty="0" smtClean="0"/>
              <a:t>Mid-IR </a:t>
            </a:r>
            <a:r>
              <a:rPr lang="en-US" sz="4200" b="1" dirty="0" smtClean="0">
                <a:solidFill>
                  <a:srgbClr val="FF0000"/>
                </a:solidFill>
              </a:rPr>
              <a:t>E</a:t>
            </a:r>
            <a:r>
              <a:rPr lang="en-US" sz="3800" dirty="0" smtClean="0"/>
              <a:t>clipses, </a:t>
            </a:r>
            <a:r>
              <a:rPr lang="en-US" sz="4200" b="1" dirty="0" smtClean="0">
                <a:solidFill>
                  <a:srgbClr val="FF0000"/>
                </a:solidFill>
              </a:rPr>
              <a:t>T</a:t>
            </a:r>
            <a:r>
              <a:rPr lang="en-US" sz="3800" dirty="0" smtClean="0"/>
              <a:t>ransits &amp; </a:t>
            </a:r>
            <a:r>
              <a:rPr lang="en-US" sz="4200" b="1" dirty="0" smtClean="0">
                <a:solidFill>
                  <a:srgbClr val="FF0000"/>
                </a:solidFill>
              </a:rPr>
              <a:t>P</a:t>
            </a:r>
            <a:r>
              <a:rPr lang="en-US" sz="3800" dirty="0" smtClean="0"/>
              <a:t>hase Curves</a:t>
            </a:r>
            <a:endParaRPr lang="en-US" sz="3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410760"/>
              </p:ext>
            </p:extLst>
          </p:nvPr>
        </p:nvGraphicFramePr>
        <p:xfrm>
          <a:off x="181439" y="1600200"/>
          <a:ext cx="8505361" cy="445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130"/>
                <a:gridCol w="2419669"/>
                <a:gridCol w="2393805"/>
                <a:gridCol w="23257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MIPS Photometry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IRS Photometry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IRS Spectroscopy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HD 189733b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E,T,P: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baseline="0" dirty="0" smtClean="0"/>
                        <a:t>Knutson+2009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Deming+2006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</a:t>
                      </a:r>
                      <a:r>
                        <a:rPr lang="en-US" dirty="0" smtClean="0"/>
                        <a:t>:  </a:t>
                      </a:r>
                      <a:r>
                        <a:rPr lang="en-US" sz="1700" dirty="0" smtClean="0"/>
                        <a:t>Grillmair+2007, 2008</a:t>
                      </a:r>
                    </a:p>
                    <a:p>
                      <a:r>
                        <a:rPr lang="en-US" sz="2200" b="1" dirty="0" smtClean="0"/>
                        <a:t>T</a:t>
                      </a:r>
                      <a:r>
                        <a:rPr lang="en-US" sz="1800" dirty="0" smtClean="0"/>
                        <a:t>:  </a:t>
                      </a:r>
                      <a:r>
                        <a:rPr lang="en-US" sz="1800" b="1" dirty="0" smtClean="0">
                          <a:solidFill>
                            <a:srgbClr val="F79646"/>
                          </a:solidFill>
                        </a:rPr>
                        <a:t>unpublished?</a:t>
                      </a:r>
                      <a:endParaRPr lang="en-US" sz="1800" b="1" dirty="0">
                        <a:solidFill>
                          <a:srgbClr val="F7964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HD 209458b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E</a:t>
                      </a:r>
                      <a:r>
                        <a:rPr lang="en-US" sz="2400" baseline="0" dirty="0" smtClean="0"/>
                        <a:t>:  </a:t>
                      </a:r>
                      <a:r>
                        <a:rPr lang="en-US" sz="1800" baseline="0" dirty="0" smtClean="0"/>
                        <a:t>Deming+2005,</a:t>
                      </a:r>
                    </a:p>
                    <a:p>
                      <a:r>
                        <a:rPr lang="en-US" sz="2200" b="1" dirty="0" smtClean="0"/>
                        <a:t>T</a:t>
                      </a:r>
                      <a:r>
                        <a:rPr lang="en-US" dirty="0" smtClean="0"/>
                        <a:t>:   Richardson+2006,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sz="2200" b="1" baseline="0" dirty="0" smtClean="0"/>
                        <a:t>E,T,P</a:t>
                      </a:r>
                      <a:r>
                        <a:rPr lang="en-US" baseline="0" dirty="0" smtClean="0"/>
                        <a:t>: Crossfield+2012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</a:t>
                      </a:r>
                      <a:r>
                        <a:rPr lang="en-US" dirty="0" smtClean="0"/>
                        <a:t>:  Charbonneau+2008</a:t>
                      </a:r>
                    </a:p>
                    <a:p>
                      <a:r>
                        <a:rPr lang="en-US" sz="2200" b="1" dirty="0" smtClean="0"/>
                        <a:t>T</a:t>
                      </a:r>
                      <a:r>
                        <a:rPr lang="en-US" dirty="0" smtClean="0"/>
                        <a:t>:  </a:t>
                      </a:r>
                      <a:r>
                        <a:rPr lang="en-US" b="1" dirty="0" smtClean="0">
                          <a:solidFill>
                            <a:srgbClr val="F79646"/>
                          </a:solidFill>
                        </a:rPr>
                        <a:t>unpublished?</a:t>
                      </a:r>
                      <a:endParaRPr lang="en-US" b="1" dirty="0">
                        <a:solidFill>
                          <a:srgbClr val="F7964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</a:t>
                      </a:r>
                      <a:r>
                        <a:rPr lang="en-US" dirty="0" smtClean="0"/>
                        <a:t>:  Richardson+2007, </a:t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        </a:t>
                      </a:r>
                      <a:r>
                        <a:rPr lang="en-US" dirty="0" smtClean="0"/>
                        <a:t>Swain+2008</a:t>
                      </a:r>
                    </a:p>
                    <a:p>
                      <a:r>
                        <a:rPr lang="en-US" sz="2200" b="1" dirty="0" smtClean="0"/>
                        <a:t>T</a:t>
                      </a:r>
                      <a:r>
                        <a:rPr lang="en-US" dirty="0" smtClean="0"/>
                        <a:t>:  </a:t>
                      </a:r>
                      <a:r>
                        <a:rPr lang="en-US" b="1" dirty="0" smtClean="0">
                          <a:solidFill>
                            <a:srgbClr val="F79646"/>
                          </a:solidFill>
                        </a:rPr>
                        <a:t>unpublished?</a:t>
                      </a:r>
                      <a:endParaRPr lang="en-US" b="1" dirty="0">
                        <a:solidFill>
                          <a:srgbClr val="F7964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GJ 436b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smtClean="0"/>
                        <a:t>Stevenson+2010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</a:t>
                      </a:r>
                      <a:r>
                        <a:rPr lang="en-US" dirty="0" smtClean="0"/>
                        <a:t>:   Stevenson+2010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–––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TrES-1b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–––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T, E</a:t>
                      </a:r>
                      <a:r>
                        <a:rPr lang="en-US" dirty="0" smtClean="0"/>
                        <a:t>: </a:t>
                      </a:r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unpublished?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–––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TrES-4b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–––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</a:t>
                      </a:r>
                      <a:r>
                        <a:rPr lang="en-US" dirty="0" smtClean="0"/>
                        <a:t>:   Knutson+2009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–––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HD 149026b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–––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E</a:t>
                      </a:r>
                      <a:r>
                        <a:rPr lang="en-US" dirty="0" smtClean="0"/>
                        <a:t>:   Stevenson+2011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–––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ups And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baseline="0" dirty="0" smtClean="0"/>
                        <a:t>P</a:t>
                      </a:r>
                      <a:r>
                        <a:rPr lang="en-US" dirty="0" smtClean="0"/>
                        <a:t>: Crossfield+2010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–––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–––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 rot="19187173">
            <a:off x="6303653" y="3813493"/>
            <a:ext cx="3144762" cy="7861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See J. </a:t>
            </a:r>
            <a:r>
              <a:rPr lang="en-US" sz="2200" dirty="0" err="1" smtClean="0"/>
              <a:t>Bouwman’s</a:t>
            </a:r>
            <a:r>
              <a:rPr lang="en-US" sz="2200" dirty="0" smtClean="0"/>
              <a:t> talk (next)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096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&amp; IRS: Known Systematics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648041"/>
              </p:ext>
            </p:extLst>
          </p:nvPr>
        </p:nvGraphicFramePr>
        <p:xfrm>
          <a:off x="457200" y="1600200"/>
          <a:ext cx="8229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1221619"/>
                <a:gridCol w="1620762"/>
                <a:gridCol w="1366762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Magnitude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Seen in MIPS?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Seen in IRS?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Absolute offsets at each</a:t>
                      </a:r>
                      <a:r>
                        <a:rPr lang="en-US" baseline="0" dirty="0" smtClean="0"/>
                        <a:t> dither positions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each 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“Ramp” at observation 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2-10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Sometimes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Always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“Fallback” after</a:t>
                      </a:r>
                      <a:r>
                        <a:rPr lang="en-US" baseline="0" dirty="0" smtClean="0"/>
                        <a:t> ramp saturates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10-30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Sometimes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Position-dependent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1-3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Artificial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background flux variations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each AOR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Latent bright/dark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hours to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0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391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MIPS: 14 dither positions. Sensitivity </a:t>
            </a:r>
            <a:br>
              <a:rPr lang="en-US" sz="3600" dirty="0" smtClean="0"/>
            </a:br>
            <a:r>
              <a:rPr lang="en-US" sz="3600" dirty="0" smtClean="0"/>
              <a:t>at each position varies by </a:t>
            </a:r>
            <a:r>
              <a:rPr lang="en-US" sz="3600" b="1" dirty="0" smtClean="0">
                <a:solidFill>
                  <a:srgbClr val="FF0000"/>
                </a:solidFill>
              </a:rPr>
              <a:t>~2%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" name="Picture 4" descr="Screen Shot 2014-02-20 at 10.1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" y="1417637"/>
            <a:ext cx="4975486" cy="5193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28" y="6265333"/>
            <a:ext cx="26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MIPS Handbook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029039" y="3682797"/>
            <a:ext cx="3964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Let’s avoid this with JWST!  Just stare at a single, clean region of detector.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075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IRAC Best Performance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49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Observations reach close to the photon-limit for binning over timescales of up to several 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Correlated noise is increasingly important for larger bins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Observations can reach up to ~90% of photon-limited precision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Multiple epochs for transits can be fit simultaneously to improve SNR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cs typeface="ＭＳ Ｐゴシック" pitchFamily="1" charset="-128"/>
              </a:rPr>
              <a:t>40 ppm precision for GJ 1214 (</a:t>
            </a:r>
            <a:r>
              <a:rPr lang="en-US" sz="1800" dirty="0" err="1" smtClean="0">
                <a:cs typeface="ＭＳ Ｐゴシック" pitchFamily="1" charset="-128"/>
              </a:rPr>
              <a:t>Fraine</a:t>
            </a:r>
            <a:r>
              <a:rPr lang="en-US" sz="1800" dirty="0" smtClean="0">
                <a:cs typeface="ＭＳ Ｐゴシック" pitchFamily="1" charset="-128"/>
              </a:rPr>
              <a:t> et al. 2013)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Systematics need to be minimized and de-trended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Staring mode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MIRI detector modeled after IRAC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Si:As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(channels 3 and 4)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20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lvl="1" eaLnBrk="1" hangingPunct="1">
              <a:lnSpc>
                <a:spcPct val="90000"/>
              </a:lnSpc>
              <a:buFont typeface="Arial" pitchFamily="1" charset="0"/>
              <a:buNone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4800600" y="6243935"/>
            <a:ext cx="420514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GJ </a:t>
            </a:r>
            <a:r>
              <a:rPr lang="en-US" dirty="0" smtClean="0">
                <a:solidFill>
                  <a:srgbClr val="000000"/>
                </a:solidFill>
              </a:rPr>
              <a:t>1214b (</a:t>
            </a:r>
            <a:r>
              <a:rPr lang="en-US" dirty="0" err="1" smtClean="0">
                <a:solidFill>
                  <a:srgbClr val="000000"/>
                </a:solidFill>
              </a:rPr>
              <a:t>Fraine</a:t>
            </a:r>
            <a:r>
              <a:rPr lang="en-US" dirty="0" smtClean="0">
                <a:solidFill>
                  <a:srgbClr val="000000"/>
                </a:solidFill>
              </a:rPr>
              <a:t> et al. 2013)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66800"/>
            <a:ext cx="4191000" cy="2567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733800"/>
            <a:ext cx="3797300" cy="24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0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Pointing-dependent sensitivity </a:t>
            </a:r>
            <a:br>
              <a:rPr lang="en-US" sz="3500" dirty="0" smtClean="0"/>
            </a:br>
            <a:r>
              <a:rPr lang="en-US" sz="3500" dirty="0" smtClean="0"/>
              <a:t>variations. Different at each dither position:</a:t>
            </a:r>
            <a:endParaRPr lang="en-US" sz="3500" dirty="0"/>
          </a:p>
        </p:txBody>
      </p:sp>
      <p:pic>
        <p:nvPicPr>
          <p:cNvPr id="4" name="Picture 3" descr="Screen Shot 2014-02-20 at 10.2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03172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67619" y="5588000"/>
            <a:ext cx="3422952" cy="0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20762" y="5721048"/>
            <a:ext cx="218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~20 hours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00210" y="5588000"/>
            <a:ext cx="3422952" cy="0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53353" y="5721048"/>
            <a:ext cx="218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~20 hours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8088" y="6129476"/>
            <a:ext cx="77849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Not an </a:t>
            </a:r>
            <a:r>
              <a:rPr lang="en-US" sz="3000" dirty="0" err="1" smtClean="0"/>
              <a:t>intrapixel</a:t>
            </a:r>
            <a:r>
              <a:rPr lang="en-US" sz="3000" dirty="0" smtClean="0"/>
              <a:t> effect!  Maybe flat-field errors? 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55796" y="5760144"/>
            <a:ext cx="188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Crossfield+2010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225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“Ramp” and “fallback” effects:</a:t>
            </a:r>
            <a:endParaRPr lang="en-US" dirty="0"/>
          </a:p>
        </p:txBody>
      </p:sp>
      <p:pic>
        <p:nvPicPr>
          <p:cNvPr id="4" name="Picture 3" descr="Screen Shot 2014-02-20 at 10.2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5365535" cy="3773714"/>
          </a:xfrm>
          <a:prstGeom prst="rect">
            <a:avLst/>
          </a:prstGeom>
        </p:spPr>
      </p:pic>
      <p:pic>
        <p:nvPicPr>
          <p:cNvPr id="5" name="Picture 4" descr="Screen Shot 2014-02-20 at 10.28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85" y="1935238"/>
            <a:ext cx="3851715" cy="308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2476" y="4850974"/>
            <a:ext cx="188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Young+2003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057507"/>
            <a:ext cx="245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Crossfield+2012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1238" y="3752803"/>
            <a:ext cx="32536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/>
              <a:t>HD 209458 photometry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56476" y="3627013"/>
            <a:ext cx="193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/>
              <a:t>MIPS lab </a:t>
            </a:r>
            <a:br>
              <a:rPr lang="en-US" sz="2600" b="1" dirty="0" smtClean="0"/>
            </a:br>
            <a:r>
              <a:rPr lang="en-US" sz="2600" b="1" dirty="0" smtClean="0"/>
              <a:t>test data</a:t>
            </a:r>
            <a:endParaRPr lang="en-US" sz="2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01272" y="2043362"/>
            <a:ext cx="677334" cy="2589165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4018" y="3198805"/>
            <a:ext cx="2310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Ramp (~2%)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272589" y="2588381"/>
            <a:ext cx="500744" cy="169614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833639" y="2208592"/>
            <a:ext cx="3185885" cy="283027"/>
          </a:xfrm>
          <a:prstGeom prst="straightConnector1">
            <a:avLst/>
          </a:prstGeom>
          <a:ln w="57150">
            <a:solidFill>
              <a:srgbClr val="1483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845908" y="2813349"/>
            <a:ext cx="1894115" cy="283028"/>
          </a:xfrm>
          <a:prstGeom prst="straightConnector1">
            <a:avLst/>
          </a:prstGeom>
          <a:ln w="57150">
            <a:solidFill>
              <a:srgbClr val="1483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10227" y="2542379"/>
            <a:ext cx="3150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1483FF"/>
                </a:solidFill>
              </a:rPr>
              <a:t>Fallback (~0.2%)</a:t>
            </a:r>
            <a:endParaRPr lang="en-US" sz="3000" b="1" dirty="0">
              <a:solidFill>
                <a:srgbClr val="1483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651" y="5547789"/>
            <a:ext cx="8074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Reliably measuring planetary phase curves requires </a:t>
            </a:r>
            <a:r>
              <a:rPr lang="en-US" sz="2800" b="1" dirty="0" smtClean="0"/>
              <a:t>lots of testing </a:t>
            </a:r>
            <a:r>
              <a:rPr lang="en-US" sz="2800" dirty="0" smtClean="0"/>
              <a:t>and</a:t>
            </a:r>
            <a:r>
              <a:rPr lang="en-US" sz="2800" b="1" dirty="0" smtClean="0"/>
              <a:t> great stability!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781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21 at 1.5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" y="1412543"/>
            <a:ext cx="5004773" cy="5257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4600" y="6301066"/>
            <a:ext cx="2540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Stevenson+2011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2286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Ramps (and other systematics) require exploring many possible functional forms: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313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7162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Ramps (and other systematics) require exploring many possible functional </a:t>
            </a:r>
            <a:r>
              <a:rPr lang="en-US" sz="3200" dirty="0" smtClean="0"/>
              <a:t>forms:</a:t>
            </a:r>
            <a:endParaRPr lang="en-US" sz="3200" dirty="0"/>
          </a:p>
        </p:txBody>
      </p:sp>
      <p:pic>
        <p:nvPicPr>
          <p:cNvPr id="4" name="Picture 3" descr="Screen Shot 2014-02-21 at 1.5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" y="1412543"/>
            <a:ext cx="5004773" cy="5257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0" y="6301066"/>
            <a:ext cx="276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Stevenson+2011</a:t>
            </a:r>
            <a:endParaRPr lang="en-US" dirty="0"/>
          </a:p>
        </p:txBody>
      </p:sp>
      <p:pic>
        <p:nvPicPr>
          <p:cNvPr id="6" name="Picture 5" descr="Screen Shot 2014-02-21 at 1.59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04" y="4650992"/>
            <a:ext cx="5757096" cy="16149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64894" y="3926044"/>
            <a:ext cx="121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Ramp</a:t>
            </a:r>
          </a:p>
          <a:p>
            <a:pPr algn="ctr"/>
            <a:r>
              <a:rPr lang="en-US" sz="2000" dirty="0" smtClean="0"/>
              <a:t>function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64894" y="4536519"/>
            <a:ext cx="423363" cy="83828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47277" y="3926044"/>
            <a:ext cx="121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Transit</a:t>
            </a:r>
            <a:r>
              <a:rPr lang="en-US" sz="2000" dirty="0"/>
              <a:t> </a:t>
            </a:r>
            <a:r>
              <a:rPr lang="en-US" sz="2000" dirty="0" smtClean="0"/>
              <a:t>depth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9318" y="3963768"/>
            <a:ext cx="121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Goodness-of-fit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41673" y="4610099"/>
            <a:ext cx="193986" cy="7647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249165" y="4536519"/>
            <a:ext cx="99534" cy="83828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4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MIPS: sky background varies in each AOR.</a:t>
            </a:r>
            <a:endParaRPr lang="en-US" sz="3600" dirty="0"/>
          </a:p>
        </p:txBody>
      </p:sp>
      <p:pic>
        <p:nvPicPr>
          <p:cNvPr id="4" name="Content Placeholder 3" descr="Screen Shot 2014-02-20 at 10.10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94" b="-21794"/>
          <a:stretch>
            <a:fillRect/>
          </a:stretch>
        </p:blipFill>
        <p:spPr>
          <a:xfrm>
            <a:off x="6209" y="745816"/>
            <a:ext cx="9054471" cy="4979610"/>
          </a:xfrm>
        </p:spPr>
      </p:pic>
      <p:sp>
        <p:nvSpPr>
          <p:cNvPr id="5" name="TextBox 4"/>
          <p:cNvSpPr txBox="1"/>
          <p:nvPr/>
        </p:nvSpPr>
        <p:spPr>
          <a:xfrm>
            <a:off x="1221616" y="1629493"/>
            <a:ext cx="51888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Stellar photometry is highly stable:</a:t>
            </a:r>
            <a:endParaRPr 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296" y="3057585"/>
            <a:ext cx="5408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Background changes with each AOR: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7396" y="54925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 Calibration issue</a:t>
            </a:r>
            <a:r>
              <a:rPr lang="en-US" sz="3800" dirty="0" smtClean="0"/>
              <a:t>?  Scattered light?</a:t>
            </a:r>
            <a:br>
              <a:rPr lang="en-US" sz="3800" dirty="0" smtClean="0"/>
            </a:br>
            <a:r>
              <a:rPr lang="en-US" sz="3800" dirty="0" smtClean="0"/>
              <a:t>Troubling, but maybe OK for photometry.</a:t>
            </a:r>
            <a:endParaRPr lang="en-US" sz="3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4879528"/>
            <a:ext cx="220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Crossfield+2010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23296" y="4763643"/>
            <a:ext cx="8154498" cy="0"/>
          </a:xfrm>
          <a:prstGeom prst="straightConnector1">
            <a:avLst/>
          </a:prstGeom>
          <a:ln w="539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62667" y="4821113"/>
            <a:ext cx="2189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~20 hours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250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 and Dark </a:t>
            </a:r>
            <a:r>
              <a:rPr lang="en-US" dirty="0" err="1" smtClean="0"/>
              <a:t>Latents</a:t>
            </a:r>
            <a:endParaRPr lang="en-US" dirty="0"/>
          </a:p>
        </p:txBody>
      </p:sp>
      <p:pic>
        <p:nvPicPr>
          <p:cNvPr id="4" name="Picture 3" descr="Screen Shot 2014-02-21 at 1.3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7" y="1417638"/>
            <a:ext cx="5814043" cy="544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122412" y="529366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MIPS handbook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97562" y="2193435"/>
            <a:ext cx="218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Bright </a:t>
            </a:r>
            <a:r>
              <a:rPr lang="en-US" sz="2400" dirty="0" err="1" smtClean="0"/>
              <a:t>latents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97562" y="3538809"/>
            <a:ext cx="218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Dark </a:t>
            </a:r>
            <a:r>
              <a:rPr lang="en-US" sz="2400" dirty="0" err="1" smtClean="0"/>
              <a:t>latents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939235" y="3769642"/>
            <a:ext cx="1558327" cy="1066394"/>
          </a:xfrm>
          <a:prstGeom prst="straightConnector1">
            <a:avLst/>
          </a:prstGeom>
          <a:ln w="984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4733969" y="3769642"/>
            <a:ext cx="1763593" cy="152400"/>
          </a:xfrm>
          <a:prstGeom prst="straightConnector1">
            <a:avLst/>
          </a:prstGeom>
          <a:ln w="984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348417" y="2472415"/>
            <a:ext cx="3301546" cy="1528059"/>
          </a:xfrm>
          <a:prstGeom prst="straightConnector1">
            <a:avLst/>
          </a:prstGeom>
          <a:ln w="984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48417" y="2472415"/>
            <a:ext cx="3301546" cy="375331"/>
          </a:xfrm>
          <a:prstGeom prst="straightConnector1">
            <a:avLst/>
          </a:prstGeom>
          <a:ln w="98425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68741" y="4815863"/>
            <a:ext cx="28245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/>
              <a:t>Could bias </a:t>
            </a:r>
            <a:r>
              <a:rPr lang="en-US" sz="2700" b="1" dirty="0"/>
              <a:t>PSF-fitting </a:t>
            </a:r>
            <a:r>
              <a:rPr lang="en-US" sz="2700" b="1" dirty="0" smtClean="0"/>
              <a:t>or aperture photometry if not recognized. 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321319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567"/>
            <a:ext cx="7772400" cy="1143000"/>
          </a:xfrm>
        </p:spPr>
        <p:txBody>
          <a:bodyPr/>
          <a:lstStyle/>
          <a:p>
            <a:r>
              <a:rPr lang="en-US" dirty="0" smtClean="0"/>
              <a:t>Suggested “Best Practices”: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039681"/>
              </p:ext>
            </p:extLst>
          </p:nvPr>
        </p:nvGraphicFramePr>
        <p:xfrm>
          <a:off x="457200" y="1048610"/>
          <a:ext cx="8229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921"/>
                <a:gridCol w="49406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Systematic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 Strategy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Systematic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offset at </a:t>
                      </a:r>
                      <a:r>
                        <a:rPr lang="en-US" baseline="0" dirty="0" smtClean="0"/>
                        <a:t>dither positions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--Don’t dither during</a:t>
                      </a:r>
                      <a:r>
                        <a:rPr lang="en-US" baseline="0" dirty="0" smtClean="0"/>
                        <a:t> observations</a:t>
                      </a:r>
                      <a:r>
                        <a:rPr lang="en-US" dirty="0" smtClean="0"/>
                        <a:t> 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“Ramp” at observation 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--Pre-flash?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--Use </a:t>
                      </a:r>
                      <a:r>
                        <a:rPr lang="en-US" baseline="0" dirty="0" smtClean="0"/>
                        <a:t>many functional forms to fit.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“Fallback” after</a:t>
                      </a:r>
                      <a:r>
                        <a:rPr lang="en-US" baseline="0" dirty="0" smtClean="0"/>
                        <a:t> ramp saturates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--Obtain detailed detector</a:t>
                      </a:r>
                      <a:r>
                        <a:rPr lang="en-US" baseline="0" dirty="0" smtClean="0"/>
                        <a:t> characterization.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Position-dependent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--Use </a:t>
                      </a:r>
                      <a:r>
                        <a:rPr lang="en-US" baseline="0" dirty="0" smtClean="0"/>
                        <a:t>low-order polynomial in </a:t>
                      </a:r>
                      <a:r>
                        <a:rPr lang="en-US" i="1" baseline="0" dirty="0" smtClean="0"/>
                        <a:t>x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i="1" baseline="0" dirty="0" smtClean="0"/>
                        <a:t>y </a:t>
                      </a:r>
                      <a:r>
                        <a:rPr lang="en-US" i="0" baseline="0" dirty="0" smtClean="0"/>
                        <a:t>in fit.</a:t>
                      </a:r>
                    </a:p>
                    <a:p>
                      <a:r>
                        <a:rPr lang="en-US" i="0" baseline="0" dirty="0" smtClean="0"/>
                        <a:t>--Use empirical flat-field? (may require dithering)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Artificial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background flux variations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--Probably not an issue,</a:t>
                      </a:r>
                      <a:r>
                        <a:rPr lang="en-US" baseline="0" dirty="0" smtClean="0"/>
                        <a:t> but troubling.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Latent bright/dark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--Take ~few frames, then offset for main data.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5173697"/>
            <a:ext cx="8446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PSF</a:t>
            </a:r>
            <a:r>
              <a:rPr lang="en-US" sz="2800" dirty="0"/>
              <a:t>-fitting photometry </a:t>
            </a:r>
            <a:r>
              <a:rPr lang="en-US" sz="2800" dirty="0" smtClean="0"/>
              <a:t>was great for MIPS &amp; IRS.</a:t>
            </a:r>
          </a:p>
          <a:p>
            <a:r>
              <a:rPr lang="en-US" sz="2800" dirty="0" smtClean="0"/>
              <a:t>Will </a:t>
            </a:r>
            <a:r>
              <a:rPr lang="en-US" sz="2800" dirty="0"/>
              <a:t>this be true with JWST’s variable PSF?</a:t>
            </a:r>
          </a:p>
        </p:txBody>
      </p:sp>
    </p:spTree>
    <p:extLst>
      <p:ext uri="{BB962C8B-B14F-4D97-AF65-F5344CB8AC3E}">
        <p14:creationId xmlns:p14="http://schemas.microsoft.com/office/powerpoint/2010/main" val="142065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8.0 </a:t>
            </a:r>
            <a:r>
              <a:rPr lang="en-US" smtClean="0">
                <a:latin typeface="Symbol" pitchFamily="1" charset="2"/>
                <a:ea typeface="Symbol" pitchFamily="1" charset="2"/>
                <a:cs typeface="Symbol" pitchFamily="1" charset="2"/>
              </a:rPr>
              <a:t>m</a:t>
            </a:r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m Ramp – “Charge Trapping”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191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Change in effective gain for 8.0 </a:t>
            </a:r>
            <a:r>
              <a:rPr lang="en-US" sz="1800" dirty="0" smtClean="0">
                <a:latin typeface="Symbol" pitchFamily="1" charset="2"/>
                <a:ea typeface="Symbol" pitchFamily="1" charset="2"/>
                <a:cs typeface="Symbol" pitchFamily="1" charset="2"/>
              </a:rPr>
              <a:t>m</a:t>
            </a: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m staring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Removal of traps in detector material which capture photons thereby reducing measured flux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Traps are long-lived and cross-section is small </a:t>
            </a:r>
            <a:r>
              <a:rPr lang="en-US" sz="1400" dirty="0" smtClean="0">
                <a:sym typeface="Symbol" pitchFamily="1" charset="2"/>
              </a:rPr>
              <a:t> not seen in normal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>
                <a:sym typeface="Symbol" pitchFamily="1" charset="2"/>
              </a:rPr>
              <a:t>Related to but different from long term residual images at 8 </a:t>
            </a:r>
            <a:r>
              <a:rPr lang="en-US" sz="1400" dirty="0" smtClean="0">
                <a:latin typeface="Symbol" pitchFamily="1" charset="2"/>
                <a:ea typeface="Symbol" pitchFamily="1" charset="2"/>
                <a:cs typeface="Symbol" pitchFamily="1" charset="2"/>
                <a:sym typeface="Symbol" pitchFamily="1" charset="2"/>
              </a:rPr>
              <a:t>m</a:t>
            </a:r>
            <a:r>
              <a:rPr lang="en-US" sz="1400" dirty="0" smtClean="0">
                <a:sym typeface="Symbol" pitchFamily="1" charset="2"/>
              </a:rPr>
              <a:t>m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Number of traps dependent on previous observation history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Can mitigate ramp by removing traps prior to observation </a:t>
            </a: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  <a:sym typeface="Symbol" pitchFamily="1" charset="2"/>
              </a:rPr>
              <a:t> pre-flash</a:t>
            </a: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&gt; 2000 </a:t>
            </a:r>
            <a:r>
              <a:rPr lang="en-US" sz="1400" dirty="0" err="1" smtClean="0"/>
              <a:t>MJy</a:t>
            </a:r>
            <a:r>
              <a:rPr lang="en-US" sz="1400" dirty="0" smtClean="0"/>
              <a:t>/</a:t>
            </a:r>
            <a:r>
              <a:rPr lang="en-US" sz="1400" dirty="0" err="1" smtClean="0"/>
              <a:t>sr</a:t>
            </a:r>
            <a:r>
              <a:rPr lang="en-US" sz="1400" dirty="0" smtClean="0"/>
              <a:t> extended blob for 30 minutes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Gain change (G) should have functional form of 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where N is number of traps, F flux of star, and C has all the physics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Best to correct on pixel by pixel basis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Linear for low flux values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lvl="1" eaLnBrk="1" hangingPunct="1">
              <a:lnSpc>
                <a:spcPct val="90000"/>
              </a:lnSpc>
              <a:buFont typeface="Arial" pitchFamily="1" charset="0"/>
              <a:buNone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4581" name="Picture 7" descr="gj436_transit_raw_ch4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95363"/>
            <a:ext cx="41148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gj436_eclipse_raw_ch4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10000"/>
            <a:ext cx="41148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219200" y="5105400"/>
          <a:ext cx="24971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498600" imgH="228600" progId="Equation.3">
                  <p:embed/>
                </p:oleObj>
              </mc:Choice>
              <mc:Fallback>
                <p:oleObj name="Equation" r:id="rId5" imgW="149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24971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6324600" y="6396037"/>
            <a:ext cx="26987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GJ 436b (Deming)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1524000"/>
            <a:ext cx="2083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With pre-flash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5989" y="5486400"/>
            <a:ext cx="251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Without pre-flash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7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10" descr="aperture_plot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466" r="-7466"/>
          <a:stretch>
            <a:fillRect/>
          </a:stretch>
        </p:blipFill>
        <p:spPr/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Correction for HD 189733b </a:t>
            </a:r>
            <a:br>
              <a:rPr lang="en-US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(Knutson et al 2008)</a:t>
            </a:r>
          </a:p>
        </p:txBody>
      </p:sp>
    </p:spTree>
    <p:extLst>
      <p:ext uri="{BB962C8B-B14F-4D97-AF65-F5344CB8AC3E}">
        <p14:creationId xmlns:p14="http://schemas.microsoft.com/office/powerpoint/2010/main" val="140049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5.8 </a:t>
            </a:r>
            <a:r>
              <a:rPr lang="en-US" smtClean="0">
                <a:latin typeface="Symbol" pitchFamily="1" charset="2"/>
                <a:ea typeface="Symbol" pitchFamily="1" charset="2"/>
                <a:cs typeface="Symbol" pitchFamily="1" charset="2"/>
              </a:rPr>
              <a:t>m</a:t>
            </a:r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m Anti-Ramp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191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Decrease in effective signal at 5.8 </a:t>
            </a:r>
            <a:r>
              <a:rPr lang="en-US" sz="2800" dirty="0" smtClean="0">
                <a:latin typeface="Symbol" pitchFamily="1" charset="2"/>
                <a:ea typeface="Symbol" pitchFamily="1" charset="2"/>
                <a:cs typeface="Symbol" pitchFamily="1" charset="2"/>
              </a:rPr>
              <a:t>m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Cannot be charge trapping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Probably a persistence effect in the readout multiplexers</a:t>
            </a:r>
            <a:endParaRPr lang="en-US" dirty="0" smtClean="0">
              <a:sym typeface="Symbol" pitchFamily="1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Need to trend using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 careful not to </a:t>
            </a:r>
            <a:r>
              <a:rPr lang="en-US" dirty="0" err="1" smtClean="0"/>
              <a:t>overfit</a:t>
            </a:r>
            <a:r>
              <a:rPr lang="en-US" dirty="0" smtClean="0"/>
              <a:t>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But do look for weak trends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Appears to be a </a:t>
            </a:r>
            <a:r>
              <a:rPr lang="en-US" sz="2800" dirty="0" err="1" smtClean="0">
                <a:ea typeface="ＭＳ Ｐゴシック" pitchFamily="1" charset="-128"/>
                <a:cs typeface="ＭＳ Ｐゴシック" pitchFamily="1" charset="-128"/>
              </a:rPr>
              <a:t>thresholding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 not see anti-ramp at low flux lev</a:t>
            </a:r>
            <a:r>
              <a:rPr lang="en-US" sz="1600" dirty="0" smtClean="0"/>
              <a:t>els</a:t>
            </a: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lvl="1" eaLnBrk="1" hangingPunct="1">
              <a:lnSpc>
                <a:spcPct val="90000"/>
              </a:lnSpc>
              <a:buFont typeface="Arial" pitchFamily="1" charset="0"/>
              <a:buNone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6628" name="Picture 12" descr="HD189733_f3.png"/>
          <p:cNvPicPr>
            <a:picLocks noChangeAspect="1"/>
          </p:cNvPicPr>
          <p:nvPr/>
        </p:nvPicPr>
        <p:blipFill>
          <a:blip r:embed="rId2"/>
          <a:srcRect t="4054" r="3333"/>
          <a:stretch>
            <a:fillRect/>
          </a:stretch>
        </p:blipFill>
        <p:spPr bwMode="auto">
          <a:xfrm>
            <a:off x="4419600" y="10668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4" descr="hd189733_f3_qfit.png"/>
          <p:cNvPicPr>
            <a:picLocks noChangeAspect="1"/>
          </p:cNvPicPr>
          <p:nvPr/>
        </p:nvPicPr>
        <p:blipFill>
          <a:blip r:embed="rId3"/>
          <a:srcRect t="4054" r="3334"/>
          <a:stretch>
            <a:fillRect/>
          </a:stretch>
        </p:blipFill>
        <p:spPr bwMode="auto">
          <a:xfrm>
            <a:off x="4419600" y="37338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13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Telescope Motions Influence </a:t>
            </a:r>
            <a:b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Photometry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572000" cy="56388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Precision limited by correlated noise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Inter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-pixel gain variations (4-7% across pixel) convolved with pointing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variations for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InSb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arrays</a:t>
            </a:r>
          </a:p>
          <a:p>
            <a:pPr lvl="1"/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Undersampling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increases effect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Pointing variations consist of: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Pointing wobble with amplitude of ~0.08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arcsec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period of 36-60 minutes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Pointing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drift of 0.3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arcsec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/day in 80% of observations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Pointing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jitter of ~0.03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arcsec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amplitude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V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riations are a fraction of IRAC pixel (1.2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arcsec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2" name="Picture 5" descr="deadband_photo_ra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73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Telescope Motions Influence 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Photometry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572000" cy="56388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Precision limited by correlated noise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Inter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-pixel gain variations (4-7% across pixel) convolved with pointing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variations for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InSb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arrays</a:t>
            </a:r>
          </a:p>
          <a:p>
            <a:pPr lvl="1"/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Undersampling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increases effect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Pointing variations consist of: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Pointing wobble with amplitude of ~0.08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arcsec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period of 36-60 minutes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Pointing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drift of 0.3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arcsec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/day in 80% of observations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Pointing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jitter of ~0.03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arcsec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amplitude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V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riations are a fraction of IRAC pixel (1.2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arcsec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05400" y="1600200"/>
            <a:ext cx="3657600" cy="4351338"/>
            <a:chOff x="5105400" y="1600200"/>
            <a:chExt cx="3657600" cy="4351338"/>
          </a:xfrm>
        </p:grpSpPr>
        <p:pic>
          <p:nvPicPr>
            <p:cNvPr id="6" name="Picture 3" descr="x03_ch2_y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63331" y="2251869"/>
              <a:ext cx="3741738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5638800" y="1600200"/>
              <a:ext cx="3048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chemeClr val="bg2"/>
                  </a:solidFill>
                </a:rPr>
                <a:t>Centroid drift of staring mode observation of XO3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21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Intra-pixel Gain Maps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259660" y="1447800"/>
            <a:ext cx="1131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4.5 </a:t>
            </a:r>
            <a:r>
              <a:rPr lang="en-US" dirty="0">
                <a:solidFill>
                  <a:srgbClr val="000000"/>
                </a:solidFill>
                <a:latin typeface="Symbol" charset="0"/>
                <a:cs typeface="Symbol" charset="0"/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144860" y="1447800"/>
            <a:ext cx="1131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3.6 </a:t>
            </a:r>
            <a:r>
              <a:rPr lang="en-US" dirty="0">
                <a:solidFill>
                  <a:srgbClr val="000000"/>
                </a:solidFill>
                <a:latin typeface="Symbol" charset="0"/>
                <a:cs typeface="Symbol" charset="0"/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16389" name="Picture 1" descr="5074-ch1_pmap-emb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343400" cy="35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5068-ch2_pmap-emb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4999"/>
            <a:ext cx="4343400" cy="356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3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Advertisement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ArialMT"/>
              </a:rPr>
              <a:t>Time Series Data Reduction With IRAC - Identifying and Removing Sources of Correlated </a:t>
            </a:r>
            <a:r>
              <a:rPr lang="en-US" dirty="0" smtClean="0">
                <a:solidFill>
                  <a:prstClr val="black"/>
                </a:solidFill>
                <a:latin typeface="ArialMT"/>
              </a:rPr>
              <a:t>Noise</a:t>
            </a:r>
          </a:p>
          <a:p>
            <a:endParaRPr lang="en-US" dirty="0">
              <a:solidFill>
                <a:prstClr val="black"/>
              </a:solidFill>
              <a:latin typeface="ArialM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ArialMT"/>
              </a:rPr>
              <a:t>To be held at the Boston AAS meeting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ArialMT"/>
              </a:rPr>
              <a:t>4 </a:t>
            </a:r>
            <a:r>
              <a:rPr lang="en-US" dirty="0" err="1" smtClean="0">
                <a:solidFill>
                  <a:prstClr val="black"/>
                </a:solidFill>
                <a:latin typeface="ArialMT"/>
              </a:rPr>
              <a:t>hr</a:t>
            </a:r>
            <a:r>
              <a:rPr lang="en-US" dirty="0" smtClean="0">
                <a:solidFill>
                  <a:prstClr val="black"/>
                </a:solidFill>
                <a:latin typeface="ArialMT"/>
              </a:rPr>
              <a:t> splinter session covering warm IRAC data</a:t>
            </a:r>
          </a:p>
          <a:p>
            <a:pPr marL="0" indent="-457200">
              <a:buNone/>
            </a:pPr>
            <a:r>
              <a:rPr lang="en-US" dirty="0">
                <a:solidFill>
                  <a:prstClr val="black"/>
                </a:solidFill>
                <a:latin typeface="ArialMT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MT"/>
              </a:rPr>
              <a:t>Short talks about current data reduction issues</a:t>
            </a:r>
          </a:p>
          <a:p>
            <a:pPr marL="0" indent="-457200">
              <a:buNone/>
            </a:pPr>
            <a:r>
              <a:rPr lang="en-US" dirty="0" smtClean="0">
                <a:solidFill>
                  <a:prstClr val="black"/>
                </a:solidFill>
                <a:latin typeface="ArialMT"/>
              </a:rPr>
              <a:t>	Data challenge</a:t>
            </a:r>
          </a:p>
          <a:p>
            <a:pPr marL="0" indent="-457200">
              <a:buNone/>
            </a:pPr>
            <a:endParaRPr lang="en-US" dirty="0">
              <a:solidFill>
                <a:prstClr val="black"/>
              </a:solidFill>
              <a:latin typeface="ArialMT"/>
            </a:endParaRPr>
          </a:p>
          <a:p>
            <a:pPr marL="0" indent="-457200">
              <a:buNone/>
            </a:pPr>
            <a:r>
              <a:rPr lang="en-US" dirty="0" smtClean="0">
                <a:solidFill>
                  <a:prstClr val="black"/>
                </a:solidFill>
                <a:latin typeface="ArialMT"/>
              </a:rPr>
              <a:t>Currently soliciting input: Please contact Sean Carey, Carl </a:t>
            </a:r>
            <a:r>
              <a:rPr lang="en-US" dirty="0" err="1" smtClean="0">
                <a:solidFill>
                  <a:prstClr val="black"/>
                </a:solidFill>
                <a:latin typeface="ArialMT"/>
              </a:rPr>
              <a:t>Grillmair</a:t>
            </a:r>
            <a:r>
              <a:rPr lang="en-US" dirty="0" smtClean="0">
                <a:solidFill>
                  <a:prstClr val="black"/>
                </a:solidFill>
                <a:latin typeface="ArialMT"/>
              </a:rPr>
              <a:t>, Jim Ingalls or Jessica </a:t>
            </a:r>
            <a:r>
              <a:rPr lang="en-US" dirty="0" err="1" smtClean="0">
                <a:solidFill>
                  <a:prstClr val="black"/>
                </a:solidFill>
                <a:latin typeface="ArialMT"/>
              </a:rPr>
              <a:t>Krick</a:t>
            </a:r>
            <a:r>
              <a:rPr lang="en-US" dirty="0" smtClean="0">
                <a:solidFill>
                  <a:prstClr val="black"/>
                </a:solidFill>
                <a:latin typeface="ArialMT"/>
              </a:rPr>
              <a:t> at the SSC</a:t>
            </a:r>
            <a:endParaRPr lang="en-US" dirty="0">
              <a:solidFill>
                <a:prstClr val="black"/>
              </a:solidFill>
              <a:latin typeface="ArialM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9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P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FC0128"/>
      </a:accent1>
      <a:accent2>
        <a:srgbClr val="114FFB"/>
      </a:accent2>
      <a:accent3>
        <a:srgbClr val="FFFFFF"/>
      </a:accent3>
      <a:accent4>
        <a:srgbClr val="DADADA"/>
      </a:accent4>
      <a:accent5>
        <a:srgbClr val="FDAAAC"/>
      </a:accent5>
      <a:accent6>
        <a:srgbClr val="0E47E3"/>
      </a:accent6>
      <a:hlink>
        <a:srgbClr val="114FFB"/>
      </a:hlink>
      <a:folHlink>
        <a:srgbClr val="8CF4EA"/>
      </a:folHlink>
    </a:clrScheme>
    <a:fontScheme name="SU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6420</TotalTime>
  <Words>1387</Words>
  <Application>Microsoft Macintosh PowerPoint</Application>
  <PresentationFormat>On-screen Show (4:3)</PresentationFormat>
  <Paragraphs>241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SUP</vt:lpstr>
      <vt:lpstr>Office Theme</vt:lpstr>
      <vt:lpstr>Equation</vt:lpstr>
      <vt:lpstr>Considerations For High-Precision Photometry : IRAC Performance</vt:lpstr>
      <vt:lpstr>IRAC Best Performance</vt:lpstr>
      <vt:lpstr>8.0 mm Ramp – “Charge Trapping”</vt:lpstr>
      <vt:lpstr>Correction for HD 189733b  (Knutson et al 2008)</vt:lpstr>
      <vt:lpstr>5.8 mm Anti-Ramp</vt:lpstr>
      <vt:lpstr>Telescope Motions Influence  Photometry</vt:lpstr>
      <vt:lpstr>Telescope Motions Influence  Photometry</vt:lpstr>
      <vt:lpstr>Intra-pixel Gain Maps</vt:lpstr>
      <vt:lpstr>Meeting Advertisement</vt:lpstr>
      <vt:lpstr>Extra Material</vt:lpstr>
      <vt:lpstr>Exoplanet Observation  Simulator</vt:lpstr>
      <vt:lpstr>Efficacy of PCRS peakup and other  pointing considerations</vt:lpstr>
      <vt:lpstr>Photometric Stability for IRAC  is Excellent</vt:lpstr>
      <vt:lpstr>Photometric Stability  with Dithering</vt:lpstr>
      <vt:lpstr>PowerPoint Presentation</vt:lpstr>
      <vt:lpstr>Mid-IR Photometry With  Spitzer/IRS and MIPS </vt:lpstr>
      <vt:lpstr>Mid-IR Eclipses, Transits &amp; Phase Curves</vt:lpstr>
      <vt:lpstr>MIPS &amp; IRS: Known Systematics</vt:lpstr>
      <vt:lpstr>MIPS: 14 dither positions. Sensitivity  at each position varies by ~2%.</vt:lpstr>
      <vt:lpstr>Pointing-dependent sensitivity  variations. Different at each dither position:</vt:lpstr>
      <vt:lpstr>“Ramp” and “fallback” effects:</vt:lpstr>
      <vt:lpstr>PowerPoint Presentation</vt:lpstr>
      <vt:lpstr>Ramps (and other systematics) require exploring many possible functional forms:</vt:lpstr>
      <vt:lpstr>MIPS: sky background varies in each AOR.</vt:lpstr>
      <vt:lpstr>Bright and Dark Latents</vt:lpstr>
      <vt:lpstr>Suggested “Best Practices”:</vt:lpstr>
    </vt:vector>
  </TitlesOfParts>
  <Company>S. Sciranka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</dc:title>
  <dc:creator>S. Sciranka</dc:creator>
  <cp:lastModifiedBy>Ellen O'Leary</cp:lastModifiedBy>
  <cp:revision>99</cp:revision>
  <cp:lastPrinted>2014-03-11T06:25:38Z</cp:lastPrinted>
  <dcterms:created xsi:type="dcterms:W3CDTF">2012-03-29T15:17:22Z</dcterms:created>
  <dcterms:modified xsi:type="dcterms:W3CDTF">2014-03-11T17:14:55Z</dcterms:modified>
</cp:coreProperties>
</file>