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71" r:id="rId2"/>
    <p:sldId id="289" r:id="rId3"/>
    <p:sldId id="285" r:id="rId4"/>
    <p:sldId id="288" r:id="rId5"/>
    <p:sldId id="298" r:id="rId6"/>
    <p:sldId id="287" r:id="rId7"/>
    <p:sldId id="286" r:id="rId8"/>
    <p:sldId id="296" r:id="rId9"/>
    <p:sldId id="290" r:id="rId10"/>
    <p:sldId id="29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ahoma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8"/>
    <a:srgbClr val="008000"/>
    <a:srgbClr val="0000FF"/>
    <a:srgbClr val="D7D7D7"/>
    <a:srgbClr val="B724B5"/>
    <a:srgbClr val="E30000"/>
    <a:srgbClr val="1D7400"/>
    <a:srgbClr val="0B1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3" autoAdjust="0"/>
    <p:restoredTop sz="96626" autoAdjust="0"/>
  </p:normalViewPr>
  <p:slideViewPr>
    <p:cSldViewPr showGuides="1">
      <p:cViewPr varScale="1">
        <p:scale>
          <a:sx n="95" d="100"/>
          <a:sy n="95" d="100"/>
        </p:scale>
        <p:origin x="-360" y="-112"/>
      </p:cViewPr>
      <p:guideLst>
        <p:guide orient="horz" pos="2208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BFC49CF-4936-624B-9C87-448691D696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0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4713C-8E86-0048-919C-7A2A0613809A}" type="slidenum">
              <a:rPr lang="en-US"/>
              <a:pPr/>
              <a:t>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280DA-C40C-7541-9CCD-5E1F015887E7}" type="slidenum">
              <a:rPr lang="en-US"/>
              <a:pPr/>
              <a:t>10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280DA-C40C-7541-9CCD-5E1F015887E7}" type="slidenum">
              <a:rPr lang="en-US"/>
              <a:pPr/>
              <a:t>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280DA-C40C-7541-9CCD-5E1F015887E7}" type="slidenum">
              <a:rPr lang="en-US"/>
              <a:pPr/>
              <a:t>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280DA-C40C-7541-9CCD-5E1F015887E7}" type="slidenum">
              <a:rPr lang="en-US"/>
              <a:pPr/>
              <a:t>4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280DA-C40C-7541-9CCD-5E1F015887E7}" type="slidenum">
              <a:rPr lang="en-US"/>
              <a:pPr/>
              <a:t>5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280DA-C40C-7541-9CCD-5E1F015887E7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280DA-C40C-7541-9CCD-5E1F015887E7}" type="slidenum">
              <a:rPr lang="en-US"/>
              <a:pPr/>
              <a:t>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280DA-C40C-7541-9CCD-5E1F015887E7}" type="slidenum">
              <a:rPr lang="en-US"/>
              <a:pPr/>
              <a:t>8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280DA-C40C-7541-9CCD-5E1F015887E7}" type="slidenum">
              <a:rPr lang="en-US"/>
              <a:pPr/>
              <a:t>9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2D59DD-D12F-F24E-A180-9E42461BB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2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24790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152400"/>
            <a:ext cx="659130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5A805D-56A1-214B-9D4B-7E934A46E5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2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FCC157-6AF8-964F-B91E-39917443B0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3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5AB890-34C3-8A42-84C7-41B1D20588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0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762000"/>
            <a:ext cx="4419600" cy="601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419600" cy="601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E89CFB-E230-AC41-A4CC-8AF81150F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4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8B2174-3EDD-BC41-850B-ED547C3E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7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6EE40F-D848-9B42-B89B-C5E405ADA2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6EFB26-7E75-0746-9A5F-4C83E7AA95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7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E33624-C3E4-3D4F-963B-794DF22CEF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DC95AC-F43A-1142-B402-13378607F1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6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7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762000"/>
            <a:ext cx="89916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1524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4770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1C720C-11C8-C54D-B2BA-942F8F3AC1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9966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rgbClr val="996633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rgbClr val="996633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rgbClr val="996633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rgbClr val="996633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996633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996633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996633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996633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SzPct val="90000"/>
        <a:buFont typeface="Times" charset="0"/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346075" algn="l" rtl="0" fontAlgn="base">
        <a:spcBef>
          <a:spcPct val="20000"/>
        </a:spcBef>
        <a:spcAft>
          <a:spcPct val="0"/>
        </a:spcAft>
        <a:buClr>
          <a:srgbClr val="00FF00"/>
        </a:buClr>
        <a:buSzPct val="90000"/>
        <a:buFont typeface="Wingdings" charset="0"/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3pPr>
      <a:lvl4pPr marL="1541463" indent="-338138" algn="l" rtl="0" fontAlgn="base">
        <a:spcBef>
          <a:spcPct val="20000"/>
        </a:spcBef>
        <a:spcAft>
          <a:spcPct val="0"/>
        </a:spcAft>
        <a:buClr>
          <a:srgbClr val="800080"/>
        </a:buClr>
        <a:buSzPct val="90000"/>
        <a:buFont typeface="Wingdings" charset="0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1939925" indent="-339725" algn="l" rtl="0" fontAlgn="base">
        <a:spcBef>
          <a:spcPct val="20000"/>
        </a:spcBef>
        <a:spcAft>
          <a:spcPct val="0"/>
        </a:spcAft>
        <a:buBlip>
          <a:blip r:embed="rId17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339975" indent="-282575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797175" indent="-282575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254375" indent="-282575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711575" indent="-282575" algn="l" rtl="0" fontAlgn="base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14B1F-F225-7742-AC9C-1649EB3E9873}" type="slidenum">
              <a:rPr lang="en-US"/>
              <a:pPr/>
              <a:t>1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8077200" cy="2209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Data simulations / Community challenges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Stephan </a:t>
            </a:r>
            <a:r>
              <a:rPr lang="en-US" dirty="0" err="1" smtClean="0">
                <a:solidFill>
                  <a:schemeClr val="tx1"/>
                </a:solidFill>
              </a:rPr>
              <a:t>Birkmann</a:t>
            </a:r>
            <a:r>
              <a:rPr lang="en-US" dirty="0" smtClean="0">
                <a:solidFill>
                  <a:schemeClr val="tx1"/>
                </a:solidFill>
              </a:rPr>
              <a:t> / Jeff Valenti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1AE06-BB79-E643-8741-F3A1D3124C4C}" type="slidenum">
              <a:rPr lang="en-US"/>
              <a:pPr/>
              <a:t>10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must be done?  Would you participate?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2060630" cy="1200329"/>
          </a:xfrm>
          <a:prstGeom prst="rect">
            <a:avLst/>
          </a:prstGeom>
          <a:noFill/>
          <a:ln w="4445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Create</a:t>
            </a:r>
          </a:p>
          <a:p>
            <a:pPr algn="ctr"/>
            <a:r>
              <a:rPr lang="en-US" sz="3600" dirty="0" smtClean="0"/>
              <a:t>simulator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125322" y="1147602"/>
            <a:ext cx="2740955" cy="1200329"/>
          </a:xfrm>
          <a:prstGeom prst="rect">
            <a:avLst/>
          </a:prstGeom>
          <a:noFill/>
          <a:ln w="44450">
            <a:solidFill>
              <a:srgbClr val="1D74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Performance</a:t>
            </a:r>
          </a:p>
          <a:p>
            <a:pPr algn="ctr"/>
            <a:r>
              <a:rPr lang="en-US" sz="3600" dirty="0" smtClean="0"/>
              <a:t>Description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424909" y="2895600"/>
            <a:ext cx="2141782" cy="1754327"/>
          </a:xfrm>
          <a:prstGeom prst="rect">
            <a:avLst/>
          </a:prstGeom>
          <a:noFill/>
          <a:ln w="44450">
            <a:solidFill>
              <a:srgbClr val="1D74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Release</a:t>
            </a:r>
          </a:p>
          <a:p>
            <a:pPr algn="ctr"/>
            <a:r>
              <a:rPr lang="en-US" sz="3600" dirty="0" smtClean="0"/>
              <a:t>simulated</a:t>
            </a:r>
          </a:p>
          <a:p>
            <a:pPr algn="ctr"/>
            <a:r>
              <a:rPr lang="en-US" sz="3600" dirty="0" smtClean="0"/>
              <a:t>data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3166980"/>
            <a:ext cx="2108420" cy="1200329"/>
          </a:xfrm>
          <a:prstGeom prst="rect">
            <a:avLst/>
          </a:prstGeom>
          <a:noFill/>
          <a:ln w="44450">
            <a:solidFill>
              <a:srgbClr val="E3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D</a:t>
            </a:r>
            <a:r>
              <a:rPr lang="en-US" sz="3600" dirty="0" smtClean="0"/>
              <a:t>ata</a:t>
            </a:r>
          </a:p>
          <a:p>
            <a:pPr algn="ctr"/>
            <a:r>
              <a:rPr lang="en-US" sz="3600" dirty="0" smtClean="0"/>
              <a:t>challenge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465485" y="5257800"/>
            <a:ext cx="2060630" cy="1200329"/>
          </a:xfrm>
          <a:prstGeom prst="rect">
            <a:avLst/>
          </a:prstGeom>
          <a:noFill/>
          <a:ln w="44450">
            <a:solidFill>
              <a:srgbClr val="1D74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Release</a:t>
            </a:r>
          </a:p>
          <a:p>
            <a:pPr algn="ctr"/>
            <a:r>
              <a:rPr lang="en-US" sz="3600" dirty="0" smtClean="0"/>
              <a:t>simulator</a:t>
            </a:r>
            <a:endParaRPr lang="en-US" sz="3600" dirty="0"/>
          </a:p>
        </p:txBody>
      </p:sp>
      <p:cxnSp>
        <p:nvCxnSpPr>
          <p:cNvPr id="19" name="Elbow Connector 18"/>
          <p:cNvCxnSpPr>
            <a:stCxn id="3" idx="2"/>
            <a:endCxn id="9" idx="1"/>
          </p:cNvCxnSpPr>
          <p:nvPr/>
        </p:nvCxnSpPr>
        <p:spPr bwMode="auto">
          <a:xfrm rot="16200000" flipH="1">
            <a:off x="1627195" y="1975049"/>
            <a:ext cx="1429435" cy="2165994"/>
          </a:xfrm>
          <a:prstGeom prst="bentConnector2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Elbow Connector 21"/>
          <p:cNvCxnSpPr>
            <a:stCxn id="3" idx="2"/>
            <a:endCxn id="11" idx="1"/>
          </p:cNvCxnSpPr>
          <p:nvPr/>
        </p:nvCxnSpPr>
        <p:spPr bwMode="auto">
          <a:xfrm rot="16200000" flipH="1">
            <a:off x="604882" y="2997362"/>
            <a:ext cx="3514636" cy="2206570"/>
          </a:xfrm>
          <a:prstGeom prst="bentConnector2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3" idx="3"/>
            <a:endCxn id="8" idx="1"/>
          </p:cNvCxnSpPr>
          <p:nvPr/>
        </p:nvCxnSpPr>
        <p:spPr bwMode="auto">
          <a:xfrm>
            <a:off x="2289230" y="1743165"/>
            <a:ext cx="836092" cy="4602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>
            <a:stCxn id="9" idx="3"/>
            <a:endCxn id="10" idx="1"/>
          </p:cNvCxnSpPr>
          <p:nvPr/>
        </p:nvCxnSpPr>
        <p:spPr bwMode="auto">
          <a:xfrm flipV="1">
            <a:off x="5566691" y="3767145"/>
            <a:ext cx="986509" cy="5619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89763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1AE06-BB79-E643-8741-F3A1D3124C4C}" type="slidenum">
              <a:rPr lang="en-US"/>
              <a:pPr/>
              <a:t>2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 uses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2060630" cy="1200329"/>
          </a:xfrm>
          <a:prstGeom prst="rect">
            <a:avLst/>
          </a:prstGeom>
          <a:noFill/>
          <a:ln w="4445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Create</a:t>
            </a:r>
          </a:p>
          <a:p>
            <a:pPr algn="ctr"/>
            <a:r>
              <a:rPr lang="en-US" sz="3600" dirty="0" smtClean="0"/>
              <a:t>simulator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125322" y="1147602"/>
            <a:ext cx="2740955" cy="1200329"/>
          </a:xfrm>
          <a:prstGeom prst="rect">
            <a:avLst/>
          </a:prstGeom>
          <a:noFill/>
          <a:ln w="44450">
            <a:solidFill>
              <a:srgbClr val="1D74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Performance</a:t>
            </a:r>
          </a:p>
          <a:p>
            <a:pPr algn="ctr"/>
            <a:r>
              <a:rPr lang="en-US" sz="3600" dirty="0" smtClean="0"/>
              <a:t>Description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424909" y="2895600"/>
            <a:ext cx="2141782" cy="1754327"/>
          </a:xfrm>
          <a:prstGeom prst="rect">
            <a:avLst/>
          </a:prstGeom>
          <a:noFill/>
          <a:ln w="44450">
            <a:solidFill>
              <a:srgbClr val="1D74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Release</a:t>
            </a:r>
          </a:p>
          <a:p>
            <a:pPr algn="ctr"/>
            <a:r>
              <a:rPr lang="en-US" sz="3600" dirty="0" smtClean="0"/>
              <a:t>simulated</a:t>
            </a:r>
          </a:p>
          <a:p>
            <a:pPr algn="ctr"/>
            <a:r>
              <a:rPr lang="en-US" sz="3600" dirty="0" smtClean="0"/>
              <a:t>data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895600"/>
            <a:ext cx="2108420" cy="1754327"/>
          </a:xfrm>
          <a:prstGeom prst="rect">
            <a:avLst/>
          </a:prstGeom>
          <a:noFill/>
          <a:ln w="44450">
            <a:solidFill>
              <a:srgbClr val="E3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Organize</a:t>
            </a:r>
          </a:p>
          <a:p>
            <a:pPr algn="ctr"/>
            <a:r>
              <a:rPr lang="en-US" sz="3600" dirty="0" smtClean="0"/>
              <a:t>data</a:t>
            </a:r>
          </a:p>
          <a:p>
            <a:pPr algn="ctr"/>
            <a:r>
              <a:rPr lang="en-US" sz="3600" dirty="0" smtClean="0"/>
              <a:t>challenge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465485" y="5257800"/>
            <a:ext cx="2060630" cy="1200329"/>
          </a:xfrm>
          <a:prstGeom prst="rect">
            <a:avLst/>
          </a:prstGeom>
          <a:noFill/>
          <a:ln w="44450">
            <a:solidFill>
              <a:srgbClr val="1D74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Release</a:t>
            </a:r>
          </a:p>
          <a:p>
            <a:pPr algn="ctr"/>
            <a:r>
              <a:rPr lang="en-US" sz="3600" dirty="0" smtClean="0"/>
              <a:t>simulator</a:t>
            </a:r>
            <a:endParaRPr lang="en-US" sz="3600" dirty="0"/>
          </a:p>
        </p:txBody>
      </p:sp>
      <p:cxnSp>
        <p:nvCxnSpPr>
          <p:cNvPr id="19" name="Elbow Connector 18"/>
          <p:cNvCxnSpPr>
            <a:stCxn id="3" idx="2"/>
            <a:endCxn id="9" idx="1"/>
          </p:cNvCxnSpPr>
          <p:nvPr/>
        </p:nvCxnSpPr>
        <p:spPr bwMode="auto">
          <a:xfrm rot="16200000" flipH="1">
            <a:off x="1627195" y="1975049"/>
            <a:ext cx="1429435" cy="2165994"/>
          </a:xfrm>
          <a:prstGeom prst="bentConnector2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Elbow Connector 21"/>
          <p:cNvCxnSpPr>
            <a:stCxn id="3" idx="2"/>
            <a:endCxn id="11" idx="1"/>
          </p:cNvCxnSpPr>
          <p:nvPr/>
        </p:nvCxnSpPr>
        <p:spPr bwMode="auto">
          <a:xfrm rot="16200000" flipH="1">
            <a:off x="604882" y="2997362"/>
            <a:ext cx="3514636" cy="2206570"/>
          </a:xfrm>
          <a:prstGeom prst="bentConnector2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3" idx="3"/>
            <a:endCxn id="8" idx="1"/>
          </p:cNvCxnSpPr>
          <p:nvPr/>
        </p:nvCxnSpPr>
        <p:spPr bwMode="auto">
          <a:xfrm>
            <a:off x="2289230" y="1743165"/>
            <a:ext cx="836092" cy="4602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>
            <a:stCxn id="9" idx="3"/>
            <a:endCxn id="10" idx="1"/>
          </p:cNvCxnSpPr>
          <p:nvPr/>
        </p:nvCxnSpPr>
        <p:spPr bwMode="auto">
          <a:xfrm>
            <a:off x="5566691" y="3772764"/>
            <a:ext cx="986509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47878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1AE06-BB79-E643-8741-F3A1D3124C4C}" type="slidenum">
              <a:rPr lang="en-US"/>
              <a:pPr/>
              <a:t>3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 on simulation </a:t>
            </a:r>
            <a:r>
              <a:rPr lang="en-US" dirty="0"/>
              <a:t>g</a:t>
            </a:r>
            <a:r>
              <a:rPr lang="en-US" dirty="0" smtClean="0"/>
              <a:t>uidelines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Science inputs</a:t>
            </a:r>
          </a:p>
          <a:p>
            <a:pPr lvl="1"/>
            <a:r>
              <a:rPr lang="en-US" sz="2800" dirty="0" smtClean="0"/>
              <a:t>e.g., simulated </a:t>
            </a:r>
            <a:r>
              <a:rPr lang="en-US" sz="2800" dirty="0" smtClean="0"/>
              <a:t>spectrum, parameter space</a:t>
            </a:r>
            <a:endParaRPr lang="en-US" sz="2800" dirty="0" smtClean="0"/>
          </a:p>
          <a:p>
            <a:pPr lvl="4"/>
            <a:endParaRPr lang="en-US" dirty="0"/>
          </a:p>
          <a:p>
            <a:r>
              <a:rPr lang="en-US" sz="3200" dirty="0" smtClean="0"/>
              <a:t>Operational </a:t>
            </a:r>
            <a:r>
              <a:rPr lang="en-US" sz="3200" dirty="0" smtClean="0"/>
              <a:t>assumptions (the “rules”)</a:t>
            </a:r>
            <a:endParaRPr lang="en-US" sz="3200" dirty="0" smtClean="0"/>
          </a:p>
          <a:p>
            <a:pPr lvl="1"/>
            <a:r>
              <a:rPr lang="en-US" sz="2800" dirty="0" smtClean="0"/>
              <a:t>e.g., reset, read, read</a:t>
            </a:r>
          </a:p>
          <a:p>
            <a:pPr lvl="4"/>
            <a:endParaRPr lang="en-US" dirty="0"/>
          </a:p>
          <a:p>
            <a:r>
              <a:rPr lang="en-US" sz="3200" dirty="0" smtClean="0"/>
              <a:t>Instrumental effects to consider</a:t>
            </a:r>
          </a:p>
          <a:p>
            <a:pPr lvl="1"/>
            <a:r>
              <a:rPr lang="en-US" sz="2800" dirty="0" smtClean="0"/>
              <a:t>e.g., photon noise, read </a:t>
            </a:r>
            <a:r>
              <a:rPr lang="en-US" sz="2800" dirty="0" smtClean="0"/>
              <a:t>noise, </a:t>
            </a:r>
            <a:r>
              <a:rPr lang="en-US" dirty="0" smtClean="0"/>
              <a:t>intra-pixel, …</a:t>
            </a:r>
            <a:endParaRPr lang="en-US" sz="2800" dirty="0" smtClean="0"/>
          </a:p>
          <a:p>
            <a:pPr lvl="4"/>
            <a:endParaRPr lang="en-US" dirty="0"/>
          </a:p>
          <a:p>
            <a:r>
              <a:rPr lang="en-US" sz="3200" dirty="0" smtClean="0"/>
              <a:t>Presentation of results</a:t>
            </a:r>
          </a:p>
          <a:p>
            <a:pPr lvl="1"/>
            <a:r>
              <a:rPr lang="en-US" sz="2800" dirty="0" smtClean="0"/>
              <a:t>e.g., PPM vs. wavelength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1AE06-BB79-E643-8741-F3A1D3124C4C}" type="slidenum">
              <a:rPr lang="en-US"/>
              <a:pPr/>
              <a:t>4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</a:t>
            </a:r>
            <a:r>
              <a:rPr lang="en-US" dirty="0"/>
              <a:t>d</a:t>
            </a:r>
            <a:r>
              <a:rPr lang="en-US" dirty="0" smtClean="0"/>
              <a:t>escription </a:t>
            </a:r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3" name="Picture 2" descr="lo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1" y="1099992"/>
            <a:ext cx="8094309" cy="5322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05042" y="1600200"/>
            <a:ext cx="38043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B724B5"/>
                </a:solidFill>
              </a:rPr>
              <a:t>PPM vs. wavelength</a:t>
            </a:r>
          </a:p>
          <a:p>
            <a:r>
              <a:rPr lang="en-US" dirty="0">
                <a:solidFill>
                  <a:srgbClr val="B724B5"/>
                </a:solidFill>
              </a:rPr>
              <a:t>6</a:t>
            </a:r>
            <a:r>
              <a:rPr lang="en-US" dirty="0" smtClean="0">
                <a:solidFill>
                  <a:srgbClr val="B724B5"/>
                </a:solidFill>
              </a:rPr>
              <a:t>-hr clock time </a:t>
            </a:r>
            <a:r>
              <a:rPr lang="en-US" dirty="0" smtClean="0">
                <a:solidFill>
                  <a:srgbClr val="B724B5"/>
                </a:solidFill>
                <a:sym typeface="Wingdings"/>
              </a:rPr>
              <a:t> 1 </a:t>
            </a:r>
            <a:r>
              <a:rPr lang="en-US" dirty="0" err="1" smtClean="0">
                <a:solidFill>
                  <a:srgbClr val="B724B5"/>
                </a:solidFill>
                <a:sym typeface="Wingdings"/>
              </a:rPr>
              <a:t>hr</a:t>
            </a:r>
            <a:endParaRPr lang="en-US" dirty="0" smtClean="0">
              <a:solidFill>
                <a:srgbClr val="B724B5"/>
              </a:solidFill>
            </a:endParaRPr>
          </a:p>
          <a:p>
            <a:r>
              <a:rPr lang="en-US" dirty="0" smtClean="0">
                <a:solidFill>
                  <a:srgbClr val="B724B5"/>
                </a:solidFill>
              </a:rPr>
              <a:t>R=700 bin </a:t>
            </a:r>
            <a:r>
              <a:rPr lang="en-US" dirty="0" smtClean="0">
                <a:solidFill>
                  <a:srgbClr val="B724B5"/>
                </a:solidFill>
                <a:sym typeface="Wingdings"/>
              </a:rPr>
              <a:t> R=100</a:t>
            </a:r>
            <a:endParaRPr lang="en-US" dirty="0" smtClean="0">
              <a:solidFill>
                <a:srgbClr val="B724B5"/>
              </a:solidFill>
            </a:endParaRPr>
          </a:p>
        </p:txBody>
      </p:sp>
      <p:pic>
        <p:nvPicPr>
          <p:cNvPr id="2" name="Picture 1" descr="phoenix_T03200_G140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14400"/>
            <a:ext cx="56388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878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1AE06-BB79-E643-8741-F3A1D3124C4C}" type="slidenum">
              <a:rPr lang="en-US"/>
              <a:pPr/>
              <a:t>5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agree </a:t>
            </a:r>
            <a:r>
              <a:rPr lang="en-US" dirty="0" smtClean="0"/>
              <a:t>on simulation </a:t>
            </a:r>
            <a:r>
              <a:rPr lang="en-US" dirty="0" smtClean="0"/>
              <a:t>guidelines?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(Very) small working group?</a:t>
            </a:r>
            <a:endParaRPr lang="en-US" sz="3200" dirty="0" smtClean="0"/>
          </a:p>
          <a:p>
            <a:pPr lvl="1"/>
            <a:r>
              <a:rPr lang="en-US" sz="2800" dirty="0" smtClean="0"/>
              <a:t>1-2 participants per IDT</a:t>
            </a:r>
          </a:p>
          <a:p>
            <a:pPr lvl="1"/>
            <a:r>
              <a:rPr lang="en-US" dirty="0" smtClean="0"/>
              <a:t>when?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4767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1AE06-BB79-E643-8741-F3A1D3124C4C}" type="slidenum">
              <a:rPr lang="en-US"/>
              <a:pPr/>
              <a:t>6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 challenges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Types of simulated data</a:t>
            </a:r>
          </a:p>
          <a:p>
            <a:pPr lvl="1"/>
            <a:r>
              <a:rPr lang="en-US" dirty="0" smtClean="0"/>
              <a:t>Raw images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nstrument artifacts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educed spectroscopy/photometry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odel constraints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Types of analyses</a:t>
            </a:r>
          </a:p>
          <a:p>
            <a:pPr lvl="1"/>
            <a:r>
              <a:rPr lang="en-US" dirty="0" smtClean="0"/>
              <a:t>Recover inputs with knowledge of input</a:t>
            </a:r>
          </a:p>
          <a:p>
            <a:pPr lvl="1"/>
            <a:r>
              <a:rPr lang="en-US" dirty="0" smtClean="0"/>
              <a:t>Recover inputs from blind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567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1AE06-BB79-E643-8741-F3A1D3124C4C}" type="slidenum">
              <a:rPr lang="en-US"/>
              <a:pPr/>
              <a:t>7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(Benefits of data challenges)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(Build community support)</a:t>
            </a:r>
          </a:p>
          <a:p>
            <a:pPr lvl="1"/>
            <a:r>
              <a:rPr lang="en-US" i="1" dirty="0" smtClean="0"/>
              <a:t>We are beyond this point</a:t>
            </a:r>
          </a:p>
          <a:p>
            <a:pPr lvl="4"/>
            <a:endParaRPr lang="en-US" sz="1600" dirty="0" smtClean="0"/>
          </a:p>
          <a:p>
            <a:r>
              <a:rPr lang="en-US" dirty="0" smtClean="0"/>
              <a:t>(List key factors that affect experiment)</a:t>
            </a:r>
          </a:p>
          <a:p>
            <a:pPr lvl="1"/>
            <a:r>
              <a:rPr lang="en-US" dirty="0" smtClean="0"/>
              <a:t>Data quality issues</a:t>
            </a:r>
          </a:p>
          <a:p>
            <a:pPr lvl="1"/>
            <a:r>
              <a:rPr lang="en-US" dirty="0" smtClean="0"/>
              <a:t>Model parameters</a:t>
            </a:r>
          </a:p>
          <a:p>
            <a:pPr lvl="1"/>
            <a:r>
              <a:rPr lang="en-US" i="1" dirty="0" smtClean="0"/>
              <a:t>Product of simulation step</a:t>
            </a:r>
          </a:p>
          <a:p>
            <a:pPr lvl="3"/>
            <a:endParaRPr lang="en-US" sz="1600" i="1" dirty="0" smtClean="0"/>
          </a:p>
          <a:p>
            <a:r>
              <a:rPr lang="en-US" dirty="0"/>
              <a:t>(Build familiarity with ground system)</a:t>
            </a:r>
          </a:p>
          <a:p>
            <a:pPr lvl="1"/>
            <a:r>
              <a:rPr lang="en-US" dirty="0"/>
              <a:t>Standard data products</a:t>
            </a:r>
          </a:p>
          <a:p>
            <a:pPr lvl="1"/>
            <a:r>
              <a:rPr lang="en-US" dirty="0"/>
              <a:t>Observing templates</a:t>
            </a:r>
          </a:p>
          <a:p>
            <a:pPr lvl="1"/>
            <a:r>
              <a:rPr lang="en-US" i="1" dirty="0"/>
              <a:t>Product of simulation step</a:t>
            </a:r>
            <a:endParaRPr lang="en-US" dirty="0"/>
          </a:p>
          <a:p>
            <a:pPr lvl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24089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1AE06-BB79-E643-8741-F3A1D3124C4C}" type="slidenum">
              <a:rPr lang="en-US"/>
              <a:pPr/>
              <a:t>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data challenges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Formulate observing strategy based on...</a:t>
            </a:r>
          </a:p>
          <a:p>
            <a:pPr lvl="1"/>
            <a:r>
              <a:rPr lang="en-US" dirty="0" smtClean="0"/>
              <a:t>Ability to remove known instrumental effects</a:t>
            </a:r>
          </a:p>
          <a:p>
            <a:pPr lvl="2"/>
            <a:r>
              <a:rPr lang="en-US" dirty="0" smtClean="0"/>
              <a:t>e.g., persistence, ghosts, jitter</a:t>
            </a:r>
          </a:p>
          <a:p>
            <a:pPr lvl="2"/>
            <a:r>
              <a:rPr lang="en-US" i="1" dirty="0" smtClean="0"/>
              <a:t>Only useful until real data are released</a:t>
            </a:r>
          </a:p>
          <a:p>
            <a:pPr lvl="1"/>
            <a:r>
              <a:rPr lang="en-US" dirty="0" smtClean="0"/>
              <a:t>Ability to recover input model parameters</a:t>
            </a:r>
          </a:p>
          <a:p>
            <a:pPr lvl="2"/>
            <a:r>
              <a:rPr lang="en-US" dirty="0" smtClean="0"/>
              <a:t>e.g., composition, thermal structure</a:t>
            </a:r>
          </a:p>
          <a:p>
            <a:pPr lvl="2"/>
            <a:r>
              <a:rPr lang="en-US" i="1" dirty="0" smtClean="0"/>
              <a:t>Useful throughout mission lifetime</a:t>
            </a:r>
          </a:p>
          <a:p>
            <a:pPr lvl="4"/>
            <a:endParaRPr lang="en-US" sz="1600" dirty="0" smtClean="0"/>
          </a:p>
          <a:p>
            <a:r>
              <a:rPr lang="en-US" dirty="0" smtClean="0"/>
              <a:t>Inform TAC</a:t>
            </a:r>
          </a:p>
          <a:p>
            <a:pPr lvl="1"/>
            <a:r>
              <a:rPr lang="en-US" dirty="0" smtClean="0"/>
              <a:t>Allocate observing time wisely</a:t>
            </a:r>
          </a:p>
          <a:p>
            <a:pPr lvl="4"/>
            <a:endParaRPr lang="en-US" sz="1600" dirty="0"/>
          </a:p>
          <a:p>
            <a:r>
              <a:rPr lang="en-US" dirty="0" smtClean="0"/>
              <a:t>Facilitate pipeline algorithm development</a:t>
            </a:r>
          </a:p>
        </p:txBody>
      </p:sp>
    </p:spTree>
    <p:extLst>
      <p:ext uri="{BB962C8B-B14F-4D97-AF65-F5344CB8AC3E}">
        <p14:creationId xmlns:p14="http://schemas.microsoft.com/office/powerpoint/2010/main" val="1294488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1AE06-BB79-E643-8741-F3A1D3124C4C}" type="slidenum">
              <a:rPr lang="en-US"/>
              <a:pPr/>
              <a:t>9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in data challenges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Craft </a:t>
            </a:r>
            <a:r>
              <a:rPr lang="en-US" dirty="0"/>
              <a:t>better proposals</a:t>
            </a:r>
          </a:p>
          <a:p>
            <a:pPr lvl="1"/>
            <a:r>
              <a:rPr lang="en-US" dirty="0" smtClean="0"/>
              <a:t>Become a recognized expert</a:t>
            </a:r>
          </a:p>
          <a:p>
            <a:pPr lvl="1"/>
            <a:r>
              <a:rPr lang="en-US" dirty="0"/>
              <a:t>Advertise instrument </a:t>
            </a:r>
            <a:r>
              <a:rPr lang="en-US" dirty="0" smtClean="0"/>
              <a:t>capabilities</a:t>
            </a:r>
          </a:p>
          <a:p>
            <a:pPr lvl="1"/>
            <a:r>
              <a:rPr lang="en-US" dirty="0" smtClean="0"/>
              <a:t>(Obtain funding)</a:t>
            </a:r>
          </a:p>
          <a:p>
            <a:pPr lvl="4"/>
            <a:endParaRPr lang="en-US" dirty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May help competing proposals</a:t>
            </a:r>
          </a:p>
          <a:p>
            <a:pPr lvl="1"/>
            <a:r>
              <a:rPr lang="en-US" dirty="0" smtClean="0"/>
              <a:t>Requires significant effort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78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FF"/>
            </a:solidFill>
            <a:effectLst/>
            <a:latin typeface="Tahoma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FF"/>
            </a:solidFill>
            <a:effectLst/>
            <a:latin typeface="Tahoma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3492</TotalTime>
  <Words>330</Words>
  <Application>Microsoft Macintosh PowerPoint</Application>
  <PresentationFormat>On-screen Show (4:3)</PresentationFormat>
  <Paragraphs>112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Data simulations / Community challenges  Stephan Birkmann / Jeff Valenti</vt:lpstr>
      <vt:lpstr>Simulator uses</vt:lpstr>
      <vt:lpstr>Agree on simulation guidelines</vt:lpstr>
      <vt:lpstr>Performance description examples</vt:lpstr>
      <vt:lpstr>How to agree on simulation guidelines?</vt:lpstr>
      <vt:lpstr>Types of data challenges</vt:lpstr>
      <vt:lpstr>(Benefits of data challenges)</vt:lpstr>
      <vt:lpstr>Benefits of data challenges</vt:lpstr>
      <vt:lpstr>Participation in data challenges</vt:lpstr>
      <vt:lpstr>Which must be done?  Would you participate?</vt:lpstr>
    </vt:vector>
  </TitlesOfParts>
  <Manager/>
  <Company>Jeff Valenti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</dc:title>
  <dc:subject/>
  <dc:creator>Jeff Valenti</dc:creator>
  <cp:keywords/>
  <dc:description/>
  <cp:lastModifiedBy>SRE-S</cp:lastModifiedBy>
  <cp:revision>90</cp:revision>
  <dcterms:created xsi:type="dcterms:W3CDTF">2005-10-07T02:58:16Z</dcterms:created>
  <dcterms:modified xsi:type="dcterms:W3CDTF">2014-03-13T15:28:25Z</dcterms:modified>
  <cp:category/>
</cp:coreProperties>
</file>