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7" r:id="rId2"/>
    <p:sldId id="280" r:id="rId3"/>
    <p:sldId id="316" r:id="rId4"/>
    <p:sldId id="327" r:id="rId5"/>
    <p:sldId id="326" r:id="rId6"/>
    <p:sldId id="325" r:id="rId7"/>
    <p:sldId id="324" r:id="rId8"/>
    <p:sldId id="286" r:id="rId9"/>
    <p:sldId id="278" r:id="rId10"/>
    <p:sldId id="288" r:id="rId11"/>
    <p:sldId id="290" r:id="rId12"/>
    <p:sldId id="293" r:id="rId13"/>
    <p:sldId id="295" r:id="rId14"/>
    <p:sldId id="323" r:id="rId15"/>
    <p:sldId id="289" r:id="rId16"/>
    <p:sldId id="262" r:id="rId17"/>
    <p:sldId id="263" r:id="rId18"/>
    <p:sldId id="264" r:id="rId19"/>
    <p:sldId id="307" r:id="rId20"/>
    <p:sldId id="308" r:id="rId21"/>
    <p:sldId id="309" r:id="rId22"/>
    <p:sldId id="310" r:id="rId23"/>
    <p:sldId id="311" r:id="rId24"/>
    <p:sldId id="312" r:id="rId25"/>
    <p:sldId id="322" r:id="rId26"/>
    <p:sldId id="299" r:id="rId27"/>
    <p:sldId id="321" r:id="rId28"/>
    <p:sldId id="320" r:id="rId29"/>
    <p:sldId id="298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128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08860-D2BD-F342-8C54-3E0512913CEE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78CEC-8F57-7C48-B334-E666E5B6F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78CEC-8F57-7C48-B334-E666E5B6F3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7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1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EBEF52FA-6E94-664F-AD94-97C74D9DFB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3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3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8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BBBE7-5137-CF43-A2C3-1337FE734270}" type="datetimeFigureOut">
              <a:rPr lang="en-US" smtClean="0"/>
              <a:t>3/12/14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j1214_clou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849" y="0"/>
            <a:ext cx="9451849" cy="70559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3740" y="5080290"/>
            <a:ext cx="4671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Jacob Bean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University of Chicago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85128" y="642876"/>
            <a:ext cx="64905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FFFFFF"/>
                </a:solidFill>
              </a:rPr>
              <a:t>Targets for JWST:</a:t>
            </a:r>
          </a:p>
          <a:p>
            <a:pPr algn="r"/>
            <a:r>
              <a:rPr lang="en-US" sz="4400" b="1" i="1" dirty="0" smtClean="0">
                <a:solidFill>
                  <a:srgbClr val="FFFFFF"/>
                </a:solidFill>
              </a:rPr>
              <a:t>Ground-Based Transits and Radial Velocity</a:t>
            </a:r>
            <a:endParaRPr lang="en-US" sz="4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7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o.pn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55" y="-2329243"/>
            <a:ext cx="7341032" cy="119380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9305" y="2851922"/>
            <a:ext cx="733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Ground-Based Transit Searches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79264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7" descr="mearth12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-19281" r="-19281"/>
          <a:stretch>
            <a:fillRect/>
          </a:stretch>
        </p:blipFill>
        <p:spPr>
          <a:xfrm>
            <a:off x="2971800" y="762000"/>
            <a:ext cx="6994960" cy="3786188"/>
          </a:xfrm>
        </p:spPr>
      </p:pic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1" y="-152400"/>
            <a:ext cx="5181600" cy="1143000"/>
          </a:xfrm>
        </p:spPr>
        <p:txBody>
          <a:bodyPr/>
          <a:lstStyle/>
          <a:p>
            <a:r>
              <a:rPr lang="en-US" sz="4000" b="1" dirty="0">
                <a:latin typeface="Tahoma" charset="0"/>
              </a:rPr>
              <a:t>The </a:t>
            </a:r>
            <a:r>
              <a:rPr lang="en-US" sz="4000" b="1" dirty="0" err="1">
                <a:latin typeface="Tahoma" charset="0"/>
              </a:rPr>
              <a:t>MEarth</a:t>
            </a:r>
            <a:r>
              <a:rPr lang="en-US" sz="4000" b="1" dirty="0">
                <a:latin typeface="Tahoma" charset="0"/>
              </a:rPr>
              <a:t> Project</a:t>
            </a:r>
          </a:p>
        </p:txBody>
      </p:sp>
      <p:sp>
        <p:nvSpPr>
          <p:cNvPr id="266247" name="Text Box 7"/>
          <p:cNvSpPr txBox="1">
            <a:spLocks noChangeArrowheads="1"/>
          </p:cNvSpPr>
          <p:nvPr/>
        </p:nvSpPr>
        <p:spPr bwMode="auto">
          <a:xfrm>
            <a:off x="4114800" y="685800"/>
            <a:ext cx="4724400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Tahoma" charset="0"/>
              </a:rPr>
              <a:t> </a:t>
            </a:r>
            <a:r>
              <a:rPr lang="en-US" sz="1600" dirty="0" err="1" smtClean="0">
                <a:latin typeface="Tahoma" charset="0"/>
              </a:rPr>
              <a:t>Nutzman</a:t>
            </a:r>
            <a:r>
              <a:rPr lang="en-US" sz="1600" dirty="0" smtClean="0">
                <a:latin typeface="Tahoma" charset="0"/>
              </a:rPr>
              <a:t> </a:t>
            </a:r>
            <a:r>
              <a:rPr lang="en-US" sz="1600" dirty="0">
                <a:latin typeface="Tahoma" charset="0"/>
              </a:rPr>
              <a:t>&amp; Charbonneau 2008;</a:t>
            </a:r>
            <a:r>
              <a:rPr lang="en-US" sz="1600" dirty="0" smtClean="0">
                <a:latin typeface="Tahoma" charset="0"/>
              </a:rPr>
              <a:t> Berta </a:t>
            </a:r>
            <a:r>
              <a:rPr lang="en-US" sz="1600" dirty="0">
                <a:latin typeface="Tahoma" charset="0"/>
              </a:rPr>
              <a:t>et al. </a:t>
            </a:r>
            <a:r>
              <a:rPr lang="en-US" sz="1600" dirty="0" smtClean="0">
                <a:latin typeface="Tahoma" charset="0"/>
              </a:rPr>
              <a:t>2013</a:t>
            </a:r>
            <a:endParaRPr lang="en-US" sz="1600" dirty="0">
              <a:latin typeface="Tahoma" charset="0"/>
            </a:endParaRPr>
          </a:p>
        </p:txBody>
      </p:sp>
      <p:pic>
        <p:nvPicPr>
          <p:cNvPr id="266250" name="Picture 10" descr="16RC_Truss_2007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"/>
            <a:ext cx="3314700" cy="441960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228600" y="4648201"/>
            <a:ext cx="9372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342865" marR="0" lvl="0" indent="-3428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Using 8 X 40cm telescopes, we are surveying the 2000 nearest low-mass stars for planets as small as 2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R</a:t>
            </a:r>
            <a:r>
              <a:rPr kumimoji="0" lang="en-US" sz="1800" b="0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Earth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orbiting within the habitable zone.</a:t>
            </a:r>
            <a:b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342865" marR="0" lvl="0" indent="-342865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MEarth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is different:  Monitor stars sequentially &amp; detect transits in progress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342865" marR="0" lvl="0" indent="-342865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342865" marR="0" lvl="0" indent="-342865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THE PRIMARY PURPOSE OF MEARTH</a:t>
            </a:r>
            <a:b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</a:b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IS TO FIND THE IDEAL TARGETS FOR CHARACTERIZATION</a:t>
            </a:r>
            <a:b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</a:b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WITH THE ELTs and JWST</a:t>
            </a:r>
          </a:p>
        </p:txBody>
      </p:sp>
    </p:spTree>
    <p:extLst>
      <p:ext uri="{BB962C8B-B14F-4D97-AF65-F5344CB8AC3E}">
        <p14:creationId xmlns:p14="http://schemas.microsoft.com/office/powerpoint/2010/main" val="51203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latin typeface="Georgia"/>
              </a:rPr>
              <a:t>MEarth</a:t>
            </a:r>
            <a:r>
              <a:rPr lang="en-US" sz="3200" dirty="0" smtClean="0">
                <a:latin typeface="Georgia"/>
              </a:rPr>
              <a:t>-South at Cerro </a:t>
            </a:r>
            <a:r>
              <a:rPr lang="en-US" sz="3200" dirty="0" err="1" smtClean="0">
                <a:latin typeface="Georgia"/>
              </a:rPr>
              <a:t>Tololo</a:t>
            </a:r>
            <a:r>
              <a:rPr lang="en-US" sz="3200" dirty="0" smtClean="0">
                <a:latin typeface="Georgia"/>
              </a:rPr>
              <a:t/>
            </a:r>
            <a:br>
              <a:rPr lang="en-US" sz="3200" dirty="0" smtClean="0">
                <a:latin typeface="Georgia"/>
              </a:rPr>
            </a:br>
            <a:r>
              <a:rPr lang="en-US" sz="3200" dirty="0" smtClean="0">
                <a:latin typeface="Georgia"/>
              </a:rPr>
              <a:t>Operational as of January 2014</a:t>
            </a:r>
            <a:br>
              <a:rPr lang="en-US" sz="3200" dirty="0" smtClean="0">
                <a:latin typeface="Georgia"/>
              </a:rPr>
            </a:br>
            <a:r>
              <a:rPr lang="en-US" sz="2400" i="1" dirty="0" smtClean="0">
                <a:latin typeface="Georgia"/>
              </a:rPr>
              <a:t>(credit for images &amp; working observatory: J. Irwin)</a:t>
            </a:r>
            <a:endParaRPr lang="en-US" sz="2400" i="1" dirty="0">
              <a:latin typeface="Georgi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MEarth_South_1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-11583" r="-11583"/>
          <a:stretch>
            <a:fillRect/>
          </a:stretch>
        </p:blipFill>
        <p:spPr>
          <a:xfrm>
            <a:off x="-533400" y="1600200"/>
            <a:ext cx="5648541" cy="3057407"/>
          </a:xfrm>
        </p:spPr>
      </p:pic>
      <p:pic>
        <p:nvPicPr>
          <p:cNvPr id="7" name="Content Placeholder 6" descr="MEarth_South_afar2.jpg"/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l="-11524" r="-11524"/>
          <a:stretch>
            <a:fillRect/>
          </a:stretch>
        </p:blipFill>
        <p:spPr>
          <a:xfrm>
            <a:off x="4038600" y="1600200"/>
            <a:ext cx="5682764" cy="3078164"/>
          </a:xfrm>
        </p:spPr>
      </p:pic>
      <p:pic>
        <p:nvPicPr>
          <p:cNvPr id="8" name="Picture 7" descr="Screen Shot 2014-02-04 at 9.25.4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62407"/>
            <a:ext cx="9144000" cy="151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46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3-09-15 at 11.19.05 PM.png"/>
          <p:cNvPicPr>
            <a:picLocks noGrp="1" noChangeAspect="1"/>
          </p:cNvPicPr>
          <p:nvPr>
            <p:ph sz="quarter" idx="2"/>
          </p:nvPr>
        </p:nvPicPr>
        <p:blipFill>
          <a:blip r:embed="rId2"/>
          <a:srcRect l="-101849" r="-101849"/>
          <a:stretch>
            <a:fillRect/>
          </a:stretch>
        </p:blipFill>
        <p:spPr>
          <a:xfrm>
            <a:off x="-3138640" y="228600"/>
            <a:ext cx="11825440" cy="640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133600"/>
            <a:ext cx="4114800" cy="2286000"/>
          </a:xfrm>
        </p:spPr>
        <p:txBody>
          <a:bodyPr/>
          <a:lstStyle/>
          <a:p>
            <a:r>
              <a:rPr lang="en-US" dirty="0" smtClean="0">
                <a:latin typeface="Georgia"/>
              </a:rPr>
              <a:t>Can </a:t>
            </a:r>
            <a:r>
              <a:rPr lang="en-US" dirty="0" err="1" smtClean="0">
                <a:latin typeface="Georgia"/>
              </a:rPr>
              <a:t>MEarth</a:t>
            </a:r>
            <a:r>
              <a:rPr lang="en-US" dirty="0" smtClean="0">
                <a:latin typeface="Georgia"/>
              </a:rPr>
              <a:t/>
            </a:r>
            <a:br>
              <a:rPr lang="en-US" dirty="0" smtClean="0">
                <a:latin typeface="Georgia"/>
              </a:rPr>
            </a:br>
            <a:r>
              <a:rPr lang="en-US" dirty="0" smtClean="0">
                <a:latin typeface="Georgia"/>
              </a:rPr>
              <a:t>do better?</a:t>
            </a:r>
            <a:endParaRPr lang="en-US" dirty="0">
              <a:latin typeface="Georg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6183868"/>
            <a:ext cx="3886200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Berta, Irwin, Charbonneau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8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8995" y="701873"/>
            <a:ext cx="73185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Other M Dwarf-Focused Searches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8995" y="2022097"/>
            <a:ext cx="731854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APACHE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5 x 40cm telescopes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Located in Italian Alps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Operating since 2012</a:t>
            </a:r>
          </a:p>
          <a:p>
            <a:endParaRPr lang="en-US" sz="2400" dirty="0" smtClean="0"/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SPECULOOS</a:t>
            </a:r>
          </a:p>
          <a:p>
            <a:pPr lvl="1"/>
            <a:r>
              <a:rPr lang="en-US" sz="2400" dirty="0" smtClean="0"/>
              <a:t>“Several” 1m telescopes</a:t>
            </a:r>
          </a:p>
          <a:p>
            <a:pPr lvl="1"/>
            <a:r>
              <a:rPr lang="en-US" sz="2400" dirty="0" smtClean="0"/>
              <a:t>Located in Chile</a:t>
            </a:r>
          </a:p>
          <a:p>
            <a:pPr lvl="1"/>
            <a:r>
              <a:rPr lang="en-US" sz="2400" dirty="0" smtClean="0"/>
              <a:t>Planned for 2015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97" y="1604309"/>
            <a:ext cx="2393563" cy="19358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402" y="4094323"/>
            <a:ext cx="2475257" cy="204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9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_0435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4" y="-129102"/>
            <a:ext cx="10441328" cy="69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9305" y="2851922"/>
            <a:ext cx="733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(Ground-Based) Radial Velocity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0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flu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4854575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The need for red RVs</a:t>
            </a:r>
          </a:p>
        </p:txBody>
      </p:sp>
    </p:spTree>
    <p:extLst>
      <p:ext uri="{BB962C8B-B14F-4D97-AF65-F5344CB8AC3E}">
        <p14:creationId xmlns:p14="http://schemas.microsoft.com/office/powerpoint/2010/main" val="2277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33400" y="2743200"/>
            <a:ext cx="3429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33CC33"/>
                </a:solidFill>
              </a:rPr>
              <a:t>normal RV measurements</a:t>
            </a:r>
          </a:p>
        </p:txBody>
      </p:sp>
      <p:pic>
        <p:nvPicPr>
          <p:cNvPr id="39952" name="Picture 16" descr="flu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4854575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3" name="Line 17"/>
          <p:cNvSpPr>
            <a:spLocks noChangeShapeType="1"/>
          </p:cNvSpPr>
          <p:nvPr/>
        </p:nvSpPr>
        <p:spPr bwMode="auto">
          <a:xfrm flipV="1">
            <a:off x="2667000" y="2895600"/>
            <a:ext cx="2209800" cy="1524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953000" y="2133600"/>
            <a:ext cx="914400" cy="31242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09600" y="3690938"/>
            <a:ext cx="3124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/>
              <a:t>@ 10 pc</a:t>
            </a:r>
          </a:p>
          <a:p>
            <a:r>
              <a:rPr lang="en-US" sz="2400" dirty="0"/>
              <a:t>Sun   V=4.8</a:t>
            </a:r>
          </a:p>
          <a:p>
            <a:r>
              <a:rPr lang="en-US" sz="2400" dirty="0"/>
              <a:t>M0    V=9.0</a:t>
            </a:r>
          </a:p>
          <a:p>
            <a:r>
              <a:rPr lang="en-US" sz="2400" dirty="0"/>
              <a:t>M8    V=18.7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The need for red RVs</a:t>
            </a:r>
          </a:p>
        </p:txBody>
      </p:sp>
    </p:spTree>
    <p:extLst>
      <p:ext uri="{BB962C8B-B14F-4D97-AF65-F5344CB8AC3E}">
        <p14:creationId xmlns:p14="http://schemas.microsoft.com/office/powerpoint/2010/main" val="307279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33400" y="2743200"/>
            <a:ext cx="3429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33CC33"/>
                </a:solidFill>
              </a:rPr>
              <a:t>normal RV measurements</a:t>
            </a:r>
          </a:p>
        </p:txBody>
      </p:sp>
      <p:pic>
        <p:nvPicPr>
          <p:cNvPr id="39952" name="Picture 16" descr="flu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4854575" cy="388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3" name="Line 17"/>
          <p:cNvSpPr>
            <a:spLocks noChangeShapeType="1"/>
          </p:cNvSpPr>
          <p:nvPr/>
        </p:nvSpPr>
        <p:spPr bwMode="auto">
          <a:xfrm flipV="1">
            <a:off x="2667000" y="2895600"/>
            <a:ext cx="2209800" cy="15240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953000" y="2133600"/>
            <a:ext cx="914400" cy="3124200"/>
          </a:xfrm>
          <a:prstGeom prst="rect">
            <a:avLst/>
          </a:prstGeom>
          <a:noFill/>
          <a:ln w="5715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609600" y="4267200"/>
            <a:ext cx="2438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9201"/>
                </a:solidFill>
              </a:rPr>
              <a:t>more flux in the red/NIR</a:t>
            </a: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5922963" y="2133600"/>
            <a:ext cx="1600200" cy="3124200"/>
          </a:xfrm>
          <a:prstGeom prst="rect">
            <a:avLst/>
          </a:prstGeom>
          <a:noFill/>
          <a:ln w="57150">
            <a:solidFill>
              <a:srgbClr val="FF920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 flipV="1">
            <a:off x="2514600" y="4648200"/>
            <a:ext cx="3429000" cy="76200"/>
          </a:xfrm>
          <a:prstGeom prst="line">
            <a:avLst/>
          </a:prstGeom>
          <a:noFill/>
          <a:ln w="38100">
            <a:solidFill>
              <a:srgbClr val="FF920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The need for red RVs</a:t>
            </a:r>
          </a:p>
        </p:txBody>
      </p:sp>
    </p:spTree>
    <p:extLst>
      <p:ext uri="{BB962C8B-B14F-4D97-AF65-F5344CB8AC3E}">
        <p14:creationId xmlns:p14="http://schemas.microsoft.com/office/powerpoint/2010/main" val="39102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 descr="img/CRIRES_NasmythA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19400"/>
            <a:ext cx="414020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648200" y="2219980"/>
            <a:ext cx="411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CRIRES at the VLT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6934200" y="60960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/>
              <a:t>ESO</a:t>
            </a: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Current state-of-the-art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t="7905" r="8633" b="11563"/>
          <a:stretch/>
        </p:blipFill>
        <p:spPr bwMode="auto">
          <a:xfrm>
            <a:off x="313900" y="2819401"/>
            <a:ext cx="3821372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13900" y="2209800"/>
            <a:ext cx="38213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Ammonia gas cell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629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3-09 at 11.5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82" y="3779992"/>
            <a:ext cx="4521800" cy="2735779"/>
          </a:xfrm>
          <a:prstGeom prst="rect">
            <a:avLst/>
          </a:prstGeom>
        </p:spPr>
      </p:pic>
      <p:pic>
        <p:nvPicPr>
          <p:cNvPr id="7" name="Picture 6" descr="aas_fig2_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04"/>
          <a:stretch/>
        </p:blipFill>
        <p:spPr>
          <a:xfrm>
            <a:off x="0" y="1240422"/>
            <a:ext cx="5588563" cy="2382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7464" y="1467389"/>
            <a:ext cx="3361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Gill Sans"/>
              </a:rPr>
              <a:t>GJ 1214b</a:t>
            </a:r>
          </a:p>
          <a:p>
            <a:r>
              <a:rPr lang="en-US" dirty="0" smtClean="0">
                <a:cs typeface="Gill Sans"/>
              </a:rPr>
              <a:t>Kreidberg et al. 2014</a:t>
            </a:r>
          </a:p>
          <a:p>
            <a:r>
              <a:rPr lang="en-US" dirty="0" smtClean="0">
                <a:cs typeface="Gill Sans"/>
              </a:rPr>
              <a:t>transit depth uncertainty: 30 ppm</a:t>
            </a:r>
          </a:p>
          <a:p>
            <a:r>
              <a:rPr lang="en-US" dirty="0" smtClean="0">
                <a:cs typeface="Gill Sans"/>
              </a:rPr>
              <a:t>R</a:t>
            </a:r>
            <a:r>
              <a:rPr lang="en-US" baseline="-25000" dirty="0" smtClean="0">
                <a:cs typeface="Gill Sans"/>
              </a:rPr>
              <a:t>*</a:t>
            </a:r>
            <a:r>
              <a:rPr lang="en-US" dirty="0" smtClean="0">
                <a:cs typeface="Gill Sans"/>
              </a:rPr>
              <a:t> = 0.2 </a:t>
            </a:r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sun</a:t>
            </a:r>
            <a:endParaRPr lang="en-US" dirty="0">
              <a:cs typeface="Gill Sans"/>
            </a:endParaRPr>
          </a:p>
          <a:p>
            <a:r>
              <a:rPr lang="en-US" dirty="0" smtClean="0">
                <a:cs typeface="Gill Sans"/>
              </a:rPr>
              <a:t>H = 9.1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47464" y="4475104"/>
            <a:ext cx="33617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cs typeface="Gill Sans"/>
              </a:rPr>
              <a:t>HD 97658b</a:t>
            </a:r>
          </a:p>
          <a:p>
            <a:r>
              <a:rPr lang="en-US" dirty="0" smtClean="0">
                <a:cs typeface="Gill Sans"/>
              </a:rPr>
              <a:t>Knutson et al., submitted</a:t>
            </a:r>
          </a:p>
          <a:p>
            <a:r>
              <a:rPr lang="en-US" dirty="0" smtClean="0">
                <a:cs typeface="Gill Sans"/>
              </a:rPr>
              <a:t>transit depth uncertainty: 20 ppm</a:t>
            </a:r>
          </a:p>
          <a:p>
            <a:r>
              <a:rPr lang="en-US" dirty="0" smtClean="0">
                <a:cs typeface="Gill Sans"/>
              </a:rPr>
              <a:t>R</a:t>
            </a:r>
            <a:r>
              <a:rPr lang="en-US" baseline="-25000" dirty="0" smtClean="0">
                <a:cs typeface="Gill Sans"/>
              </a:rPr>
              <a:t>*</a:t>
            </a:r>
            <a:r>
              <a:rPr lang="en-US" dirty="0" smtClean="0">
                <a:cs typeface="Gill Sans"/>
              </a:rPr>
              <a:t> = 0.8 </a:t>
            </a:r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sun</a:t>
            </a:r>
            <a:endParaRPr lang="en-US" dirty="0">
              <a:cs typeface="Gill Sans"/>
            </a:endParaRPr>
          </a:p>
          <a:p>
            <a:r>
              <a:rPr lang="en-US" dirty="0" smtClean="0">
                <a:cs typeface="Gill Sans"/>
              </a:rPr>
              <a:t>H = 5.8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challenge of observing bright targets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642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/>
              <a:t>Velocity precision tests</a:t>
            </a:r>
            <a:endParaRPr lang="en-US" sz="2400" i="1" dirty="0">
              <a:solidFill>
                <a:srgbClr val="8A8A8A"/>
              </a:solidFill>
            </a:endParaRP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6324600" y="62484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dirty="0"/>
              <a:t>(Bean et al. </a:t>
            </a:r>
            <a:r>
              <a:rPr lang="en-US" sz="2000" dirty="0" smtClean="0"/>
              <a:t>2010)</a:t>
            </a:r>
            <a:endParaRPr lang="en-US" sz="2000" dirty="0"/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11350"/>
            <a:ext cx="7300913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Current state-of-the-art</a:t>
            </a:r>
          </a:p>
        </p:txBody>
      </p:sp>
    </p:spTree>
    <p:extLst>
      <p:ext uri="{BB962C8B-B14F-4D97-AF65-F5344CB8AC3E}">
        <p14:creationId xmlns:p14="http://schemas.microsoft.com/office/powerpoint/2010/main" val="326230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457200" y="15240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i="1" dirty="0"/>
              <a:t>Velocity precision tests</a:t>
            </a:r>
            <a:endParaRPr lang="en-US" sz="2400" i="1" dirty="0">
              <a:solidFill>
                <a:srgbClr val="8A8A8A"/>
              </a:solidFill>
            </a:endParaRPr>
          </a:p>
        </p:txBody>
      </p:sp>
      <p:sp>
        <p:nvSpPr>
          <p:cNvPr id="272387" name="Text Box 3"/>
          <p:cNvSpPr txBox="1">
            <a:spLocks noChangeArrowheads="1"/>
          </p:cNvSpPr>
          <p:nvPr/>
        </p:nvSpPr>
        <p:spPr bwMode="auto">
          <a:xfrm>
            <a:off x="6324600" y="62484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2000" dirty="0"/>
              <a:t>(Bean et al. </a:t>
            </a:r>
            <a:r>
              <a:rPr lang="en-US" sz="2000" dirty="0" smtClean="0"/>
              <a:t>2010)</a:t>
            </a:r>
            <a:endParaRPr lang="en-US" sz="2000" dirty="0"/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11350"/>
            <a:ext cx="7300913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Current state-of-the-art</a:t>
            </a:r>
          </a:p>
        </p:txBody>
      </p:sp>
      <p:sp>
        <p:nvSpPr>
          <p:cNvPr id="272390" name="Text Box 6"/>
          <p:cNvSpPr txBox="1">
            <a:spLocks noChangeArrowheads="1"/>
          </p:cNvSpPr>
          <p:nvPr/>
        </p:nvSpPr>
        <p:spPr bwMode="auto">
          <a:xfrm>
            <a:off x="838200" y="3162300"/>
            <a:ext cx="7543800" cy="1104900"/>
          </a:xfrm>
          <a:prstGeom prst="rect">
            <a:avLst/>
          </a:prstGeom>
          <a:solidFill>
            <a:srgbClr val="C0C0C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 m s</a:t>
            </a:r>
            <a:r>
              <a:rPr lang="en-US" sz="3200" baseline="30000" dirty="0">
                <a:solidFill>
                  <a:srgbClr val="FF0000"/>
                </a:solidFill>
              </a:rPr>
              <a:t>-1</a:t>
            </a:r>
            <a:r>
              <a:rPr lang="en-US" sz="3200" dirty="0">
                <a:solidFill>
                  <a:srgbClr val="FF0000"/>
                </a:solidFill>
              </a:rPr>
              <a:t> noise floor insufficient to detect habitable planets!</a:t>
            </a:r>
          </a:p>
        </p:txBody>
      </p:sp>
    </p:spTree>
    <p:extLst>
      <p:ext uri="{BB962C8B-B14F-4D97-AF65-F5344CB8AC3E}">
        <p14:creationId xmlns:p14="http://schemas.microsoft.com/office/powerpoint/2010/main" val="19469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Limitations of current approach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3914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Lucida Sans Unicode" pitchFamily="34" charset="0"/>
              </a:rPr>
              <a:t>Telluric line contamination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Lucida Sans Unicode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Only have short section of spectra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Lack of image scrambling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Instrument not stabilized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Gas cell calibration imperfect and inefficient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K-band (2.3</a:t>
            </a:r>
            <a:r>
              <a:rPr lang="el-GR" sz="2000" dirty="0">
                <a:latin typeface="Lucida Sans Unicode" pitchFamily="34" charset="0"/>
              </a:rPr>
              <a:t>μ</a:t>
            </a:r>
            <a:r>
              <a:rPr lang="en-US" sz="2000" dirty="0">
                <a:latin typeface="Lucida Sans Unicode" pitchFamily="34" charset="0"/>
              </a:rPr>
              <a:t>m) not at the peak of the SED, </a:t>
            </a:r>
            <a:r>
              <a:rPr lang="en-US" sz="2000" dirty="0" smtClean="0">
                <a:latin typeface="Lucida Sans Unicode" pitchFamily="34" charset="0"/>
              </a:rPr>
              <a:t>nor </a:t>
            </a:r>
            <a:r>
              <a:rPr lang="en-US" sz="2000" dirty="0">
                <a:latin typeface="Lucida Sans Unicode" pitchFamily="34" charset="0"/>
              </a:rPr>
              <a:t>the max RV information content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Text Box 2"/>
          <p:cNvSpPr txBox="1">
            <a:spLocks noChangeArrowheads="1"/>
          </p:cNvSpPr>
          <p:nvPr/>
        </p:nvSpPr>
        <p:spPr bwMode="auto">
          <a:xfrm>
            <a:off x="914400" y="76200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Limitations of current approach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7391400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Lucida Sans Unicode" pitchFamily="34" charset="0"/>
              </a:rPr>
              <a:t>Telluric line contamination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Lucida Sans Unicode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Only have short section of spectra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Lack of image scrambling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Instrument not stabilized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Gas cell calibration imperfect and inefficient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Lucida Sans Unicode" pitchFamily="34" charset="0"/>
              </a:rPr>
              <a:t>K-band (2.3</a:t>
            </a:r>
            <a:r>
              <a:rPr lang="el-GR" sz="2000" dirty="0">
                <a:latin typeface="Lucida Sans Unicode" pitchFamily="34" charset="0"/>
              </a:rPr>
              <a:t>μ</a:t>
            </a:r>
            <a:r>
              <a:rPr lang="en-US" sz="2000" dirty="0">
                <a:latin typeface="Lucida Sans Unicode" pitchFamily="34" charset="0"/>
              </a:rPr>
              <a:t>m) not at the peak of the SED, </a:t>
            </a:r>
            <a:r>
              <a:rPr lang="en-US" sz="2000" dirty="0" smtClean="0">
                <a:latin typeface="Lucida Sans Unicode" pitchFamily="34" charset="0"/>
              </a:rPr>
              <a:t>nor </a:t>
            </a:r>
            <a:r>
              <a:rPr lang="en-US" sz="2000" dirty="0">
                <a:latin typeface="Lucida Sans Unicode" pitchFamily="34" charset="0"/>
              </a:rPr>
              <a:t>the max RV information content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Lucida Sans Unicode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5663625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New instrumentation needed!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667000" y="5486400"/>
            <a:ext cx="60198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409179" y="720148"/>
            <a:ext cx="458703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Ongoing efforts</a:t>
            </a:r>
            <a:endParaRPr lang="en-US" sz="32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57" y="2068116"/>
            <a:ext cx="932398" cy="92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" r="31251"/>
          <a:stretch/>
        </p:blipFill>
        <p:spPr>
          <a:xfrm>
            <a:off x="1207403" y="3255460"/>
            <a:ext cx="944752" cy="911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6974" y="1944377"/>
            <a:ext cx="55269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0.52 – 1.65 </a:t>
            </a:r>
            <a:r>
              <a:rPr lang="en-US" sz="2000" dirty="0" err="1" smtClean="0"/>
              <a:t>μm</a:t>
            </a:r>
            <a:r>
              <a:rPr lang="en-US" sz="2000" dirty="0" smtClean="0"/>
              <a:t> with two separate spectrographs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3.5m telescope @ </a:t>
            </a:r>
            <a:r>
              <a:rPr lang="en-US" sz="2000" dirty="0" err="1" smtClean="0"/>
              <a:t>Calar</a:t>
            </a:r>
            <a:r>
              <a:rPr lang="en-US" sz="2000" dirty="0" smtClean="0"/>
              <a:t> Alto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R = 82,000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96689" y="3178876"/>
            <a:ext cx="51672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0.92 – 1.65 </a:t>
            </a:r>
            <a:r>
              <a:rPr lang="en-US" sz="2000" dirty="0" err="1" smtClean="0"/>
              <a:t>μm</a:t>
            </a:r>
            <a:endParaRPr lang="en-US" sz="2000" dirty="0"/>
          </a:p>
          <a:p>
            <a:pPr>
              <a:spcAft>
                <a:spcPts val="300"/>
              </a:spcAft>
            </a:pPr>
            <a:r>
              <a:rPr lang="en-US" sz="2000" dirty="0" smtClean="0"/>
              <a:t>9m Hobby-</a:t>
            </a:r>
            <a:r>
              <a:rPr lang="en-US" sz="2000" dirty="0" err="1" smtClean="0"/>
              <a:t>Eberly</a:t>
            </a:r>
            <a:r>
              <a:rPr lang="en-US" sz="2000" dirty="0" smtClean="0"/>
              <a:t> Telescope (HET)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R = 50,000</a:t>
            </a:r>
            <a:endParaRPr lang="en-US" sz="2000" dirty="0"/>
          </a:p>
        </p:txBody>
      </p:sp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03" y="4528823"/>
            <a:ext cx="944752" cy="890625"/>
          </a:xfrm>
          <a:prstGeom prst="rect">
            <a:avLst/>
          </a:prstGeom>
        </p:spPr>
      </p:pic>
      <p:pic>
        <p:nvPicPr>
          <p:cNvPr id="9" name="Picture 8" descr="maro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52" y="5801339"/>
            <a:ext cx="3133508" cy="791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9857" y="3681703"/>
            <a:ext cx="111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HPF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698" y="4370681"/>
            <a:ext cx="51672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0.98 – 2.35 </a:t>
            </a:r>
            <a:r>
              <a:rPr lang="en-US" sz="2000" dirty="0" err="1" smtClean="0"/>
              <a:t>μm</a:t>
            </a:r>
            <a:endParaRPr lang="en-US" sz="2000" dirty="0"/>
          </a:p>
          <a:p>
            <a:pPr>
              <a:spcAft>
                <a:spcPts val="300"/>
              </a:spcAft>
            </a:pPr>
            <a:r>
              <a:rPr lang="en-US" sz="2000" dirty="0" smtClean="0"/>
              <a:t>4m Canada-France-Hawaii Telescope (CFHT)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R = 75,000  + </a:t>
            </a:r>
            <a:r>
              <a:rPr lang="en-US" sz="2000" dirty="0" err="1"/>
              <a:t>p</a:t>
            </a:r>
            <a:r>
              <a:rPr lang="en-US" sz="2000" dirty="0" err="1" smtClean="0"/>
              <a:t>olarimetry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087696" y="5650931"/>
            <a:ext cx="464049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 smtClean="0"/>
              <a:t>0.5 – 0.9 </a:t>
            </a:r>
            <a:r>
              <a:rPr lang="en-US" sz="2000" dirty="0" err="1" smtClean="0"/>
              <a:t>μm</a:t>
            </a:r>
            <a:endParaRPr lang="en-US" sz="2000" dirty="0"/>
          </a:p>
          <a:p>
            <a:pPr>
              <a:spcAft>
                <a:spcPts val="300"/>
              </a:spcAft>
            </a:pPr>
            <a:r>
              <a:rPr lang="en-US" sz="2000" dirty="0" smtClean="0"/>
              <a:t>6.5m Magellan telescope</a:t>
            </a:r>
          </a:p>
          <a:p>
            <a:pPr>
              <a:spcAft>
                <a:spcPts val="300"/>
              </a:spcAft>
            </a:pPr>
            <a:r>
              <a:rPr lang="en-US" sz="2000" dirty="0" smtClean="0"/>
              <a:t>R = 85,000 </a:t>
            </a:r>
            <a:endParaRPr lang="en-US" sz="2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18233" y="5514810"/>
            <a:ext cx="8204119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Up Arrow 14"/>
          <p:cNvSpPr/>
          <p:nvPr/>
        </p:nvSpPr>
        <p:spPr>
          <a:xfrm>
            <a:off x="7786394" y="5523809"/>
            <a:ext cx="350889" cy="1209591"/>
          </a:xfrm>
          <a:prstGeom prst="upArrow">
            <a:avLst>
              <a:gd name="adj1" fmla="val 50000"/>
              <a:gd name="adj2" fmla="val 70003"/>
            </a:avLst>
          </a:prstGeom>
          <a:solidFill>
            <a:srgbClr val="FF660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12637" y="4528824"/>
            <a:ext cx="42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N</a:t>
            </a:r>
            <a:endParaRPr lang="en-US" sz="4000" b="1" dirty="0">
              <a:solidFill>
                <a:srgbClr val="008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7790688" y="4321623"/>
            <a:ext cx="350889" cy="1209591"/>
          </a:xfrm>
          <a:prstGeom prst="upArrow">
            <a:avLst>
              <a:gd name="adj1" fmla="val 50000"/>
              <a:gd name="adj2" fmla="val 70003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48074" y="5667232"/>
            <a:ext cx="425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</a:rPr>
              <a:t>S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0425" y="136358"/>
            <a:ext cx="3563194" cy="1800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All: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Aim for 1 m s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dirty="0" smtClean="0">
                <a:solidFill>
                  <a:srgbClr val="FF0000"/>
                </a:solidFill>
              </a:rPr>
              <a:t> precision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Stabilized + fiber fed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On-sky ~ 2017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8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81" name="Text Box 17"/>
          <p:cNvSpPr txBox="1">
            <a:spLocks noChangeArrowheads="1"/>
          </p:cNvSpPr>
          <p:nvPr/>
        </p:nvSpPr>
        <p:spPr bwMode="auto">
          <a:xfrm>
            <a:off x="914400" y="594880"/>
            <a:ext cx="7315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Ongoing efforts</a:t>
            </a:r>
            <a:endParaRPr lang="en-US" sz="3200" b="1" dirty="0"/>
          </a:p>
        </p:txBody>
      </p:sp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340"/>
            <a:ext cx="9144000" cy="529632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929155" y="2272770"/>
            <a:ext cx="1570646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33727" y="2004544"/>
            <a:ext cx="66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HPF</a:t>
            </a:r>
            <a:endParaRPr lang="en-US" sz="2400" dirty="0">
              <a:solidFill>
                <a:srgbClr val="660066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098264" y="2909818"/>
            <a:ext cx="280509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60287" y="2609002"/>
            <a:ext cx="1138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SPIRou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62039" y="3530137"/>
            <a:ext cx="33377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35492" y="3265880"/>
            <a:ext cx="178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CARMENES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913423" y="4150464"/>
            <a:ext cx="1865351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85085" y="3879945"/>
            <a:ext cx="178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MAROON-X</a:t>
            </a:r>
            <a:endParaRPr lang="en-US" sz="2400" dirty="0">
              <a:solidFill>
                <a:srgbClr val="8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980747" y="4754076"/>
            <a:ext cx="189574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27600" y="4489819"/>
            <a:ext cx="1785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ESPRESSO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157" y="1652758"/>
            <a:ext cx="3135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M7 model spectrum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868" y="2740693"/>
            <a:ext cx="7301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Extra 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4476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04" y="1073260"/>
            <a:ext cx="6792659" cy="478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6" name="Text Box 6"/>
          <p:cNvSpPr txBox="1">
            <a:spLocks noChangeArrowheads="1"/>
          </p:cNvSpPr>
          <p:nvPr/>
        </p:nvSpPr>
        <p:spPr bwMode="auto">
          <a:xfrm>
            <a:off x="2554074" y="1502418"/>
            <a:ext cx="1589757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400" dirty="0">
                <a:solidFill>
                  <a:srgbClr val="3333FF"/>
                </a:solidFill>
              </a:rPr>
              <a:t>R = 60k</a:t>
            </a:r>
          </a:p>
          <a:p>
            <a:pPr>
              <a:spcBef>
                <a:spcPct val="10000"/>
              </a:spcBef>
            </a:pPr>
            <a:r>
              <a:rPr lang="en-US" sz="2400" dirty="0">
                <a:solidFill>
                  <a:srgbClr val="009900"/>
                </a:solidFill>
              </a:rPr>
              <a:t>R = 85k</a:t>
            </a:r>
          </a:p>
          <a:p>
            <a:pPr>
              <a:spcBef>
                <a:spcPct val="10000"/>
              </a:spcBef>
            </a:pPr>
            <a:r>
              <a:rPr lang="en-US" sz="2400" dirty="0">
                <a:solidFill>
                  <a:srgbClr val="FF0000"/>
                </a:solidFill>
              </a:rPr>
              <a:t>R = 100k</a:t>
            </a:r>
          </a:p>
        </p:txBody>
      </p:sp>
    </p:spTree>
    <p:extLst>
      <p:ext uri="{BB962C8B-B14F-4D97-AF65-F5344CB8AC3E}">
        <p14:creationId xmlns:p14="http://schemas.microsoft.com/office/powerpoint/2010/main" val="182852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cision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4900"/>
            <a:ext cx="9144000" cy="29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36" y="1630318"/>
            <a:ext cx="3563626" cy="3939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Science case is RV follow-up of transiting planets and taking the census of habitable worlds in the solar neighborhood.</a:t>
            </a:r>
          </a:p>
          <a:p>
            <a:endParaRPr lang="en-US" dirty="0" smtClean="0"/>
          </a:p>
          <a:p>
            <a:r>
              <a:rPr lang="en-US" b="1" dirty="0"/>
              <a:t>Goal is </a:t>
            </a:r>
            <a:r>
              <a:rPr lang="el-GR" b="1" dirty="0"/>
              <a:t>σ</a:t>
            </a:r>
            <a:r>
              <a:rPr lang="en-US" b="1" dirty="0"/>
              <a:t> = 1 m s</a:t>
            </a:r>
            <a:r>
              <a:rPr lang="en-US" b="1" baseline="30000" dirty="0"/>
              <a:t>-1</a:t>
            </a:r>
            <a:r>
              <a:rPr lang="en-US" b="1" dirty="0"/>
              <a:t> in 30 min for a late M dwarf at 19 pc (V=16.5</a:t>
            </a:r>
            <a:r>
              <a:rPr lang="en-US" b="1" dirty="0" smtClean="0"/>
              <a:t>).</a:t>
            </a:r>
          </a:p>
          <a:p>
            <a:r>
              <a:rPr lang="en-US" sz="1600" dirty="0" smtClean="0"/>
              <a:t>(Dressing &amp; Charbonneau 2013)</a:t>
            </a:r>
            <a:endParaRPr lang="en-US" sz="1600" dirty="0"/>
          </a:p>
          <a:p>
            <a:endParaRPr lang="en-US" dirty="0"/>
          </a:p>
          <a:p>
            <a:r>
              <a:rPr lang="en-US" b="1" dirty="0" smtClean="0"/>
              <a:t>Approach is a highly- stabilized, fiber-fed spectrograph covering 500 – 900 nm at R=85k with simultaneous calibration feed and image slicing.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1205"/>
          <a:stretch/>
        </p:blipFill>
        <p:spPr>
          <a:xfrm>
            <a:off x="4243804" y="2349099"/>
            <a:ext cx="4572000" cy="342402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0000"/>
                </a:solidFill>
                <a:latin typeface="Lucida Sans Unicode" charset="0"/>
              </a:rPr>
              <a:t>The shortcut to habitable planets</a:t>
            </a:r>
            <a:endParaRPr lang="en-US" sz="3200" b="1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9" name="Picture 8" descr="mar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43" y="5884895"/>
            <a:ext cx="3133508" cy="7910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3804" y="1417753"/>
            <a:ext cx="4442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New RV Machine for Late M Dwarfs at Magellan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825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852" y="1909854"/>
            <a:ext cx="823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A6A6A6"/>
                </a:solidFill>
              </a:rPr>
              <a:t>We </a:t>
            </a:r>
            <a:r>
              <a:rPr lang="en-US" sz="2400" dirty="0" smtClean="0">
                <a:solidFill>
                  <a:srgbClr val="A6A6A6"/>
                </a:solidFill>
              </a:rPr>
              <a:t>should not be simply targeting the brightest stars.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6A6A6"/>
                </a:solidFill>
              </a:rPr>
              <a:t>I</a:t>
            </a:r>
            <a:r>
              <a:rPr lang="en-US" sz="2400" dirty="0" smtClean="0">
                <a:solidFill>
                  <a:srgbClr val="A6A6A6"/>
                </a:solidFill>
              </a:rPr>
              <a:t>t is also a </a:t>
            </a:r>
            <a:r>
              <a:rPr lang="en-US" sz="2400" dirty="0">
                <a:solidFill>
                  <a:srgbClr val="A6A6A6"/>
                </a:solidFill>
              </a:rPr>
              <a:t>false economy </a:t>
            </a:r>
            <a:r>
              <a:rPr lang="en-US" sz="2400" dirty="0" smtClean="0">
                <a:solidFill>
                  <a:srgbClr val="A6A6A6"/>
                </a:solidFill>
              </a:rPr>
              <a:t>to optimize the photon-limited S/N for atmospheric studies.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6A6A6"/>
                </a:solidFill>
              </a:rPr>
              <a:t>W</a:t>
            </a:r>
            <a:r>
              <a:rPr lang="en-US" sz="2400" dirty="0" smtClean="0">
                <a:solidFill>
                  <a:srgbClr val="A6A6A6"/>
                </a:solidFill>
              </a:rPr>
              <a:t>e want to find the brightest examples of the planet-star systems that have the largest expected atmospheric signals.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Knowing the masses of the JWST targets will be critical.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Key Points (my opinion!)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641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89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3039" y="6226753"/>
            <a:ext cx="406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Slide from David Charbonneau</a:t>
            </a:r>
            <a:endParaRPr lang="en-US" dirty="0"/>
          </a:p>
        </p:txBody>
      </p:sp>
      <p:pic>
        <p:nvPicPr>
          <p:cNvPr id="4" name="Picture 4" descr="DSC_04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303" y="0"/>
            <a:ext cx="10248445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122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852" y="1909854"/>
            <a:ext cx="823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We </a:t>
            </a:r>
            <a:r>
              <a:rPr lang="en-US" sz="2400" dirty="0" smtClean="0"/>
              <a:t>should not be simply targeting the brightest stars.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6A6A6"/>
                </a:solidFill>
              </a:rPr>
              <a:t>I</a:t>
            </a:r>
            <a:r>
              <a:rPr lang="en-US" sz="2400" dirty="0" smtClean="0">
                <a:solidFill>
                  <a:srgbClr val="A6A6A6"/>
                </a:solidFill>
              </a:rPr>
              <a:t>t is also a </a:t>
            </a:r>
            <a:r>
              <a:rPr lang="en-US" sz="2400" dirty="0">
                <a:solidFill>
                  <a:srgbClr val="A6A6A6"/>
                </a:solidFill>
              </a:rPr>
              <a:t>false economy </a:t>
            </a:r>
            <a:r>
              <a:rPr lang="en-US" sz="2400" dirty="0" smtClean="0">
                <a:solidFill>
                  <a:srgbClr val="A6A6A6"/>
                </a:solidFill>
              </a:rPr>
              <a:t>to optimize the photon-limited S/N for atmospheric studies.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6A6A6"/>
                </a:solidFill>
              </a:rPr>
              <a:t>W</a:t>
            </a:r>
            <a:r>
              <a:rPr lang="en-US" sz="2400" dirty="0" smtClean="0">
                <a:solidFill>
                  <a:srgbClr val="A6A6A6"/>
                </a:solidFill>
              </a:rPr>
              <a:t>e want to find the brightest examples of the planet-star systems that have the largest expected atmospheric signals.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Knowing the masses of the JWST targets will be critical.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Key Points (my opinion!)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9072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852" y="1909854"/>
            <a:ext cx="823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We </a:t>
            </a:r>
            <a:r>
              <a:rPr lang="en-US" sz="2400" dirty="0" smtClean="0"/>
              <a:t>should not be simply targeting the brightest stars.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t is also a </a:t>
            </a:r>
            <a:r>
              <a:rPr lang="en-US" sz="2400" dirty="0"/>
              <a:t>false economy </a:t>
            </a:r>
            <a:r>
              <a:rPr lang="en-US" sz="2400" dirty="0" smtClean="0"/>
              <a:t>to optimize the photon-limited S/N for atmospheric studies.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A6A6A6"/>
                </a:solidFill>
              </a:rPr>
              <a:t>W</a:t>
            </a:r>
            <a:r>
              <a:rPr lang="en-US" sz="2400" dirty="0" smtClean="0">
                <a:solidFill>
                  <a:srgbClr val="A6A6A6"/>
                </a:solidFill>
              </a:rPr>
              <a:t>e want to find the brightest examples of the planet-star systems that have the largest expected atmospheric signals.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Knowing the masses of the JWST targets will be critical.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Key Points (my opinion!)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9223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852" y="1909854"/>
            <a:ext cx="823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We </a:t>
            </a:r>
            <a:r>
              <a:rPr lang="en-US" sz="2400" dirty="0" smtClean="0"/>
              <a:t>should not be simply targeting the brightest stars.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t is also a </a:t>
            </a:r>
            <a:r>
              <a:rPr lang="en-US" sz="2400" dirty="0"/>
              <a:t>false economy </a:t>
            </a:r>
            <a:r>
              <a:rPr lang="en-US" sz="2400" dirty="0" smtClean="0"/>
              <a:t>to optimize the photon-limited S/N for atmospheric studies.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e want to find the brightest examples of the planet-star systems that have the largest expected atmospheric signals.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Knowing the masses of the JWST targets will be critical.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Key Points (my opinion!)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0722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852" y="1909854"/>
            <a:ext cx="8237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We </a:t>
            </a:r>
            <a:r>
              <a:rPr lang="en-US" sz="2400" dirty="0" smtClean="0"/>
              <a:t>should not be simply targeting the brightest stars. 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t is also a </a:t>
            </a:r>
            <a:r>
              <a:rPr lang="en-US" sz="2400" dirty="0"/>
              <a:t>false economy </a:t>
            </a:r>
            <a:r>
              <a:rPr lang="en-US" sz="2400" dirty="0" smtClean="0"/>
              <a:t>to optimize the photon-limited S/N for atmospheric studies.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dirty="0" smtClean="0"/>
              <a:t>e want to find the brightest examples of the planet-star systems that have the largest expected atmospheric signals.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Knowing the masses of the JWST targets will be critical.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Key Points (my opinion!)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2234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4982" y="533117"/>
            <a:ext cx="73057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small star advantage</a:t>
            </a:r>
            <a:endParaRPr lang="en-US" sz="3200" b="1" dirty="0"/>
          </a:p>
        </p:txBody>
      </p:sp>
      <p:pic>
        <p:nvPicPr>
          <p:cNvPr id="8" name="Picture 7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2" y="2001014"/>
            <a:ext cx="7962910" cy="2468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15942" y="6043751"/>
            <a:ext cx="329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</a:t>
            </a:r>
            <a:r>
              <a:rPr lang="en-US" dirty="0" smtClean="0"/>
              <a:t>igure by Kevin Stevenson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342" y="4904978"/>
            <a:ext cx="5565572" cy="89255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For a given planet size and temperature, </a:t>
            </a:r>
            <a:r>
              <a:rPr lang="en-US" sz="2800" b="1" dirty="0" smtClean="0">
                <a:solidFill>
                  <a:srgbClr val="000000"/>
                </a:solidFill>
              </a:rPr>
              <a:t>the atmospheric </a:t>
            </a:r>
            <a:r>
              <a:rPr lang="en-US" sz="2800" b="1" dirty="0">
                <a:solidFill>
                  <a:srgbClr val="000000"/>
                </a:solidFill>
              </a:rPr>
              <a:t>s</a:t>
            </a:r>
            <a:r>
              <a:rPr lang="en-US" sz="2800" b="1" dirty="0" smtClean="0">
                <a:solidFill>
                  <a:srgbClr val="000000"/>
                </a:solidFill>
              </a:rPr>
              <a:t>ignal goes as R</a:t>
            </a:r>
            <a:r>
              <a:rPr lang="en-US" sz="2800" b="1" baseline="-25000" dirty="0" smtClean="0">
                <a:solidFill>
                  <a:srgbClr val="000000"/>
                </a:solidFill>
              </a:rPr>
              <a:t>*</a:t>
            </a:r>
            <a:r>
              <a:rPr lang="en-US" sz="2800" b="1" baseline="30000" dirty="0" smtClean="0">
                <a:solidFill>
                  <a:srgbClr val="000000"/>
                </a:solidFill>
              </a:rPr>
              <a:t>-2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5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-2362200" y="-1371600"/>
            <a:ext cx="6399213" cy="6399213"/>
          </a:xfrm>
          <a:prstGeom prst="ellipse">
            <a:avLst/>
          </a:prstGeom>
          <a:solidFill>
            <a:srgbClr val="FFFF00"/>
          </a:solidFill>
          <a:ln w="127000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Oval 3"/>
          <p:cNvSpPr>
            <a:spLocks noChangeArrowheads="1"/>
          </p:cNvSpPr>
          <p:nvPr/>
        </p:nvSpPr>
        <p:spPr bwMode="auto">
          <a:xfrm>
            <a:off x="3810000" y="2743200"/>
            <a:ext cx="2559050" cy="2559050"/>
          </a:xfrm>
          <a:prstGeom prst="ellipse">
            <a:avLst/>
          </a:prstGeom>
          <a:solidFill>
            <a:srgbClr val="FF33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6629400" y="4114800"/>
            <a:ext cx="1279525" cy="1279525"/>
          </a:xfrm>
          <a:prstGeom prst="ellipse">
            <a:avLst/>
          </a:prstGeom>
          <a:solidFill>
            <a:srgbClr val="990000"/>
          </a:solidFill>
          <a:ln w="31750">
            <a:solidFill>
              <a:srgbClr val="A5002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8229600" y="5181600"/>
            <a:ext cx="55563" cy="55563"/>
          </a:xfrm>
          <a:prstGeom prst="ellipse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343400" y="609600"/>
            <a:ext cx="411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M Dwarf Properties</a:t>
            </a:r>
            <a:endParaRPr lang="en-US" sz="3200" b="1" dirty="0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4419600" y="1600200"/>
            <a:ext cx="3962400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0.07 &lt; mass &lt; 0.6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endParaRPr lang="en-US" sz="2400" dirty="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57200" y="5105400"/>
            <a:ext cx="228600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G2</a:t>
            </a:r>
          </a:p>
          <a:p>
            <a:pPr>
              <a:spcBef>
                <a:spcPct val="20000"/>
              </a:spcBef>
            </a:pPr>
            <a:r>
              <a:rPr lang="en-US"/>
              <a:t>M = 1 M</a:t>
            </a:r>
            <a:r>
              <a:rPr lang="en-US" baseline="-25000"/>
              <a:t>sun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R = 1 R</a:t>
            </a:r>
            <a:r>
              <a:rPr lang="en-US" baseline="-25000"/>
              <a:t>sun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T = 5800 K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810000" y="5181600"/>
            <a:ext cx="228600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/>
              <a:t>M3</a:t>
            </a:r>
          </a:p>
          <a:p>
            <a:pPr>
              <a:spcBef>
                <a:spcPct val="20000"/>
              </a:spcBef>
            </a:pPr>
            <a:r>
              <a:rPr lang="en-US"/>
              <a:t>M = 0.45 M</a:t>
            </a:r>
            <a:r>
              <a:rPr lang="en-US" baseline="-25000"/>
              <a:t>sun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R = 0.45 R</a:t>
            </a:r>
            <a:r>
              <a:rPr lang="en-US" baseline="-25000"/>
              <a:t>sun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US"/>
              <a:t>T = 3500 K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7086600" y="2757488"/>
            <a:ext cx="2286000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dirty="0"/>
              <a:t>M6</a:t>
            </a:r>
          </a:p>
          <a:p>
            <a:pPr>
              <a:spcBef>
                <a:spcPct val="20000"/>
              </a:spcBef>
            </a:pPr>
            <a:r>
              <a:rPr lang="en-US" dirty="0"/>
              <a:t>M = </a:t>
            </a:r>
            <a:r>
              <a:rPr lang="en-US" dirty="0" smtClean="0"/>
              <a:t>0.12 </a:t>
            </a:r>
            <a:r>
              <a:rPr lang="en-US" dirty="0" err="1"/>
              <a:t>M</a:t>
            </a:r>
            <a:r>
              <a:rPr lang="en-US" baseline="-25000" dirty="0" err="1"/>
              <a:t>sun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R = </a:t>
            </a:r>
            <a:r>
              <a:rPr lang="en-US" dirty="0" smtClean="0"/>
              <a:t>0.18 </a:t>
            </a:r>
            <a:r>
              <a:rPr lang="en-US" dirty="0" err="1"/>
              <a:t>R</a:t>
            </a:r>
            <a:r>
              <a:rPr lang="en-US" baseline="-25000" dirty="0" err="1"/>
              <a:t>sun</a:t>
            </a:r>
            <a:endParaRPr lang="en-US" dirty="0"/>
          </a:p>
          <a:p>
            <a:pPr>
              <a:spcBef>
                <a:spcPct val="20000"/>
              </a:spcBef>
            </a:pPr>
            <a:r>
              <a:rPr lang="en-US" dirty="0"/>
              <a:t>T = </a:t>
            </a:r>
            <a:r>
              <a:rPr lang="en-US" dirty="0" smtClean="0"/>
              <a:t>2900 </a:t>
            </a:r>
            <a:r>
              <a:rPr lang="en-US" dirty="0"/>
              <a:t>K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7848600" y="5257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Earth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019800" y="61722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--sizes to scale--</a:t>
            </a:r>
          </a:p>
        </p:txBody>
      </p:sp>
    </p:spTree>
    <p:extLst>
      <p:ext uri="{BB962C8B-B14F-4D97-AF65-F5344CB8AC3E}">
        <p14:creationId xmlns:p14="http://schemas.microsoft.com/office/powerpoint/2010/main" val="29156930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977</Words>
  <Application>Microsoft Macintosh PowerPoint</Application>
  <PresentationFormat>On-screen Show (4:3)</PresentationFormat>
  <Paragraphs>175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MEarth Project</vt:lpstr>
      <vt:lpstr>MEarth-South at Cerro Tololo Operational as of January 2014 (credit for images &amp; working observatory: J. Irwin)</vt:lpstr>
      <vt:lpstr>Can MEarth do better?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Bean</dc:creator>
  <cp:lastModifiedBy>Jacob Bean</cp:lastModifiedBy>
  <cp:revision>33</cp:revision>
  <dcterms:created xsi:type="dcterms:W3CDTF">2014-03-10T21:44:44Z</dcterms:created>
  <dcterms:modified xsi:type="dcterms:W3CDTF">2014-03-12T14:25:30Z</dcterms:modified>
</cp:coreProperties>
</file>