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3BCB0-1195-4444-8942-676A9D475B98}" type="datetimeFigureOut">
              <a:rPr lang="en-US" smtClean="0"/>
              <a:t>3/13/14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6389D-5B50-4FEE-AD9D-E6F1F62CD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57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6389D-5B50-4FEE-AD9D-E6F1F62CDF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477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6389D-5B50-4FEE-AD9D-E6F1F62CDF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31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65E2-A922-415A-9CE9-B013A77EC77A}" type="datetimeFigureOut">
              <a:rPr lang="en-US" smtClean="0"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FA89-36C1-44C2-9301-E5E606A75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12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65E2-A922-415A-9CE9-B013A77EC77A}" type="datetimeFigureOut">
              <a:rPr lang="en-US" smtClean="0"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FA89-36C1-44C2-9301-E5E606A75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7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65E2-A922-415A-9CE9-B013A77EC77A}" type="datetimeFigureOut">
              <a:rPr lang="en-US" smtClean="0"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FA89-36C1-44C2-9301-E5E606A75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15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65E2-A922-415A-9CE9-B013A77EC77A}" type="datetimeFigureOut">
              <a:rPr lang="en-US" smtClean="0"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FA89-36C1-44C2-9301-E5E606A75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28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65E2-A922-415A-9CE9-B013A77EC77A}" type="datetimeFigureOut">
              <a:rPr lang="en-US" smtClean="0"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FA89-36C1-44C2-9301-E5E606A75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9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65E2-A922-415A-9CE9-B013A77EC77A}" type="datetimeFigureOut">
              <a:rPr lang="en-US" smtClean="0"/>
              <a:t>3/13/14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FA89-36C1-44C2-9301-E5E606A75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65E2-A922-415A-9CE9-B013A77EC77A}" type="datetimeFigureOut">
              <a:rPr lang="en-US" smtClean="0"/>
              <a:t>3/13/14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FA89-36C1-44C2-9301-E5E606A75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4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65E2-A922-415A-9CE9-B013A77EC77A}" type="datetimeFigureOut">
              <a:rPr lang="en-US" smtClean="0"/>
              <a:t>3/13/14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FA89-36C1-44C2-9301-E5E606A75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94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65E2-A922-415A-9CE9-B013A77EC77A}" type="datetimeFigureOut">
              <a:rPr lang="en-US" smtClean="0"/>
              <a:t>3/13/14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FA89-36C1-44C2-9301-E5E606A75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6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65E2-A922-415A-9CE9-B013A77EC77A}" type="datetimeFigureOut">
              <a:rPr lang="en-US" smtClean="0"/>
              <a:t>3/13/14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FA89-36C1-44C2-9301-E5E606A75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03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65E2-A922-415A-9CE9-B013A77EC77A}" type="datetimeFigureOut">
              <a:rPr lang="en-US" smtClean="0"/>
              <a:t>3/13/14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FA89-36C1-44C2-9301-E5E606A75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81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465E2-A922-415A-9CE9-B013A77EC77A}" type="datetimeFigureOut">
              <a:rPr lang="en-US" smtClean="0"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BFA89-36C1-44C2-9301-E5E606A75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White Paper Outline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500094"/>
              </p:ext>
            </p:extLst>
          </p:nvPr>
        </p:nvGraphicFramePr>
        <p:xfrm>
          <a:off x="152401" y="990600"/>
          <a:ext cx="8991599" cy="57378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33292"/>
                <a:gridCol w="2115432"/>
                <a:gridCol w="149301"/>
                <a:gridCol w="1193574"/>
              </a:tblGrid>
              <a:tr h="3163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I.</a:t>
                      </a:r>
                      <a:r>
                        <a:rPr lang="en-US" sz="1050" u="none" strike="noStrike" dirty="0">
                          <a:effectLst/>
                        </a:rPr>
                        <a:t>                   </a:t>
                      </a:r>
                      <a:r>
                        <a:rPr lang="en-US" sz="2000" u="none" strike="noStrike" dirty="0">
                          <a:effectLst/>
                        </a:rPr>
                        <a:t>Goals of </a:t>
                      </a:r>
                      <a:r>
                        <a:rPr lang="en-US" sz="2000" u="none" strike="noStrike" dirty="0" smtClean="0">
                          <a:effectLst/>
                        </a:rPr>
                        <a:t>Meeting: </a:t>
                      </a:r>
                      <a:r>
                        <a:rPr lang="en-US" sz="2000" i="1" u="none" strike="noStrike" dirty="0" smtClean="0">
                          <a:effectLst/>
                        </a:rPr>
                        <a:t>Executive Summary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Beichman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Lunine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163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II.</a:t>
                      </a:r>
                      <a:r>
                        <a:rPr lang="en-US" sz="1050" u="none" strike="noStrike" dirty="0">
                          <a:effectLst/>
                        </a:rPr>
                        <a:t>                </a:t>
                      </a:r>
                      <a:r>
                        <a:rPr lang="en-US" sz="2000" u="none" strike="noStrike" dirty="0">
                          <a:effectLst/>
                        </a:rPr>
                        <a:t>Key Science Opportunities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Kempton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Deming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16326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Incl</a:t>
                      </a:r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 lab </a:t>
                      </a:r>
                      <a:r>
                        <a:rPr lang="en-US" sz="20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astro</a:t>
                      </a:r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 and theory program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163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III.</a:t>
                      </a:r>
                      <a:r>
                        <a:rPr lang="en-US" sz="1050" u="none" strike="noStrike" dirty="0">
                          <a:effectLst/>
                        </a:rPr>
                        <a:t>             </a:t>
                      </a:r>
                      <a:r>
                        <a:rPr lang="en-US" sz="2000" u="none" strike="noStrike" dirty="0">
                          <a:effectLst/>
                        </a:rPr>
                        <a:t> Transit Best Practices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Christiansen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Crossfield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163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IV.</a:t>
                      </a:r>
                      <a:r>
                        <a:rPr lang="en-US" sz="1050" u="none" strike="noStrike" dirty="0">
                          <a:effectLst/>
                        </a:rPr>
                        <a:t>              </a:t>
                      </a:r>
                      <a:r>
                        <a:rPr lang="en-US" sz="2000" u="none" strike="noStrike" dirty="0">
                          <a:effectLst/>
                        </a:rPr>
                        <a:t>JWST operations for transit observation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Stansberry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Clampin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163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V.</a:t>
                      </a:r>
                      <a:r>
                        <a:rPr lang="en-US" sz="1050" u="none" strike="noStrike" dirty="0">
                          <a:effectLst/>
                        </a:rPr>
                        <a:t>                 </a:t>
                      </a:r>
                      <a:r>
                        <a:rPr lang="en-US" sz="2000" u="none" strike="noStrike" dirty="0">
                          <a:effectLst/>
                        </a:rPr>
                        <a:t>Detector Problems and Features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Bouwman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M. Rieke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163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VI.</a:t>
                      </a:r>
                      <a:r>
                        <a:rPr lang="en-US" sz="1050" u="none" strike="noStrike" dirty="0">
                          <a:effectLst/>
                        </a:rPr>
                        <a:t>              </a:t>
                      </a:r>
                      <a:r>
                        <a:rPr lang="en-US" sz="2000" u="none" strike="noStrike" dirty="0">
                          <a:effectLst/>
                        </a:rPr>
                        <a:t> Targets for JWST  </a:t>
                      </a:r>
                      <a:r>
                        <a:rPr lang="en-US" sz="2000" u="none" strike="noStrike" dirty="0" smtClean="0">
                          <a:effectLst/>
                        </a:rPr>
                        <a:t>and precursor work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Dressing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Greene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163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VII.</a:t>
                      </a:r>
                      <a:r>
                        <a:rPr lang="en-US" sz="1050" u="none" strike="noStrike" dirty="0">
                          <a:effectLst/>
                        </a:rPr>
                        <a:t>           </a:t>
                      </a:r>
                      <a:r>
                        <a:rPr lang="en-US" sz="2000" u="none" strike="noStrike" dirty="0">
                          <a:effectLst/>
                        </a:rPr>
                        <a:t> Instrument modes for transits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7620" marR="7620" marT="762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Roberto+instrument</a:t>
                      </a:r>
                      <a:r>
                        <a:rPr lang="en-US" sz="2000" u="none" strike="noStrike" dirty="0">
                          <a:effectLst/>
                        </a:rPr>
                        <a:t> Reps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63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A.</a:t>
                      </a:r>
                      <a:r>
                        <a:rPr lang="en-US" sz="1050" u="none" strike="noStrike" dirty="0">
                          <a:effectLst/>
                        </a:rPr>
                        <a:t>                     </a:t>
                      </a:r>
                      <a:r>
                        <a:rPr lang="en-US" sz="2000" u="none" strike="noStrike" dirty="0">
                          <a:effectLst/>
                        </a:rPr>
                        <a:t>NIRSPEC –P. </a:t>
                      </a:r>
                      <a:r>
                        <a:rPr lang="en-US" sz="2000" u="none" strike="noStrike" dirty="0" err="1">
                          <a:effectLst/>
                        </a:rPr>
                        <a:t>Ferruit</a:t>
                      </a:r>
                      <a:r>
                        <a:rPr lang="en-US" sz="2000" u="none" strike="noStrike" dirty="0">
                          <a:effectLst/>
                        </a:rPr>
                        <a:t> &amp; S. </a:t>
                      </a:r>
                      <a:r>
                        <a:rPr lang="en-US" sz="2000" u="none" strike="noStrike" dirty="0" err="1">
                          <a:effectLst/>
                        </a:rPr>
                        <a:t>Birkmann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36576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Laura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 sz="2400"/>
                    </a:p>
                  </a:txBody>
                  <a:tcPr marL="7620" marR="7620" marT="7620" marB="0" anchor="b"/>
                </a:tc>
              </a:tr>
              <a:tr h="316326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</a:rPr>
                        <a:t>B.</a:t>
                      </a:r>
                      <a:r>
                        <a:rPr lang="fr-FR" sz="1050" u="none" strike="noStrike" dirty="0">
                          <a:effectLst/>
                        </a:rPr>
                        <a:t>                     </a:t>
                      </a:r>
                      <a:r>
                        <a:rPr lang="fr-FR" sz="2000" u="none" strike="noStrike" dirty="0">
                          <a:effectLst/>
                        </a:rPr>
                        <a:t>NIRISS ---R. Doyon &amp; D. </a:t>
                      </a:r>
                      <a:r>
                        <a:rPr lang="fr-FR" sz="2000" u="none" strike="noStrike" dirty="0" err="1">
                          <a:effectLst/>
                        </a:rPr>
                        <a:t>Lafrenière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36576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Bjorn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 sz="2400"/>
                    </a:p>
                  </a:txBody>
                  <a:tcPr marL="7620" marR="7620" marT="7620" marB="0" anchor="b"/>
                </a:tc>
              </a:tr>
              <a:tr h="3163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C.</a:t>
                      </a:r>
                      <a:r>
                        <a:rPr lang="en-US" sz="1050" u="none" strike="noStrike" dirty="0" smtClean="0">
                          <a:effectLst/>
                        </a:rPr>
                        <a:t>                     </a:t>
                      </a:r>
                      <a:r>
                        <a:rPr lang="en-US" sz="2000" u="none" strike="noStrike" dirty="0" smtClean="0">
                          <a:effectLst/>
                        </a:rPr>
                        <a:t>NIRCam ---T. Greene &amp; </a:t>
                      </a:r>
                      <a:r>
                        <a:rPr lang="en-US" sz="2000" u="none" strike="noStrike" dirty="0" err="1" smtClean="0">
                          <a:effectLst/>
                        </a:rPr>
                        <a:t>Stansberry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36576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Mandell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 sz="2400"/>
                    </a:p>
                  </a:txBody>
                  <a:tcPr marL="7620" marR="7620" marT="7620" marB="0" anchor="b"/>
                </a:tc>
              </a:tr>
              <a:tr h="316326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>
                          <a:effectLst/>
                        </a:rPr>
                        <a:t>D.</a:t>
                      </a:r>
                      <a:r>
                        <a:rPr lang="it-IT" sz="1050" u="none" strike="noStrike" dirty="0">
                          <a:effectLst/>
                        </a:rPr>
                        <a:t>                    </a:t>
                      </a:r>
                      <a:r>
                        <a:rPr lang="it-IT" sz="2000" u="none" strike="noStrike" dirty="0">
                          <a:effectLst/>
                        </a:rPr>
                        <a:t>MIRI --- T. Greene &amp; P.-O. Lagage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36576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Ian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 sz="2400"/>
                    </a:p>
                  </a:txBody>
                  <a:tcPr marL="7620" marR="7620" marT="7620" marB="0" anchor="b"/>
                </a:tc>
              </a:tr>
              <a:tr h="395088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Potential Science Programs across instruments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Ian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Crossfield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Lunine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748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VIII.</a:t>
                      </a:r>
                      <a:r>
                        <a:rPr lang="en-US" sz="1050" u="none" strike="noStrike" dirty="0">
                          <a:effectLst/>
                        </a:rPr>
                        <a:t>        </a:t>
                      </a:r>
                      <a:r>
                        <a:rPr lang="en-US" sz="2000" u="none" strike="noStrike" dirty="0">
                          <a:effectLst/>
                        </a:rPr>
                        <a:t>Data Processing challenges </a:t>
                      </a:r>
                      <a:r>
                        <a:rPr lang="en-US" sz="2000" u="none" strike="noStrike" dirty="0" smtClean="0">
                          <a:effectLst/>
                        </a:rPr>
                        <a:t>&amp; requirements </a:t>
                      </a:r>
                    </a:p>
                    <a:p>
                      <a:pPr algn="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Incl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 role of instrument simulators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Deroo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effectLst/>
                        </a:rPr>
                        <a:t>Loic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163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IX.</a:t>
                      </a:r>
                      <a:r>
                        <a:rPr lang="en-US" sz="1050" u="none" strike="noStrike" dirty="0">
                          <a:effectLst/>
                        </a:rPr>
                        <a:t>              </a:t>
                      </a:r>
                      <a:r>
                        <a:rPr lang="en-US" sz="2000" u="none" strike="noStrike" dirty="0">
                          <a:effectLst/>
                        </a:rPr>
                        <a:t>Engage the </a:t>
                      </a:r>
                      <a:r>
                        <a:rPr lang="en-US" sz="2000" u="none" strike="noStrike" dirty="0" smtClean="0">
                          <a:effectLst/>
                        </a:rPr>
                        <a:t>Community: early observations for instrument demonstration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Cowan/Fortney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effectLst/>
                        </a:rPr>
                        <a:t>Valenti</a:t>
                      </a:r>
                      <a:r>
                        <a:rPr lang="en-US" sz="2000" u="none" strike="noStrike" dirty="0" smtClean="0">
                          <a:effectLst/>
                        </a:rPr>
                        <a:t>/Lee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5352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Timetable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Presentations on web --- Thursday  (March 13)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Send notes to CAB or Ellen  and set up a wiki (next week)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Rapporteurs interact with each other and with authors in their session, sending meeting notes, ideas for content of section --- 2 weeks (March 28-April 28)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Key concepts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Tables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Figures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Agree on homework assignments test cases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First draft of sections sent to CAB --- 5 weeks April 28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First draft of white paper back to rapporteurs/authors ---7 weeks (May 15)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Final white paper to everybody ---  11 weeks (May 30)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Final publication check PASP 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Post style files on wiki. 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Latex on cloud</a:t>
            </a:r>
          </a:p>
          <a:p>
            <a:pPr>
              <a:spcBef>
                <a:spcPts val="0"/>
              </a:spcBef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7288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206</Words>
  <Application>Microsoft Macintosh PowerPoint</Application>
  <PresentationFormat>On-screen Show (4:3)</PresentationFormat>
  <Paragraphs>56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White Paper Outline</vt:lpstr>
      <vt:lpstr>DRAFT Timetable</vt:lpstr>
    </vt:vector>
  </TitlesOfParts>
  <Company>NExScI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White Paper Outline</dc:title>
  <dc:creator>Chas Beichman</dc:creator>
  <cp:lastModifiedBy>Bill Gates</cp:lastModifiedBy>
  <cp:revision>9</cp:revision>
  <dcterms:created xsi:type="dcterms:W3CDTF">2014-03-13T18:22:26Z</dcterms:created>
  <dcterms:modified xsi:type="dcterms:W3CDTF">2014-03-13T20:36:18Z</dcterms:modified>
</cp:coreProperties>
</file>