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9"/>
  </p:notesMasterIdLst>
  <p:handoutMasterIdLst>
    <p:handoutMasterId r:id="rId10"/>
  </p:handoutMasterIdLst>
  <p:sldIdLst>
    <p:sldId id="422" r:id="rId2"/>
    <p:sldId id="420" r:id="rId3"/>
    <p:sldId id="423" r:id="rId4"/>
    <p:sldId id="406" r:id="rId5"/>
    <p:sldId id="421" r:id="rId6"/>
    <p:sldId id="408" r:id="rId7"/>
    <p:sldId id="397" r:id="rId8"/>
  </p:sldIdLst>
  <p:sldSz cx="9144000" cy="6858000" type="screen4x3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3EAFF"/>
    <a:srgbClr val="637AFF"/>
    <a:srgbClr val="FE1121"/>
    <a:srgbClr val="CA2127"/>
    <a:srgbClr val="F84148"/>
    <a:srgbClr val="A60000"/>
    <a:srgbClr val="0F00FF"/>
    <a:srgbClr val="FE0000"/>
    <a:srgbClr val="FEF500"/>
    <a:srgbClr val="05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0" autoAdjust="0"/>
    <p:restoredTop sz="86410" autoAdjust="0"/>
  </p:normalViewPr>
  <p:slideViewPr>
    <p:cSldViewPr snapToGrid="0" snapToObjects="1">
      <p:cViewPr>
        <p:scale>
          <a:sx n="150" d="100"/>
          <a:sy n="150" d="100"/>
        </p:scale>
        <p:origin x="-12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226" y="-78"/>
      </p:cViewPr>
      <p:guideLst>
        <p:guide orient="horz" pos="290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omic Sans MS" charset="0"/>
              </a:defRPr>
            </a:lvl1pPr>
          </a:lstStyle>
          <a:p>
            <a:pPr>
              <a:defRPr/>
            </a:pPr>
            <a:fld id="{DCB20F3F-ABB8-6344-B69E-1888AED1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56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81500"/>
            <a:ext cx="51371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omic Sans MS" charset="0"/>
              </a:defRPr>
            </a:lvl1pPr>
          </a:lstStyle>
          <a:p>
            <a:pPr>
              <a:defRPr/>
            </a:pPr>
            <a:fld id="{63321815-3740-9E4B-A744-C4741417F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0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19FC6C-584D-714F-BFA9-6F932F8EC5CA}" type="slidenum">
              <a:rPr lang="en-US" sz="1200">
                <a:latin typeface="Comic Sans MS" charset="0"/>
              </a:rPr>
              <a:pPr eaLnBrk="1" hangingPunct="1"/>
              <a:t>1</a:t>
            </a:fld>
            <a:endParaRPr lang="en-US" sz="1200">
              <a:latin typeface="Comic Sans MS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19FC6C-584D-714F-BFA9-6F932F8EC5CA}" type="slidenum">
              <a:rPr lang="en-US" sz="1200">
                <a:latin typeface="Comic Sans MS" charset="0"/>
              </a:rPr>
              <a:pPr eaLnBrk="1" hangingPunct="1"/>
              <a:t>3</a:t>
            </a:fld>
            <a:endParaRPr lang="en-US" sz="1200">
              <a:latin typeface="Comic Sans MS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19FC6C-584D-714F-BFA9-6F932F8EC5CA}" type="slidenum">
              <a:rPr lang="en-US" sz="1200">
                <a:latin typeface="Comic Sans MS" charset="0"/>
              </a:rPr>
              <a:pPr eaLnBrk="1" hangingPunct="1"/>
              <a:t>4</a:t>
            </a:fld>
            <a:endParaRPr lang="en-US" sz="1200">
              <a:latin typeface="Comic Sans MS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E5A8F-85D2-1B49-B759-68977C6ED41E}" type="slidenum">
              <a:rPr lang="en-US"/>
              <a:pPr/>
              <a:t>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5388" y="692150"/>
            <a:ext cx="4613275" cy="3459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81500"/>
            <a:ext cx="5137150" cy="4149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19FC6C-584D-714F-BFA9-6F932F8EC5CA}" type="slidenum">
              <a:rPr lang="en-US" sz="1200">
                <a:latin typeface="Comic Sans MS" charset="0"/>
              </a:rPr>
              <a:pPr eaLnBrk="1" hangingPunct="1"/>
              <a:t>6</a:t>
            </a:fld>
            <a:endParaRPr lang="en-US" sz="1200">
              <a:latin typeface="Comic Sans MS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E5A8F-85D2-1B49-B759-68977C6ED41E}" type="slidenum">
              <a:rPr lang="en-US"/>
              <a:pPr/>
              <a:t>7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5388" y="692150"/>
            <a:ext cx="4613275" cy="3459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81500"/>
            <a:ext cx="5137150" cy="4149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82A04-8CCE-2042-A5BF-714FD9BC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6F297-6667-CC4C-9D95-F8D5146EDA93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580F1-D507-9A4A-BC53-396CFCB35B4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490E-FE4F-3B47-BA6E-A37EE563F0F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536AC-84B0-0D47-8D2B-4CF977CA78A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2B8B2-73B5-8B4B-9D13-B9ADBF43D95A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2E274-E894-7C4F-8827-7A27433CCB0A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18332-049F-DA48-A9EC-8B85597587F6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03600-9E5D-6142-B2E5-F0C3169ADBB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E337DC2E-A20E-0244-8016-A67F1BFB6D6A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3029-2CC2-8142-A176-B7B13FC3EBC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EBD5BAA-41CF-4E4B-B665-AB758E3AC8C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5800" y="362480"/>
            <a:ext cx="77724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600" dirty="0" smtClean="0">
                <a:latin typeface="+mj-lt"/>
              </a:rPr>
              <a:t>Effects of Stellar Variability:</a:t>
            </a:r>
            <a:endParaRPr lang="en-US" sz="3600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490E-FE4F-3B47-BA6E-A37EE563F0FE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/28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1067" y="1559408"/>
            <a:ext cx="796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sz="2000" dirty="0"/>
              <a:t>Important for transits (see next slides).</a:t>
            </a:r>
          </a:p>
          <a:p>
            <a:pPr marL="342900" indent="-342900">
              <a:buFont typeface="Wingdings" charset="2"/>
              <a:buChar char="u"/>
            </a:pP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CCAF0A"/>
                </a:solidFill>
              </a:rPr>
              <a:t>Transit depth = [ </a:t>
            </a:r>
            <a:r>
              <a:rPr lang="en-US" sz="2000" i="1" dirty="0" err="1">
                <a:solidFill>
                  <a:srgbClr val="CCAF0A"/>
                </a:solidFill>
              </a:rPr>
              <a:t>R</a:t>
            </a:r>
            <a:r>
              <a:rPr lang="en-US" sz="2000" baseline="-25000" dirty="0" err="1">
                <a:solidFill>
                  <a:srgbClr val="CCAF0A"/>
                </a:solidFill>
              </a:rPr>
              <a:t>planet</a:t>
            </a:r>
            <a:r>
              <a:rPr lang="en-US" sz="2000" dirty="0">
                <a:solidFill>
                  <a:srgbClr val="CCAF0A"/>
                </a:solidFill>
              </a:rPr>
              <a:t>(</a:t>
            </a:r>
            <a:r>
              <a:rPr lang="en-US" sz="2000" dirty="0" err="1">
                <a:solidFill>
                  <a:srgbClr val="CCAF0A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000" dirty="0" err="1">
                <a:solidFill>
                  <a:srgbClr val="CCAF0A"/>
                </a:solidFill>
              </a:rPr>
              <a:t>,t</a:t>
            </a:r>
            <a:r>
              <a:rPr lang="en-US" sz="2000" dirty="0">
                <a:solidFill>
                  <a:srgbClr val="CCAF0A"/>
                </a:solidFill>
              </a:rPr>
              <a:t>) / </a:t>
            </a:r>
            <a:r>
              <a:rPr lang="en-US" sz="2000" i="1" dirty="0" err="1">
                <a:solidFill>
                  <a:srgbClr val="CCAF0A"/>
                </a:solidFill>
              </a:rPr>
              <a:t>R</a:t>
            </a:r>
            <a:r>
              <a:rPr lang="en-US" sz="2000" baseline="-25000" dirty="0" err="1">
                <a:solidFill>
                  <a:srgbClr val="CCAF0A"/>
                </a:solidFill>
              </a:rPr>
              <a:t>star</a:t>
            </a:r>
            <a:r>
              <a:rPr lang="en-US" sz="2000" dirty="0">
                <a:solidFill>
                  <a:srgbClr val="CCAF0A"/>
                </a:solidFill>
              </a:rPr>
              <a:t>(</a:t>
            </a:r>
            <a:r>
              <a:rPr lang="en-US" sz="2000" dirty="0" err="1">
                <a:solidFill>
                  <a:srgbClr val="CCAF0A"/>
                </a:solidFill>
                <a:latin typeface="Lucida Grande"/>
                <a:ea typeface="Lucida Grande"/>
                <a:cs typeface="Lucida Grande"/>
              </a:rPr>
              <a:t>λ,t</a:t>
            </a:r>
            <a:r>
              <a:rPr lang="en-US" sz="2000" dirty="0">
                <a:solidFill>
                  <a:srgbClr val="CCAF0A"/>
                </a:solidFill>
              </a:rPr>
              <a:t>) ]</a:t>
            </a:r>
            <a:r>
              <a:rPr lang="en-US" sz="2000" baseline="30000" dirty="0">
                <a:solidFill>
                  <a:srgbClr val="CCAF0A"/>
                </a:solidFill>
              </a:rPr>
              <a:t>2</a:t>
            </a:r>
          </a:p>
          <a:p>
            <a:pPr marL="342900" indent="-342900">
              <a:buFont typeface="Wingdings" charset="2"/>
              <a:buChar char="u"/>
            </a:pPr>
            <a:endParaRPr lang="en-US" sz="2000" dirty="0" smtClean="0"/>
          </a:p>
          <a:p>
            <a:pPr marL="342900" indent="-342900">
              <a:buFont typeface="Wingdings" charset="2"/>
              <a:buChar char="u"/>
            </a:pPr>
            <a:r>
              <a:rPr lang="en-US" sz="2000" dirty="0" smtClean="0"/>
              <a:t>Not so important for eclipses because the eclipse is a simple difference, and the stellar variability typically is slower than the eclipse: </a:t>
            </a:r>
          </a:p>
          <a:p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PLANET(t) = [ (STAR(t)+PLANET(t)) – STAR(t) ]</a:t>
            </a:r>
          </a:p>
          <a:p>
            <a:pPr marL="342900" indent="-342900">
              <a:buFont typeface="Wingdings" charset="2"/>
              <a:buChar char="u"/>
            </a:pPr>
            <a:endParaRPr lang="en-US" sz="2000" dirty="0" smtClean="0"/>
          </a:p>
          <a:p>
            <a:pPr marL="342900" indent="-342900">
              <a:buFont typeface="Wingdings" charset="2"/>
              <a:buChar char="u"/>
            </a:pPr>
            <a:r>
              <a:rPr lang="en-US" sz="2000" dirty="0" smtClean="0"/>
              <a:t>Can be very important for phase curves. How to disentangle?</a:t>
            </a:r>
          </a:p>
          <a:p>
            <a:pPr marL="342900" indent="-342900">
              <a:buFont typeface="Wingdings" charset="2"/>
              <a:buChar char="u"/>
            </a:pPr>
            <a:endParaRPr lang="en-US" sz="2000" dirty="0"/>
          </a:p>
          <a:p>
            <a:pPr marL="342900" indent="-342900">
              <a:buFont typeface="Wingdings" charset="2"/>
              <a:buChar char="u"/>
            </a:pPr>
            <a:r>
              <a:rPr lang="en-US" sz="2000" dirty="0" smtClean="0"/>
              <a:t>Brighter stars are better. Poisson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000" dirty="0" smtClean="0"/>
              <a:t>Smaller stars are better. Contrast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000" dirty="0" smtClean="0"/>
              <a:t>Stable stars and stars with simpler spectra are better. Interpretation</a:t>
            </a:r>
          </a:p>
          <a:p>
            <a:pPr marL="342900" indent="-342900">
              <a:buFont typeface="Wingdings" charset="2"/>
              <a:buChar char="u"/>
            </a:pPr>
            <a:endParaRPr lang="en-US" sz="2000" dirty="0" smtClean="0"/>
          </a:p>
          <a:p>
            <a:pPr marL="342900" indent="-342900">
              <a:buFont typeface="Wingdings" charset="2"/>
              <a:buChar char="u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62234713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490E-FE4F-3B47-BA6E-A37EE563F0FE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/28</a:t>
            </a:r>
            <a:endParaRPr lang="en-US" dirty="0"/>
          </a:p>
        </p:txBody>
      </p:sp>
      <p:pic>
        <p:nvPicPr>
          <p:cNvPr id="2" name="Picture 1" descr="Screen shot 2014-01-22 at 10.0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44" y="224464"/>
            <a:ext cx="7978520" cy="619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5096" y="541923"/>
            <a:ext cx="181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Pont et al. (2013)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490E-FE4F-3B47-BA6E-A37EE563F0FE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/28</a:t>
            </a:r>
            <a:endParaRPr lang="en-US" dirty="0"/>
          </a:p>
        </p:txBody>
      </p:sp>
      <p:pic>
        <p:nvPicPr>
          <p:cNvPr id="3" name="Picture 2" descr="Screen Shot 2014-03-12 at 8.09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22554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5800" y="23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600" dirty="0" smtClean="0">
                <a:latin typeface="+mj-lt"/>
              </a:rPr>
              <a:t>Stellar Spots?</a:t>
            </a:r>
            <a:endParaRPr lang="en-US" sz="3600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490E-FE4F-3B47-BA6E-A37EE563F0FE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/28</a:t>
            </a:r>
            <a:endParaRPr lang="en-US" dirty="0"/>
          </a:p>
        </p:txBody>
      </p:sp>
      <p:pic>
        <p:nvPicPr>
          <p:cNvPr id="25604" name="Picture 2" descr="su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618662"/>
            <a:ext cx="439578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022600" y="4486275"/>
            <a:ext cx="673910" cy="771525"/>
          </a:xfrm>
          <a:custGeom>
            <a:avLst/>
            <a:gdLst>
              <a:gd name="connsiteX0" fmla="*/ 241300 w 458010"/>
              <a:gd name="connsiteY0" fmla="*/ 0 h 558800"/>
              <a:gd name="connsiteX1" fmla="*/ 241300 w 458010"/>
              <a:gd name="connsiteY1" fmla="*/ 0 h 558800"/>
              <a:gd name="connsiteX2" fmla="*/ 114300 w 458010"/>
              <a:gd name="connsiteY2" fmla="*/ 88900 h 558800"/>
              <a:gd name="connsiteX3" fmla="*/ 76200 w 458010"/>
              <a:gd name="connsiteY3" fmla="*/ 127000 h 558800"/>
              <a:gd name="connsiteX4" fmla="*/ 0 w 458010"/>
              <a:gd name="connsiteY4" fmla="*/ 177800 h 558800"/>
              <a:gd name="connsiteX5" fmla="*/ 12700 w 458010"/>
              <a:gd name="connsiteY5" fmla="*/ 342900 h 558800"/>
              <a:gd name="connsiteX6" fmla="*/ 63500 w 458010"/>
              <a:gd name="connsiteY6" fmla="*/ 457200 h 558800"/>
              <a:gd name="connsiteX7" fmla="*/ 101600 w 458010"/>
              <a:gd name="connsiteY7" fmla="*/ 495300 h 558800"/>
              <a:gd name="connsiteX8" fmla="*/ 177800 w 458010"/>
              <a:gd name="connsiteY8" fmla="*/ 546100 h 558800"/>
              <a:gd name="connsiteX9" fmla="*/ 215900 w 458010"/>
              <a:gd name="connsiteY9" fmla="*/ 558800 h 558800"/>
              <a:gd name="connsiteX10" fmla="*/ 381000 w 458010"/>
              <a:gd name="connsiteY10" fmla="*/ 533400 h 558800"/>
              <a:gd name="connsiteX11" fmla="*/ 419100 w 458010"/>
              <a:gd name="connsiteY11" fmla="*/ 508000 h 558800"/>
              <a:gd name="connsiteX12" fmla="*/ 444500 w 458010"/>
              <a:gd name="connsiteY12" fmla="*/ 457200 h 558800"/>
              <a:gd name="connsiteX13" fmla="*/ 444500 w 458010"/>
              <a:gd name="connsiteY13" fmla="*/ 241300 h 558800"/>
              <a:gd name="connsiteX14" fmla="*/ 431800 w 458010"/>
              <a:gd name="connsiteY14" fmla="*/ 190500 h 558800"/>
              <a:gd name="connsiteX15" fmla="*/ 393700 w 458010"/>
              <a:gd name="connsiteY15" fmla="*/ 177800 h 558800"/>
              <a:gd name="connsiteX16" fmla="*/ 355600 w 458010"/>
              <a:gd name="connsiteY16" fmla="*/ 152400 h 558800"/>
              <a:gd name="connsiteX17" fmla="*/ 292100 w 458010"/>
              <a:gd name="connsiteY17" fmla="*/ 101600 h 558800"/>
              <a:gd name="connsiteX18" fmla="*/ 266700 w 458010"/>
              <a:gd name="connsiteY18" fmla="*/ 63500 h 558800"/>
              <a:gd name="connsiteX19" fmla="*/ 241300 w 458010"/>
              <a:gd name="connsiteY19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8010" h="558800">
                <a:moveTo>
                  <a:pt x="241300" y="0"/>
                </a:moveTo>
                <a:lnTo>
                  <a:pt x="241300" y="0"/>
                </a:lnTo>
                <a:cubicBezTo>
                  <a:pt x="198967" y="29633"/>
                  <a:pt x="150839" y="52361"/>
                  <a:pt x="114300" y="88900"/>
                </a:cubicBezTo>
                <a:cubicBezTo>
                  <a:pt x="101600" y="101600"/>
                  <a:pt x="90377" y="115973"/>
                  <a:pt x="76200" y="127000"/>
                </a:cubicBezTo>
                <a:cubicBezTo>
                  <a:pt x="52103" y="145742"/>
                  <a:pt x="0" y="177800"/>
                  <a:pt x="0" y="177800"/>
                </a:cubicBezTo>
                <a:cubicBezTo>
                  <a:pt x="4233" y="232833"/>
                  <a:pt x="4092" y="288380"/>
                  <a:pt x="12700" y="342900"/>
                </a:cubicBezTo>
                <a:cubicBezTo>
                  <a:pt x="19173" y="383894"/>
                  <a:pt x="36790" y="425148"/>
                  <a:pt x="63500" y="457200"/>
                </a:cubicBezTo>
                <a:cubicBezTo>
                  <a:pt x="74998" y="470998"/>
                  <a:pt x="87423" y="484273"/>
                  <a:pt x="101600" y="495300"/>
                </a:cubicBezTo>
                <a:cubicBezTo>
                  <a:pt x="125697" y="514042"/>
                  <a:pt x="148840" y="536447"/>
                  <a:pt x="177800" y="546100"/>
                </a:cubicBezTo>
                <a:lnTo>
                  <a:pt x="215900" y="558800"/>
                </a:lnTo>
                <a:cubicBezTo>
                  <a:pt x="252323" y="555158"/>
                  <a:pt x="335231" y="556285"/>
                  <a:pt x="381000" y="533400"/>
                </a:cubicBezTo>
                <a:cubicBezTo>
                  <a:pt x="394652" y="526574"/>
                  <a:pt x="406400" y="516467"/>
                  <a:pt x="419100" y="508000"/>
                </a:cubicBezTo>
                <a:cubicBezTo>
                  <a:pt x="427567" y="491067"/>
                  <a:pt x="438513" y="475161"/>
                  <a:pt x="444500" y="457200"/>
                </a:cubicBezTo>
                <a:cubicBezTo>
                  <a:pt x="469092" y="383423"/>
                  <a:pt x="454517" y="321437"/>
                  <a:pt x="444500" y="241300"/>
                </a:cubicBezTo>
                <a:cubicBezTo>
                  <a:pt x="442335" y="223980"/>
                  <a:pt x="442704" y="204130"/>
                  <a:pt x="431800" y="190500"/>
                </a:cubicBezTo>
                <a:cubicBezTo>
                  <a:pt x="423437" y="180047"/>
                  <a:pt x="405674" y="183787"/>
                  <a:pt x="393700" y="177800"/>
                </a:cubicBezTo>
                <a:cubicBezTo>
                  <a:pt x="380048" y="170974"/>
                  <a:pt x="368300" y="160867"/>
                  <a:pt x="355600" y="152400"/>
                </a:cubicBezTo>
                <a:cubicBezTo>
                  <a:pt x="282807" y="43211"/>
                  <a:pt x="379734" y="171707"/>
                  <a:pt x="292100" y="101600"/>
                </a:cubicBezTo>
                <a:cubicBezTo>
                  <a:pt x="280181" y="92065"/>
                  <a:pt x="276235" y="75419"/>
                  <a:pt x="266700" y="63500"/>
                </a:cubicBezTo>
                <a:cubicBezTo>
                  <a:pt x="259220" y="54150"/>
                  <a:pt x="245533" y="10583"/>
                  <a:pt x="2413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89000"/>
                </a:schemeClr>
              </a:gs>
              <a:gs pos="100000">
                <a:schemeClr val="tx2">
                  <a:lumMod val="25000"/>
                  <a:alpha val="8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8000" y="3175000"/>
            <a:ext cx="717030" cy="736600"/>
          </a:xfrm>
          <a:custGeom>
            <a:avLst/>
            <a:gdLst>
              <a:gd name="connsiteX0" fmla="*/ 713013 w 717030"/>
              <a:gd name="connsiteY0" fmla="*/ 0 h 469900"/>
              <a:gd name="connsiteX1" fmla="*/ 713013 w 717030"/>
              <a:gd name="connsiteY1" fmla="*/ 0 h 469900"/>
              <a:gd name="connsiteX2" fmla="*/ 598713 w 717030"/>
              <a:gd name="connsiteY2" fmla="*/ 38100 h 469900"/>
              <a:gd name="connsiteX3" fmla="*/ 446313 w 717030"/>
              <a:gd name="connsiteY3" fmla="*/ 63500 h 469900"/>
              <a:gd name="connsiteX4" fmla="*/ 281213 w 717030"/>
              <a:gd name="connsiteY4" fmla="*/ 88900 h 469900"/>
              <a:gd name="connsiteX5" fmla="*/ 217713 w 717030"/>
              <a:gd name="connsiteY5" fmla="*/ 114300 h 469900"/>
              <a:gd name="connsiteX6" fmla="*/ 141513 w 717030"/>
              <a:gd name="connsiteY6" fmla="*/ 127000 h 469900"/>
              <a:gd name="connsiteX7" fmla="*/ 103413 w 717030"/>
              <a:gd name="connsiteY7" fmla="*/ 152400 h 469900"/>
              <a:gd name="connsiteX8" fmla="*/ 65313 w 717030"/>
              <a:gd name="connsiteY8" fmla="*/ 165100 h 469900"/>
              <a:gd name="connsiteX9" fmla="*/ 39913 w 717030"/>
              <a:gd name="connsiteY9" fmla="*/ 203200 h 469900"/>
              <a:gd name="connsiteX10" fmla="*/ 1813 w 717030"/>
              <a:gd name="connsiteY10" fmla="*/ 254000 h 469900"/>
              <a:gd name="connsiteX11" fmla="*/ 14513 w 717030"/>
              <a:gd name="connsiteY11" fmla="*/ 419100 h 469900"/>
              <a:gd name="connsiteX12" fmla="*/ 27213 w 717030"/>
              <a:gd name="connsiteY12" fmla="*/ 457200 h 469900"/>
              <a:gd name="connsiteX13" fmla="*/ 78013 w 717030"/>
              <a:gd name="connsiteY13" fmla="*/ 469900 h 469900"/>
              <a:gd name="connsiteX14" fmla="*/ 319313 w 717030"/>
              <a:gd name="connsiteY14" fmla="*/ 457200 h 469900"/>
              <a:gd name="connsiteX15" fmla="*/ 370113 w 717030"/>
              <a:gd name="connsiteY15" fmla="*/ 431800 h 469900"/>
              <a:gd name="connsiteX16" fmla="*/ 547913 w 717030"/>
              <a:gd name="connsiteY16" fmla="*/ 304800 h 469900"/>
              <a:gd name="connsiteX17" fmla="*/ 586013 w 717030"/>
              <a:gd name="connsiteY17" fmla="*/ 279400 h 469900"/>
              <a:gd name="connsiteX18" fmla="*/ 649513 w 717030"/>
              <a:gd name="connsiteY18" fmla="*/ 127000 h 469900"/>
              <a:gd name="connsiteX19" fmla="*/ 687613 w 717030"/>
              <a:gd name="connsiteY19" fmla="*/ 114300 h 469900"/>
              <a:gd name="connsiteX20" fmla="*/ 700313 w 717030"/>
              <a:gd name="connsiteY20" fmla="*/ 25400 h 469900"/>
              <a:gd name="connsiteX21" fmla="*/ 662213 w 717030"/>
              <a:gd name="connsiteY21" fmla="*/ 25400 h 469900"/>
              <a:gd name="connsiteX22" fmla="*/ 662213 w 717030"/>
              <a:gd name="connsiteY22" fmla="*/ 25400 h 469900"/>
              <a:gd name="connsiteX23" fmla="*/ 713013 w 717030"/>
              <a:gd name="connsiteY23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7030" h="469900">
                <a:moveTo>
                  <a:pt x="713013" y="0"/>
                </a:moveTo>
                <a:lnTo>
                  <a:pt x="713013" y="0"/>
                </a:lnTo>
                <a:cubicBezTo>
                  <a:pt x="674913" y="12700"/>
                  <a:pt x="637329" y="27067"/>
                  <a:pt x="598713" y="38100"/>
                </a:cubicBezTo>
                <a:cubicBezTo>
                  <a:pt x="556811" y="50072"/>
                  <a:pt x="485926" y="56898"/>
                  <a:pt x="446313" y="63500"/>
                </a:cubicBezTo>
                <a:cubicBezTo>
                  <a:pt x="271772" y="92590"/>
                  <a:pt x="526887" y="58191"/>
                  <a:pt x="281213" y="88900"/>
                </a:cubicBezTo>
                <a:cubicBezTo>
                  <a:pt x="260046" y="97367"/>
                  <a:pt x="239707" y="108302"/>
                  <a:pt x="217713" y="114300"/>
                </a:cubicBezTo>
                <a:cubicBezTo>
                  <a:pt x="192870" y="121075"/>
                  <a:pt x="165942" y="118857"/>
                  <a:pt x="141513" y="127000"/>
                </a:cubicBezTo>
                <a:cubicBezTo>
                  <a:pt x="127033" y="131827"/>
                  <a:pt x="117065" y="145574"/>
                  <a:pt x="103413" y="152400"/>
                </a:cubicBezTo>
                <a:cubicBezTo>
                  <a:pt x="91439" y="158387"/>
                  <a:pt x="78013" y="160867"/>
                  <a:pt x="65313" y="165100"/>
                </a:cubicBezTo>
                <a:cubicBezTo>
                  <a:pt x="56846" y="177800"/>
                  <a:pt x="48785" y="190780"/>
                  <a:pt x="39913" y="203200"/>
                </a:cubicBezTo>
                <a:cubicBezTo>
                  <a:pt x="27610" y="220424"/>
                  <a:pt x="4286" y="232978"/>
                  <a:pt x="1813" y="254000"/>
                </a:cubicBezTo>
                <a:cubicBezTo>
                  <a:pt x="-4636" y="308818"/>
                  <a:pt x="7667" y="364330"/>
                  <a:pt x="14513" y="419100"/>
                </a:cubicBezTo>
                <a:cubicBezTo>
                  <a:pt x="16173" y="432384"/>
                  <a:pt x="16760" y="448837"/>
                  <a:pt x="27213" y="457200"/>
                </a:cubicBezTo>
                <a:cubicBezTo>
                  <a:pt x="40843" y="468104"/>
                  <a:pt x="61080" y="465667"/>
                  <a:pt x="78013" y="469900"/>
                </a:cubicBezTo>
                <a:cubicBezTo>
                  <a:pt x="158446" y="465667"/>
                  <a:pt x="239445" y="467618"/>
                  <a:pt x="319313" y="457200"/>
                </a:cubicBezTo>
                <a:cubicBezTo>
                  <a:pt x="338086" y="454751"/>
                  <a:pt x="353879" y="441540"/>
                  <a:pt x="370113" y="431800"/>
                </a:cubicBezTo>
                <a:cubicBezTo>
                  <a:pt x="483707" y="363643"/>
                  <a:pt x="418881" y="390821"/>
                  <a:pt x="547913" y="304800"/>
                </a:cubicBezTo>
                <a:lnTo>
                  <a:pt x="586013" y="279400"/>
                </a:lnTo>
                <a:cubicBezTo>
                  <a:pt x="595616" y="240986"/>
                  <a:pt x="617546" y="137656"/>
                  <a:pt x="649513" y="127000"/>
                </a:cubicBezTo>
                <a:lnTo>
                  <a:pt x="687613" y="114300"/>
                </a:lnTo>
                <a:cubicBezTo>
                  <a:pt x="705483" y="87495"/>
                  <a:pt x="736397" y="61484"/>
                  <a:pt x="700313" y="25400"/>
                </a:cubicBezTo>
                <a:cubicBezTo>
                  <a:pt x="691333" y="16420"/>
                  <a:pt x="674913" y="25400"/>
                  <a:pt x="662213" y="25400"/>
                </a:cubicBezTo>
                <a:lnTo>
                  <a:pt x="662213" y="25400"/>
                </a:lnTo>
                <a:lnTo>
                  <a:pt x="713013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84150" y="2093371"/>
            <a:ext cx="4548188" cy="685800"/>
            <a:chOff x="184150" y="2093371"/>
            <a:chExt cx="4548188" cy="685800"/>
          </a:xfrm>
        </p:grpSpPr>
        <p:sp>
          <p:nvSpPr>
            <p:cNvPr id="529412" name="Oval 4"/>
            <p:cNvSpPr>
              <a:spLocks noChangeAspect="1" noChangeArrowheads="1"/>
            </p:cNvSpPr>
            <p:nvPr/>
          </p:nvSpPr>
          <p:spPr bwMode="auto">
            <a:xfrm>
              <a:off x="2109788" y="2093371"/>
              <a:ext cx="685800" cy="6858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130300" y="2442621"/>
              <a:ext cx="2730500" cy="12700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4150" y="2779171"/>
              <a:ext cx="4395788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6550" y="2093371"/>
              <a:ext cx="4395788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732338" y="1662524"/>
            <a:ext cx="44116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HD 189733</a:t>
            </a:r>
          </a:p>
          <a:p>
            <a:pPr lvl="1"/>
            <a:r>
              <a:rPr lang="en-US" sz="2000" dirty="0" smtClean="0"/>
              <a:t>K star</a:t>
            </a:r>
          </a:p>
          <a:p>
            <a:pPr lvl="1"/>
            <a:r>
              <a:rPr lang="en-US" sz="2000" dirty="0" err="1" smtClean="0"/>
              <a:t>T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= 5000 K</a:t>
            </a:r>
          </a:p>
          <a:p>
            <a:endParaRPr lang="en-US" sz="2000" dirty="0"/>
          </a:p>
          <a:p>
            <a:r>
              <a:rPr lang="en-US" sz="2000" dirty="0" smtClean="0"/>
              <a:t>Correction required for </a:t>
            </a:r>
            <a:r>
              <a:rPr lang="en-US" sz="2000" dirty="0" err="1" smtClean="0"/>
              <a:t>unocculted</a:t>
            </a:r>
            <a:r>
              <a:rPr lang="en-US" sz="2000" dirty="0" smtClean="0"/>
              <a:t> spots:</a:t>
            </a:r>
          </a:p>
          <a:p>
            <a:endParaRPr lang="en-US" sz="2000" dirty="0"/>
          </a:p>
          <a:p>
            <a:pPr lvl="1"/>
            <a:r>
              <a:rPr lang="en-US" sz="2000" dirty="0" smtClean="0"/>
              <a:t>Sum of spot areas ~5% or</a:t>
            </a:r>
          </a:p>
          <a:p>
            <a:pPr lvl="1"/>
            <a:r>
              <a:rPr lang="en-US" sz="2000" dirty="0" smtClean="0"/>
              <a:t> ~2x area of planet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Temperature of spots ~4000 K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Illustration shows two dominant spots, but it could be a few or many smaller ones, possibly in bands (see inset) or polar spot(s).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7945">
            <a:off x="94893" y="542823"/>
            <a:ext cx="1434058" cy="1247979"/>
          </a:xfrm>
          <a:prstGeom prst="rect">
            <a:avLst/>
          </a:prstGeom>
        </p:spPr>
      </p:pic>
      <p:sp>
        <p:nvSpPr>
          <p:cNvPr id="44" name="Oval 4"/>
          <p:cNvSpPr>
            <a:spLocks noChangeAspect="1" noChangeArrowheads="1"/>
          </p:cNvSpPr>
          <p:nvPr/>
        </p:nvSpPr>
        <p:spPr bwMode="auto">
          <a:xfrm>
            <a:off x="737136" y="764105"/>
            <a:ext cx="142666" cy="14266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36550" y="906771"/>
            <a:ext cx="914447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8253" y="764105"/>
            <a:ext cx="914447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092854" y="2084904"/>
            <a:ext cx="713232" cy="713232"/>
            <a:chOff x="1320800" y="2362200"/>
            <a:chExt cx="713232" cy="713232"/>
          </a:xfrm>
        </p:grpSpPr>
        <p:sp>
          <p:nvSpPr>
            <p:cNvPr id="18" name="Oval 4"/>
            <p:cNvSpPr>
              <a:spLocks noChangeAspect="1" noChangeArrowheads="1"/>
            </p:cNvSpPr>
            <p:nvPr/>
          </p:nvSpPr>
          <p:spPr bwMode="auto">
            <a:xfrm>
              <a:off x="1320800" y="2362200"/>
              <a:ext cx="713232" cy="713232"/>
            </a:xfrm>
            <a:prstGeom prst="ellipse">
              <a:avLst/>
            </a:prstGeom>
            <a:solidFill>
              <a:srgbClr val="53EAFF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"/>
            <p:cNvSpPr>
              <a:spLocks noChangeAspect="1" noChangeArrowheads="1"/>
            </p:cNvSpPr>
            <p:nvPr/>
          </p:nvSpPr>
          <p:spPr bwMode="auto">
            <a:xfrm>
              <a:off x="1364996" y="2404364"/>
              <a:ext cx="630936" cy="63093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37756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table:Users:pmcc:Desktop:Screen Shot 2014-02-21 at 7.16.03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2" y="372534"/>
            <a:ext cx="8111067" cy="41317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642610" y="789000"/>
            <a:ext cx="923711" cy="27161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75096" y="541923"/>
            <a:ext cx="181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Pont et al. (2013)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2534"/>
            <a:ext cx="1032932" cy="41317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68839" y="1846573"/>
            <a:ext cx="209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Stellar Flux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32932" y="3327400"/>
            <a:ext cx="3048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32932" y="2116666"/>
            <a:ext cx="3048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2931" y="905878"/>
            <a:ext cx="3048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9129" y="897411"/>
            <a:ext cx="0" cy="242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0201" y="702677"/>
            <a:ext cx="762857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1.02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1.00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0.98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" y="3642346"/>
            <a:ext cx="9143998" cy="9804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97609" y="3794744"/>
            <a:ext cx="352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 (total ~ 6 years)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5800" y="-77787"/>
            <a:ext cx="77724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600" dirty="0" smtClean="0">
                <a:latin typeface="+mj-lt"/>
              </a:rPr>
              <a:t>Planetary Rayleigh Scattering?</a:t>
            </a:r>
            <a:endParaRPr lang="en-US" sz="3600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490E-FE4F-3B47-BA6E-A37EE563F0FE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/28</a:t>
            </a:r>
            <a:endParaRPr lang="en-US" dirty="0"/>
          </a:p>
        </p:txBody>
      </p:sp>
      <p:pic>
        <p:nvPicPr>
          <p:cNvPr id="25604" name="Picture 2" descr="su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3616808"/>
            <a:ext cx="439578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4"/>
          <p:cNvSpPr>
            <a:spLocks noChangeAspect="1" noChangeArrowheads="1"/>
          </p:cNvSpPr>
          <p:nvPr/>
        </p:nvSpPr>
        <p:spPr bwMode="auto">
          <a:xfrm>
            <a:off x="1320800" y="4360346"/>
            <a:ext cx="713232" cy="713232"/>
          </a:xfrm>
          <a:prstGeom prst="ellipse">
            <a:avLst/>
          </a:prstGeom>
          <a:solidFill>
            <a:srgbClr val="3600FF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4"/>
          <p:cNvSpPr>
            <a:spLocks noChangeAspect="1" noChangeArrowheads="1"/>
          </p:cNvSpPr>
          <p:nvPr/>
        </p:nvSpPr>
        <p:spPr bwMode="auto">
          <a:xfrm>
            <a:off x="3416300" y="4360346"/>
            <a:ext cx="630936" cy="630936"/>
          </a:xfrm>
          <a:prstGeom prst="ellipse">
            <a:avLst/>
          </a:prstGeom>
          <a:solidFill>
            <a:srgbClr val="FE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4"/>
          <p:cNvSpPr>
            <a:spLocks noChangeAspect="1" noChangeArrowheads="1"/>
          </p:cNvSpPr>
          <p:nvPr/>
        </p:nvSpPr>
        <p:spPr bwMode="auto">
          <a:xfrm>
            <a:off x="2044700" y="4360346"/>
            <a:ext cx="685800" cy="685800"/>
          </a:xfrm>
          <a:prstGeom prst="ellipse">
            <a:avLst/>
          </a:prstGeom>
          <a:solidFill>
            <a:srgbClr val="059B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4"/>
          <p:cNvSpPr>
            <a:spLocks noChangeAspect="1" noChangeArrowheads="1"/>
          </p:cNvSpPr>
          <p:nvPr/>
        </p:nvSpPr>
        <p:spPr bwMode="auto">
          <a:xfrm>
            <a:off x="596900" y="4360346"/>
            <a:ext cx="740664" cy="740664"/>
          </a:xfrm>
          <a:prstGeom prst="ellipse">
            <a:avLst/>
          </a:prstGeom>
          <a:solidFill>
            <a:srgbClr val="7D00FF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"/>
          <p:cNvSpPr>
            <a:spLocks noChangeAspect="1" noChangeArrowheads="1"/>
          </p:cNvSpPr>
          <p:nvPr/>
        </p:nvSpPr>
        <p:spPr bwMode="auto">
          <a:xfrm>
            <a:off x="2743200" y="4360346"/>
            <a:ext cx="667512" cy="667512"/>
          </a:xfrm>
          <a:prstGeom prst="ellipse">
            <a:avLst/>
          </a:prstGeom>
          <a:solidFill>
            <a:srgbClr val="FEF5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6800" y="4505808"/>
            <a:ext cx="414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 on radius highly exaggerated.</a:t>
            </a:r>
          </a:p>
          <a:p>
            <a:endParaRPr lang="en-US" sz="2000" dirty="0"/>
          </a:p>
          <a:p>
            <a:r>
              <a:rPr lang="en-US" sz="2000" dirty="0" err="1" smtClean="0"/>
              <a:t>Lecavelier</a:t>
            </a:r>
            <a:r>
              <a:rPr lang="en-US" sz="2000" dirty="0" smtClean="0"/>
              <a:t> des </a:t>
            </a:r>
            <a:r>
              <a:rPr lang="en-US" sz="2000" dirty="0" err="1" smtClean="0"/>
              <a:t>Estangs</a:t>
            </a:r>
            <a:r>
              <a:rPr lang="en-US" sz="2000" dirty="0" smtClean="0"/>
              <a:t> et al. 2008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 smtClean="0"/>
              <a:t>Pont et al. 2013</a:t>
            </a:r>
            <a:endParaRPr lang="en-US" sz="2000" dirty="0"/>
          </a:p>
        </p:txBody>
      </p:sp>
      <p:pic>
        <p:nvPicPr>
          <p:cNvPr id="26" name="Picture 25" descr="Screen shot 2014-01-22 at 10.10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33" y="621737"/>
            <a:ext cx="7526867" cy="32472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87065" y="841870"/>
            <a:ext cx="187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Pont et al. (2013)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2626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0 at 8.46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1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7932" y="5881452"/>
            <a:ext cx="229446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McCullough et al. 2014</a:t>
            </a:r>
            <a:endParaRPr lang="en-US" kern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538132" y="1244658"/>
            <a:ext cx="2675467" cy="83099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1.0% (open) and 1.7% (filled)</a:t>
            </a:r>
          </a:p>
          <a:p>
            <a:r>
              <a:rPr lang="en-US" dirty="0">
                <a:solidFill>
                  <a:srgbClr val="3366FF"/>
                </a:solidFill>
              </a:rPr>
              <a:t>s</a:t>
            </a:r>
            <a:r>
              <a:rPr lang="en-US" dirty="0" smtClean="0">
                <a:solidFill>
                  <a:srgbClr val="3366FF"/>
                </a:solidFill>
              </a:rPr>
              <a:t>pot corrections were applied to ACS data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78669" y="1007533"/>
            <a:ext cx="0" cy="1068122"/>
          </a:xfrm>
          <a:prstGeom prst="straightConnector1">
            <a:avLst/>
          </a:prstGeom>
          <a:ln>
            <a:solidFill>
              <a:srgbClr val="637A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25677</TotalTime>
  <Words>182</Words>
  <Application>Microsoft Macintosh PowerPoint</Application>
  <PresentationFormat>On-screen Show (4:3)</PresentationFormat>
  <Paragraphs>63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R. McCullough</dc:creator>
  <cp:lastModifiedBy>Ellen O'Leary</cp:lastModifiedBy>
  <cp:revision>525</cp:revision>
  <cp:lastPrinted>2012-05-21T14:57:58Z</cp:lastPrinted>
  <dcterms:created xsi:type="dcterms:W3CDTF">2010-12-06T14:16:38Z</dcterms:created>
  <dcterms:modified xsi:type="dcterms:W3CDTF">2014-03-12T16:13:44Z</dcterms:modified>
</cp:coreProperties>
</file>