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60" r:id="rId2"/>
    <p:sldId id="349" r:id="rId3"/>
    <p:sldId id="350" r:id="rId4"/>
    <p:sldId id="364" r:id="rId5"/>
    <p:sldId id="372" r:id="rId6"/>
    <p:sldId id="340" r:id="rId7"/>
    <p:sldId id="360" r:id="rId8"/>
    <p:sldId id="371" r:id="rId9"/>
    <p:sldId id="362" r:id="rId10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8CFFF"/>
    <a:srgbClr val="E8241C"/>
    <a:srgbClr val="8B0874"/>
    <a:srgbClr val="04247C"/>
    <a:srgbClr val="F10A23"/>
    <a:srgbClr val="B1389D"/>
    <a:srgbClr val="00008C"/>
    <a:srgbClr val="3D81B0"/>
    <a:srgbClr val="E82C40"/>
    <a:srgbClr val="CB29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4" autoAdjust="0"/>
    <p:restoredTop sz="94660"/>
  </p:normalViewPr>
  <p:slideViewPr>
    <p:cSldViewPr>
      <p:cViewPr>
        <p:scale>
          <a:sx n="100" d="100"/>
          <a:sy n="100" d="100"/>
        </p:scale>
        <p:origin x="-952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F2FC3460-F1AE-9E4F-B5D8-0084F51BE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12DE4-024C-2C46-B505-381363280984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12DE4-024C-2C46-B505-381363280984}" type="slidenum">
              <a:rPr lang="en-US"/>
              <a:pPr/>
              <a:t>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1" y="304800"/>
            <a:ext cx="2019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304800"/>
            <a:ext cx="59055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371600"/>
            <a:ext cx="3962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729663" y="0"/>
            <a:ext cx="4143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289675" y="58738"/>
            <a:ext cx="30067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  <a:latin typeface="Copperplate Gothic Bold"/>
              </a:rPr>
              <a:t>Transit Spectroscopy </a:t>
            </a:r>
            <a:r>
              <a:rPr lang="en-US" sz="1000" dirty="0" err="1" smtClean="0">
                <a:solidFill>
                  <a:schemeClr val="bg1"/>
                </a:solidFill>
                <a:latin typeface="Copperplate Gothic Bold"/>
              </a:rPr>
              <a:t>w</a:t>
            </a:r>
            <a:r>
              <a:rPr lang="en-US" sz="1000" dirty="0" smtClean="0">
                <a:solidFill>
                  <a:schemeClr val="bg1"/>
                </a:solidFill>
                <a:latin typeface="Copperplate Gothic Bold"/>
              </a:rPr>
              <a:t>/ WFC3</a:t>
            </a:r>
            <a:endParaRPr lang="en-US" sz="1000" dirty="0">
              <a:solidFill>
                <a:schemeClr val="bg1"/>
              </a:solidFill>
              <a:latin typeface="Copperplate Gothic Bold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7620000" y="228600"/>
            <a:ext cx="97975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FFFFFF"/>
                </a:solidFill>
                <a:latin typeface="Arial" charset="0"/>
              </a:rPr>
              <a:t>March 11, 2014</a:t>
            </a:r>
            <a:endParaRPr lang="en-US" sz="9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6">
            <a:alphaModFix amt="79000"/>
          </a:blip>
          <a:srcRect/>
          <a:stretch>
            <a:fillRect/>
          </a:stretch>
        </p:blipFill>
        <p:spPr bwMode="auto">
          <a:xfrm>
            <a:off x="0" y="0"/>
            <a:ext cx="18288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64D73"/>
          </a:solidFill>
          <a:latin typeface="Copperplate Ligh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64D73"/>
          </a:solidFill>
          <a:latin typeface="Copperplate Ligh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64D73"/>
          </a:solidFill>
          <a:latin typeface="Copperplate Ligh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264D73"/>
          </a:solidFill>
          <a:latin typeface="Copperplate Ligh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Copperplate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Copperplate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Copperplate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latin typeface="Copperplate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8B2A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B8CF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B8CF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B8CF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B8CF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6" Type="http://schemas.openxmlformats.org/officeDocument/2006/relationships/image" Target="../media/image26.pdf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ot_occultation_planet.jpg"/>
          <p:cNvPicPr>
            <a:picLocks noChangeAspect="1"/>
          </p:cNvPicPr>
          <p:nvPr/>
        </p:nvPicPr>
        <p:blipFill>
          <a:blip r:embed="rId3"/>
          <a:srcRect l="4861" t="1575" r="6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5098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152400" y="2691586"/>
            <a:ext cx="8839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pperplate Light" charset="0"/>
              </a:rPr>
              <a:t>Avi M. </a:t>
            </a:r>
            <a:r>
              <a:rPr lang="en-US" sz="3200" b="1" dirty="0" smtClean="0">
                <a:solidFill>
                  <a:srgbClr val="FFFF00"/>
                </a:solidFill>
                <a:latin typeface="Copperplate Light" charset="0"/>
              </a:rPr>
              <a:t>Mandell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pperplate Light" charset="0"/>
              </a:rPr>
              <a:t>NASA GSFC</a:t>
            </a:r>
          </a:p>
          <a:p>
            <a:pPr algn="ctr"/>
            <a:endParaRPr lang="en-US" b="1" dirty="0" smtClean="0">
              <a:solidFill>
                <a:srgbClr val="FFFF00"/>
              </a:solidFill>
              <a:latin typeface="Copperplate Light" charset="0"/>
            </a:endParaRPr>
          </a:p>
          <a:p>
            <a:pPr algn="ctr"/>
            <a:endParaRPr lang="en-US" b="1" dirty="0" smtClean="0">
              <a:solidFill>
                <a:srgbClr val="FFFF00"/>
              </a:solidFill>
              <a:latin typeface="Copperplate Light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Copperplate Light" charset="0"/>
              </a:rPr>
              <a:t>Collaborators</a:t>
            </a:r>
            <a:r>
              <a:rPr lang="en-US" b="1" dirty="0">
                <a:solidFill>
                  <a:srgbClr val="FFFF00"/>
                </a:solidFill>
                <a:latin typeface="Copperplate Light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876800"/>
            <a:ext cx="8763000" cy="1981200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FF00"/>
                </a:solidFill>
                <a:latin typeface="Copperplate Light" pitchFamily="1" charset="0"/>
              </a:rPr>
              <a:t>Korey</a:t>
            </a:r>
            <a:r>
              <a:rPr lang="en-US" b="1" dirty="0">
                <a:solidFill>
                  <a:srgbClr val="FFFF00"/>
                </a:solidFill>
                <a:latin typeface="Copperplate Light" pitchFamily="1" charset="0"/>
              </a:rPr>
              <a:t> Haynes</a:t>
            </a:r>
            <a:endParaRPr lang="en-US" b="1" dirty="0" smtClean="0">
              <a:solidFill>
                <a:srgbClr val="FFFF00"/>
              </a:solidFill>
              <a:latin typeface="Copperplate Light" pitchFamily="1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  <a:latin typeface="Copperplate Light" pitchFamily="1" charset="0"/>
              </a:rPr>
              <a:t>Evan </a:t>
            </a:r>
            <a:r>
              <a:rPr lang="en-US" b="1" dirty="0" err="1">
                <a:solidFill>
                  <a:srgbClr val="FFFF00"/>
                </a:solidFill>
                <a:latin typeface="Copperplate Light" pitchFamily="1" charset="0"/>
              </a:rPr>
              <a:t>Sinukoff</a:t>
            </a:r>
            <a:endParaRPr lang="en-US" b="1" dirty="0">
              <a:solidFill>
                <a:srgbClr val="FFFF00"/>
              </a:solidFill>
              <a:latin typeface="Copperplate Light" pitchFamily="1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Copperplate Light" pitchFamily="1" charset="0"/>
              </a:rPr>
              <a:t>Drake </a:t>
            </a:r>
            <a:r>
              <a:rPr lang="en-US" b="1" dirty="0" smtClean="0">
                <a:solidFill>
                  <a:srgbClr val="FFFF00"/>
                </a:solidFill>
                <a:latin typeface="Copperplate Light" pitchFamily="1" charset="0"/>
              </a:rPr>
              <a:t>Deming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  <a:latin typeface="Copperplate Light" pitchFamily="1" charset="0"/>
              </a:rPr>
              <a:t>Adam Burrows</a:t>
            </a:r>
          </a:p>
          <a:p>
            <a:pPr algn="ctr">
              <a:defRPr/>
            </a:pPr>
            <a:r>
              <a:rPr lang="en-US" b="1" dirty="0" err="1" smtClean="0">
                <a:solidFill>
                  <a:srgbClr val="FFFF00"/>
                </a:solidFill>
                <a:latin typeface="Copperplate Light" pitchFamily="1" charset="0"/>
              </a:rPr>
              <a:t>Nikku</a:t>
            </a:r>
            <a:r>
              <a:rPr lang="en-US" b="1" dirty="0" smtClean="0">
                <a:solidFill>
                  <a:srgbClr val="FFFF00"/>
                </a:solidFill>
                <a:latin typeface="Copperplate Light" pitchFamily="1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pperplate Light" pitchFamily="1" charset="0"/>
              </a:rPr>
              <a:t>Madhusudhan</a:t>
            </a:r>
            <a:endParaRPr lang="en-US" b="1" dirty="0" smtClean="0">
              <a:solidFill>
                <a:srgbClr val="FFFF00"/>
              </a:solidFill>
              <a:latin typeface="Copperplate Light" pitchFamily="1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  <a:latin typeface="Copperplate Light" pitchFamily="1" charset="0"/>
              </a:rPr>
              <a:t>Mark </a:t>
            </a:r>
            <a:r>
              <a:rPr lang="en-US" b="1" dirty="0" err="1" smtClean="0">
                <a:solidFill>
                  <a:srgbClr val="FFFF00"/>
                </a:solidFill>
                <a:latin typeface="Copperplate Light" pitchFamily="1" charset="0"/>
              </a:rPr>
              <a:t>Clampin</a:t>
            </a:r>
            <a:endParaRPr lang="en-US" b="1" dirty="0" smtClean="0">
              <a:solidFill>
                <a:srgbClr val="FFFF00"/>
              </a:solidFill>
              <a:latin typeface="Copperplate Light" pitchFamily="1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  <a:latin typeface="Copperplate Light" pitchFamily="1" charset="0"/>
              </a:rPr>
              <a:t>Don </a:t>
            </a:r>
            <a:r>
              <a:rPr lang="en-US" b="1" dirty="0" err="1" smtClean="0">
                <a:solidFill>
                  <a:srgbClr val="FFFF00"/>
                </a:solidFill>
                <a:latin typeface="Copperplate Light" pitchFamily="1" charset="0"/>
              </a:rPr>
              <a:t>Lindler</a:t>
            </a:r>
            <a:endParaRPr lang="en-US" b="1" dirty="0" smtClean="0">
              <a:solidFill>
                <a:srgbClr val="FFFF00"/>
              </a:solidFill>
              <a:latin typeface="Copperplate Light" pitchFamily="1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  <a:latin typeface="Copperplate Light" pitchFamily="1" charset="0"/>
              </a:rPr>
              <a:t>Natasha </a:t>
            </a:r>
            <a:r>
              <a:rPr lang="en-US" b="1" dirty="0" err="1" smtClean="0">
                <a:solidFill>
                  <a:srgbClr val="FFFF00"/>
                </a:solidFill>
                <a:latin typeface="Copperplate Light" pitchFamily="1" charset="0"/>
              </a:rPr>
              <a:t>Batalha</a:t>
            </a:r>
            <a:endParaRPr lang="en-US" b="1" dirty="0" smtClean="0">
              <a:solidFill>
                <a:srgbClr val="FFFF00"/>
              </a:solidFill>
              <a:latin typeface="Copperplate Light" pitchFamily="1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  <a:latin typeface="Copperplate Light" pitchFamily="1" charset="0"/>
              </a:rPr>
              <a:t>Heather Knutson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  <a:latin typeface="Copperplate Light" pitchFamily="1" charset="0"/>
              </a:rPr>
              <a:t>(others as well) </a:t>
            </a:r>
            <a:endParaRPr lang="en-US" b="1" dirty="0">
              <a:solidFill>
                <a:srgbClr val="FFFF00"/>
              </a:solidFill>
              <a:latin typeface="Copperplate Light" pitchFamily="1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000" b="1" dirty="0" smtClean="0">
                <a:solidFill>
                  <a:srgbClr val="FFFF00"/>
                </a:solidFill>
                <a:latin typeface="Copperplate Light" charset="0"/>
              </a:rPr>
              <a:t>Analysis of Hot Jupiter Transit Spectroscopy</a:t>
            </a:r>
          </a:p>
          <a:p>
            <a:pPr algn="ctr" eaLnBrk="1" hangingPunct="1">
              <a:buFontTx/>
              <a:buNone/>
            </a:pPr>
            <a:r>
              <a:rPr lang="en-US" sz="3000" b="1" dirty="0" smtClean="0">
                <a:solidFill>
                  <a:srgbClr val="FFFF00"/>
                </a:solidFill>
                <a:latin typeface="Copperplate Light" charset="0"/>
              </a:rPr>
              <a:t>with HST/WFC3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solidFill>
                <a:schemeClr val="tx1"/>
              </a:solidFill>
              <a:latin typeface="Copperplate Light" charset="0"/>
            </a:endParaRPr>
          </a:p>
          <a:p>
            <a:pPr algn="ctr" eaLnBrk="1" hangingPunct="1">
              <a:buFontTx/>
              <a:buNone/>
            </a:pPr>
            <a:endParaRPr lang="en-US" sz="2400" b="1" dirty="0" smtClean="0">
              <a:solidFill>
                <a:schemeClr val="tx1"/>
              </a:solidFill>
              <a:latin typeface="Copperplate Light" charset="0"/>
            </a:endParaRPr>
          </a:p>
          <a:p>
            <a:pPr algn="ctr" eaLnBrk="1" hangingPunct="1">
              <a:buFontTx/>
              <a:buNone/>
            </a:pPr>
            <a:endParaRPr lang="en-US" sz="2400" b="1" dirty="0" smtClean="0">
              <a:solidFill>
                <a:schemeClr val="tx1"/>
              </a:solidFill>
              <a:latin typeface="Copperplat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0" y="533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Copperplate Light" pitchFamily="-102" charset="0"/>
                <a:ea typeface="ＭＳ Ｐゴシック" pitchFamily="-102" charset="-128"/>
                <a:cs typeface="ＭＳ Ｐゴシック" pitchFamily="-102" charset="-128"/>
              </a:rPr>
              <a:t>HST / WFC3 </a:t>
            </a:r>
            <a:r>
              <a:rPr lang="en-US" sz="2800" dirty="0" err="1">
                <a:solidFill>
                  <a:schemeClr val="bg1"/>
                </a:solidFill>
                <a:latin typeface="Copperplate Light" pitchFamily="-102" charset="0"/>
                <a:ea typeface="ＭＳ Ｐゴシック" pitchFamily="-102" charset="-128"/>
                <a:cs typeface="ＭＳ Ｐゴシック" pitchFamily="-102" charset="-128"/>
              </a:rPr>
              <a:t>Grism</a:t>
            </a:r>
            <a:r>
              <a:rPr lang="en-US" sz="2800" dirty="0">
                <a:solidFill>
                  <a:schemeClr val="bg1"/>
                </a:solidFill>
                <a:latin typeface="Copperplate Light" pitchFamily="-102" charset="0"/>
                <a:ea typeface="ＭＳ Ｐゴシック" pitchFamily="-102" charset="-128"/>
                <a:cs typeface="ＭＳ Ｐゴシック" pitchFamily="-102" charset="-128"/>
              </a:rPr>
              <a:t> Spectroscopy: </a:t>
            </a:r>
            <a:endParaRPr lang="en-US" sz="2800" dirty="0" smtClean="0">
              <a:solidFill>
                <a:schemeClr val="bg1"/>
              </a:solidFill>
              <a:latin typeface="Copperplate Light" pitchFamily="-102" charset="0"/>
              <a:ea typeface="ＭＳ Ｐゴシック" pitchFamily="-102" charset="-128"/>
              <a:cs typeface="ＭＳ Ｐゴシック" pitchFamily="-102" charset="-128"/>
            </a:endParaRPr>
          </a:p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Copperplate Light" pitchFamily="-102" charset="0"/>
                <a:ea typeface="ＭＳ Ｐゴシック" pitchFamily="-102" charset="-128"/>
                <a:cs typeface="ＭＳ Ｐゴシック" pitchFamily="-102" charset="-128"/>
              </a:rPr>
              <a:t>Resolving Molecular </a:t>
            </a:r>
            <a:r>
              <a:rPr lang="en-US" sz="2800" dirty="0">
                <a:solidFill>
                  <a:schemeClr val="bg1"/>
                </a:solidFill>
                <a:latin typeface="Copperplate Light" pitchFamily="-102" charset="0"/>
                <a:ea typeface="ＭＳ Ｐゴシック" pitchFamily="-102" charset="-128"/>
                <a:cs typeface="ＭＳ Ｐゴシック" pitchFamily="-102" charset="-128"/>
              </a:rPr>
              <a:t>Absorption</a:t>
            </a:r>
          </a:p>
        </p:txBody>
      </p:sp>
      <p:sp>
        <p:nvSpPr>
          <p:cNvPr id="33797" name="Text Placeholder 8"/>
          <p:cNvSpPr txBox="1">
            <a:spLocks/>
          </p:cNvSpPr>
          <p:nvPr/>
        </p:nvSpPr>
        <p:spPr bwMode="auto">
          <a:xfrm>
            <a:off x="0" y="18288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pitchFamily="-102" charset="0"/>
              <a:buChar char="•"/>
            </a:pPr>
            <a:r>
              <a:rPr lang="en-US" sz="2000" dirty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Wavelength range (1.1 – 1.7 </a:t>
            </a:r>
            <a:r>
              <a:rPr lang="en-US" sz="2000" dirty="0" err="1">
                <a:solidFill>
                  <a:srgbClr val="B8CFFF"/>
                </a:solidFill>
                <a:latin typeface="Lucida Grande" pitchFamily="-102" charset="0"/>
                <a:ea typeface="Lucida Grande" pitchFamily="-102" charset="0"/>
                <a:cs typeface="Lucida Grande" pitchFamily="-102" charset="0"/>
              </a:rPr>
              <a:t>μ</a:t>
            </a:r>
            <a:r>
              <a:rPr lang="en-US" sz="2000" dirty="0" err="1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m</a:t>
            </a:r>
            <a:r>
              <a:rPr lang="en-US" sz="2000" dirty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) samples</a:t>
            </a:r>
            <a:r>
              <a:rPr lang="en-US" sz="2000" dirty="0" smtClean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water </a:t>
            </a:r>
            <a:r>
              <a:rPr lang="en-US" sz="2000" dirty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bands at 1.15 and 1.4 </a:t>
            </a:r>
            <a:r>
              <a:rPr lang="en-US" sz="2000" dirty="0" err="1">
                <a:solidFill>
                  <a:srgbClr val="B8CFFF"/>
                </a:solidFill>
                <a:latin typeface="Lucida Grande" pitchFamily="-102" charset="0"/>
                <a:ea typeface="Lucida Grande" pitchFamily="-102" charset="0"/>
                <a:cs typeface="Lucida Grande" pitchFamily="-102" charset="0"/>
              </a:rPr>
              <a:t>μ</a:t>
            </a:r>
            <a:r>
              <a:rPr lang="en-US" sz="2000" dirty="0" err="1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m</a:t>
            </a:r>
            <a:r>
              <a:rPr lang="en-US" sz="2000" dirty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as well as</a:t>
            </a:r>
            <a:r>
              <a:rPr lang="en-US" sz="2000" dirty="0" smtClean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several hydrocarbons and continuum </a:t>
            </a:r>
            <a:r>
              <a:rPr lang="en-US" sz="2000" dirty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regions on either side</a:t>
            </a:r>
          </a:p>
        </p:txBody>
      </p:sp>
      <p:pic>
        <p:nvPicPr>
          <p:cNvPr id="33798" name="Picture 5" descr="combined_spectra_wfc3.pdf"/>
          <p:cNvPicPr>
            <a:picLocks noChangeAspect="1"/>
          </p:cNvPicPr>
          <p:nvPr/>
        </p:nvPicPr>
        <p:blipFill>
          <a:blip r:embed="rId2"/>
          <a:srcRect t="43694" r="43269" b="33333"/>
          <a:stretch>
            <a:fillRect/>
          </a:stretch>
        </p:blipFill>
        <p:spPr bwMode="auto">
          <a:xfrm>
            <a:off x="4038600" y="3124200"/>
            <a:ext cx="4953000" cy="1549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3799" name="Picture 6" descr="combined_spectra_wfc3.pdf"/>
          <p:cNvPicPr>
            <a:picLocks noChangeAspect="1"/>
          </p:cNvPicPr>
          <p:nvPr/>
        </p:nvPicPr>
        <p:blipFill>
          <a:blip r:embed="rId3"/>
          <a:srcRect t="66667" r="42718"/>
          <a:stretch>
            <a:fillRect/>
          </a:stretch>
        </p:blipFill>
        <p:spPr bwMode="auto">
          <a:xfrm>
            <a:off x="4038600" y="4629850"/>
            <a:ext cx="4953000" cy="22281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3800" name="Picture 5" descr="combined_spectra_wfc3.pdf"/>
          <p:cNvPicPr>
            <a:picLocks noChangeAspect="1"/>
          </p:cNvPicPr>
          <p:nvPr/>
        </p:nvPicPr>
        <p:blipFill>
          <a:blip r:embed="rId2"/>
          <a:srcRect t="22144" r="43266" b="56197"/>
          <a:stretch>
            <a:fillRect/>
          </a:stretch>
        </p:blipFill>
        <p:spPr bwMode="auto">
          <a:xfrm>
            <a:off x="4038600" y="1662659"/>
            <a:ext cx="4953000" cy="14615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Text Placeholder 8"/>
          <p:cNvSpPr txBox="1">
            <a:spLocks/>
          </p:cNvSpPr>
          <p:nvPr/>
        </p:nvSpPr>
        <p:spPr bwMode="auto">
          <a:xfrm>
            <a:off x="152400" y="41148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z="2000" dirty="0" smtClean="0">
              <a:solidFill>
                <a:srgbClr val="B8CFFF"/>
              </a:solidFill>
              <a:latin typeface="Big Caslon" pitchFamily="-102" charset="0"/>
              <a:ea typeface="ＭＳ Ｐゴシック" pitchFamily="-102" charset="-128"/>
              <a:cs typeface="ＭＳ Ｐゴシック" pitchFamily="-102" charset="-128"/>
            </a:endParaRPr>
          </a:p>
          <a:p>
            <a:pPr>
              <a:spcBef>
                <a:spcPct val="20000"/>
              </a:spcBef>
              <a:buFont typeface="Arial" pitchFamily="-102" charset="0"/>
              <a:buChar char="•"/>
            </a:pP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Can answer major questions about temperature and chemistry</a:t>
            </a:r>
          </a:p>
          <a:p>
            <a:pPr>
              <a:spcBef>
                <a:spcPct val="20000"/>
              </a:spcBef>
              <a:buFont typeface="Arial" pitchFamily="-102" charset="0"/>
              <a:buChar char="•"/>
            </a:pPr>
            <a:endParaRPr lang="en-US" sz="2000" dirty="0" smtClean="0">
              <a:solidFill>
                <a:srgbClr val="FF8B2A"/>
              </a:solidFill>
              <a:latin typeface="Big Caslon" pitchFamily="-102" charset="0"/>
              <a:ea typeface="ＭＳ Ｐゴシック" pitchFamily="-102" charset="-128"/>
              <a:cs typeface="ＭＳ Ｐゴシック" pitchFamily="-102" charset="-128"/>
            </a:endParaRPr>
          </a:p>
          <a:p>
            <a:pPr>
              <a:spcBef>
                <a:spcPct val="20000"/>
              </a:spcBef>
              <a:buFont typeface="Arial" pitchFamily="-102" charset="0"/>
              <a:buChar char="•"/>
            </a:pP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But at LOW resolution over a NARROW </a:t>
            </a:r>
            <a:r>
              <a:rPr lang="en-US" sz="2000" dirty="0" err="1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bandpass</a:t>
            </a: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, </a:t>
            </a:r>
            <a:r>
              <a:rPr lang="en-US" sz="2000" dirty="0" err="1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degeneracies</a:t>
            </a: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still remain!</a:t>
            </a:r>
            <a:endParaRPr lang="en-US" sz="2000" dirty="0">
              <a:solidFill>
                <a:srgbClr val="B8CFFF"/>
              </a:solidFill>
              <a:latin typeface="Big Caslon" pitchFamily="-102" charset="0"/>
              <a:ea typeface="ＭＳ Ｐゴシック" pitchFamily="-102" charset="-128"/>
              <a:cs typeface="ＭＳ Ｐゴシック" pitchFamily="-10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24400" y="1981200"/>
            <a:ext cx="2065194" cy="4572000"/>
            <a:chOff x="4724400" y="1981200"/>
            <a:chExt cx="2065194" cy="4572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4953000" y="2286000"/>
              <a:ext cx="1752600" cy="609600"/>
            </a:xfrm>
            <a:prstGeom prst="rect">
              <a:avLst/>
            </a:prstGeom>
            <a:solidFill>
              <a:schemeClr val="accent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953000" y="3733800"/>
              <a:ext cx="1752600" cy="609600"/>
            </a:xfrm>
            <a:prstGeom prst="rect">
              <a:avLst/>
            </a:prstGeom>
            <a:solidFill>
              <a:schemeClr val="accent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724400" y="5867400"/>
              <a:ext cx="1676400" cy="685800"/>
            </a:xfrm>
            <a:prstGeom prst="rect">
              <a:avLst/>
            </a:prstGeom>
            <a:solidFill>
              <a:schemeClr val="accent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1981200"/>
              <a:ext cx="1226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WFC3 Region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343400" y="3276600"/>
            <a:ext cx="4724400" cy="3505200"/>
            <a:chOff x="4343400" y="3276600"/>
            <a:chExt cx="4724400" cy="3505200"/>
          </a:xfrm>
        </p:grpSpPr>
        <p:pic>
          <p:nvPicPr>
            <p:cNvPr id="16" name="Picture 15" descr="wfc3_sample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4368" r="5356"/>
                <a:stretch>
                  <a:fillRect/>
                </a:stretch>
              </p:blipFill>
            </mc:Choice>
            <mc:Fallback>
              <p:blipFill>
                <a:blip r:embed="rId3"/>
                <a:srcRect l="4368" r="5356"/>
                <a:stretch>
                  <a:fillRect/>
                </a:stretch>
              </p:blipFill>
            </mc:Fallback>
          </mc:AlternateContent>
          <p:spPr>
            <a:xfrm>
              <a:off x="4343400" y="3276600"/>
              <a:ext cx="4724400" cy="35052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Diamond 16"/>
            <p:cNvSpPr/>
            <p:nvPr/>
          </p:nvSpPr>
          <p:spPr bwMode="auto">
            <a:xfrm>
              <a:off x="7891272" y="3352800"/>
              <a:ext cx="109728" cy="109728"/>
            </a:xfrm>
            <a:prstGeom prst="diamond">
              <a:avLst/>
            </a:prstGeom>
            <a:solidFill>
              <a:srgbClr val="F10A23"/>
            </a:solidFill>
            <a:ln w="127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" name="Diamond 19"/>
            <p:cNvSpPr/>
            <p:nvPr/>
          </p:nvSpPr>
          <p:spPr bwMode="auto">
            <a:xfrm>
              <a:off x="6620256" y="4309872"/>
              <a:ext cx="109728" cy="109728"/>
            </a:xfrm>
            <a:prstGeom prst="diamond">
              <a:avLst/>
            </a:prstGeom>
            <a:solidFill>
              <a:srgbClr val="F10A23"/>
            </a:solidFill>
            <a:ln w="254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34818" name="Rectangle 2"/>
          <p:cNvSpPr txBox="1">
            <a:spLocks noChangeArrowheads="1"/>
          </p:cNvSpPr>
          <p:nvPr/>
        </p:nvSpPr>
        <p:spPr bwMode="auto">
          <a:xfrm>
            <a:off x="0" y="533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Copperplate Light" pitchFamily="-102" charset="0"/>
                <a:ea typeface="ＭＳ Ｐゴシック" pitchFamily="-102" charset="-128"/>
                <a:cs typeface="ＭＳ Ｐゴシック" pitchFamily="-102" charset="-128"/>
              </a:rPr>
              <a:t>Cycles </a:t>
            </a:r>
            <a:r>
              <a:rPr lang="en-US" sz="2800" dirty="0">
                <a:solidFill>
                  <a:schemeClr val="bg1"/>
                </a:solidFill>
                <a:latin typeface="Copperplate Light" pitchFamily="-102" charset="0"/>
                <a:ea typeface="ＭＳ Ｐゴシック" pitchFamily="-102" charset="-128"/>
                <a:cs typeface="ＭＳ Ｐゴシック" pitchFamily="-102" charset="-128"/>
              </a:rPr>
              <a:t>18</a:t>
            </a:r>
            <a:r>
              <a:rPr lang="en-US" sz="2800" dirty="0" smtClean="0">
                <a:solidFill>
                  <a:schemeClr val="bg1"/>
                </a:solidFill>
                <a:latin typeface="Copperplate Light" pitchFamily="-102" charset="0"/>
                <a:ea typeface="ＭＳ Ｐゴシック" pitchFamily="-102" charset="-128"/>
                <a:cs typeface="ＭＳ Ｐゴシック" pitchFamily="-102" charset="-128"/>
              </a:rPr>
              <a:t> &amp; 19 Programs</a:t>
            </a:r>
            <a:endParaRPr lang="en-US" sz="2800" dirty="0">
              <a:solidFill>
                <a:schemeClr val="bg1"/>
              </a:solidFill>
              <a:latin typeface="Copperplate Light" pitchFamily="-102" charset="0"/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3556" name="Text Placeholder 8"/>
          <p:cNvSpPr txBox="1">
            <a:spLocks/>
          </p:cNvSpPr>
          <p:nvPr/>
        </p:nvSpPr>
        <p:spPr bwMode="auto">
          <a:xfrm>
            <a:off x="152400" y="12954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pitchFamily="-102" charset="0"/>
              <a:buChar char="•"/>
            </a:pP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Primarily </a:t>
            </a:r>
            <a:r>
              <a:rPr lang="en-US" sz="22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large program (Deming et al.) </a:t>
            </a:r>
            <a:r>
              <a:rPr lang="en-US" sz="2200" dirty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focused on hot</a:t>
            </a:r>
            <a:r>
              <a:rPr lang="en-US" sz="22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sz="2200" dirty="0" err="1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Jupiters</a:t>
            </a:r>
            <a:endParaRPr lang="en-US" sz="2200" dirty="0" smtClean="0">
              <a:solidFill>
                <a:srgbClr val="FF8B2A"/>
              </a:solidFill>
              <a:latin typeface="Big Caslon" pitchFamily="-102" charset="0"/>
              <a:ea typeface="ＭＳ Ｐゴシック" pitchFamily="-102" charset="-128"/>
              <a:cs typeface="ＭＳ Ｐゴシック" pitchFamily="-102" charset="-128"/>
            </a:endParaRPr>
          </a:p>
          <a:p>
            <a:pPr marL="273050" lvl="1">
              <a:spcBef>
                <a:spcPct val="20000"/>
              </a:spcBef>
              <a:spcAft>
                <a:spcPts val="600"/>
              </a:spcAft>
              <a:buFont typeface="Arial" pitchFamily="-102" charset="0"/>
              <a:buChar char="•"/>
            </a:pPr>
            <a:r>
              <a:rPr lang="en-US" sz="2000" dirty="0">
                <a:solidFill>
                  <a:srgbClr val="264D73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Sample of 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16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objects</a:t>
            </a:r>
            <a:endParaRPr lang="en-US" sz="800" dirty="0" smtClean="0">
              <a:solidFill>
                <a:schemeClr val="accent1">
                  <a:lumMod val="20000"/>
                  <a:lumOff val="80000"/>
                </a:schemeClr>
              </a:solidFill>
              <a:latin typeface="Big Caslon" pitchFamily="-102" charset="0"/>
              <a:ea typeface="ＭＳ Ｐゴシック" pitchFamily="-102" charset="-128"/>
              <a:cs typeface="ＭＳ Ｐゴシック" pitchFamily="-102" charset="-128"/>
            </a:endParaRPr>
          </a:p>
          <a:p>
            <a:pPr marL="273050" lvl="1">
              <a:spcBef>
                <a:spcPct val="20000"/>
              </a:spcBef>
              <a:spcAft>
                <a:spcPts val="600"/>
              </a:spcAft>
              <a:buFont typeface="Arial" pitchFamily="-102" charset="0"/>
              <a:buChar char="•"/>
            </a:pP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A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number of planets may have upper-atmosphere temperature 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inversions or high C/O ratios</a:t>
            </a:r>
          </a:p>
          <a:p>
            <a:pPr marL="273050" lvl="1">
              <a:spcBef>
                <a:spcPct val="20000"/>
              </a:spcBef>
              <a:spcAft>
                <a:spcPts val="600"/>
              </a:spcAft>
              <a:buFont typeface="Arial" pitchFamily="-102" charset="0"/>
              <a:buChar char="•"/>
            </a:pPr>
            <a:endParaRPr lang="en-US" sz="900" dirty="0" smtClean="0">
              <a:solidFill>
                <a:srgbClr val="264D73"/>
              </a:solidFill>
              <a:latin typeface="Big Caslon" pitchFamily="-102" charset="0"/>
              <a:ea typeface="ＭＳ Ｐゴシック" pitchFamily="-102" charset="-128"/>
              <a:cs typeface="ＭＳ Ｐゴシック" pitchFamily="-102" charset="-128"/>
            </a:endParaRPr>
          </a:p>
          <a:p>
            <a:pPr>
              <a:spcBef>
                <a:spcPct val="20000"/>
              </a:spcBef>
              <a:buFont typeface="Arial" pitchFamily="-102" charset="0"/>
              <a:buChar char="•"/>
            </a:pPr>
            <a:r>
              <a:rPr lang="en-US" sz="18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sz="22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We started with several </a:t>
            </a:r>
            <a:r>
              <a:rPr lang="en-US" sz="2200" dirty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interesting</a:t>
            </a:r>
            <a:r>
              <a:rPr lang="en-US" sz="22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(and outlying) cases</a:t>
            </a:r>
            <a:r>
              <a:rPr lang="en-US" sz="2200" dirty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:</a:t>
            </a:r>
          </a:p>
          <a:p>
            <a:pPr marL="273050" lvl="1">
              <a:spcBef>
                <a:spcPct val="20000"/>
              </a:spcBef>
              <a:spcAft>
                <a:spcPts val="600"/>
              </a:spcAft>
              <a:buFont typeface="Arial" pitchFamily="-102" charset="0"/>
              <a:buChar char="•"/>
            </a:pPr>
            <a:r>
              <a:rPr lang="en-US" sz="1500" dirty="0" smtClean="0">
                <a:solidFill>
                  <a:srgbClr val="264D73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sz="1500" b="1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WASP-12</a:t>
            </a:r>
            <a:r>
              <a:rPr lang="en-US" sz="15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: </a:t>
            </a:r>
            <a:r>
              <a:rPr lang="en-US" sz="1500" dirty="0" smtClean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Very hot, first possible carbon-rich </a:t>
            </a:r>
            <a:r>
              <a:rPr lang="en-US" sz="1500" dirty="0" err="1" smtClean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exoplanet</a:t>
            </a:r>
            <a:r>
              <a:rPr lang="en-US" sz="1500" dirty="0" smtClean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, but results now in dispute</a:t>
            </a:r>
          </a:p>
          <a:p>
            <a:pPr marL="273050" lvl="1">
              <a:spcBef>
                <a:spcPct val="20000"/>
              </a:spcBef>
              <a:spcAft>
                <a:spcPts val="600"/>
              </a:spcAft>
              <a:buFont typeface="Arial" pitchFamily="-102" charset="0"/>
              <a:buChar char="•"/>
            </a:pPr>
            <a:r>
              <a:rPr lang="en-US" sz="1500" b="1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WASP</a:t>
            </a:r>
            <a:r>
              <a:rPr lang="en-US" sz="1500" b="1" dirty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-17</a:t>
            </a:r>
            <a:r>
              <a:rPr lang="en-US" sz="1500" dirty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:</a:t>
            </a:r>
            <a:r>
              <a:rPr lang="en-US" sz="1500" dirty="0">
                <a:solidFill>
                  <a:srgbClr val="264D73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sz="1500" dirty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Ultra-low density, retrograde </a:t>
            </a:r>
            <a:r>
              <a:rPr lang="en-US" sz="1500" dirty="0" smtClean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orbit</a:t>
            </a:r>
          </a:p>
          <a:p>
            <a:pPr marL="273050" lvl="1">
              <a:spcBef>
                <a:spcPct val="20000"/>
              </a:spcBef>
              <a:spcAft>
                <a:spcPts val="600"/>
              </a:spcAft>
              <a:buFont typeface="Arial" pitchFamily="-102" charset="0"/>
              <a:buChar char="•"/>
            </a:pPr>
            <a:r>
              <a:rPr lang="en-US" sz="1500" dirty="0">
                <a:solidFill>
                  <a:srgbClr val="264D73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sz="1500" b="1" dirty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WASP-19</a:t>
            </a:r>
            <a:r>
              <a:rPr lang="en-US" sz="1500" dirty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: </a:t>
            </a:r>
            <a:r>
              <a:rPr lang="en-US" sz="1500" dirty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Shortest-period planet known (P </a:t>
            </a:r>
            <a:r>
              <a:rPr lang="en-US" sz="1500" dirty="0">
                <a:solidFill>
                  <a:srgbClr val="B8CFFF"/>
                </a:solidFill>
                <a:latin typeface="Adobe Caslon Pro" pitchFamily="-102" charset="0"/>
                <a:ea typeface="Adobe Caslon Pro" pitchFamily="-102" charset="0"/>
                <a:cs typeface="Adobe Caslon Pro" pitchFamily="-102" charset="0"/>
              </a:rPr>
              <a:t>~ </a:t>
            </a:r>
            <a:r>
              <a:rPr lang="en-US" sz="1500" dirty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19 hr) but no temperature inversion</a:t>
            </a:r>
            <a:r>
              <a:rPr lang="en-US" sz="1500" dirty="0" smtClean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</a:t>
            </a:r>
          </a:p>
          <a:p>
            <a:pPr marL="273050" lvl="1">
              <a:spcBef>
                <a:spcPct val="20000"/>
              </a:spcBef>
              <a:spcAft>
                <a:spcPts val="600"/>
              </a:spcAft>
              <a:buFont typeface="Arial" pitchFamily="-102" charset="0"/>
              <a:buChar char="•"/>
            </a:pPr>
            <a:r>
              <a:rPr lang="en-US" sz="1500" b="1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WASP-33</a:t>
            </a:r>
            <a:r>
              <a:rPr lang="en-US" sz="15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: </a:t>
            </a:r>
            <a:r>
              <a:rPr lang="en-US" sz="1500" dirty="0" smtClean="0">
                <a:solidFill>
                  <a:srgbClr val="B8CFFF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Very hot and massive, orbiting an A-type star, possibly carbon-rich </a:t>
            </a:r>
          </a:p>
          <a:p>
            <a:pPr marL="273050" lvl="1">
              <a:spcBef>
                <a:spcPct val="20000"/>
              </a:spcBef>
              <a:spcAft>
                <a:spcPts val="600"/>
              </a:spcAft>
              <a:buFont typeface="Arial" pitchFamily="-102" charset="0"/>
              <a:buChar char="•"/>
            </a:pPr>
            <a:endParaRPr lang="en-US" sz="1500" dirty="0" smtClean="0">
              <a:solidFill>
                <a:srgbClr val="B8CFFF"/>
              </a:solidFill>
              <a:latin typeface="Big Caslon" pitchFamily="-102" charset="0"/>
              <a:ea typeface="ＭＳ Ｐゴシック" pitchFamily="-102" charset="-128"/>
              <a:cs typeface="ＭＳ Ｐゴシック" pitchFamily="-102" charset="-128"/>
            </a:endParaRPr>
          </a:p>
          <a:p>
            <a:pPr marL="273050" lvl="1">
              <a:spcBef>
                <a:spcPct val="20000"/>
              </a:spcBef>
            </a:pPr>
            <a:endParaRPr lang="en-US" sz="2000" dirty="0">
              <a:solidFill>
                <a:srgbClr val="264D73"/>
              </a:solidFill>
              <a:latin typeface="Big Caslon" pitchFamily="-102" charset="0"/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752601"/>
            <a:ext cx="4114800" cy="1384995"/>
          </a:xfrm>
          <a:prstGeom prst="rect">
            <a:avLst/>
          </a:prstGeom>
          <a:noFill/>
        </p:spPr>
        <p:txBody>
          <a:bodyPr numCol="3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CoRoT-1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	</a:t>
            </a: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CoRoT-2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HAT-P-7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HAT-P-12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	</a:t>
            </a: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HAT-P-13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HD189733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HD209458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TrES-2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TrES-3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TrES-4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WASP-4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WASP-12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WASP-17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WASP-18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WASP-19 </a:t>
            </a:r>
            <a:r>
              <a:rPr lang="en-US" sz="1400" dirty="0" err="1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B8CFFF"/>
                </a:solidFill>
                <a:latin typeface="Times" pitchFamily="1" charset="0"/>
              </a:rPr>
              <a:t>XO-1 </a:t>
            </a:r>
            <a:r>
              <a:rPr lang="en-US" sz="1400" dirty="0" err="1" smtClean="0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 smtClean="0">
              <a:solidFill>
                <a:srgbClr val="B8CFFF"/>
              </a:solidFill>
              <a:latin typeface="Times" pitchFamily="1" charset="0"/>
            </a:endParaRPr>
          </a:p>
          <a:p>
            <a:pPr>
              <a:defRPr/>
            </a:pPr>
            <a:r>
              <a:rPr lang="en-US" sz="1400" dirty="0" smtClean="0">
                <a:solidFill>
                  <a:srgbClr val="B8CFFF"/>
                </a:solidFill>
                <a:latin typeface="Times" pitchFamily="1" charset="0"/>
              </a:rPr>
              <a:t>WASP-33 </a:t>
            </a:r>
            <a:r>
              <a:rPr lang="en-US" sz="1400" dirty="0" err="1" smtClean="0">
                <a:solidFill>
                  <a:srgbClr val="B8CFFF"/>
                </a:solidFill>
                <a:latin typeface="Times" pitchFamily="1" charset="0"/>
              </a:rPr>
              <a:t>b</a:t>
            </a:r>
            <a:endParaRPr lang="en-US" sz="1400" dirty="0">
              <a:solidFill>
                <a:srgbClr val="B8CFFF"/>
              </a:solidFill>
              <a:latin typeface="Times" pitchFamily="1" charset="0"/>
            </a:endParaRPr>
          </a:p>
        </p:txBody>
      </p:sp>
      <p:sp>
        <p:nvSpPr>
          <p:cNvPr id="34821" name="TextBox 10"/>
          <p:cNvSpPr txBox="1">
            <a:spLocks noChangeArrowheads="1"/>
          </p:cNvSpPr>
          <p:nvPr/>
        </p:nvSpPr>
        <p:spPr bwMode="auto">
          <a:xfrm>
            <a:off x="5486400" y="1371600"/>
            <a:ext cx="2460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u="sng" dirty="0">
                <a:solidFill>
                  <a:srgbClr val="B8CFFF"/>
                </a:solidFill>
              </a:rPr>
              <a:t>List of </a:t>
            </a:r>
            <a:r>
              <a:rPr lang="en-US" sz="1800" u="sng" dirty="0" smtClean="0">
                <a:solidFill>
                  <a:srgbClr val="B8CFFF"/>
                </a:solidFill>
              </a:rPr>
              <a:t>Observed Planets</a:t>
            </a:r>
            <a:endParaRPr lang="en-US" sz="1800" u="sng" dirty="0">
              <a:solidFill>
                <a:srgbClr val="B8CF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3311525"/>
            <a:ext cx="1676400" cy="2403475"/>
            <a:chOff x="5257800" y="3311525"/>
            <a:chExt cx="1676400" cy="2403475"/>
          </a:xfrm>
        </p:grpSpPr>
        <p:sp>
          <p:nvSpPr>
            <p:cNvPr id="13" name="Donut 12"/>
            <p:cNvSpPr>
              <a:spLocks noChangeAspect="1"/>
            </p:cNvSpPr>
            <p:nvPr/>
          </p:nvSpPr>
          <p:spPr bwMode="auto">
            <a:xfrm>
              <a:off x="6507163" y="4038600"/>
              <a:ext cx="350837" cy="346075"/>
            </a:xfrm>
            <a:prstGeom prst="donut">
              <a:avLst>
                <a:gd name="adj" fmla="val 4675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4" name="Donut 13"/>
            <p:cNvSpPr>
              <a:spLocks noChangeAspect="1"/>
            </p:cNvSpPr>
            <p:nvPr/>
          </p:nvSpPr>
          <p:spPr bwMode="auto">
            <a:xfrm>
              <a:off x="6583362" y="3311525"/>
              <a:ext cx="350838" cy="346075"/>
            </a:xfrm>
            <a:prstGeom prst="donut">
              <a:avLst>
                <a:gd name="adj" fmla="val 4675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5" name="Donut 14"/>
            <p:cNvSpPr>
              <a:spLocks noChangeAspect="1"/>
            </p:cNvSpPr>
            <p:nvPr/>
          </p:nvSpPr>
          <p:spPr bwMode="auto">
            <a:xfrm>
              <a:off x="5668962" y="5367338"/>
              <a:ext cx="350838" cy="347662"/>
            </a:xfrm>
            <a:prstGeom prst="donut">
              <a:avLst>
                <a:gd name="adj" fmla="val 4675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34827" name="TextBox 15"/>
            <p:cNvSpPr txBox="1">
              <a:spLocks noChangeArrowheads="1"/>
            </p:cNvSpPr>
            <p:nvPr/>
          </p:nvSpPr>
          <p:spPr bwMode="auto">
            <a:xfrm>
              <a:off x="5714982" y="3963153"/>
              <a:ext cx="800263" cy="27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WASP-19</a:t>
              </a:r>
            </a:p>
          </p:txBody>
        </p:sp>
        <p:sp>
          <p:nvSpPr>
            <p:cNvPr id="34828" name="TextBox 16"/>
            <p:cNvSpPr txBox="1">
              <a:spLocks noChangeArrowheads="1"/>
            </p:cNvSpPr>
            <p:nvPr/>
          </p:nvSpPr>
          <p:spPr bwMode="auto">
            <a:xfrm>
              <a:off x="5715000" y="3352800"/>
              <a:ext cx="8002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WASP</a:t>
              </a:r>
              <a:r>
                <a:rPr lang="en-US" sz="1200" dirty="0" smtClean="0"/>
                <a:t>-12</a:t>
              </a:r>
              <a:endParaRPr lang="en-US" sz="1200" dirty="0"/>
            </a:p>
          </p:txBody>
        </p:sp>
        <p:sp>
          <p:nvSpPr>
            <p:cNvPr id="34829" name="TextBox 17"/>
            <p:cNvSpPr txBox="1">
              <a:spLocks noChangeArrowheads="1"/>
            </p:cNvSpPr>
            <p:nvPr/>
          </p:nvSpPr>
          <p:spPr bwMode="auto">
            <a:xfrm>
              <a:off x="5257800" y="5029495"/>
              <a:ext cx="800263" cy="276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WASP-17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14982" y="3236976"/>
            <a:ext cx="2590818" cy="1301496"/>
            <a:chOff x="5714982" y="3236976"/>
            <a:chExt cx="2590818" cy="1301496"/>
          </a:xfrm>
        </p:grpSpPr>
        <p:sp>
          <p:nvSpPr>
            <p:cNvPr id="25" name="Donut 24"/>
            <p:cNvSpPr>
              <a:spLocks noChangeAspect="1"/>
            </p:cNvSpPr>
            <p:nvPr/>
          </p:nvSpPr>
          <p:spPr bwMode="auto">
            <a:xfrm>
              <a:off x="6556247" y="3282696"/>
              <a:ext cx="405358" cy="401689"/>
            </a:xfrm>
            <a:prstGeom prst="donut">
              <a:avLst>
                <a:gd name="adj" fmla="val 4675"/>
              </a:avLst>
            </a:prstGeom>
            <a:solidFill>
              <a:schemeClr val="accent1"/>
            </a:solidFill>
            <a:ln w="889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5714982" y="4218920"/>
              <a:ext cx="7233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WASP</a:t>
              </a:r>
              <a:r>
                <a:rPr lang="en-US" sz="1200" dirty="0" smtClean="0"/>
                <a:t>-4</a:t>
              </a:r>
              <a:endParaRPr lang="en-US" sz="1200" dirty="0"/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7505506" y="3533001"/>
              <a:ext cx="8002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WASP</a:t>
              </a:r>
              <a:r>
                <a:rPr lang="en-US" sz="1200" dirty="0" smtClean="0"/>
                <a:t>-33</a:t>
              </a:r>
              <a:endParaRPr lang="en-US" sz="1200" dirty="0"/>
            </a:p>
          </p:txBody>
        </p:sp>
        <p:sp>
          <p:nvSpPr>
            <p:cNvPr id="29" name="Donut 28"/>
            <p:cNvSpPr>
              <a:spLocks noChangeAspect="1"/>
            </p:cNvSpPr>
            <p:nvPr/>
          </p:nvSpPr>
          <p:spPr bwMode="auto">
            <a:xfrm>
              <a:off x="7772400" y="3236976"/>
              <a:ext cx="350646" cy="347472"/>
            </a:xfrm>
            <a:prstGeom prst="donut">
              <a:avLst>
                <a:gd name="adj" fmla="val 4675"/>
              </a:avLst>
            </a:prstGeom>
            <a:solidFill>
              <a:schemeClr val="accent1"/>
            </a:solidFill>
            <a:ln w="889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30" name="Donut 29"/>
            <p:cNvSpPr>
              <a:spLocks noChangeAspect="1"/>
            </p:cNvSpPr>
            <p:nvPr/>
          </p:nvSpPr>
          <p:spPr bwMode="auto">
            <a:xfrm>
              <a:off x="6501384" y="4191000"/>
              <a:ext cx="350646" cy="347472"/>
            </a:xfrm>
            <a:prstGeom prst="donut">
              <a:avLst>
                <a:gd name="adj" fmla="val 4675"/>
              </a:avLst>
            </a:prstGeom>
            <a:solidFill>
              <a:schemeClr val="accent1"/>
            </a:solidFill>
            <a:ln w="889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848600" y="5715000"/>
            <a:ext cx="954107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Helvetica"/>
              </a:rPr>
              <a:t>Transits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Helvetica"/>
              </a:rPr>
              <a:t>Eclipses</a:t>
            </a:r>
            <a:endParaRPr lang="en-US" sz="1600" dirty="0">
              <a:solidFill>
                <a:srgbClr val="0000FF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  <p:bldP spid="3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0" y="533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Copperplate Light" pitchFamily="-102" charset="0"/>
                <a:ea typeface="ＭＳ Ｐゴシック" pitchFamily="-102" charset="-128"/>
                <a:cs typeface="ＭＳ Ｐゴシック" pitchFamily="-102" charset="-128"/>
              </a:rPr>
              <a:t>Transit Spectra Analysis:</a:t>
            </a:r>
          </a:p>
          <a:p>
            <a:pPr algn="ctr" eaLnBrk="1" hangingPunct="1"/>
            <a:r>
              <a:rPr lang="en-US" dirty="0" err="1" smtClean="0">
                <a:solidFill>
                  <a:schemeClr val="bg1"/>
                </a:solidFill>
                <a:latin typeface="Copperplate Light" pitchFamily="-102" charset="0"/>
                <a:ea typeface="ＭＳ Ｐゴシック" pitchFamily="-102" charset="-128"/>
                <a:cs typeface="ＭＳ Ｐゴシック" pitchFamily="-102" charset="-128"/>
              </a:rPr>
              <a:t>Systematics</a:t>
            </a:r>
            <a:r>
              <a:rPr lang="en-US" dirty="0" smtClean="0">
                <a:solidFill>
                  <a:schemeClr val="bg1"/>
                </a:solidFill>
                <a:latin typeface="Copperplate Light" pitchFamily="-102" charset="0"/>
                <a:ea typeface="ＭＳ Ｐゴシック" pitchFamily="-102" charset="-128"/>
                <a:cs typeface="ＭＳ Ｐゴシック" pitchFamily="-102" charset="-128"/>
              </a:rPr>
              <a:t> Removal Through Self-Calibration</a:t>
            </a:r>
          </a:p>
        </p:txBody>
      </p:sp>
      <p:sp>
        <p:nvSpPr>
          <p:cNvPr id="13" name="Text Placeholder 8"/>
          <p:cNvSpPr txBox="1">
            <a:spLocks/>
          </p:cNvSpPr>
          <p:nvPr/>
        </p:nvSpPr>
        <p:spPr bwMode="auto">
          <a:xfrm>
            <a:off x="4572000" y="12192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We used the </a:t>
            </a:r>
            <a:r>
              <a:rPr lang="en-US" sz="2000" i="1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divide-</a:t>
            </a:r>
            <a:r>
              <a:rPr lang="en-US" sz="2000" i="1" dirty="0" err="1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oot</a:t>
            </a:r>
            <a:r>
              <a:rPr lang="en-US" sz="2000" i="1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 </a:t>
            </a: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method (Berta et al. 2012) to fit the band-integrated light curve</a:t>
            </a:r>
          </a:p>
          <a:p>
            <a:pPr>
              <a:spcBef>
                <a:spcPct val="200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We subtracted the model from the raw light curve to obtain the residual systematic variation; additional trends due to spectral drift were also measured</a:t>
            </a:r>
          </a:p>
          <a:p>
            <a:pPr>
              <a:spcBef>
                <a:spcPct val="200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We created a model for each wavelength bin, with a scaling parameter for each possible systematic trend in the data and an overall visit-long slope</a:t>
            </a:r>
          </a:p>
        </p:txBody>
      </p:sp>
      <p:grpSp>
        <p:nvGrpSpPr>
          <p:cNvPr id="2" name="Group 30"/>
          <p:cNvGrpSpPr/>
          <p:nvPr/>
        </p:nvGrpSpPr>
        <p:grpSpPr>
          <a:xfrm>
            <a:off x="304800" y="1295400"/>
            <a:ext cx="3805415" cy="5334001"/>
            <a:chOff x="304800" y="1295400"/>
            <a:chExt cx="3805415" cy="5334001"/>
          </a:xfrm>
        </p:grpSpPr>
        <p:pic>
          <p:nvPicPr>
            <p:cNvPr id="8" name="Picture 7" descr="fig0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04800" y="1295400"/>
              <a:ext cx="3805415" cy="533400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Rectangle 11"/>
            <p:cNvSpPr/>
            <p:nvPr/>
          </p:nvSpPr>
          <p:spPr bwMode="auto">
            <a:xfrm>
              <a:off x="841248" y="2331720"/>
              <a:ext cx="6096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" y="2231136"/>
              <a:ext cx="902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WASP-12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841248" y="4041648"/>
              <a:ext cx="6096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3941064"/>
              <a:ext cx="902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WASP-17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41248" y="5815584"/>
              <a:ext cx="6096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2000" y="5696712"/>
              <a:ext cx="902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WASP-19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6" name="Picture 15" descr="fig0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1001" y="3505200"/>
            <a:ext cx="3581400" cy="29994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LCmod_eq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5532066"/>
            <a:ext cx="4501966" cy="792534"/>
          </a:xfrm>
          <a:prstGeom prst="rect">
            <a:avLst/>
          </a:prstGeom>
        </p:spPr>
      </p:pic>
      <p:grpSp>
        <p:nvGrpSpPr>
          <p:cNvPr id="3" name="Group 29"/>
          <p:cNvGrpSpPr/>
          <p:nvPr/>
        </p:nvGrpSpPr>
        <p:grpSpPr>
          <a:xfrm>
            <a:off x="304800" y="1417320"/>
            <a:ext cx="3805415" cy="1752600"/>
            <a:chOff x="304800" y="1524000"/>
            <a:chExt cx="3805415" cy="1752600"/>
          </a:xfrm>
        </p:grpSpPr>
        <p:pic>
          <p:nvPicPr>
            <p:cNvPr id="27" name="Picture 26" descr="fig0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t="31429" b="35714"/>
                <a:stretch>
                  <a:fillRect/>
                </a:stretch>
              </p:blipFill>
            </mc:Choice>
            <mc:Fallback>
              <p:blipFill>
                <a:blip r:embed="rId3"/>
                <a:srcRect t="31429" b="35714"/>
                <a:stretch>
                  <a:fillRect/>
                </a:stretch>
              </p:blipFill>
            </mc:Fallback>
          </mc:AlternateContent>
          <p:spPr>
            <a:xfrm>
              <a:off x="304800" y="1524000"/>
              <a:ext cx="3805415" cy="17526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8" name="Rectangle 27"/>
            <p:cNvSpPr/>
            <p:nvPr/>
          </p:nvSpPr>
          <p:spPr bwMode="auto">
            <a:xfrm>
              <a:off x="841248" y="2593848"/>
              <a:ext cx="6096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2000" y="2493264"/>
              <a:ext cx="902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WASP-17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22778 L 3.33333E-6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0" y="533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Copperplate Light" pitchFamily="-102" charset="0"/>
                <a:ea typeface="ＭＳ Ｐゴシック" pitchFamily="-102" charset="-128"/>
                <a:cs typeface="ＭＳ Ｐゴシック" pitchFamily="-102" charset="-128"/>
              </a:rPr>
              <a:t>The Effects of Bin Size on Spectral Information</a:t>
            </a:r>
          </a:p>
        </p:txBody>
      </p:sp>
      <p:sp>
        <p:nvSpPr>
          <p:cNvPr id="13" name="Text Placeholder 8"/>
          <p:cNvSpPr txBox="1">
            <a:spLocks/>
          </p:cNvSpPr>
          <p:nvPr/>
        </p:nvSpPr>
        <p:spPr bwMode="auto">
          <a:xfrm>
            <a:off x="4800600" y="13716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spcAft>
                <a:spcPts val="2400"/>
              </a:spcAft>
              <a:buFont typeface="Arial" pitchFamily="-102" charset="0"/>
              <a:buChar char="•"/>
            </a:pP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We examined a range of options for the number of spectral channels that we combined into a single bin</a:t>
            </a:r>
          </a:p>
          <a:p>
            <a:pPr>
              <a:spcBef>
                <a:spcPct val="20000"/>
              </a:spcBef>
              <a:spcAft>
                <a:spcPts val="2400"/>
              </a:spcAft>
              <a:buFont typeface="Arial" pitchFamily="-102" charset="0"/>
              <a:buChar char="•"/>
            </a:pP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We noticed that the overall </a:t>
            </a:r>
            <a:r>
              <a:rPr lang="en-US" sz="2000" dirty="0" err="1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rms</a:t>
            </a: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of the spectrum improves according to photon-noise statistics only up to bin sizes of 5 - 6 channels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Arial" pitchFamily="-102" charset="0"/>
              <a:buChar char="•"/>
            </a:pP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Larger bins do not lead to an overall decrease in the </a:t>
            </a:r>
            <a:r>
              <a:rPr lang="en-US" sz="2000" dirty="0" err="1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rms</a:t>
            </a: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, and therefore larger bins run the risk of losing spectral information</a:t>
            </a:r>
          </a:p>
          <a:p>
            <a:pPr lvl="1">
              <a:spcBef>
                <a:spcPct val="20000"/>
              </a:spcBef>
              <a:spcAft>
                <a:spcPts val="2400"/>
              </a:spcAft>
              <a:buFont typeface="Arial" pitchFamily="-102" charset="0"/>
              <a:buChar char="•"/>
            </a:pPr>
            <a:r>
              <a:rPr lang="en-US" sz="2000" dirty="0" smtClean="0">
                <a:solidFill>
                  <a:srgbClr val="FF8B2A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 </a:t>
            </a:r>
            <a:r>
              <a:rPr lang="en-US" sz="2000" dirty="0" smtClean="0">
                <a:solidFill>
                  <a:srgbClr val="3D81B0"/>
                </a:solidFill>
                <a:latin typeface="Big Caslon" pitchFamily="-102" charset="0"/>
                <a:ea typeface="ＭＳ Ｐゴシック" pitchFamily="-102" charset="-128"/>
                <a:cs typeface="ＭＳ Ｐゴシック" pitchFamily="-102" charset="-128"/>
              </a:rPr>
              <a:t>But it remains to be seen whether this variation is instrumental rather than astrophysical…</a:t>
            </a:r>
            <a:endParaRPr lang="en-US" sz="2000" dirty="0">
              <a:solidFill>
                <a:srgbClr val="3D81B0"/>
              </a:solidFill>
              <a:latin typeface="Big Caslon" pitchFamily="-102" charset="0"/>
              <a:ea typeface="ＭＳ Ｐゴシック" pitchFamily="-102" charset="-128"/>
              <a:cs typeface="ＭＳ Ｐゴシック" pitchFamily="-102" charset="-128"/>
            </a:endParaRPr>
          </a:p>
        </p:txBody>
      </p:sp>
      <p:pic>
        <p:nvPicPr>
          <p:cNvPr id="14" name="Picture 13" descr="fig1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62353"/>
              <a:stretch>
                <a:fillRect/>
              </a:stretch>
            </p:blipFill>
          </mc:Choice>
          <mc:Fallback>
            <p:blipFill>
              <a:blip r:embed="rId3"/>
              <a:srcRect t="62353"/>
              <a:stretch>
                <a:fillRect/>
              </a:stretch>
            </p:blipFill>
          </mc:Fallback>
        </mc:AlternateContent>
        <p:spPr>
          <a:xfrm>
            <a:off x="152400" y="1219200"/>
            <a:ext cx="4440944" cy="2438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 descr="fig1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3733800"/>
            <a:ext cx="4075227" cy="307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 descr="fig2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4800" y="3886200"/>
            <a:ext cx="4191000" cy="264556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1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5376" r="49787" b="63089"/>
              <a:stretch>
                <a:fillRect/>
              </a:stretch>
            </p:blipFill>
          </mc:Choice>
          <mc:Fallback>
            <p:blipFill>
              <a:blip r:embed="rId3"/>
              <a:srcRect t="5376" r="49787" b="63089"/>
              <a:stretch>
                <a:fillRect/>
              </a:stretch>
            </p:blipFill>
          </mc:Fallback>
        </mc:AlternateContent>
        <p:spPr>
          <a:xfrm>
            <a:off x="4953000" y="457200"/>
            <a:ext cx="3657600" cy="29728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8"/>
          <p:cNvSpPr txBox="1">
            <a:spLocks/>
          </p:cNvSpPr>
          <p:nvPr/>
        </p:nvSpPr>
        <p:spPr bwMode="auto">
          <a:xfrm>
            <a:off x="76200" y="533400"/>
            <a:ext cx="480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82880" indent="-173736">
              <a:spcBef>
                <a:spcPct val="20000"/>
              </a:spcBef>
              <a:buFont typeface="Arial" charset="0"/>
              <a:buChar char="•"/>
            </a:pPr>
            <a:r>
              <a:rPr lang="en-US" sz="2100" dirty="0" smtClean="0">
                <a:solidFill>
                  <a:srgbClr val="264D73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100" dirty="0" smtClean="0">
                <a:solidFill>
                  <a:srgbClr val="FF8B2A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Primary Result:  Amplitude of water absorption band is lower than expected based on previous observations</a:t>
            </a:r>
          </a:p>
          <a:p>
            <a:pPr marL="640080" lvl="1" indent="-173736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Due to either:</a:t>
            </a:r>
          </a:p>
          <a:p>
            <a:pPr marL="832104" lvl="1" indent="-274320">
              <a:spcBef>
                <a:spcPts val="168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B8CFFF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An</a:t>
            </a:r>
            <a:r>
              <a:rPr lang="en-US" sz="2000" dirty="0" smtClean="0">
                <a:solidFill>
                  <a:srgbClr val="264D73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unexplained haze layer </a:t>
            </a:r>
            <a:r>
              <a:rPr lang="en-US" sz="2000" dirty="0" smtClean="0">
                <a:solidFill>
                  <a:srgbClr val="B8CFFF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that increases the continuum opacity below a certain altitude</a:t>
            </a:r>
          </a:p>
          <a:p>
            <a:pPr marL="832104" lvl="1" indent="-274320">
              <a:spcBef>
                <a:spcPts val="168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B8CFFF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Less water due to </a:t>
            </a:r>
            <a:r>
              <a:rPr lang="en-US" sz="2000" dirty="0" smtClean="0">
                <a:solidFill>
                  <a:srgbClr val="FF0000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non-solar abundances</a:t>
            </a:r>
            <a:endParaRPr lang="en-US" sz="2000" dirty="0" smtClean="0">
              <a:solidFill>
                <a:srgbClr val="264D73"/>
              </a:solidFill>
              <a:latin typeface="Big Caslon" charset="0"/>
              <a:ea typeface="ＭＳ Ｐゴシック" charset="-128"/>
              <a:cs typeface="ＭＳ Ｐゴシック" charset="-128"/>
            </a:endParaRPr>
          </a:p>
          <a:p>
            <a:pPr marL="832104" lvl="1" indent="-274320">
              <a:spcBef>
                <a:spcPts val="1680"/>
              </a:spcBef>
            </a:pPr>
            <a:endParaRPr lang="en-US" sz="2000" dirty="0" smtClean="0">
              <a:solidFill>
                <a:srgbClr val="5D8B2C"/>
              </a:solidFill>
              <a:latin typeface="Big Caslon" charset="0"/>
              <a:ea typeface="ＭＳ Ｐゴシック" charset="-128"/>
              <a:cs typeface="ＭＳ Ｐゴシック" charset="-128"/>
            </a:endParaRPr>
          </a:p>
          <a:p>
            <a:pPr marL="182880" indent="-173736">
              <a:spcBef>
                <a:spcPts val="1680"/>
              </a:spcBef>
              <a:buFont typeface="Arial" charset="0"/>
              <a:buChar char="•"/>
            </a:pPr>
            <a:endParaRPr lang="en-US" sz="1800" dirty="0" smtClean="0">
              <a:solidFill>
                <a:srgbClr val="264D73"/>
              </a:solidFill>
              <a:latin typeface="Big Caslon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fig1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36002" r="49787" b="31728"/>
              <a:stretch>
                <a:fillRect/>
              </a:stretch>
            </p:blipFill>
          </mc:Choice>
          <mc:Fallback>
            <p:blipFill>
              <a:blip r:embed="rId3"/>
              <a:srcRect t="36002" r="49787" b="31728"/>
              <a:stretch>
                <a:fillRect/>
              </a:stretch>
            </p:blipFill>
          </mc:Fallback>
        </mc:AlternateContent>
        <p:spPr>
          <a:xfrm>
            <a:off x="4953000" y="3815822"/>
            <a:ext cx="3657600" cy="30421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fig1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68272" r="49787" b="355"/>
              <a:stretch>
                <a:fillRect/>
              </a:stretch>
            </p:blipFill>
          </mc:Choice>
          <mc:Fallback>
            <p:blipFill>
              <a:blip r:embed="rId3"/>
              <a:srcRect t="68272" r="49787" b="355"/>
              <a:stretch>
                <a:fillRect/>
              </a:stretch>
            </p:blipFill>
          </mc:Fallback>
        </mc:AlternateContent>
        <p:spPr>
          <a:xfrm>
            <a:off x="914400" y="3900326"/>
            <a:ext cx="3657600" cy="295767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" name="Group 11"/>
          <p:cNvGrpSpPr/>
          <p:nvPr/>
        </p:nvGrpSpPr>
        <p:grpSpPr>
          <a:xfrm>
            <a:off x="914400" y="3815822"/>
            <a:ext cx="7696200" cy="3042178"/>
            <a:chOff x="914400" y="3810000"/>
            <a:chExt cx="7696200" cy="3042178"/>
          </a:xfrm>
        </p:grpSpPr>
        <p:pic>
          <p:nvPicPr>
            <p:cNvPr id="10" name="Picture 9" descr="fig18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49585" t="68272" r="202" b="355"/>
                <a:stretch>
                  <a:fillRect/>
                </a:stretch>
              </p:blipFill>
            </mc:Choice>
            <mc:Fallback>
              <p:blipFill>
                <a:blip r:embed="rId3"/>
                <a:srcRect l="49585" t="68272" r="202" b="355"/>
                <a:stretch>
                  <a:fillRect/>
                </a:stretch>
              </p:blipFill>
            </mc:Fallback>
          </mc:AlternateContent>
          <p:spPr>
            <a:xfrm>
              <a:off x="914400" y="3886200"/>
              <a:ext cx="3657600" cy="29576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8241C"/>
              </a:solidFill>
            </a:ln>
          </p:spPr>
        </p:pic>
        <p:pic>
          <p:nvPicPr>
            <p:cNvPr id="11" name="Picture 10" descr="fig18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49795" t="36002" r="-7" b="31728"/>
                <a:stretch>
                  <a:fillRect/>
                </a:stretch>
              </p:blipFill>
            </mc:Choice>
            <mc:Fallback>
              <p:blipFill>
                <a:blip r:embed="rId3"/>
                <a:srcRect l="49795" t="36002" r="-7" b="31728"/>
                <a:stretch>
                  <a:fillRect/>
                </a:stretch>
              </p:blipFill>
            </mc:Fallback>
          </mc:AlternateContent>
          <p:spPr>
            <a:xfrm>
              <a:off x="4953000" y="3810000"/>
              <a:ext cx="3657600" cy="30421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8241C"/>
              </a:solidFill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600200" y="4267200"/>
            <a:ext cx="108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(T ~ 2500K)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6128" y="762000"/>
            <a:ext cx="108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(T ~ 2900K)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6984" y="4191000"/>
            <a:ext cx="108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(T ~ 2000K)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 txBox="1">
            <a:spLocks/>
          </p:cNvSpPr>
          <p:nvPr/>
        </p:nvSpPr>
        <p:spPr bwMode="auto">
          <a:xfrm>
            <a:off x="76200" y="2971800"/>
            <a:ext cx="358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832104" lvl="1" indent="-274320">
              <a:spcBef>
                <a:spcPts val="168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A</a:t>
            </a:r>
          </a:p>
          <a:p>
            <a:pPr marL="832104" lvl="1" indent="-274320">
              <a:spcBef>
                <a:spcPts val="168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2</a:t>
            </a:r>
          </a:p>
          <a:p>
            <a:pPr marL="832104" lvl="1" indent="-274320">
              <a:spcBef>
                <a:spcPts val="168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B8CFFF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Cooler planets seem to show well-defined spectral features, while hotter planets are ambiguous…</a:t>
            </a:r>
          </a:p>
          <a:p>
            <a:pPr marL="283464" lvl="2" algn="ctr">
              <a:spcBef>
                <a:spcPts val="1680"/>
              </a:spcBef>
            </a:pPr>
            <a:r>
              <a:rPr lang="en-US" sz="2000" dirty="0" smtClean="0">
                <a:solidFill>
                  <a:srgbClr val="FF0000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NEED MORE SPECTRAL COVERAGE for MORE PLANETS</a:t>
            </a:r>
          </a:p>
          <a:p>
            <a:pPr marL="832104" lvl="1" indent="-274320">
              <a:spcBef>
                <a:spcPts val="1680"/>
              </a:spcBef>
              <a:buFont typeface="+mj-lt"/>
              <a:buAutoNum type="arabicPeriod"/>
            </a:pPr>
            <a:endParaRPr lang="en-US" sz="2000" dirty="0" smtClean="0">
              <a:solidFill>
                <a:srgbClr val="5D8B2C"/>
              </a:solidFill>
              <a:latin typeface="Big Caslon" charset="0"/>
              <a:ea typeface="ＭＳ Ｐゴシック" charset="-128"/>
              <a:cs typeface="ＭＳ Ｐゴシック" charset="-128"/>
            </a:endParaRPr>
          </a:p>
          <a:p>
            <a:pPr marL="182880" indent="-173736">
              <a:spcBef>
                <a:spcPts val="1680"/>
              </a:spcBef>
              <a:buFont typeface="Arial" charset="0"/>
              <a:buChar char="•"/>
            </a:pPr>
            <a:endParaRPr lang="en-US" sz="1800" dirty="0" smtClean="0">
              <a:solidFill>
                <a:srgbClr val="264D73"/>
              </a:solidFill>
              <a:latin typeface="Big Caslo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Placeholder 8"/>
          <p:cNvSpPr txBox="1">
            <a:spLocks/>
          </p:cNvSpPr>
          <p:nvPr/>
        </p:nvSpPr>
        <p:spPr bwMode="auto">
          <a:xfrm>
            <a:off x="76200" y="533400"/>
            <a:ext cx="464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82880" indent="-173736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64D73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100" dirty="0" smtClean="0">
                <a:solidFill>
                  <a:srgbClr val="FF8B2A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Primary Result:  Amplitude of water absorption band is lower than expected (based on previous Spitzer obs.)</a:t>
            </a:r>
          </a:p>
          <a:p>
            <a:pPr marL="640080" lvl="1" indent="-173736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Due to either:</a:t>
            </a:r>
          </a:p>
          <a:p>
            <a:pPr marL="832104" lvl="1" indent="-274320">
              <a:spcBef>
                <a:spcPts val="168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B8CFFF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An</a:t>
            </a:r>
            <a:r>
              <a:rPr lang="en-US" sz="2000" dirty="0" smtClean="0">
                <a:solidFill>
                  <a:srgbClr val="264D73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unexplained haze layer </a:t>
            </a:r>
            <a:r>
              <a:rPr lang="en-US" sz="2000" dirty="0" smtClean="0">
                <a:solidFill>
                  <a:srgbClr val="B8CFFF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that increases the continuum opacity below a certain altitude</a:t>
            </a:r>
          </a:p>
          <a:p>
            <a:pPr marL="832104" lvl="1" indent="-274320">
              <a:spcBef>
                <a:spcPts val="168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B8CFFF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Less water due to </a:t>
            </a:r>
            <a:r>
              <a:rPr lang="en-US" sz="2000" dirty="0" smtClean="0">
                <a:solidFill>
                  <a:srgbClr val="FF0000"/>
                </a:solidFill>
                <a:latin typeface="Big Caslon" charset="0"/>
                <a:ea typeface="ＭＳ Ｐゴシック" charset="-128"/>
                <a:cs typeface="ＭＳ Ｐゴシック" charset="-128"/>
              </a:rPr>
              <a:t>non-solar abundances</a:t>
            </a:r>
            <a:endParaRPr lang="en-US" sz="2000" dirty="0" smtClean="0">
              <a:solidFill>
                <a:srgbClr val="264D73"/>
              </a:solidFill>
              <a:latin typeface="Big Caslon" charset="0"/>
              <a:ea typeface="ＭＳ Ｐゴシック" charset="-128"/>
              <a:cs typeface="ＭＳ Ｐゴシック" charset="-128"/>
            </a:endParaRPr>
          </a:p>
          <a:p>
            <a:pPr marL="832104" lvl="1" indent="-274320">
              <a:spcBef>
                <a:spcPts val="1680"/>
              </a:spcBef>
              <a:buFont typeface="+mj-lt"/>
              <a:buAutoNum type="arabicPeriod"/>
            </a:pPr>
            <a:endParaRPr lang="en-US" sz="2000" dirty="0" smtClean="0">
              <a:solidFill>
                <a:srgbClr val="5D8B2C"/>
              </a:solidFill>
              <a:latin typeface="Big Caslon" charset="0"/>
              <a:ea typeface="ＭＳ Ｐゴシック" charset="-128"/>
              <a:cs typeface="ＭＳ Ｐゴシック" charset="-128"/>
            </a:endParaRPr>
          </a:p>
          <a:p>
            <a:pPr marL="182880" indent="-173736">
              <a:spcBef>
                <a:spcPts val="1680"/>
              </a:spcBef>
              <a:buFont typeface="Arial" charset="0"/>
              <a:buChar char="•"/>
            </a:pPr>
            <a:endParaRPr lang="en-US" sz="1800" dirty="0" smtClean="0">
              <a:solidFill>
                <a:srgbClr val="264D73"/>
              </a:solidFill>
              <a:latin typeface="Big Caslon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 descr="fig20_new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97724" y="381000"/>
            <a:ext cx="3812875" cy="25339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fig20_new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482" r="-884"/>
              <a:stretch>
                <a:fillRect/>
              </a:stretch>
            </p:blipFill>
          </mc:Choice>
          <mc:Fallback>
            <p:blipFill>
              <a:blip r:embed="rId5"/>
              <a:srcRect l="482" r="-884"/>
              <a:stretch>
                <a:fillRect/>
              </a:stretch>
            </p:blipFill>
          </mc:Fallback>
        </mc:AlternateContent>
        <p:spPr>
          <a:xfrm>
            <a:off x="4800600" y="595510"/>
            <a:ext cx="3810000" cy="61100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5562600" y="911423"/>
            <a:ext cx="957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(T ~ 2000K)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62600" y="3304401"/>
            <a:ext cx="957564" cy="3020199"/>
            <a:chOff x="5562600" y="3304401"/>
            <a:chExt cx="957564" cy="3020199"/>
          </a:xfrm>
        </p:grpSpPr>
        <p:sp>
          <p:nvSpPr>
            <p:cNvPr id="9" name="TextBox 8"/>
            <p:cNvSpPr txBox="1"/>
            <p:nvPr/>
          </p:nvSpPr>
          <p:spPr>
            <a:xfrm>
              <a:off x="5562600" y="3304401"/>
              <a:ext cx="9575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E82C40"/>
                  </a:solidFill>
                </a:rPr>
                <a:t>(T ~ 1800K)</a:t>
              </a:r>
              <a:endParaRPr lang="en-US" sz="1200" dirty="0">
                <a:solidFill>
                  <a:srgbClr val="E82C4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6047601"/>
              <a:ext cx="9575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3D81B0"/>
                  </a:solidFill>
                </a:rPr>
                <a:t>(T ~ 1700K)</a:t>
              </a:r>
              <a:endParaRPr lang="en-US" sz="1200" dirty="0">
                <a:solidFill>
                  <a:srgbClr val="3D81B0"/>
                </a:solidFill>
              </a:endParaRPr>
            </a:p>
          </p:txBody>
        </p:sp>
      </p:grpSp>
      <p:pic>
        <p:nvPicPr>
          <p:cNvPr id="12" name="Picture 11" descr="Sing2011_DUSTYmode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191001" y="3054262"/>
            <a:ext cx="4876799" cy="372753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105400"/>
          </a:xfrm>
        </p:spPr>
        <p:txBody>
          <a:bodyPr/>
          <a:lstStyle/>
          <a:p>
            <a:r>
              <a:rPr lang="en-US" sz="2400" dirty="0" smtClean="0"/>
              <a:t>The WFC3 instrument on HST has now been validated as a reliable platform for high-precision </a:t>
            </a:r>
            <a:r>
              <a:rPr lang="en-US" sz="2400" dirty="0" err="1" smtClean="0"/>
              <a:t>exoplanet</a:t>
            </a:r>
            <a:r>
              <a:rPr lang="en-US" sz="2400" dirty="0" smtClean="0"/>
              <a:t> transit observations</a:t>
            </a:r>
          </a:p>
          <a:p>
            <a:endParaRPr lang="en-US" sz="1100" dirty="0" smtClean="0"/>
          </a:p>
          <a:p>
            <a:endParaRPr lang="en-US" sz="2400" dirty="0" smtClean="0"/>
          </a:p>
          <a:p>
            <a:r>
              <a:rPr lang="en-US" sz="2400" dirty="0" smtClean="0"/>
              <a:t>Relative-depth analysis proves to be a reliable and flexible strategy</a:t>
            </a:r>
          </a:p>
          <a:p>
            <a:pPr lvl="1"/>
            <a:r>
              <a:rPr lang="en-US" sz="2000" dirty="0" smtClean="0"/>
              <a:t>Systematic trends seen in the band-integrated light curve are common-mode, and can therefore be removed using linear combination</a:t>
            </a:r>
          </a:p>
          <a:p>
            <a:pPr lvl="1"/>
            <a:endParaRPr lang="en-US" sz="1050" dirty="0" smtClean="0"/>
          </a:p>
          <a:p>
            <a:pPr lvl="1"/>
            <a:r>
              <a:rPr lang="en-US" sz="2000" dirty="0" smtClean="0"/>
              <a:t>The issues inherent in HST data (i.e. orbit spacing) and detector effects impact only the uncertainty in the overall shift in the data, enabling robust detection of spectral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ot_occultation_planet.jpg"/>
          <p:cNvPicPr>
            <a:picLocks noChangeAspect="1"/>
          </p:cNvPicPr>
          <p:nvPr/>
        </p:nvPicPr>
        <p:blipFill>
          <a:blip r:embed="rId3"/>
          <a:srcRect l="4861" t="1575" r="6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5098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76200" y="32766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pperplate Light" charset="0"/>
              </a:rPr>
              <a:t>Questions?</a:t>
            </a:r>
          </a:p>
          <a:p>
            <a:pPr algn="ctr"/>
            <a:endParaRPr lang="en-US" b="1" dirty="0" smtClean="0">
              <a:solidFill>
                <a:srgbClr val="FFFF00"/>
              </a:solidFill>
              <a:latin typeface="Copperplat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nk Presentation">
      <a:majorFont>
        <a:latin typeface="Copperplate Light"/>
        <a:ea typeface=""/>
        <a:cs typeface=""/>
      </a:majorFont>
      <a:minorFont>
        <a:latin typeface="Big Casl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11030</TotalTime>
  <Words>755</Words>
  <Application>Microsoft Macintosh PowerPoint</Application>
  <PresentationFormat>Letter Paper (8.5x11 in)</PresentationFormat>
  <Paragraphs>104</Paragraphs>
  <Slides>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Conclusions</vt:lpstr>
      <vt:lpstr>Slide 9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Dello Russo</dc:creator>
  <cp:lastModifiedBy>Avi Mandell</cp:lastModifiedBy>
  <cp:revision>480</cp:revision>
  <cp:lastPrinted>2011-08-26T16:48:13Z</cp:lastPrinted>
  <dcterms:created xsi:type="dcterms:W3CDTF">2014-03-11T15:59:19Z</dcterms:created>
  <dcterms:modified xsi:type="dcterms:W3CDTF">2014-03-11T16:06:11Z</dcterms:modified>
</cp:coreProperties>
</file>