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95" r:id="rId3"/>
    <p:sldId id="318" r:id="rId4"/>
    <p:sldId id="312" r:id="rId5"/>
    <p:sldId id="320" r:id="rId6"/>
    <p:sldId id="314" r:id="rId7"/>
    <p:sldId id="315" r:id="rId8"/>
    <p:sldId id="317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12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A53B5-3486-0943-A919-4B5D2ECCA4ED}" type="datetimeFigureOut">
              <a:rPr lang="en-US" smtClean="0"/>
              <a:t>3/5/14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D5807-85AE-5243-98AE-179463556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356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14C5E-E1F6-6D44-9A66-C74D94901045}" type="datetimeFigureOut">
              <a:rPr lang="en-US" smtClean="0"/>
              <a:t>3/5/14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585D0D-8FDB-454B-852A-7ED3C83E1F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133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5D0D-8FDB-454B-852A-7ED3C83E1F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5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5D0D-8FDB-454B-852A-7ED3C83E1F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13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Question:</a:t>
            </a:r>
            <a:r>
              <a:rPr lang="en-US" baseline="0" dirty="0" smtClean="0"/>
              <a:t> does the theoretical noise simulation have as many samples as the observed noise measurement?  That could be making the theoretical noise look narrower maybe?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5D0D-8FDB-454B-852A-7ED3C83E1F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842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3/11/14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Swain – IPAC JWST 3/11/14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4.png"/><Relationship Id="rId7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8756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Measurement </a:t>
            </a:r>
            <a:r>
              <a:rPr lang="en-US" sz="3200" dirty="0"/>
              <a:t>R</a:t>
            </a:r>
            <a:r>
              <a:rPr lang="en-US" sz="3200" dirty="0" smtClean="0"/>
              <a:t>epeatability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 smtClean="0"/>
              <a:t>WFC3 – spatial </a:t>
            </a:r>
            <a:r>
              <a:rPr lang="en-US" sz="2800" i="1" dirty="0"/>
              <a:t>s</a:t>
            </a:r>
            <a:r>
              <a:rPr lang="en-US" sz="2800" i="1" dirty="0" smtClean="0"/>
              <a:t>can mode analysis – </a:t>
            </a:r>
            <a:br>
              <a:rPr lang="en-US" sz="2800" i="1" dirty="0" smtClean="0"/>
            </a:br>
            <a:r>
              <a:rPr lang="en-US" sz="2800" i="1" dirty="0" smtClean="0"/>
              <a:t>work in progress</a:t>
            </a:r>
            <a:endParaRPr lang="en-US" sz="3200" i="1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08645"/>
            <a:ext cx="6400800" cy="10868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Mark Swain, Pieter </a:t>
            </a:r>
            <a:r>
              <a:rPr lang="en-US" sz="2000" dirty="0" err="1" smtClean="0"/>
              <a:t>Deroo</a:t>
            </a:r>
            <a:r>
              <a:rPr lang="en-US" sz="2000" dirty="0" smtClean="0"/>
              <a:t>, </a:t>
            </a:r>
            <a:r>
              <a:rPr lang="en-US" sz="2000" dirty="0" err="1" smtClean="0"/>
              <a:t>Kiri</a:t>
            </a:r>
            <a:r>
              <a:rPr lang="en-US" sz="2000" dirty="0" smtClean="0"/>
              <a:t> </a:t>
            </a:r>
            <a:r>
              <a:rPr lang="en-US" sz="2000" dirty="0" err="1" smtClean="0"/>
              <a:t>Wagstaff</a:t>
            </a:r>
            <a:endParaRPr lang="en-US" sz="2400" dirty="0" smtClean="0"/>
          </a:p>
          <a:p>
            <a:r>
              <a:rPr lang="en-US" sz="1500" dirty="0" smtClean="0"/>
              <a:t>IPAC </a:t>
            </a:r>
            <a:r>
              <a:rPr lang="en-US" sz="1500" dirty="0"/>
              <a:t>JWST workshop </a:t>
            </a:r>
            <a:r>
              <a:rPr lang="en-US" sz="1500" dirty="0" smtClean="0"/>
              <a:t>3/11/14</a:t>
            </a:r>
          </a:p>
          <a:p>
            <a:r>
              <a:rPr lang="en-US" sz="1600" dirty="0" smtClean="0"/>
              <a:t>Jet Propulsion Laboratory, California Institute of Technology</a:t>
            </a:r>
          </a:p>
          <a:p>
            <a:r>
              <a:rPr lang="en-US" sz="1500" dirty="0"/>
              <a:t>Copyright </a:t>
            </a:r>
            <a:r>
              <a:rPr lang="en-US" sz="1500" dirty="0" smtClean="0"/>
              <a:t>2014 </a:t>
            </a:r>
            <a:r>
              <a:rPr lang="en-US" sz="1500" dirty="0"/>
              <a:t>California Institute of Technology. All rights reserved.</a:t>
            </a:r>
          </a:p>
          <a:p>
            <a:endParaRPr lang="en-US" sz="1500" dirty="0"/>
          </a:p>
        </p:txBody>
      </p:sp>
      <p:pic>
        <p:nvPicPr>
          <p:cNvPr id="4" name="Picture 3" descr="spatial_scan_raw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3" t="22755" r="21699" b="22695"/>
          <a:stretch/>
        </p:blipFill>
        <p:spPr>
          <a:xfrm>
            <a:off x="3113171" y="2091086"/>
            <a:ext cx="3038714" cy="297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Questions Investigated</a:t>
            </a:r>
            <a:br>
              <a:rPr lang="en-US" sz="4000" dirty="0" smtClean="0"/>
            </a:br>
            <a:r>
              <a:rPr lang="en-US" sz="3100" i="1" dirty="0" smtClean="0">
                <a:solidFill>
                  <a:srgbClr val="3366FF"/>
                </a:solidFill>
              </a:rPr>
              <a:t>Multiple timescales involved</a:t>
            </a:r>
            <a:endParaRPr lang="en-US" sz="3100" i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32541"/>
          </a:xfrm>
        </p:spPr>
        <p:txBody>
          <a:bodyPr/>
          <a:lstStyle/>
          <a:p>
            <a:r>
              <a:rPr lang="en-US" dirty="0" smtClean="0"/>
              <a:t>What are the properties of the measurements in individual integrations?</a:t>
            </a:r>
          </a:p>
          <a:p>
            <a:pPr lvl="1"/>
            <a:r>
              <a:rPr lang="en-US" dirty="0" smtClean="0"/>
              <a:t>Mean, standard deviation, </a:t>
            </a:r>
            <a:r>
              <a:rPr lang="en-US" dirty="0" err="1" smtClean="0"/>
              <a:t>Gaussianity</a:t>
            </a:r>
            <a:endParaRPr lang="en-US" dirty="0" smtClean="0"/>
          </a:p>
          <a:p>
            <a:r>
              <a:rPr lang="en-US" dirty="0" smtClean="0"/>
              <a:t>What are the properties for orbit-to-orbit groups of measurements?</a:t>
            </a:r>
          </a:p>
          <a:p>
            <a:pPr lvl="1"/>
            <a:r>
              <a:rPr lang="en-US" dirty="0" smtClean="0"/>
              <a:t>Mean, standard deviation, </a:t>
            </a:r>
            <a:r>
              <a:rPr lang="en-US" dirty="0" err="1" smtClean="0"/>
              <a:t>Gaussianity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02374" y="4832741"/>
            <a:ext cx="2292582" cy="1077790"/>
            <a:chOff x="1285543" y="5331864"/>
            <a:chExt cx="2292582" cy="1077790"/>
          </a:xfrm>
        </p:grpSpPr>
        <p:sp>
          <p:nvSpPr>
            <p:cNvPr id="4" name="Right Brace 3"/>
            <p:cNvSpPr/>
            <p:nvPr/>
          </p:nvSpPr>
          <p:spPr>
            <a:xfrm rot="5400000">
              <a:off x="2238095" y="4379312"/>
              <a:ext cx="387477" cy="2292582"/>
            </a:xfrm>
            <a:prstGeom prst="rightBrac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502998" y="5763323"/>
              <a:ext cx="1840731" cy="646331"/>
            </a:xfrm>
            <a:prstGeom prst="rect">
              <a:avLst/>
            </a:prstGeom>
            <a:solidFill>
              <a:srgbClr val="008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measurement</a:t>
              </a:r>
            </a:p>
            <a:p>
              <a:pPr algn="ctr"/>
              <a:r>
                <a:rPr lang="en-US" dirty="0" smtClean="0"/>
                <a:t> repeatability test</a:t>
              </a:r>
              <a:endParaRPr lang="en-US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0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/>
              <a:t>D</a:t>
            </a:r>
            <a:r>
              <a:rPr lang="en-US" sz="3600" dirty="0" smtClean="0"/>
              <a:t>ata analyzed </a:t>
            </a:r>
            <a:br>
              <a:rPr lang="en-US" sz="3600" dirty="0" smtClean="0"/>
            </a:br>
            <a:r>
              <a:rPr lang="en-US" sz="2400" i="1" dirty="0" smtClean="0">
                <a:solidFill>
                  <a:srgbClr val="3366FF"/>
                </a:solidFill>
              </a:rPr>
              <a:t>observations of GJ 1214</a:t>
            </a:r>
            <a:endParaRPr lang="en-US" sz="3600" i="1" dirty="0">
              <a:solidFill>
                <a:srgbClr val="3366FF"/>
              </a:solidFill>
            </a:endParaRPr>
          </a:p>
        </p:txBody>
      </p:sp>
      <p:pic>
        <p:nvPicPr>
          <p:cNvPr id="4" name="movieVisit6_spatialSc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5756" y="1663961"/>
            <a:ext cx="4477692" cy="4477692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584710"/>
            <a:ext cx="3662731" cy="20450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Scan rate artifacts present</a:t>
            </a:r>
          </a:p>
          <a:p>
            <a:r>
              <a:rPr lang="en-US" sz="2400" dirty="0" smtClean="0"/>
              <a:t>Instrument performance changes with time – also true in stare mode</a:t>
            </a:r>
            <a:endParaRPr lang="en-US" sz="24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212866" y="2338917"/>
            <a:ext cx="4458446" cy="3312348"/>
            <a:chOff x="4212866" y="2338917"/>
            <a:chExt cx="4458446" cy="3312348"/>
          </a:xfrm>
        </p:grpSpPr>
        <p:grpSp>
          <p:nvGrpSpPr>
            <p:cNvPr id="18" name="Group 17"/>
            <p:cNvGrpSpPr/>
            <p:nvPr/>
          </p:nvGrpSpPr>
          <p:grpSpPr>
            <a:xfrm>
              <a:off x="4597600" y="2338917"/>
              <a:ext cx="4073712" cy="3312348"/>
              <a:chOff x="4597600" y="2338917"/>
              <a:chExt cx="4073712" cy="3312348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flipV="1">
                <a:off x="4667544" y="5250953"/>
                <a:ext cx="4003768" cy="30980"/>
              </a:xfrm>
              <a:prstGeom prst="straightConnector1">
                <a:avLst/>
              </a:prstGeom>
              <a:ln w="38100" cmpd="sng"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V="1">
                <a:off x="4597600" y="2338917"/>
                <a:ext cx="0" cy="2726163"/>
              </a:xfrm>
              <a:prstGeom prst="straightConnector1">
                <a:avLst/>
              </a:prstGeom>
              <a:ln w="38100" cmpd="sng">
                <a:solidFill>
                  <a:srgbClr val="CCFFCC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071477" y="5281933"/>
                <a:ext cx="6125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time</a:t>
                </a:r>
                <a:endParaRPr lang="en-US" dirty="0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 rot="16200000">
              <a:off x="3759677" y="3601367"/>
              <a:ext cx="1275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wavelength</a:t>
              </a:r>
              <a:endParaRPr lang="en-US" dirty="0"/>
            </a:p>
          </p:txBody>
        </p:sp>
      </p:grpSp>
      <p:pic>
        <p:nvPicPr>
          <p:cNvPr id="20" name="Picture 19" descr="C:\Active Work\wasp12 Paper Revision\newFig2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14" y="3593563"/>
            <a:ext cx="3333832" cy="278424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 rot="16200000">
            <a:off x="-424326" y="5029490"/>
            <a:ext cx="177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85000"/>
                  </a:schemeClr>
                </a:solidFill>
              </a:rPr>
              <a:t>Swain et al. 2013</a:t>
            </a:r>
            <a:endParaRPr lang="en-US" dirty="0">
              <a:solidFill>
                <a:schemeClr val="tx1">
                  <a:lumMod val="85000"/>
                </a:schemeClr>
              </a:solidFill>
            </a:endParaRPr>
          </a:p>
        </p:txBody>
      </p: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354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Single integration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6625" y="1279382"/>
            <a:ext cx="3488435" cy="389154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685477"/>
              </p:ext>
            </p:extLst>
          </p:nvPr>
        </p:nvGraphicFramePr>
        <p:xfrm>
          <a:off x="4610295" y="892087"/>
          <a:ext cx="4233618" cy="1597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1206"/>
                <a:gridCol w="1411206"/>
                <a:gridCol w="1411206"/>
              </a:tblGrid>
              <a:tr h="39587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λ</a:t>
                      </a:r>
                      <a:r>
                        <a:rPr lang="en-US" dirty="0" smtClean="0"/>
                        <a:t> row</a:t>
                      </a:r>
                      <a:endParaRPr lang="en-US" dirty="0"/>
                    </a:p>
                  </a:txBody>
                  <a:tcPr/>
                </a:tc>
              </a:tr>
              <a:tr h="32528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&lt;N&gt;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~2.4e4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~2.4e4</a:t>
                      </a:r>
                    </a:p>
                  </a:txBody>
                  <a:tcPr/>
                </a:tc>
              </a:tr>
              <a:tr h="409217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σ</a:t>
                      </a:r>
                      <a:endParaRPr lang="en-US" sz="20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3.3</a:t>
                      </a:r>
                      <a:r>
                        <a:rPr lang="en-US" sz="2000" baseline="0" dirty="0" smtClean="0"/>
                        <a:t> theory</a:t>
                      </a:r>
                      <a:endParaRPr lang="en-US" sz="2000" baseline="-25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~2.0</a:t>
                      </a:r>
                      <a:r>
                        <a:rPr lang="en-US" sz="2000" baseline="0" dirty="0" smtClean="0"/>
                        <a:t> theory</a:t>
                      </a:r>
                      <a:endParaRPr lang="en-US" sz="2000" baseline="-25000" dirty="0" smtClean="0"/>
                    </a:p>
                  </a:txBody>
                  <a:tcPr/>
                </a:tc>
              </a:tr>
              <a:tr h="325280">
                <a:tc>
                  <a:txBody>
                    <a:bodyPr/>
                    <a:lstStyle/>
                    <a:p>
                      <a:r>
                        <a:rPr lang="en-US" sz="2000" dirty="0" err="1" smtClean="0"/>
                        <a:t>Gaussianity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~no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~no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712469" y="2075600"/>
            <a:ext cx="3035738" cy="2369902"/>
          </a:xfrm>
          <a:prstGeom prst="rect">
            <a:avLst/>
          </a:prstGeom>
          <a:noFill/>
          <a:ln w="7620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12469" y="2973994"/>
            <a:ext cx="3035738" cy="4646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71344" y="5221402"/>
            <a:ext cx="5010227" cy="912462"/>
          </a:xfrm>
        </p:spPr>
        <p:txBody>
          <a:bodyPr>
            <a:normAutofit/>
          </a:bodyPr>
          <a:lstStyle/>
          <a:p>
            <a:r>
              <a:rPr lang="en-US" sz="1800" dirty="0" smtClean="0"/>
              <a:t>Green: 9882 pixels in green box </a:t>
            </a:r>
          </a:p>
          <a:p>
            <a:r>
              <a:rPr lang="en-US" sz="1800" dirty="0" smtClean="0"/>
              <a:t>Red: 81 pixel in single wavelength pixel</a:t>
            </a:r>
          </a:p>
        </p:txBody>
      </p:sp>
      <p:pic>
        <p:nvPicPr>
          <p:cNvPr id="20" name="Picture 19" descr="pdfversion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62" y="3405374"/>
            <a:ext cx="4047180" cy="303828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TextBox 15"/>
          <p:cNvSpPr txBox="1"/>
          <p:nvPr/>
        </p:nvSpPr>
        <p:spPr>
          <a:xfrm>
            <a:off x="5575843" y="3405374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flux histogram green box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82920" y="4155430"/>
            <a:ext cx="1905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3.3x theoretical noise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000784" y="4799652"/>
            <a:ext cx="402700" cy="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81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3547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S</a:t>
            </a:r>
            <a:r>
              <a:rPr lang="en-US" sz="3600" dirty="0" smtClean="0"/>
              <a:t>ingle orbit </a:t>
            </a:r>
            <a:endParaRPr lang="en-US" sz="3600" dirty="0"/>
          </a:p>
        </p:txBody>
      </p:sp>
      <p:sp>
        <p:nvSpPr>
          <p:cNvPr id="43" name="Content Placeholder 2"/>
          <p:cNvSpPr>
            <a:spLocks noGrp="1"/>
          </p:cNvSpPr>
          <p:nvPr>
            <p:ph idx="1"/>
          </p:nvPr>
        </p:nvSpPr>
        <p:spPr>
          <a:xfrm>
            <a:off x="457200" y="1569220"/>
            <a:ext cx="3411135" cy="2705896"/>
          </a:xfrm>
        </p:spPr>
        <p:txBody>
          <a:bodyPr>
            <a:normAutofit/>
          </a:bodyPr>
          <a:lstStyle/>
          <a:p>
            <a:r>
              <a:rPr lang="en-US" sz="2000" dirty="0" smtClean="0"/>
              <a:t>Histogram 187,758 pixel values in the orbit with and without integration mean shifting.</a:t>
            </a:r>
          </a:p>
          <a:p>
            <a:r>
              <a:rPr lang="en-US" sz="2000" dirty="0" smtClean="0"/>
              <a:t>Integration mean value shifts do not materially change measurement properties.</a:t>
            </a:r>
            <a:endParaRPr lang="en-US" sz="200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4</a:t>
            </a:fld>
            <a:endParaRPr lang="en-US"/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Swain – IPAC JWST 3/11/14 </a:t>
            </a:r>
            <a:endParaRPr lang="en-US" dirty="0"/>
          </a:p>
        </p:txBody>
      </p:sp>
      <p:pic>
        <p:nvPicPr>
          <p:cNvPr id="47" name="Picture 46" descr="WL_correction_g1_1orbit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0" t="7160" r="6383" b="3901"/>
          <a:stretch/>
        </p:blipFill>
        <p:spPr>
          <a:xfrm rot="5400000">
            <a:off x="5738409" y="-224488"/>
            <a:ext cx="1843255" cy="306671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74356" y="910223"/>
            <a:ext cx="1030812" cy="1149927"/>
          </a:xfrm>
          <a:prstGeom prst="rect">
            <a:avLst/>
          </a:prstGeom>
        </p:spPr>
      </p:pic>
      <p:pic>
        <p:nvPicPr>
          <p:cNvPr id="49" name="Picture 48" descr="WL_correction_g2_1orbit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t="9662" r="8472" b="7831"/>
          <a:stretch/>
        </p:blipFill>
        <p:spPr>
          <a:xfrm rot="5400000">
            <a:off x="4232489" y="1893107"/>
            <a:ext cx="3794933" cy="48414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0" name="Curved Down Arrow 49"/>
          <p:cNvSpPr/>
          <p:nvPr/>
        </p:nvSpPr>
        <p:spPr>
          <a:xfrm>
            <a:off x="4367743" y="185880"/>
            <a:ext cx="2152896" cy="728009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78793" y="4731261"/>
            <a:ext cx="3283554" cy="646331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Measurements are </a:t>
            </a:r>
            <a:r>
              <a:rPr lang="en-US" dirty="0" smtClean="0"/>
              <a:t>3.8 x theoretical noise </a:t>
            </a:r>
            <a:r>
              <a:rPr lang="en-US" dirty="0" smtClean="0"/>
              <a:t>&amp; non-Gaussian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84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268"/>
            <a:ext cx="7565823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V</a:t>
            </a:r>
            <a:r>
              <a:rPr lang="en-US" sz="3600" dirty="0" smtClean="0"/>
              <a:t>isit </a:t>
            </a:r>
            <a:r>
              <a:rPr lang="en-US" sz="2800" dirty="0" smtClean="0"/>
              <a:t>(orbits 2&amp;4) – </a:t>
            </a:r>
            <a:r>
              <a:rPr lang="en-US" sz="2000" i="1" dirty="0" smtClean="0"/>
              <a:t>raw and </a:t>
            </a:r>
            <a:r>
              <a:rPr lang="en-US" sz="2000" i="1" dirty="0" err="1" smtClean="0"/>
              <a:t>ima</a:t>
            </a:r>
            <a:r>
              <a:rPr lang="en-US" sz="2000" i="1" dirty="0" smtClean="0"/>
              <a:t> give same results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i="1" dirty="0" smtClean="0">
                <a:solidFill>
                  <a:srgbClr val="3366FF"/>
                </a:solidFill>
              </a:rPr>
              <a:t>each pixel in images below is based on of 81 detector pixels</a:t>
            </a:r>
            <a:endParaRPr lang="en-US" sz="2000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515" y="1649873"/>
            <a:ext cx="2864331" cy="22694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9838" y="1200663"/>
            <a:ext cx="3000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Flux Normalized to Visit Mean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2897" y="4050836"/>
            <a:ext cx="3521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60% data non Gaussian with P&gt;90% 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295" y="4465236"/>
            <a:ext cx="3477580" cy="1891114"/>
          </a:xfrm>
          <a:prstGeom prst="rect">
            <a:avLst/>
          </a:prstGeom>
        </p:spPr>
      </p:pic>
      <p:pic>
        <p:nvPicPr>
          <p:cNvPr id="26" name="Picture 25" descr="normalizedForm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67" y="1605219"/>
            <a:ext cx="2895451" cy="231393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649311" y="391885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5279548" y="3969072"/>
            <a:ext cx="2068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sz="2400" dirty="0" err="1" smtClean="0">
                <a:solidFill>
                  <a:srgbClr val="CCFFCC"/>
                </a:solidFill>
              </a:rPr>
              <a:t>σ</a:t>
            </a:r>
            <a:r>
              <a:rPr lang="en-US" baseline="-25000" dirty="0" err="1">
                <a:solidFill>
                  <a:srgbClr val="CCFFCC"/>
                </a:solidFill>
              </a:rPr>
              <a:t>M</a:t>
            </a:r>
            <a:r>
              <a:rPr lang="en-US" dirty="0" smtClean="0">
                <a:solidFill>
                  <a:srgbClr val="CCFFCC"/>
                </a:solidFill>
              </a:rPr>
              <a:t>/</a:t>
            </a:r>
            <a:r>
              <a:rPr lang="en-US" sz="2400" dirty="0" err="1" smtClean="0">
                <a:solidFill>
                  <a:srgbClr val="CCFFCC"/>
                </a:solidFill>
              </a:rPr>
              <a:t>σ</a:t>
            </a:r>
            <a:r>
              <a:rPr lang="en-US" baseline="-25000" dirty="0" err="1" smtClean="0">
                <a:solidFill>
                  <a:srgbClr val="CCFFCC"/>
                </a:solidFill>
              </a:rPr>
              <a:t>T</a:t>
            </a:r>
            <a:r>
              <a:rPr lang="en-US" dirty="0" smtClean="0">
                <a:solidFill>
                  <a:srgbClr val="CCFFCC"/>
                </a:solidFill>
              </a:rPr>
              <a:t> Histogram 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5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233084" y="1167183"/>
            <a:ext cx="15696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CCFFCC"/>
                </a:solidFill>
              </a:rPr>
              <a:t>σ</a:t>
            </a:r>
            <a:r>
              <a:rPr lang="en-US" baseline="-25000" dirty="0" err="1" smtClean="0">
                <a:solidFill>
                  <a:srgbClr val="CCFFCC"/>
                </a:solidFill>
              </a:rPr>
              <a:t>measured</a:t>
            </a:r>
            <a:r>
              <a:rPr lang="en-US" dirty="0" smtClean="0">
                <a:solidFill>
                  <a:srgbClr val="CCFFCC"/>
                </a:solidFill>
              </a:rPr>
              <a:t>/</a:t>
            </a:r>
            <a:r>
              <a:rPr lang="en-US" sz="2400" dirty="0" err="1" smtClean="0">
                <a:solidFill>
                  <a:srgbClr val="CCFFCC"/>
                </a:solidFill>
              </a:rPr>
              <a:t>σ</a:t>
            </a:r>
            <a:r>
              <a:rPr lang="en-US" baseline="-25000" dirty="0" err="1" smtClean="0">
                <a:solidFill>
                  <a:srgbClr val="CCFFCC"/>
                </a:solidFill>
              </a:rPr>
              <a:t>thory</a:t>
            </a:r>
            <a:endParaRPr lang="en-US" dirty="0">
              <a:solidFill>
                <a:srgbClr val="CCFFCC"/>
              </a:solidFill>
            </a:endParaRPr>
          </a:p>
          <a:p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074213" y="218724"/>
            <a:ext cx="1030812" cy="1149927"/>
          </a:xfrm>
          <a:prstGeom prst="rect">
            <a:avLst/>
          </a:prstGeom>
        </p:spPr>
      </p:pic>
      <p:sp>
        <p:nvSpPr>
          <p:cNvPr id="35" name="Right Triangle 34"/>
          <p:cNvSpPr/>
          <p:nvPr/>
        </p:nvSpPr>
        <p:spPr>
          <a:xfrm rot="10800000" flipH="1">
            <a:off x="7123071" y="1200664"/>
            <a:ext cx="899951" cy="565487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istogram_redblue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02" y="4480726"/>
            <a:ext cx="2747479" cy="201176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0" name="Rectangle 19"/>
          <p:cNvSpPr/>
          <p:nvPr/>
        </p:nvSpPr>
        <p:spPr>
          <a:xfrm>
            <a:off x="7092095" y="735223"/>
            <a:ext cx="991264" cy="4571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95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6862" cy="882763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Measurement Repeatability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610318" y="1164182"/>
            <a:ext cx="4826131" cy="1180278"/>
            <a:chOff x="424463" y="1607847"/>
            <a:chExt cx="3176676" cy="4832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51661" y="1593149"/>
              <a:ext cx="470743" cy="5251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975773" y="1590649"/>
              <a:ext cx="470743" cy="52514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515373" y="1588149"/>
              <a:ext cx="470743" cy="52514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054973" y="1585649"/>
              <a:ext cx="470743" cy="52514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579085" y="1583149"/>
              <a:ext cx="470743" cy="52514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3103197" y="1580649"/>
              <a:ext cx="470743" cy="525140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765069" y="1265459"/>
            <a:ext cx="4137131" cy="1022311"/>
            <a:chOff x="765069" y="2801028"/>
            <a:chExt cx="4137131" cy="1022311"/>
          </a:xfrm>
        </p:grpSpPr>
        <p:sp>
          <p:nvSpPr>
            <p:cNvPr id="19" name="Rectangle 18"/>
            <p:cNvSpPr/>
            <p:nvPr/>
          </p:nvSpPr>
          <p:spPr>
            <a:xfrm>
              <a:off x="7650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5609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24245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119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908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036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3366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44839" y="1227320"/>
            <a:ext cx="4137131" cy="1022311"/>
            <a:chOff x="765069" y="2801028"/>
            <a:chExt cx="4137131" cy="1022311"/>
          </a:xfrm>
        </p:grpSpPr>
        <p:sp>
          <p:nvSpPr>
            <p:cNvPr id="27" name="Rectangle 26"/>
            <p:cNvSpPr/>
            <p:nvPr/>
          </p:nvSpPr>
          <p:spPr>
            <a:xfrm>
              <a:off x="7650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5609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4245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211936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0670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803669" y="2801028"/>
              <a:ext cx="98531" cy="1022311"/>
            </a:xfrm>
            <a:prstGeom prst="rect">
              <a:avLst/>
            </a:prstGeom>
            <a:noFill/>
            <a:ln w="38100" cmpd="sng">
              <a:solidFill>
                <a:srgbClr val="CCFF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1842210" y="2346951"/>
            <a:ext cx="112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NSAMP=2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211936" y="2346951"/>
            <a:ext cx="112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CFFCC"/>
                </a:solidFill>
              </a:rPr>
              <a:t>NSAMP=8</a:t>
            </a:r>
            <a:endParaRPr lang="en-US" dirty="0">
              <a:solidFill>
                <a:srgbClr val="CCFF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2423" y="2609314"/>
            <a:ext cx="3727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Compare:</a:t>
            </a:r>
          </a:p>
          <a:p>
            <a:r>
              <a:rPr lang="en-US" dirty="0" smtClean="0"/>
              <a:t>Orbit_1,Nsamp_2 – Orbit_3,Nsamp_2</a:t>
            </a:r>
          </a:p>
          <a:p>
            <a:r>
              <a:rPr lang="en-US" dirty="0" smtClean="0"/>
              <a:t>Orbit_1,Nsamp_8 – Orbit_3,Nsamp_8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782110" y="1951680"/>
            <a:ext cx="3235202" cy="4704949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figure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574" y="2079240"/>
            <a:ext cx="3133040" cy="443520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560766" y="3732978"/>
            <a:ext cx="4153271" cy="2692333"/>
            <a:chOff x="576254" y="3872388"/>
            <a:chExt cx="4153271" cy="2692333"/>
          </a:xfrm>
        </p:grpSpPr>
        <p:sp>
          <p:nvSpPr>
            <p:cNvPr id="40" name="Rectangle 39"/>
            <p:cNvSpPr/>
            <p:nvPr/>
          </p:nvSpPr>
          <p:spPr>
            <a:xfrm>
              <a:off x="576254" y="3872388"/>
              <a:ext cx="4153271" cy="2692333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Picture 42" descr="fig4.eps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54"/>
            <a:stretch/>
          </p:blipFill>
          <p:spPr>
            <a:xfrm>
              <a:off x="811533" y="4065001"/>
              <a:ext cx="3693107" cy="2332185"/>
            </a:xfrm>
            <a:prstGeom prst="rect">
              <a:avLst/>
            </a:prstGeom>
          </p:spPr>
        </p:pic>
      </p:grpSp>
      <p:sp>
        <p:nvSpPr>
          <p:cNvPr id="44" name="Date Placeholder 4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3/11/14</a:t>
            </a:r>
            <a:endParaRPr lang="en-US"/>
          </a:p>
        </p:txBody>
      </p: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>
          <a:xfrm>
            <a:off x="6491248" y="6216940"/>
            <a:ext cx="2133600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sp>
        <p:nvSpPr>
          <p:cNvPr id="46" name="Footer Placeholder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Swain – IPAC JWST 3/11/14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1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dirty="0" smtClean="0"/>
              <a:t>Data summary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459391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Standard deviation ~2-3 x theoretical noise during a detector integration.</a:t>
            </a:r>
          </a:p>
          <a:p>
            <a:pPr lvl="1"/>
            <a:r>
              <a:rPr lang="en-US" dirty="0">
                <a:solidFill>
                  <a:srgbClr val="CCFFCC"/>
                </a:solidFill>
              </a:rPr>
              <a:t>N</a:t>
            </a:r>
            <a:r>
              <a:rPr lang="en-US" dirty="0" smtClean="0">
                <a:solidFill>
                  <a:srgbClr val="CCFFCC"/>
                </a:solidFill>
              </a:rPr>
              <a:t>ot </a:t>
            </a:r>
            <a:r>
              <a:rPr lang="en-US" dirty="0" smtClean="0">
                <a:solidFill>
                  <a:srgbClr val="CCFFCC"/>
                </a:solidFill>
              </a:rPr>
              <a:t>changed</a:t>
            </a:r>
            <a:r>
              <a:rPr lang="en-US" dirty="0" smtClean="0">
                <a:solidFill>
                  <a:srgbClr val="CCFFCC"/>
                </a:solidFill>
              </a:rPr>
              <a:t> </a:t>
            </a:r>
            <a:r>
              <a:rPr lang="en-US" dirty="0" smtClean="0">
                <a:solidFill>
                  <a:srgbClr val="CCFFCC"/>
                </a:solidFill>
              </a:rPr>
              <a:t>by shifting the broadband or spectral integration mean values.</a:t>
            </a:r>
          </a:p>
          <a:p>
            <a:r>
              <a:rPr lang="en-US" dirty="0" smtClean="0"/>
              <a:t>Majority of measurements non-Gaussian. </a:t>
            </a:r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Implies systematics present during a single detector integration.</a:t>
            </a:r>
            <a:endParaRPr lang="en-US" dirty="0">
              <a:solidFill>
                <a:srgbClr val="CCFFCC"/>
              </a:solidFill>
            </a:endParaRPr>
          </a:p>
          <a:p>
            <a:pPr lvl="1"/>
            <a:r>
              <a:rPr lang="en-US" dirty="0">
                <a:solidFill>
                  <a:srgbClr val="CCFFCC"/>
                </a:solidFill>
              </a:rPr>
              <a:t>C</a:t>
            </a:r>
            <a:r>
              <a:rPr lang="en-US" dirty="0" smtClean="0">
                <a:solidFill>
                  <a:srgbClr val="CCFFCC"/>
                </a:solidFill>
              </a:rPr>
              <a:t>onfidence interval determination problematic.</a:t>
            </a:r>
          </a:p>
          <a:p>
            <a:r>
              <a:rPr lang="en-US" dirty="0" smtClean="0"/>
              <a:t>Measurement repeatability problems seen </a:t>
            </a:r>
            <a:r>
              <a:rPr lang="en-US" dirty="0" smtClean="0"/>
              <a:t>with</a:t>
            </a:r>
            <a:r>
              <a:rPr lang="en-US" dirty="0" smtClean="0"/>
              <a:t> </a:t>
            </a:r>
            <a:r>
              <a:rPr lang="en-US" dirty="0" smtClean="0"/>
              <a:t>individual samples up the </a:t>
            </a:r>
            <a:r>
              <a:rPr lang="en-US" dirty="0" smtClean="0"/>
              <a:t>ramp.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CCFFCC"/>
                </a:solidFill>
              </a:rPr>
              <a:t>Shows systematic differences between nondestructive reads during an integration.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384" y="2526695"/>
            <a:ext cx="2787923" cy="151607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195384" y="4290602"/>
            <a:ext cx="2824711" cy="2153047"/>
            <a:chOff x="6721994" y="4476482"/>
            <a:chExt cx="2298101" cy="1649681"/>
          </a:xfrm>
        </p:grpSpPr>
        <p:sp>
          <p:nvSpPr>
            <p:cNvPr id="6" name="Rectangle 5"/>
            <p:cNvSpPr/>
            <p:nvPr/>
          </p:nvSpPr>
          <p:spPr>
            <a:xfrm>
              <a:off x="6721994" y="4476482"/>
              <a:ext cx="2298101" cy="1649681"/>
            </a:xfrm>
            <a:prstGeom prst="rect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igure4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79"/>
            <a:stretch/>
          </p:blipFill>
          <p:spPr>
            <a:xfrm>
              <a:off x="6752971" y="4507462"/>
              <a:ext cx="2178635" cy="1533465"/>
            </a:xfrm>
            <a:prstGeom prst="rect">
              <a:avLst/>
            </a:prstGeom>
          </p:spPr>
        </p:pic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3/11/14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7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Swain – IPAC JWST 3/11/14 </a:t>
            </a:r>
            <a:endParaRPr lang="en-US" dirty="0"/>
          </a:p>
        </p:txBody>
      </p:sp>
      <p:pic>
        <p:nvPicPr>
          <p:cNvPr id="12" name="Picture 11" descr="histogram_redblu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13" y="349796"/>
            <a:ext cx="2747479" cy="201176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112738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133289</TotalTime>
  <Words>453</Words>
  <Application>Microsoft Macintosh PowerPoint</Application>
  <PresentationFormat>On-screen Show (4:3)</PresentationFormat>
  <Paragraphs>82</Paragraphs>
  <Slides>8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 Black </vt:lpstr>
      <vt:lpstr>Measurement Repeatability WFC3 – spatial scan mode analysis –  work in progress</vt:lpstr>
      <vt:lpstr>Questions Investigated Multiple timescales involved</vt:lpstr>
      <vt:lpstr>Data analyzed  observations of GJ 1214</vt:lpstr>
      <vt:lpstr>Single integration</vt:lpstr>
      <vt:lpstr>Single orbit </vt:lpstr>
      <vt:lpstr>Visit (orbits 2&amp;4) – raw and ima give same results each pixel in images below is based on of 81 detector pixels</vt:lpstr>
      <vt:lpstr>Measurement Repeatability</vt:lpstr>
      <vt:lpstr>Data summary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Exoplanet Spectroscopy Today - the good , the bad, and the ugly – progress, challenges, and opportunity </dc:title>
  <dc:creator>Martk Swain</dc:creator>
  <cp:lastModifiedBy>Martk Swain</cp:lastModifiedBy>
  <cp:revision>182</cp:revision>
  <dcterms:created xsi:type="dcterms:W3CDTF">2013-09-13T19:36:33Z</dcterms:created>
  <dcterms:modified xsi:type="dcterms:W3CDTF">2014-03-10T20:16:40Z</dcterms:modified>
</cp:coreProperties>
</file>