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8" r:id="rId2"/>
    <p:sldId id="300" r:id="rId3"/>
    <p:sldId id="299" r:id="rId4"/>
    <p:sldId id="298" r:id="rId5"/>
    <p:sldId id="309" r:id="rId6"/>
    <p:sldId id="310" r:id="rId7"/>
    <p:sldId id="302" r:id="rId8"/>
    <p:sldId id="303" r:id="rId9"/>
    <p:sldId id="307" r:id="rId10"/>
    <p:sldId id="304" r:id="rId11"/>
    <p:sldId id="305" r:id="rId12"/>
    <p:sldId id="308" r:id="rId13"/>
    <p:sldId id="313" r:id="rId14"/>
    <p:sldId id="31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E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708" autoAdjust="0"/>
  </p:normalViewPr>
  <p:slideViewPr>
    <p:cSldViewPr snapToGrid="0" snapToObjects="1">
      <p:cViewPr varScale="1">
        <p:scale>
          <a:sx n="86" d="100"/>
          <a:sy n="86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-261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A824C-1926-0F40-941B-DF8732D16577}" type="datetimeFigureOut">
              <a:rPr lang="en-US" smtClean="0"/>
              <a:t>3/10/14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1A18D-8A62-AD41-A19F-96514B0772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26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3CBA5-3B1B-1A49-BDD7-285F8C8F8253}" type="datetimeFigureOut">
              <a:rPr lang="en-US" smtClean="0"/>
              <a:t>3/10/14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CAEB7-5FD4-FA46-92F1-9C30AA5F67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068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58751" y="960438"/>
            <a:ext cx="8826500" cy="63500"/>
          </a:xfrm>
          <a:prstGeom prst="parallelogram">
            <a:avLst>
              <a:gd name="adj" fmla="val 537177"/>
            </a:avLst>
          </a:prstGeom>
          <a:gradFill rotWithShape="0">
            <a:gsLst>
              <a:gs pos="0">
                <a:srgbClr val="00279F">
                  <a:gamma/>
                  <a:shade val="2000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2000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8" name="Picture 5" descr="Kepler_logo_trans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5595" y="212725"/>
            <a:ext cx="11430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 descr="color-NASALOGO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95" y="66675"/>
            <a:ext cx="90865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2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6405" y="1749430"/>
            <a:ext cx="7771190" cy="10699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82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8407" y="3124200"/>
            <a:ext cx="6399893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86299" y="6583364"/>
            <a:ext cx="2057702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E3A14-59B2-4075-9946-8334DE5798DD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86299" y="6583364"/>
            <a:ext cx="2057702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534B4-EC39-4330-B108-BF039EB77F4E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5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6929" y="138113"/>
            <a:ext cx="6613071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405" y="1143000"/>
            <a:ext cx="7771190" cy="5273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81348" name="AutoShape 4"/>
          <p:cNvSpPr>
            <a:spLocks noChangeArrowheads="1"/>
          </p:cNvSpPr>
          <p:nvPr/>
        </p:nvSpPr>
        <p:spPr bwMode="auto">
          <a:xfrm>
            <a:off x="158751" y="960438"/>
            <a:ext cx="8826500" cy="63500"/>
          </a:xfrm>
          <a:prstGeom prst="parallelogram">
            <a:avLst>
              <a:gd name="adj" fmla="val 537177"/>
            </a:avLst>
          </a:prstGeom>
          <a:gradFill rotWithShape="0">
            <a:gsLst>
              <a:gs pos="0">
                <a:srgbClr val="00279F">
                  <a:gamma/>
                  <a:shade val="2000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2000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9" name="Picture 5" descr="Kepler_logo_transp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498" y="244031"/>
            <a:ext cx="11430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2267" y="6574744"/>
            <a:ext cx="2057702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BEE4553-8D27-40F4-ADEF-A0E25C947BB2}" type="slidenum">
              <a:rPr lang="en-US">
                <a:solidFill>
                  <a:srgbClr val="000000"/>
                </a:solidFill>
                <a:latin typeface="Arial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Footer Placeholder 9"/>
          <p:cNvSpPr txBox="1">
            <a:spLocks/>
          </p:cNvSpPr>
          <p:nvPr userDrawn="1"/>
        </p:nvSpPr>
        <p:spPr>
          <a:xfrm>
            <a:off x="-44445" y="6466264"/>
            <a:ext cx="32968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0" latinLnBrk="0" hangingPunct="0">
              <a:defRPr sz="1200" kern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aseline="0" dirty="0" smtClean="0">
                <a:solidFill>
                  <a:srgbClr val="000000"/>
                </a:solidFill>
              </a:rPr>
              <a:t>JWST Transit Planning Meeting, March. </a:t>
            </a:r>
            <a:r>
              <a:rPr lang="en-US" baseline="0" dirty="0" smtClean="0">
                <a:solidFill>
                  <a:srgbClr val="000000"/>
                </a:solidFill>
              </a:rPr>
              <a:t>2014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 descr="K2.tif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814" y="65019"/>
            <a:ext cx="1048155" cy="8700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xoplanet_3.gif"/>
          <p:cNvPicPr>
            <a:picLocks noChangeAspect="1"/>
          </p:cNvPicPr>
          <p:nvPr/>
        </p:nvPicPr>
        <p:blipFill>
          <a:blip r:embed="rId2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Targets for JWST: Kepler and K2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8408" y="2905215"/>
            <a:ext cx="6399893" cy="808856"/>
          </a:xfrm>
        </p:spPr>
        <p:txBody>
          <a:bodyPr/>
          <a:lstStyle/>
          <a:p>
            <a:r>
              <a:rPr lang="en-US" dirty="0" smtClean="0"/>
              <a:t>Steve B. </a:t>
            </a:r>
            <a:r>
              <a:rPr lang="en-US" dirty="0"/>
              <a:t>H</a:t>
            </a:r>
            <a:r>
              <a:rPr lang="en-US" dirty="0" smtClean="0"/>
              <a:t>owell</a:t>
            </a:r>
            <a:endParaRPr lang="en-US" dirty="0" smtClean="0"/>
          </a:p>
          <a:p>
            <a:r>
              <a:rPr lang="en-US" dirty="0" smtClean="0"/>
              <a:t>NASA Ames Research </a:t>
            </a:r>
            <a:r>
              <a:rPr lang="en-US" dirty="0" smtClean="0"/>
              <a:t>Center</a:t>
            </a:r>
          </a:p>
          <a:p>
            <a:r>
              <a:rPr lang="en-US" dirty="0" smtClean="0"/>
              <a:t>11-13 March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37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K2 Detection Space / M stars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534B4-EC39-4330-B108-BF039EB77F4E}" type="slidenum">
              <a:rPr lang="en-US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4" descr="Figure3.2-1 yield3transits_v2-24J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918" y="1110786"/>
            <a:ext cx="6358107" cy="54725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22" y="2170931"/>
            <a:ext cx="259558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K2 detection space:</a:t>
            </a:r>
          </a:p>
          <a:p>
            <a:r>
              <a:rPr lang="en-US" dirty="0" smtClean="0"/>
              <a:t>3 transits at</a:t>
            </a:r>
          </a:p>
          <a:p>
            <a:r>
              <a:rPr lang="en-US" dirty="0" smtClean="0"/>
              <a:t>80 ppm, 6hr. mean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~4000 M stars / field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 star rocky planets:</a:t>
            </a:r>
          </a:p>
          <a:p>
            <a:r>
              <a:rPr lang="en-US" dirty="0" smtClean="0"/>
              <a:t> ~50 / year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Need spectra for all </a:t>
            </a:r>
          </a:p>
          <a:p>
            <a:r>
              <a:rPr lang="en-US" dirty="0"/>
              <a:t>h</a:t>
            </a:r>
            <a:r>
              <a:rPr lang="en-US" dirty="0" smtClean="0"/>
              <a:t>ost stars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849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K2 Bright Stars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534B4-EC39-4330-B108-BF039EB77F4E}" type="slidenum">
              <a:rPr lang="en-US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4" descr="Figure3.2-3 yield10transits_incM_80ppm_w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2" y="1162276"/>
            <a:ext cx="5852599" cy="54964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9221" y="2156163"/>
            <a:ext cx="3655831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K2 detection space for bright</a:t>
            </a:r>
          </a:p>
          <a:p>
            <a:r>
              <a:rPr lang="en-US" dirty="0"/>
              <a:t>s</a:t>
            </a:r>
            <a:r>
              <a:rPr lang="en-US" dirty="0" smtClean="0"/>
              <a:t>tars and 10 transits</a:t>
            </a:r>
          </a:p>
          <a:p>
            <a:endParaRPr lang="en-US" dirty="0"/>
          </a:p>
          <a:p>
            <a:r>
              <a:rPr lang="en-US" dirty="0" smtClean="0"/>
              <a:t>4000-7000 V&lt;12 stars / campaign</a:t>
            </a:r>
          </a:p>
          <a:p>
            <a:endParaRPr lang="en-US" dirty="0"/>
          </a:p>
          <a:p>
            <a:r>
              <a:rPr lang="en-US" dirty="0" smtClean="0"/>
              <a:t>~50 bright star planets/year</a:t>
            </a:r>
          </a:p>
          <a:p>
            <a:endParaRPr lang="en-US" dirty="0" smtClean="0"/>
          </a:p>
          <a:p>
            <a:r>
              <a:rPr lang="en-US" dirty="0" smtClean="0"/>
              <a:t>Probe transition region:</a:t>
            </a:r>
          </a:p>
          <a:p>
            <a:r>
              <a:rPr lang="en-US" dirty="0" smtClean="0"/>
              <a:t>gas to ice to rocky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772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K2 Noise Level – Prelim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534B4-EC39-4330-B108-BF039EB77F4E}" type="slidenum">
              <a:rPr lang="en-US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5" descr="K2_noise_lev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10" y="1096964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52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K2 Engineering Data – WASP 28b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534B4-EC39-4330-B108-BF039EB77F4E}" type="slidenum">
              <a:rPr lang="en-US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7" descr="WASP28_threetransi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99" y="868363"/>
            <a:ext cx="7502213" cy="584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61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WASP 28b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534B4-EC39-4330-B108-BF039EB77F4E}" type="slidenum">
              <a:rPr lang="en-US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5756" y="1565428"/>
            <a:ext cx="2488339" cy="4393427"/>
          </a:xfrm>
        </p:spPr>
        <p:txBody>
          <a:bodyPr/>
          <a:lstStyle/>
          <a:p>
            <a:r>
              <a:rPr lang="en-US" dirty="0" smtClean="0"/>
              <a:t>WASP 28b – three transits</a:t>
            </a:r>
          </a:p>
          <a:p>
            <a:r>
              <a:rPr lang="en-US" dirty="0"/>
              <a:t>P</a:t>
            </a:r>
            <a:r>
              <a:rPr lang="en-US" dirty="0" smtClean="0"/>
              <a:t>oint</a:t>
            </a:r>
            <a:r>
              <a:rPr lang="en-US" dirty="0"/>
              <a:t>-to-point (rms) scatter of </a:t>
            </a:r>
            <a:r>
              <a:rPr lang="en-US" dirty="0" smtClean="0"/>
              <a:t>0.12%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6</a:t>
            </a:r>
            <a:r>
              <a:rPr lang="en-US" dirty="0"/>
              <a:t>-hr integrated noise level </a:t>
            </a:r>
            <a:r>
              <a:rPr lang="en-US" dirty="0"/>
              <a:t>=</a:t>
            </a:r>
            <a:r>
              <a:rPr lang="en-US" dirty="0" smtClean="0"/>
              <a:t> </a:t>
            </a:r>
            <a:r>
              <a:rPr lang="en-US" dirty="0"/>
              <a:t>84 ppm. </a:t>
            </a:r>
            <a:endParaRPr lang="en-US" dirty="0"/>
          </a:p>
        </p:txBody>
      </p:sp>
      <p:pic>
        <p:nvPicPr>
          <p:cNvPr id="7" name="Picture 6" descr="WASP28_threetransits_fold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54" y="1580208"/>
            <a:ext cx="6485718" cy="486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89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radiusPeriodA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1093788"/>
            <a:ext cx="7312025" cy="549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25" y="214313"/>
            <a:ext cx="7180263" cy="604837"/>
          </a:xfrm>
        </p:spPr>
        <p:txBody>
          <a:bodyPr/>
          <a:lstStyle/>
          <a:p>
            <a:pPr defTabSz="319088" eaLnBrk="1">
              <a:defRPr/>
            </a:pPr>
            <a:r>
              <a:rPr lang="en-US" sz="3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Q1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-Q12 </a:t>
            </a:r>
            <a:r>
              <a:rPr lang="en-US" sz="3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Planet Candidates</a:t>
            </a:r>
            <a:endParaRPr lang="en-US" sz="3600" b="1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372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Kepler Planet</a:t>
            </a:r>
            <a:r>
              <a:rPr lang="en-US" dirty="0" smtClean="0"/>
              <a:t>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Habitable </a:t>
            </a:r>
            <a:r>
              <a:rPr lang="en-US" dirty="0" smtClean="0"/>
              <a:t>Zone, Frequency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534B4-EC39-4330-B108-BF039EB77F4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 descr="plotHz_kluge_conf_pna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60" y="1196752"/>
            <a:ext cx="3483429" cy="366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/>
          </p:cNvSpPr>
          <p:nvPr/>
        </p:nvSpPr>
        <p:spPr bwMode="auto">
          <a:xfrm>
            <a:off x="148652" y="4977172"/>
            <a:ext cx="4217611" cy="147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en-US" sz="2000" dirty="0" smtClean="0">
                <a:sym typeface="Helvetica Neue" charset="0"/>
              </a:rPr>
              <a:t>Approximately </a:t>
            </a:r>
            <a:r>
              <a:rPr lang="en-US" sz="2000" dirty="0">
                <a:sym typeface="Helvetica Neue" charset="0"/>
              </a:rPr>
              <a:t>50% of M dwarfs harbor a planet smaller than 1.4 R</a:t>
            </a:r>
            <a:r>
              <a:rPr lang="en-US" sz="2000" baseline="-25000" dirty="0">
                <a:sym typeface="Helvetica Neue" charset="0"/>
              </a:rPr>
              <a:t>e</a:t>
            </a:r>
            <a:r>
              <a:rPr lang="en-US" sz="2000" dirty="0">
                <a:sym typeface="Helvetica Neue" charset="0"/>
              </a:rPr>
              <a:t> in the HZ (Dressing &amp; Charbonneau 2013; </a:t>
            </a:r>
            <a:r>
              <a:rPr lang="en-US" sz="2000" dirty="0">
                <a:sym typeface="Helvetica Neue" charset="0"/>
              </a:rPr>
              <a:t>Kopparapu</a:t>
            </a:r>
            <a:r>
              <a:rPr lang="en-US" sz="2000" dirty="0">
                <a:sym typeface="Helvetica Neue" charset="0"/>
              </a:rPr>
              <a:t> 2013; </a:t>
            </a:r>
            <a:r>
              <a:rPr lang="en-US" sz="2000" dirty="0">
                <a:sym typeface="Helvetica Neue" charset="0"/>
              </a:rPr>
              <a:t>Gaidos</a:t>
            </a:r>
            <a:r>
              <a:rPr lang="en-US" sz="2000" dirty="0">
                <a:sym typeface="Helvetica Neue" charset="0"/>
              </a:rPr>
              <a:t> (2013)</a:t>
            </a:r>
          </a:p>
          <a:p>
            <a:pPr algn="ctr"/>
            <a:endParaRPr lang="en-US" sz="2200" dirty="0">
              <a:solidFill>
                <a:schemeClr val="tx1"/>
              </a:solidFill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3" name="Picture 2" descr="petigura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70" y="1160748"/>
            <a:ext cx="4665195" cy="3657600"/>
          </a:xfrm>
          <a:prstGeom prst="rect">
            <a:avLst/>
          </a:prstGeom>
        </p:spPr>
      </p:pic>
      <p:sp>
        <p:nvSpPr>
          <p:cNvPr id="8" name="Rectangle 10"/>
          <p:cNvSpPr>
            <a:spLocks/>
          </p:cNvSpPr>
          <p:nvPr/>
        </p:nvSpPr>
        <p:spPr bwMode="auto">
          <a:xfrm>
            <a:off x="4640579" y="4967066"/>
            <a:ext cx="4217611" cy="147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en-US" sz="2000" dirty="0" smtClean="0">
                <a:sym typeface="Helvetica Neue" charset="0"/>
              </a:rPr>
              <a:t>Approximately 7% </a:t>
            </a:r>
            <a:r>
              <a:rPr lang="en-US" sz="2000" dirty="0">
                <a:sym typeface="Helvetica Neue" charset="0"/>
              </a:rPr>
              <a:t>of </a:t>
            </a:r>
            <a:r>
              <a:rPr lang="en-US" sz="2000" dirty="0" smtClean="0">
                <a:sym typeface="Helvetica Neue" charset="0"/>
              </a:rPr>
              <a:t>G &amp; K </a:t>
            </a:r>
            <a:r>
              <a:rPr lang="en-US" sz="2000" dirty="0">
                <a:sym typeface="Helvetica Neue" charset="0"/>
              </a:rPr>
              <a:t>dwarfs harbor a planet smaller than 1.4 R</a:t>
            </a:r>
            <a:r>
              <a:rPr lang="en-US" sz="2000" baseline="-25000" dirty="0">
                <a:sym typeface="Helvetica Neue" charset="0"/>
              </a:rPr>
              <a:t>e</a:t>
            </a:r>
            <a:r>
              <a:rPr lang="en-US" sz="2000" dirty="0">
                <a:sym typeface="Helvetica Neue" charset="0"/>
              </a:rPr>
              <a:t> in the HZ </a:t>
            </a:r>
            <a:r>
              <a:rPr lang="en-US" sz="2000" dirty="0" smtClean="0">
                <a:sym typeface="Helvetica Neue" charset="0"/>
              </a:rPr>
              <a:t>(</a:t>
            </a:r>
            <a:r>
              <a:rPr lang="en-US" sz="2000" dirty="0" smtClean="0">
                <a:sym typeface="Helvetica Neue" charset="0"/>
              </a:rPr>
              <a:t>Petigura</a:t>
            </a:r>
            <a:r>
              <a:rPr lang="en-US" sz="2000" dirty="0" smtClean="0">
                <a:sym typeface="Helvetica Neue" charset="0"/>
              </a:rPr>
              <a:t> et al. 2013) based on results from independent pipeline, extrapolated to longer orbital periods.</a:t>
            </a:r>
            <a:endParaRPr lang="en-US" sz="2000" dirty="0">
              <a:sym typeface="Helvetica Neue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20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Kepler </a:t>
            </a:r>
            <a:r>
              <a:rPr lang="en-US" dirty="0" smtClean="0"/>
              <a:t>Input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810" y="1143000"/>
            <a:ext cx="3634690" cy="52736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Radius </a:t>
            </a:r>
            <a:r>
              <a:rPr lang="en-US" dirty="0" smtClean="0"/>
              <a:t>vs. </a:t>
            </a:r>
            <a:r>
              <a:rPr lang="en-US" dirty="0"/>
              <a:t>effective temperature of the ~190,000 stars observed by Kepler during the prime mission.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upper panel shows the properties that were used for the 12 quarter software pipeline run.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lower panel shows the properties that were used for the 16 quarter pipeline run.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Figure </a:t>
            </a:r>
            <a:r>
              <a:rPr lang="en-US" dirty="0"/>
              <a:t>taken from Huber et al. 2013.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534B4-EC39-4330-B108-BF039EB77F4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11" descr="hub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0285" y="13030200"/>
            <a:ext cx="4928810" cy="5486400"/>
          </a:xfrm>
          <a:prstGeom prst="rect">
            <a:avLst/>
          </a:prstGeom>
          <a:noFill/>
          <a:ln w="38100">
            <a:solidFill>
              <a:srgbClr val="0B5D9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hub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428" y="13182600"/>
            <a:ext cx="4928810" cy="5486400"/>
          </a:xfrm>
          <a:prstGeom prst="rect">
            <a:avLst/>
          </a:prstGeom>
          <a:noFill/>
          <a:ln w="38100">
            <a:solidFill>
              <a:srgbClr val="0B5D9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ub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499" y="1143000"/>
            <a:ext cx="4928810" cy="5486400"/>
          </a:xfrm>
          <a:prstGeom prst="rect">
            <a:avLst/>
          </a:prstGeom>
          <a:noFill/>
          <a:ln w="38100">
            <a:solidFill>
              <a:srgbClr val="0B5D9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127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Kepler KOIs: </a:t>
            </a:r>
            <a:r>
              <a:rPr lang="en-US" dirty="0" smtClean="0"/>
              <a:t>Teff</a:t>
            </a:r>
            <a:r>
              <a:rPr lang="en-US" dirty="0" smtClean="0"/>
              <a:t> vs. </a:t>
            </a:r>
            <a:r>
              <a:rPr lang="en-US" dirty="0" smtClean="0"/>
              <a:t>Kep</a:t>
            </a:r>
            <a:r>
              <a:rPr lang="en-US" dirty="0" smtClean="0"/>
              <a:t> Mag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534B4-EC39-4330-B108-BF039EB77F4E}" type="slidenum">
              <a:rPr lang="en-US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5" descr="tma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15" y="955314"/>
            <a:ext cx="7547783" cy="582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38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Kepler KOIs: log g vs. </a:t>
            </a:r>
            <a:r>
              <a:rPr lang="en-US" dirty="0" smtClean="0"/>
              <a:t>KepMag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534B4-EC39-4330-B108-BF039EB77F4E}" type="slidenum">
              <a:rPr lang="en-US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5" descr="gma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41" y="979047"/>
            <a:ext cx="7593543" cy="58641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90251" y="6324858"/>
            <a:ext cx="762311" cy="369332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Log 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818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K2 Ecliptic Mission Concept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534B4-EC39-4330-B108-BF039EB77F4E}" type="slidenum">
              <a:rPr lang="en-US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Picture 6" descr="Figure2-2 Campaigns,Ecliptic_w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535" y="788665"/>
            <a:ext cx="5667781" cy="60397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6728" y="1506360"/>
            <a:ext cx="3044423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Use solar pressure 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s  “third wheel”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View series of </a:t>
            </a:r>
          </a:p>
          <a:p>
            <a:r>
              <a:rPr lang="en-US" sz="2400" dirty="0" smtClean="0"/>
              <a:t>ecliptic fields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Each field in-view</a:t>
            </a:r>
          </a:p>
          <a:p>
            <a:r>
              <a:rPr lang="en-US" sz="2400" dirty="0" smtClean="0"/>
              <a:t> for ~83 days</a:t>
            </a:r>
          </a:p>
          <a:p>
            <a:endParaRPr lang="en-US" sz="2400" dirty="0"/>
          </a:p>
          <a:p>
            <a:r>
              <a:rPr lang="en-US" sz="2400" dirty="0" smtClean="0"/>
              <a:t>Described in </a:t>
            </a:r>
          </a:p>
          <a:p>
            <a:r>
              <a:rPr lang="en-US" sz="2400" dirty="0" smtClean="0"/>
              <a:t>Howell et al., 2014, </a:t>
            </a:r>
          </a:p>
          <a:p>
            <a:r>
              <a:rPr lang="en-US" sz="2400" dirty="0" smtClean="0"/>
              <a:t>In PASP </a:t>
            </a:r>
          </a:p>
          <a:p>
            <a:r>
              <a:rPr lang="en-US" sz="2400" dirty="0" smtClean="0"/>
              <a:t>(</a:t>
            </a:r>
            <a:r>
              <a:rPr lang="en-US" sz="2400" dirty="0" smtClean="0"/>
              <a:t>arXiv</a:t>
            </a:r>
            <a:r>
              <a:rPr lang="en-US" sz="2400" dirty="0" smtClean="0"/>
              <a:t>: 1402.5163)</a:t>
            </a:r>
          </a:p>
        </p:txBody>
      </p:sp>
    </p:spTree>
    <p:extLst>
      <p:ext uri="{BB962C8B-B14F-4D97-AF65-F5344CB8AC3E}">
        <p14:creationId xmlns:p14="http://schemas.microsoft.com/office/powerpoint/2010/main" val="3379030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 K2 campaign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534B4-EC39-4330-B108-BF039EB77F4E}" type="slidenum">
              <a:rPr lang="en-US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4" descr="Figure2-3 CampaignTimeline Marc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9" y="1801725"/>
            <a:ext cx="7145717" cy="27920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5975" y="4725836"/>
            <a:ext cx="7248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Science time per campaign is ~75 days. Science data downlink takes</a:t>
            </a:r>
          </a:p>
          <a:p>
            <a:r>
              <a:rPr lang="en-US" dirty="0" smtClean="0"/>
              <a:t>~1-2 days. Campaign 0, an engineering campaign, underway now.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49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K2 Fields – Next 2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534B4-EC39-4330-B108-BF039EB77F4E}" type="slidenum">
              <a:rPr lang="en-US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4" descr="fig7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939"/>
            <a:ext cx="9144000" cy="36501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754" y="5523321"/>
            <a:ext cx="83326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Fields planned “around” field 4, stepping back and forward by 83 days.</a:t>
            </a:r>
          </a:p>
          <a:p>
            <a:r>
              <a:rPr lang="en-US" dirty="0" smtClean="0"/>
              <a:t>Final adjustments for each field happens (6 months ahead) as they come along.</a:t>
            </a:r>
          </a:p>
          <a:p>
            <a:r>
              <a:rPr lang="en-US" dirty="0" smtClean="0"/>
              <a:t>All targets from peer-reviewed community proposals, no proprietary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278393"/>
      </p:ext>
    </p:extLst>
  </p:cSld>
  <p:clrMapOvr>
    <a:masterClrMapping/>
  </p:clrMapOvr>
</p:sld>
</file>

<file path=ppt/theme/theme1.xml><?xml version="1.0" encoding="utf-8"?>
<a:theme xmlns:a="http://schemas.openxmlformats.org/drawingml/2006/main" name="1_Kepler 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Kepler 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Kepler 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epler 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epler 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epler 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epler 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epler 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epler 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20625</TotalTime>
  <Words>433</Words>
  <Application>Microsoft Macintosh PowerPoint</Application>
  <PresentationFormat>On-screen Show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1_Kepler Blank Presentation</vt:lpstr>
      <vt:lpstr>Targets for JWST: Kepler and K2</vt:lpstr>
      <vt:lpstr>Q1-Q12 Planet Candidates</vt:lpstr>
      <vt:lpstr>Kepler Planets: Habitable Zone, Frequency</vt:lpstr>
      <vt:lpstr>Kepler Input Stars</vt:lpstr>
      <vt:lpstr>Kepler KOIs: Teff vs. Kep Mag</vt:lpstr>
      <vt:lpstr>Kepler KOIs: log g vs. KepMag</vt:lpstr>
      <vt:lpstr>K2 Ecliptic Mission Concept</vt:lpstr>
      <vt:lpstr>Schematic K2 campaign</vt:lpstr>
      <vt:lpstr>K2 Fields – Next 2 years</vt:lpstr>
      <vt:lpstr>K2 Detection Space / M stars</vt:lpstr>
      <vt:lpstr>K2 Bright Stars</vt:lpstr>
      <vt:lpstr>K2 Noise Level – Prelim</vt:lpstr>
      <vt:lpstr>K2 Engineering Data – WASP 28b</vt:lpstr>
      <vt:lpstr>WASP 28b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Kepler Close-Out Plan and Budget Review</dc:title>
  <dc:creator>Steve Howell</dc:creator>
  <cp:lastModifiedBy>Steve Howell</cp:lastModifiedBy>
  <cp:revision>101</cp:revision>
  <cp:lastPrinted>2014-02-18T21:00:28Z</cp:lastPrinted>
  <dcterms:created xsi:type="dcterms:W3CDTF">2014-02-04T04:31:41Z</dcterms:created>
  <dcterms:modified xsi:type="dcterms:W3CDTF">2014-03-12T12:47:58Z</dcterms:modified>
</cp:coreProperties>
</file>