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2" r:id="rId6"/>
    <p:sldId id="263" r:id="rId7"/>
    <p:sldId id="264" r:id="rId8"/>
    <p:sldId id="261" r:id="rId9"/>
    <p:sldId id="260"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1037"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73F4EE-FE0A-4217-8533-06D63B57136E}" type="datetimeFigureOut">
              <a:rPr lang="en-US" smtClean="0"/>
              <a:t>3/6/2014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C374C3-782E-436F-883A-A2C707B661AD}" type="slidenum">
              <a:rPr lang="en-US" smtClean="0"/>
              <a:t>‹#›</a:t>
            </a:fld>
            <a:endParaRPr lang="en-US"/>
          </a:p>
        </p:txBody>
      </p:sp>
    </p:spTree>
    <p:extLst>
      <p:ext uri="{BB962C8B-B14F-4D97-AF65-F5344CB8AC3E}">
        <p14:creationId xmlns:p14="http://schemas.microsoft.com/office/powerpoint/2010/main" val="2363165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C374C3-782E-436F-883A-A2C707B661AD}" type="slidenum">
              <a:rPr lang="en-US" smtClean="0"/>
              <a:t>1</a:t>
            </a:fld>
            <a:endParaRPr lang="en-US"/>
          </a:p>
        </p:txBody>
      </p:sp>
    </p:spTree>
    <p:extLst>
      <p:ext uri="{BB962C8B-B14F-4D97-AF65-F5344CB8AC3E}">
        <p14:creationId xmlns:p14="http://schemas.microsoft.com/office/powerpoint/2010/main" val="125573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C374C3-782E-436F-883A-A2C707B661AD}" type="slidenum">
              <a:rPr lang="en-US" smtClean="0"/>
              <a:t>2</a:t>
            </a:fld>
            <a:endParaRPr lang="en-US"/>
          </a:p>
        </p:txBody>
      </p:sp>
    </p:spTree>
    <p:extLst>
      <p:ext uri="{BB962C8B-B14F-4D97-AF65-F5344CB8AC3E}">
        <p14:creationId xmlns:p14="http://schemas.microsoft.com/office/powerpoint/2010/main" val="319249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C374C3-782E-436F-883A-A2C707B661AD}" type="slidenum">
              <a:rPr lang="en-US" smtClean="0"/>
              <a:t>3</a:t>
            </a:fld>
            <a:endParaRPr lang="en-US"/>
          </a:p>
        </p:txBody>
      </p:sp>
    </p:spTree>
    <p:extLst>
      <p:ext uri="{BB962C8B-B14F-4D97-AF65-F5344CB8AC3E}">
        <p14:creationId xmlns:p14="http://schemas.microsoft.com/office/powerpoint/2010/main" val="2650397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C374C3-782E-436F-883A-A2C707B661AD}" type="slidenum">
              <a:rPr lang="en-US" smtClean="0"/>
              <a:t>4</a:t>
            </a:fld>
            <a:endParaRPr lang="en-US"/>
          </a:p>
        </p:txBody>
      </p:sp>
    </p:spTree>
    <p:extLst>
      <p:ext uri="{BB962C8B-B14F-4D97-AF65-F5344CB8AC3E}">
        <p14:creationId xmlns:p14="http://schemas.microsoft.com/office/powerpoint/2010/main" val="3382275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C374C3-782E-436F-883A-A2C707B661AD}" type="slidenum">
              <a:rPr lang="en-US" smtClean="0"/>
              <a:t>5</a:t>
            </a:fld>
            <a:endParaRPr lang="en-US"/>
          </a:p>
        </p:txBody>
      </p:sp>
    </p:spTree>
    <p:extLst>
      <p:ext uri="{BB962C8B-B14F-4D97-AF65-F5344CB8AC3E}">
        <p14:creationId xmlns:p14="http://schemas.microsoft.com/office/powerpoint/2010/main" val="624973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C374C3-782E-436F-883A-A2C707B661AD}" type="slidenum">
              <a:rPr lang="en-US" smtClean="0"/>
              <a:t>6</a:t>
            </a:fld>
            <a:endParaRPr lang="en-US"/>
          </a:p>
        </p:txBody>
      </p:sp>
    </p:spTree>
    <p:extLst>
      <p:ext uri="{BB962C8B-B14F-4D97-AF65-F5344CB8AC3E}">
        <p14:creationId xmlns:p14="http://schemas.microsoft.com/office/powerpoint/2010/main" val="3314465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C374C3-782E-436F-883A-A2C707B661AD}" type="slidenum">
              <a:rPr lang="en-US" smtClean="0"/>
              <a:t>7</a:t>
            </a:fld>
            <a:endParaRPr lang="en-US"/>
          </a:p>
        </p:txBody>
      </p:sp>
    </p:spTree>
    <p:extLst>
      <p:ext uri="{BB962C8B-B14F-4D97-AF65-F5344CB8AC3E}">
        <p14:creationId xmlns:p14="http://schemas.microsoft.com/office/powerpoint/2010/main" val="1137384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C374C3-782E-436F-883A-A2C707B661AD}" type="slidenum">
              <a:rPr lang="en-US" smtClean="0"/>
              <a:t>8</a:t>
            </a:fld>
            <a:endParaRPr lang="en-US"/>
          </a:p>
        </p:txBody>
      </p:sp>
    </p:spTree>
    <p:extLst>
      <p:ext uri="{BB962C8B-B14F-4D97-AF65-F5344CB8AC3E}">
        <p14:creationId xmlns:p14="http://schemas.microsoft.com/office/powerpoint/2010/main" val="3887087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BC374C3-782E-436F-883A-A2C707B661AD}" type="slidenum">
              <a:rPr lang="en-US" smtClean="0"/>
              <a:t>9</a:t>
            </a:fld>
            <a:endParaRPr lang="en-US"/>
          </a:p>
        </p:txBody>
      </p:sp>
    </p:spTree>
    <p:extLst>
      <p:ext uri="{BB962C8B-B14F-4D97-AF65-F5344CB8AC3E}">
        <p14:creationId xmlns:p14="http://schemas.microsoft.com/office/powerpoint/2010/main" val="2615276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FFFF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41792272-A51C-46BF-A2BD-50BE1F09F419}" type="datetimeFigureOut">
              <a:rPr lang="en-US" smtClean="0"/>
              <a:pPr/>
              <a:t>3/6/2014</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Meeting Goals</a:t>
            </a:r>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AFEBF81-1CDC-40B1-8A14-437C34F4AD55}" type="slidenum">
              <a:rPr lang="en-US" smtClean="0"/>
              <a:pPr/>
              <a:t>‹#›</a:t>
            </a:fld>
            <a:endParaRPr lang="en-US" dirty="0"/>
          </a:p>
        </p:txBody>
      </p:sp>
    </p:spTree>
    <p:extLst>
      <p:ext uri="{BB962C8B-B14F-4D97-AF65-F5344CB8AC3E}">
        <p14:creationId xmlns:p14="http://schemas.microsoft.com/office/powerpoint/2010/main" val="34443820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792272-A51C-46BF-A2BD-50BE1F09F419}" type="datetimeFigureOut">
              <a:rPr lang="en-US" smtClean="0"/>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EBF81-1CDC-40B1-8A14-437C34F4AD55}" type="slidenum">
              <a:rPr lang="en-US" smtClean="0"/>
              <a:t>‹#›</a:t>
            </a:fld>
            <a:endParaRPr lang="en-US"/>
          </a:p>
        </p:txBody>
      </p:sp>
    </p:spTree>
    <p:extLst>
      <p:ext uri="{BB962C8B-B14F-4D97-AF65-F5344CB8AC3E}">
        <p14:creationId xmlns:p14="http://schemas.microsoft.com/office/powerpoint/2010/main" val="794599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792272-A51C-46BF-A2BD-50BE1F09F419}" type="datetimeFigureOut">
              <a:rPr lang="en-US" smtClean="0"/>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EBF81-1CDC-40B1-8A14-437C34F4AD55}" type="slidenum">
              <a:rPr lang="en-US" smtClean="0"/>
              <a:t>‹#›</a:t>
            </a:fld>
            <a:endParaRPr lang="en-US"/>
          </a:p>
        </p:txBody>
      </p:sp>
    </p:spTree>
    <p:extLst>
      <p:ext uri="{BB962C8B-B14F-4D97-AF65-F5344CB8AC3E}">
        <p14:creationId xmlns:p14="http://schemas.microsoft.com/office/powerpoint/2010/main" val="1202458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1792272-A51C-46BF-A2BD-50BE1F09F419}" type="datetimeFigureOut">
              <a:rPr lang="en-US" smtClean="0"/>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EBF81-1CDC-40B1-8A14-437C34F4AD55}" type="slidenum">
              <a:rPr lang="en-US" smtClean="0"/>
              <a:t>‹#›</a:t>
            </a:fld>
            <a:endParaRPr lang="en-US"/>
          </a:p>
        </p:txBody>
      </p:sp>
    </p:spTree>
    <p:extLst>
      <p:ext uri="{BB962C8B-B14F-4D97-AF65-F5344CB8AC3E}">
        <p14:creationId xmlns:p14="http://schemas.microsoft.com/office/powerpoint/2010/main" val="259239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792272-A51C-46BF-A2BD-50BE1F09F419}" type="datetimeFigureOut">
              <a:rPr lang="en-US" smtClean="0"/>
              <a:t>3/6/2014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FEBF81-1CDC-40B1-8A14-437C34F4AD55}" type="slidenum">
              <a:rPr lang="en-US" smtClean="0"/>
              <a:t>‹#›</a:t>
            </a:fld>
            <a:endParaRPr lang="en-US"/>
          </a:p>
        </p:txBody>
      </p:sp>
    </p:spTree>
    <p:extLst>
      <p:ext uri="{BB962C8B-B14F-4D97-AF65-F5344CB8AC3E}">
        <p14:creationId xmlns:p14="http://schemas.microsoft.com/office/powerpoint/2010/main" val="2978730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1792272-A51C-46BF-A2BD-50BE1F09F419}" type="datetimeFigureOut">
              <a:rPr lang="en-US" smtClean="0"/>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FEBF81-1CDC-40B1-8A14-437C34F4AD55}" type="slidenum">
              <a:rPr lang="en-US" smtClean="0"/>
              <a:t>‹#›</a:t>
            </a:fld>
            <a:endParaRPr lang="en-US"/>
          </a:p>
        </p:txBody>
      </p:sp>
    </p:spTree>
    <p:extLst>
      <p:ext uri="{BB962C8B-B14F-4D97-AF65-F5344CB8AC3E}">
        <p14:creationId xmlns:p14="http://schemas.microsoft.com/office/powerpoint/2010/main" val="2259964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792272-A51C-46BF-A2BD-50BE1F09F419}" type="datetimeFigureOut">
              <a:rPr lang="en-US" smtClean="0"/>
              <a:t>3/6/2014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FEBF81-1CDC-40B1-8A14-437C34F4AD55}" type="slidenum">
              <a:rPr lang="en-US" smtClean="0"/>
              <a:t>‹#›</a:t>
            </a:fld>
            <a:endParaRPr lang="en-US"/>
          </a:p>
        </p:txBody>
      </p:sp>
    </p:spTree>
    <p:extLst>
      <p:ext uri="{BB962C8B-B14F-4D97-AF65-F5344CB8AC3E}">
        <p14:creationId xmlns:p14="http://schemas.microsoft.com/office/powerpoint/2010/main" val="1368926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1792272-A51C-46BF-A2BD-50BE1F09F419}" type="datetimeFigureOut">
              <a:rPr lang="en-US" smtClean="0"/>
              <a:t>3/6/2014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FEBF81-1CDC-40B1-8A14-437C34F4AD55}" type="slidenum">
              <a:rPr lang="en-US" smtClean="0"/>
              <a:t>‹#›</a:t>
            </a:fld>
            <a:endParaRPr lang="en-US"/>
          </a:p>
        </p:txBody>
      </p:sp>
    </p:spTree>
    <p:extLst>
      <p:ext uri="{BB962C8B-B14F-4D97-AF65-F5344CB8AC3E}">
        <p14:creationId xmlns:p14="http://schemas.microsoft.com/office/powerpoint/2010/main" val="375919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92272-A51C-46BF-A2BD-50BE1F09F419}" type="datetimeFigureOut">
              <a:rPr lang="en-US" smtClean="0"/>
              <a:t>3/6/2014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FEBF81-1CDC-40B1-8A14-437C34F4AD55}" type="slidenum">
              <a:rPr lang="en-US" smtClean="0"/>
              <a:t>‹#›</a:t>
            </a:fld>
            <a:endParaRPr lang="en-US"/>
          </a:p>
        </p:txBody>
      </p:sp>
    </p:spTree>
    <p:extLst>
      <p:ext uri="{BB962C8B-B14F-4D97-AF65-F5344CB8AC3E}">
        <p14:creationId xmlns:p14="http://schemas.microsoft.com/office/powerpoint/2010/main" val="2461818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792272-A51C-46BF-A2BD-50BE1F09F419}" type="datetimeFigureOut">
              <a:rPr lang="en-US" smtClean="0"/>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FEBF81-1CDC-40B1-8A14-437C34F4AD55}" type="slidenum">
              <a:rPr lang="en-US" smtClean="0"/>
              <a:t>‹#›</a:t>
            </a:fld>
            <a:endParaRPr lang="en-US"/>
          </a:p>
        </p:txBody>
      </p:sp>
    </p:spTree>
    <p:extLst>
      <p:ext uri="{BB962C8B-B14F-4D97-AF65-F5344CB8AC3E}">
        <p14:creationId xmlns:p14="http://schemas.microsoft.com/office/powerpoint/2010/main" val="612645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792272-A51C-46BF-A2BD-50BE1F09F419}" type="datetimeFigureOut">
              <a:rPr lang="en-US" smtClean="0"/>
              <a:t>3/6/2014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FEBF81-1CDC-40B1-8A14-437C34F4AD55}" type="slidenum">
              <a:rPr lang="en-US" smtClean="0"/>
              <a:t>‹#›</a:t>
            </a:fld>
            <a:endParaRPr lang="en-US"/>
          </a:p>
        </p:txBody>
      </p:sp>
    </p:spTree>
    <p:extLst>
      <p:ext uri="{BB962C8B-B14F-4D97-AF65-F5344CB8AC3E}">
        <p14:creationId xmlns:p14="http://schemas.microsoft.com/office/powerpoint/2010/main" val="2894665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00"/>
            </a:gs>
            <a:gs pos="39999">
              <a:srgbClr val="0A128C"/>
            </a:gs>
            <a:gs pos="70000">
              <a:srgbClr val="181CC7"/>
            </a:gs>
            <a:gs pos="88000">
              <a:srgbClr val="7005D4"/>
            </a:gs>
            <a:gs pos="100000">
              <a:srgbClr val="8C3D9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41792272-A51C-46BF-A2BD-50BE1F09F419}" type="datetimeFigureOut">
              <a:rPr lang="en-US" smtClean="0"/>
              <a:pPr/>
              <a:t>3/6/2014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AAFEBF81-1CDC-40B1-8A14-437C34F4AD55}" type="slidenum">
              <a:rPr lang="en-US" smtClean="0"/>
              <a:pPr/>
              <a:t>‹#›</a:t>
            </a:fld>
            <a:endParaRPr lang="en-US"/>
          </a:p>
        </p:txBody>
      </p:sp>
    </p:spTree>
    <p:extLst>
      <p:ext uri="{BB962C8B-B14F-4D97-AF65-F5344CB8AC3E}">
        <p14:creationId xmlns:p14="http://schemas.microsoft.com/office/powerpoint/2010/main" val="200748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FFFF0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Word_Document1.docx"/></Relationships>
</file>

<file path=ppt/slides/_rels/slide9.xml.rels><?xml version="1.0" encoding="UTF-8" standalone="yes"?>
<Relationships xmlns="http://schemas.openxmlformats.org/package/2006/relationships"><Relationship Id="rId3" Type="http://schemas.openxmlformats.org/officeDocument/2006/relationships/hyperlink" Target="mailto:ellen@ipac.caltech.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Goals </a:t>
            </a:r>
            <a:r>
              <a:rPr lang="en-US" dirty="0" smtClean="0"/>
              <a:t>for </a:t>
            </a:r>
            <a:r>
              <a:rPr lang="en-US" dirty="0" smtClean="0"/>
              <a:t/>
            </a:r>
            <a:br>
              <a:rPr lang="en-US" dirty="0" smtClean="0"/>
            </a:br>
            <a:r>
              <a:rPr lang="en-US" dirty="0" smtClean="0"/>
              <a:t>JWST </a:t>
            </a:r>
            <a:r>
              <a:rPr lang="en-US" dirty="0" smtClean="0"/>
              <a:t>Transit </a:t>
            </a:r>
            <a:r>
              <a:rPr lang="en-US" dirty="0" smtClean="0"/>
              <a:t>Meeting</a:t>
            </a:r>
            <a:endParaRPr lang="en-US" dirty="0"/>
          </a:p>
        </p:txBody>
      </p:sp>
      <p:sp>
        <p:nvSpPr>
          <p:cNvPr id="3" name="Subtitle 2"/>
          <p:cNvSpPr>
            <a:spLocks noGrp="1"/>
          </p:cNvSpPr>
          <p:nvPr>
            <p:ph type="subTitle" idx="1"/>
          </p:nvPr>
        </p:nvSpPr>
        <p:spPr/>
        <p:txBody>
          <a:bodyPr/>
          <a:lstStyle/>
          <a:p>
            <a:r>
              <a:rPr lang="en-US" dirty="0" smtClean="0"/>
              <a:t>C. Beichman</a:t>
            </a:r>
            <a:endParaRPr lang="en-US" dirty="0" smtClean="0"/>
          </a:p>
          <a:p>
            <a:r>
              <a:rPr lang="en-US" dirty="0" smtClean="0"/>
              <a:t>Jonathan </a:t>
            </a:r>
            <a:r>
              <a:rPr lang="en-US" dirty="0" smtClean="0"/>
              <a:t>Lunine</a:t>
            </a:r>
          </a:p>
          <a:p>
            <a:r>
              <a:rPr lang="en-US" dirty="0" smtClean="0"/>
              <a:t>March 11, 2014</a:t>
            </a:r>
            <a:endParaRPr lang="en-US" dirty="0"/>
          </a:p>
        </p:txBody>
      </p:sp>
    </p:spTree>
    <p:extLst>
      <p:ext uri="{BB962C8B-B14F-4D97-AF65-F5344CB8AC3E}">
        <p14:creationId xmlns:p14="http://schemas.microsoft.com/office/powerpoint/2010/main" val="2786410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JWST and Exoplanets</a:t>
            </a:r>
            <a:endParaRPr lang="en-US" dirty="0"/>
          </a:p>
        </p:txBody>
      </p:sp>
      <p:sp>
        <p:nvSpPr>
          <p:cNvPr id="3" name="Content Placeholder 2"/>
          <p:cNvSpPr>
            <a:spLocks noGrp="1"/>
          </p:cNvSpPr>
          <p:nvPr>
            <p:ph idx="1"/>
          </p:nvPr>
        </p:nvSpPr>
        <p:spPr>
          <a:xfrm>
            <a:off x="0" y="1219200"/>
            <a:ext cx="8915400" cy="4953000"/>
          </a:xfrm>
        </p:spPr>
        <p:txBody>
          <a:bodyPr>
            <a:noAutofit/>
          </a:bodyPr>
          <a:lstStyle/>
          <a:p>
            <a:pPr>
              <a:spcBef>
                <a:spcPts val="0"/>
              </a:spcBef>
            </a:pPr>
            <a:r>
              <a:rPr lang="en-US" sz="2000" dirty="0" smtClean="0"/>
              <a:t>Observations of transits and complete phase curves with  JWST will revolutionize our knowledge of the physical properties of tens to hundreds of exoplanets and  provide important clues as to their formation and evolution</a:t>
            </a:r>
          </a:p>
          <a:p>
            <a:pPr>
              <a:spcBef>
                <a:spcPts val="0"/>
              </a:spcBef>
            </a:pPr>
            <a:r>
              <a:rPr lang="en-US" sz="2000" dirty="0" smtClean="0"/>
              <a:t>JWST will expand field of planetary atmospheres from 8 planets in our solar system to hundreds of widely varied objects</a:t>
            </a:r>
          </a:p>
          <a:p>
            <a:pPr>
              <a:spcBef>
                <a:spcPts val="0"/>
              </a:spcBef>
            </a:pPr>
            <a:r>
              <a:rPr lang="en-US" sz="2000" dirty="0" smtClean="0"/>
              <a:t>JWST will study a diverse population of planets in a wide variety of environments</a:t>
            </a:r>
          </a:p>
          <a:p>
            <a:pPr lvl="1">
              <a:spcBef>
                <a:spcPts val="0"/>
              </a:spcBef>
            </a:pPr>
            <a:r>
              <a:rPr lang="en-US" sz="1800" dirty="0" smtClean="0"/>
              <a:t>Gas and icy giants with analogs in our solar system</a:t>
            </a:r>
          </a:p>
          <a:p>
            <a:pPr lvl="1">
              <a:spcBef>
                <a:spcPts val="0"/>
              </a:spcBef>
            </a:pPr>
            <a:r>
              <a:rPr lang="en-US" sz="1800" dirty="0" smtClean="0"/>
              <a:t>Sub-Uranus/Neptune sized  gas/ice/water worlds not found in our solar system</a:t>
            </a:r>
          </a:p>
          <a:p>
            <a:pPr lvl="1">
              <a:spcBef>
                <a:spcPts val="0"/>
              </a:spcBef>
            </a:pPr>
            <a:r>
              <a:rPr lang="en-US" sz="1800" dirty="0" smtClean="0"/>
              <a:t>Rocky Super-Earths and possibly even Earths</a:t>
            </a:r>
          </a:p>
          <a:p>
            <a:pPr lvl="1">
              <a:spcBef>
                <a:spcPts val="0"/>
              </a:spcBef>
            </a:pPr>
            <a:r>
              <a:rPr lang="en-US" sz="1800" dirty="0" smtClean="0"/>
              <a:t>Stable to wildly eccentric orbits</a:t>
            </a:r>
          </a:p>
          <a:p>
            <a:pPr lvl="1">
              <a:spcBef>
                <a:spcPts val="0"/>
              </a:spcBef>
            </a:pPr>
            <a:r>
              <a:rPr lang="en-US" sz="1800" dirty="0" smtClean="0"/>
              <a:t>High to low levels of insolation</a:t>
            </a:r>
          </a:p>
          <a:p>
            <a:pPr lvl="1">
              <a:spcBef>
                <a:spcPts val="0"/>
              </a:spcBef>
            </a:pPr>
            <a:r>
              <a:rPr lang="en-US" sz="1800" dirty="0" smtClean="0"/>
              <a:t>Wide variety of host stars, from low to high mass, from low to high metallicity</a:t>
            </a:r>
          </a:p>
          <a:p>
            <a:pPr>
              <a:spcBef>
                <a:spcPts val="0"/>
              </a:spcBef>
            </a:pPr>
            <a:r>
              <a:rPr lang="en-US" sz="2000" dirty="0" smtClean="0"/>
              <a:t>JWST will enable precise determination of planetary properties</a:t>
            </a:r>
            <a:endParaRPr lang="en-US" sz="2200" dirty="0" smtClean="0"/>
          </a:p>
          <a:p>
            <a:pPr lvl="1">
              <a:spcBef>
                <a:spcPts val="0"/>
              </a:spcBef>
            </a:pPr>
            <a:r>
              <a:rPr lang="en-US" sz="1800" dirty="0" smtClean="0"/>
              <a:t>Accurate transit and orbital parameters with high SNR measurements</a:t>
            </a:r>
          </a:p>
          <a:p>
            <a:pPr lvl="1">
              <a:spcBef>
                <a:spcPts val="0"/>
              </a:spcBef>
            </a:pPr>
            <a:r>
              <a:rPr lang="en-US" sz="1800" dirty="0" smtClean="0"/>
              <a:t>Long baseline transit timing variations (</a:t>
            </a:r>
            <a:r>
              <a:rPr lang="en-US" sz="1800" dirty="0" err="1" smtClean="0"/>
              <a:t>wrt</a:t>
            </a:r>
            <a:r>
              <a:rPr lang="en-US" sz="1800" dirty="0" smtClean="0"/>
              <a:t> Kepler, TESS, CHEOPS  observations)</a:t>
            </a:r>
          </a:p>
          <a:p>
            <a:pPr>
              <a:spcBef>
                <a:spcPts val="0"/>
              </a:spcBef>
            </a:pPr>
            <a:r>
              <a:rPr lang="en-US" sz="2000" dirty="0" smtClean="0"/>
              <a:t>Most importantly, JWST will investigate planetary atmospheres</a:t>
            </a:r>
          </a:p>
          <a:p>
            <a:pPr lvl="1">
              <a:spcBef>
                <a:spcPts val="0"/>
              </a:spcBef>
            </a:pPr>
            <a:r>
              <a:rPr lang="en-US" sz="1800" dirty="0" smtClean="0"/>
              <a:t>Determine detailed atomic and molecular composition	</a:t>
            </a:r>
          </a:p>
          <a:p>
            <a:pPr lvl="1">
              <a:spcBef>
                <a:spcPts val="0"/>
              </a:spcBef>
            </a:pPr>
            <a:r>
              <a:rPr lang="en-US" sz="1800" dirty="0" smtClean="0"/>
              <a:t>Probe vertical and horizontal structure, including making 2-D maps</a:t>
            </a:r>
          </a:p>
          <a:p>
            <a:pPr lvl="1">
              <a:spcBef>
                <a:spcPts val="0"/>
              </a:spcBef>
            </a:pPr>
            <a:r>
              <a:rPr lang="en-US" sz="1800" dirty="0" smtClean="0"/>
              <a:t>Follow dynamical evolution (from weather to climate change in HD 80606)</a:t>
            </a:r>
          </a:p>
        </p:txBody>
      </p:sp>
    </p:spTree>
    <p:extLst>
      <p:ext uri="{BB962C8B-B14F-4D97-AF65-F5344CB8AC3E}">
        <p14:creationId xmlns:p14="http://schemas.microsoft.com/office/powerpoint/2010/main" val="3743663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4" end="1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1143000"/>
          </a:xfrm>
        </p:spPr>
        <p:txBody>
          <a:bodyPr>
            <a:normAutofit fontScale="90000"/>
          </a:bodyPr>
          <a:lstStyle/>
          <a:p>
            <a:r>
              <a:rPr lang="en-US" dirty="0" smtClean="0"/>
              <a:t>What Does JWST Bring to Transit Science?</a:t>
            </a:r>
            <a:endParaRPr lang="en-US" dirty="0"/>
          </a:p>
        </p:txBody>
      </p:sp>
      <p:sp>
        <p:nvSpPr>
          <p:cNvPr id="3" name="Content Placeholder 2"/>
          <p:cNvSpPr>
            <a:spLocks noGrp="1"/>
          </p:cNvSpPr>
          <p:nvPr>
            <p:ph idx="1"/>
          </p:nvPr>
        </p:nvSpPr>
        <p:spPr>
          <a:xfrm>
            <a:off x="32084" y="914400"/>
            <a:ext cx="8839200" cy="4525963"/>
          </a:xfrm>
        </p:spPr>
        <p:txBody>
          <a:bodyPr>
            <a:noAutofit/>
          </a:bodyPr>
          <a:lstStyle/>
          <a:p>
            <a:pPr>
              <a:spcBef>
                <a:spcPts val="0"/>
              </a:spcBef>
            </a:pPr>
            <a:r>
              <a:rPr lang="en-US" sz="2400" dirty="0" smtClean="0"/>
              <a:t>Dramatic improvement in raw sensitivity</a:t>
            </a:r>
          </a:p>
          <a:p>
            <a:pPr lvl="1">
              <a:spcBef>
                <a:spcPts val="0"/>
              </a:spcBef>
            </a:pPr>
            <a:r>
              <a:rPr lang="en-US" sz="2000" dirty="0" smtClean="0"/>
              <a:t>7.5x SNR compared with Spitzer</a:t>
            </a:r>
          </a:p>
          <a:p>
            <a:pPr lvl="1">
              <a:spcBef>
                <a:spcPts val="0"/>
              </a:spcBef>
            </a:pPr>
            <a:r>
              <a:rPr lang="en-US" sz="2000" dirty="0" smtClean="0"/>
              <a:t>2.7x SNR compared with HST</a:t>
            </a:r>
          </a:p>
          <a:p>
            <a:pPr>
              <a:spcBef>
                <a:spcPts val="0"/>
              </a:spcBef>
            </a:pPr>
            <a:r>
              <a:rPr lang="en-US" sz="2400" dirty="0" smtClean="0"/>
              <a:t>Highly stable observing conditions</a:t>
            </a:r>
          </a:p>
          <a:p>
            <a:pPr lvl="1">
              <a:spcBef>
                <a:spcPts val="0"/>
              </a:spcBef>
            </a:pPr>
            <a:r>
              <a:rPr lang="en-US" sz="2000" dirty="0" smtClean="0"/>
              <a:t>Long uninterrupted observing sequences compared with HST or ground</a:t>
            </a:r>
          </a:p>
          <a:p>
            <a:pPr lvl="1">
              <a:spcBef>
                <a:spcPts val="0"/>
              </a:spcBef>
            </a:pPr>
            <a:r>
              <a:rPr lang="en-US" sz="2000" dirty="0" smtClean="0"/>
              <a:t>Highly stable telescope figure and precision pointing </a:t>
            </a:r>
          </a:p>
          <a:p>
            <a:pPr lvl="1">
              <a:spcBef>
                <a:spcPts val="0"/>
              </a:spcBef>
            </a:pPr>
            <a:r>
              <a:rPr lang="en-US" sz="2000" dirty="0" smtClean="0"/>
              <a:t>No atmospheric drifts or confusing atmospheric emission/absorption lines</a:t>
            </a:r>
          </a:p>
          <a:p>
            <a:pPr>
              <a:spcBef>
                <a:spcPts val="0"/>
              </a:spcBef>
            </a:pPr>
            <a:r>
              <a:rPr lang="en-US" sz="2400" dirty="0" smtClean="0"/>
              <a:t>Broad suite of instrumentation</a:t>
            </a:r>
          </a:p>
          <a:p>
            <a:pPr lvl="1">
              <a:spcBef>
                <a:spcPts val="0"/>
              </a:spcBef>
            </a:pPr>
            <a:r>
              <a:rPr lang="en-US" sz="2000" dirty="0" smtClean="0"/>
              <a:t>Transit photometry from 0.7 to 28 </a:t>
            </a:r>
            <a:r>
              <a:rPr lang="en-US" sz="2000" dirty="0" smtClean="0">
                <a:latin typeface="Symbol" panose="05050102010706020507" pitchFamily="18" charset="2"/>
              </a:rPr>
              <a:t>m</a:t>
            </a:r>
            <a:r>
              <a:rPr lang="en-US" sz="2000" dirty="0" smtClean="0"/>
              <a:t>m for stars as bright a K=4 mag in broad to narrow band filers (R~4 to 100)</a:t>
            </a:r>
          </a:p>
          <a:p>
            <a:pPr lvl="1">
              <a:spcBef>
                <a:spcPts val="0"/>
              </a:spcBef>
            </a:pPr>
            <a:r>
              <a:rPr lang="en-US" sz="2000" dirty="0" smtClean="0"/>
              <a:t>Transit spectroscopy from 0.7 to 28 </a:t>
            </a:r>
            <a:r>
              <a:rPr lang="en-US" sz="2000" dirty="0" smtClean="0">
                <a:latin typeface="Symbol" panose="05050102010706020507" pitchFamily="18" charset="2"/>
              </a:rPr>
              <a:t>m</a:t>
            </a:r>
            <a:r>
              <a:rPr lang="en-US" sz="2000" dirty="0" smtClean="0"/>
              <a:t>m </a:t>
            </a:r>
            <a:r>
              <a:rPr lang="en-US" sz="2000" dirty="0" smtClean="0"/>
              <a:t>with R~100 </a:t>
            </a:r>
            <a:r>
              <a:rPr lang="en-US" sz="2000" dirty="0" smtClean="0"/>
              <a:t>to 3,000</a:t>
            </a:r>
          </a:p>
          <a:p>
            <a:pPr lvl="1">
              <a:spcBef>
                <a:spcPts val="0"/>
              </a:spcBef>
            </a:pPr>
            <a:r>
              <a:rPr lang="en-US" sz="2000" dirty="0" smtClean="0"/>
              <a:t>Modern detectors capable of &lt;&lt;100 ppm precision over hours to days</a:t>
            </a:r>
          </a:p>
          <a:p>
            <a:pPr>
              <a:spcBef>
                <a:spcPts val="0"/>
              </a:spcBef>
            </a:pPr>
            <a:r>
              <a:rPr lang="en-US" sz="2400" dirty="0" smtClean="0"/>
              <a:t>5  years of operation (and probably 10 or more years) </a:t>
            </a:r>
          </a:p>
          <a:p>
            <a:pPr lvl="1">
              <a:spcBef>
                <a:spcPts val="0"/>
              </a:spcBef>
            </a:pPr>
            <a:r>
              <a:rPr lang="en-US" sz="2000" dirty="0" smtClean="0"/>
              <a:t>Adequate observing time to study  of 10s to 100s of planets with multiple visits over long temporal baselines </a:t>
            </a:r>
          </a:p>
          <a:p>
            <a:pPr lvl="1">
              <a:spcBef>
                <a:spcPts val="0"/>
              </a:spcBef>
            </a:pPr>
            <a:r>
              <a:rPr lang="en-US" sz="2000" dirty="0"/>
              <a:t>O</a:t>
            </a:r>
            <a:r>
              <a:rPr lang="en-US" sz="2000" dirty="0" smtClean="0"/>
              <a:t>pportunity to investigate new systems as they become available from on-going ground or space surveys</a:t>
            </a:r>
          </a:p>
          <a:p>
            <a:pPr>
              <a:spcBef>
                <a:spcPts val="0"/>
              </a:spcBef>
            </a:pPr>
            <a:endParaRPr lang="en-US" sz="2400" dirty="0" smtClean="0"/>
          </a:p>
          <a:p>
            <a:pPr lvl="1">
              <a:spcBef>
                <a:spcPts val="0"/>
              </a:spcBef>
            </a:pPr>
            <a:endParaRPr lang="en-US" sz="2000" dirty="0" smtClean="0"/>
          </a:p>
        </p:txBody>
      </p:sp>
    </p:spTree>
    <p:extLst>
      <p:ext uri="{BB962C8B-B14F-4D97-AF65-F5344CB8AC3E}">
        <p14:creationId xmlns:p14="http://schemas.microsoft.com/office/powerpoint/2010/main" val="23412031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Goals of Meeting</a:t>
            </a:r>
            <a:endParaRPr lang="en-US" dirty="0"/>
          </a:p>
        </p:txBody>
      </p:sp>
      <p:sp>
        <p:nvSpPr>
          <p:cNvPr id="3" name="Content Placeholder 2"/>
          <p:cNvSpPr>
            <a:spLocks noGrp="1"/>
          </p:cNvSpPr>
          <p:nvPr>
            <p:ph idx="1"/>
          </p:nvPr>
        </p:nvSpPr>
        <p:spPr>
          <a:xfrm>
            <a:off x="136358" y="685800"/>
            <a:ext cx="8763000" cy="4525963"/>
          </a:xfrm>
        </p:spPr>
        <p:txBody>
          <a:bodyPr>
            <a:noAutofit/>
          </a:bodyPr>
          <a:lstStyle/>
          <a:p>
            <a:pPr>
              <a:spcBef>
                <a:spcPts val="0"/>
              </a:spcBef>
            </a:pPr>
            <a:r>
              <a:rPr lang="en-US" sz="2000" dirty="0" smtClean="0"/>
              <a:t>Define most important scientific cases for JWST transit observations</a:t>
            </a:r>
          </a:p>
          <a:p>
            <a:pPr>
              <a:spcBef>
                <a:spcPts val="0"/>
              </a:spcBef>
            </a:pPr>
            <a:r>
              <a:rPr lang="en-US" sz="2000" dirty="0" smtClean="0"/>
              <a:t>Improve understanding of instrument  capabilities to accomplish these goals</a:t>
            </a:r>
          </a:p>
          <a:p>
            <a:pPr>
              <a:spcBef>
                <a:spcPts val="0"/>
              </a:spcBef>
            </a:pPr>
            <a:r>
              <a:rPr lang="en-US" sz="2000" dirty="0" smtClean="0"/>
              <a:t>Inform instrument teams, the project, &amp; STScI about unique requirements  of for maximum precision (cadence, astrometry, duration, etc.)</a:t>
            </a:r>
          </a:p>
          <a:p>
            <a:pPr>
              <a:spcBef>
                <a:spcPts val="0"/>
              </a:spcBef>
            </a:pPr>
            <a:r>
              <a:rPr lang="en-US" sz="2000" dirty="0" smtClean="0"/>
              <a:t>Bring out  lessons learned from other facilities, e.g. HST, Kepler, Spitzer</a:t>
            </a:r>
          </a:p>
          <a:p>
            <a:pPr>
              <a:spcBef>
                <a:spcPts val="0"/>
              </a:spcBef>
            </a:pPr>
            <a:r>
              <a:rPr lang="en-US" sz="2000" dirty="0" smtClean="0"/>
              <a:t>Develop plans for near term work to ensure optimum on-orbit performance, e.g. improving and validating data acquisition procedures or using </a:t>
            </a:r>
            <a:r>
              <a:rPr lang="en-US" sz="2000" dirty="0" err="1" smtClean="0"/>
              <a:t>testbeds</a:t>
            </a:r>
            <a:r>
              <a:rPr lang="en-US" sz="2000" dirty="0" smtClean="0"/>
              <a:t> and data simulations to prepare data reduction tools and  pipelines</a:t>
            </a:r>
          </a:p>
          <a:p>
            <a:pPr>
              <a:spcBef>
                <a:spcPts val="0"/>
              </a:spcBef>
            </a:pPr>
            <a:r>
              <a:rPr lang="en-US" sz="2000" dirty="0" smtClean="0"/>
              <a:t>Identify </a:t>
            </a:r>
            <a:r>
              <a:rPr lang="en-US" sz="2000" dirty="0" smtClean="0"/>
              <a:t>precursor activities needed for </a:t>
            </a:r>
            <a:r>
              <a:rPr lang="en-US" sz="2000" dirty="0" smtClean="0"/>
              <a:t>obs. </a:t>
            </a:r>
            <a:r>
              <a:rPr lang="en-US" sz="2000" dirty="0" smtClean="0"/>
              <a:t>planning </a:t>
            </a:r>
            <a:r>
              <a:rPr lang="en-US" sz="2000" dirty="0" smtClean="0"/>
              <a:t>and/or </a:t>
            </a:r>
            <a:r>
              <a:rPr lang="en-US" sz="2000" dirty="0" smtClean="0"/>
              <a:t>interpretation</a:t>
            </a:r>
          </a:p>
          <a:p>
            <a:pPr lvl="1">
              <a:spcBef>
                <a:spcPts val="0"/>
              </a:spcBef>
            </a:pPr>
            <a:r>
              <a:rPr lang="en-US" sz="1800" dirty="0" smtClean="0"/>
              <a:t>Rapid follow-up </a:t>
            </a:r>
            <a:r>
              <a:rPr lang="en-US" sz="1800" dirty="0" smtClean="0"/>
              <a:t>of most favorable </a:t>
            </a:r>
            <a:r>
              <a:rPr lang="en-US" sz="1800" dirty="0" smtClean="0"/>
              <a:t>TESS </a:t>
            </a:r>
            <a:r>
              <a:rPr lang="en-US" sz="1800" dirty="0" smtClean="0"/>
              <a:t>targets</a:t>
            </a:r>
          </a:p>
          <a:p>
            <a:pPr lvl="1">
              <a:spcBef>
                <a:spcPts val="0"/>
              </a:spcBef>
            </a:pPr>
            <a:r>
              <a:rPr lang="en-US" sz="1800" dirty="0" smtClean="0"/>
              <a:t>Libraries of model atmospheres </a:t>
            </a:r>
          </a:p>
          <a:p>
            <a:pPr lvl="1">
              <a:spcBef>
                <a:spcPts val="0"/>
              </a:spcBef>
            </a:pPr>
            <a:r>
              <a:rPr lang="en-US" sz="1800" dirty="0" smtClean="0"/>
              <a:t>Detailed knowledge of properties of host stars (radius, metallicity, </a:t>
            </a:r>
            <a:r>
              <a:rPr lang="en-US" sz="1800" dirty="0" err="1" smtClean="0"/>
              <a:t>etc</a:t>
            </a:r>
            <a:r>
              <a:rPr lang="en-US" sz="1800" dirty="0" smtClean="0"/>
              <a:t>)</a:t>
            </a:r>
          </a:p>
          <a:p>
            <a:pPr lvl="1">
              <a:spcBef>
                <a:spcPts val="0"/>
              </a:spcBef>
            </a:pPr>
            <a:r>
              <a:rPr lang="en-US" sz="1800" dirty="0" smtClean="0"/>
              <a:t>Precision </a:t>
            </a:r>
            <a:r>
              <a:rPr lang="en-US" sz="1800" dirty="0" smtClean="0"/>
              <a:t>ephemerides</a:t>
            </a:r>
          </a:p>
          <a:p>
            <a:pPr lvl="1">
              <a:spcBef>
                <a:spcPts val="0"/>
              </a:spcBef>
            </a:pPr>
            <a:r>
              <a:rPr lang="en-US" sz="1800" dirty="0" smtClean="0"/>
              <a:t>Early in-orbit  test plans</a:t>
            </a:r>
            <a:endParaRPr lang="en-US" sz="1800" dirty="0" smtClean="0"/>
          </a:p>
          <a:p>
            <a:pPr>
              <a:spcBef>
                <a:spcPts val="0"/>
              </a:spcBef>
            </a:pPr>
            <a:r>
              <a:rPr lang="en-US" sz="2000" dirty="0" smtClean="0"/>
              <a:t>Encourage </a:t>
            </a:r>
            <a:r>
              <a:rPr lang="en-US" sz="2000" dirty="0" smtClean="0"/>
              <a:t>and inform community about how they </a:t>
            </a:r>
            <a:r>
              <a:rPr lang="en-US" sz="2000" dirty="0" smtClean="0"/>
              <a:t>might use JWST, e.g. </a:t>
            </a:r>
            <a:r>
              <a:rPr lang="en-US" sz="2000" dirty="0"/>
              <a:t>la</a:t>
            </a:r>
            <a:r>
              <a:rPr lang="en-US" sz="2000" dirty="0" smtClean="0"/>
              <a:t>rge</a:t>
            </a:r>
            <a:r>
              <a:rPr lang="en-US" sz="2000" dirty="0" smtClean="0"/>
              <a:t>, coherent </a:t>
            </a:r>
            <a:r>
              <a:rPr lang="en-US" sz="2000" dirty="0"/>
              <a:t>Key/Legacy </a:t>
            </a:r>
            <a:r>
              <a:rPr lang="en-US" sz="2000" dirty="0" smtClean="0"/>
              <a:t>programs, smaller individual programs, </a:t>
            </a:r>
            <a:r>
              <a:rPr lang="en-US" sz="2000" dirty="0" err="1" smtClean="0"/>
              <a:t>etc</a:t>
            </a:r>
            <a:endParaRPr lang="en-US" sz="1800" dirty="0" smtClean="0"/>
          </a:p>
          <a:p>
            <a:pPr>
              <a:spcBef>
                <a:spcPts val="0"/>
              </a:spcBef>
            </a:pPr>
            <a:r>
              <a:rPr lang="en-US" sz="2000" dirty="0" smtClean="0"/>
              <a:t>Exoplanet research is one of JWST’s 4 high level goals</a:t>
            </a:r>
            <a:r>
              <a:rPr lang="en-US" sz="2000" dirty="0" smtClean="0">
                <a:sym typeface="Wingdings" panose="05000000000000000000" pitchFamily="2" charset="2"/>
              </a:rPr>
              <a:t></a:t>
            </a:r>
            <a:endParaRPr lang="en-US" sz="2000" dirty="0"/>
          </a:p>
        </p:txBody>
      </p:sp>
      <p:sp>
        <p:nvSpPr>
          <p:cNvPr id="4" name="TextBox 3"/>
          <p:cNvSpPr txBox="1"/>
          <p:nvPr/>
        </p:nvSpPr>
        <p:spPr>
          <a:xfrm>
            <a:off x="-16042" y="5943600"/>
            <a:ext cx="9067800" cy="830997"/>
          </a:xfrm>
          <a:prstGeom prst="rect">
            <a:avLst/>
          </a:prstGeom>
          <a:solidFill>
            <a:srgbClr val="FFFF00"/>
          </a:solidFill>
        </p:spPr>
        <p:txBody>
          <a:bodyPr wrap="square" rtlCol="0">
            <a:spAutoFit/>
          </a:bodyPr>
          <a:lstStyle/>
          <a:p>
            <a:pPr algn="ctr"/>
            <a:r>
              <a:rPr lang="en-US" sz="2400" b="1" dirty="0" smtClean="0">
                <a:solidFill>
                  <a:srgbClr val="FF0000"/>
                </a:solidFill>
              </a:rPr>
              <a:t>Exoplanet Science  should capture 25% of JWST observing time</a:t>
            </a:r>
          </a:p>
          <a:p>
            <a:pPr algn="ctr"/>
            <a:r>
              <a:rPr lang="en-US" sz="2400" b="1" dirty="0" smtClean="0">
                <a:solidFill>
                  <a:srgbClr val="FF0000"/>
                </a:solidFill>
              </a:rPr>
              <a:t>900 days in 10 years corresponds to a lot of transit opportunities</a:t>
            </a:r>
            <a:endParaRPr lang="en-US" sz="2400" b="1" dirty="0">
              <a:solidFill>
                <a:srgbClr val="FF0000"/>
              </a:solidFill>
            </a:endParaRPr>
          </a:p>
        </p:txBody>
      </p:sp>
    </p:spTree>
    <p:extLst>
      <p:ext uri="{BB962C8B-B14F-4D97-AF65-F5344CB8AC3E}">
        <p14:creationId xmlns:p14="http://schemas.microsoft.com/office/powerpoint/2010/main" val="313564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bg/>
                                          </p:spTgt>
                                        </p:tgtEl>
                                        <p:attrNameLst>
                                          <p:attrName>style.visibility</p:attrName>
                                        </p:attrNameLst>
                                      </p:cBhvr>
                                      <p:to>
                                        <p:strVal val="visible"/>
                                      </p:to>
                                    </p:set>
                                    <p:anim calcmode="lin" valueType="num">
                                      <p:cBhvr additive="base">
                                        <p:cTn id="49" dur="500" fill="hold"/>
                                        <p:tgtEl>
                                          <p:spTgt spid="4">
                                            <p:bg/>
                                          </p:spTgt>
                                        </p:tgtEl>
                                        <p:attrNameLst>
                                          <p:attrName>ppt_x</p:attrName>
                                        </p:attrNameLst>
                                      </p:cBhvr>
                                      <p:tavLst>
                                        <p:tav tm="0">
                                          <p:val>
                                            <p:strVal val="#ppt_x"/>
                                          </p:val>
                                        </p:tav>
                                        <p:tav tm="100000">
                                          <p:val>
                                            <p:strVal val="#ppt_x"/>
                                          </p:val>
                                        </p:tav>
                                      </p:tavLst>
                                    </p:anim>
                                    <p:anim calcmode="lin" valueType="num">
                                      <p:cBhvr additive="base">
                                        <p:cTn id="50"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0" end="0"/>
                                            </p:txEl>
                                          </p:spTgt>
                                        </p:tgtEl>
                                        <p:attrNameLst>
                                          <p:attrName>style.visibility</p:attrName>
                                        </p:attrNameLst>
                                      </p:cBhvr>
                                      <p:to>
                                        <p:strVal val="visible"/>
                                      </p:to>
                                    </p:set>
                                    <p:anim calcmode="lin" valueType="num">
                                      <p:cBhvr additive="base">
                                        <p:cTn id="5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anim calcmode="lin" valueType="num">
                                      <p:cBhvr additive="base">
                                        <p:cTn id="6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1143000"/>
          </a:xfrm>
        </p:spPr>
        <p:txBody>
          <a:bodyPr>
            <a:normAutofit/>
          </a:bodyPr>
          <a:lstStyle/>
          <a:p>
            <a:r>
              <a:rPr lang="en-US" sz="3600" dirty="0" smtClean="0"/>
              <a:t>Prior JWST </a:t>
            </a:r>
            <a:r>
              <a:rPr lang="en-US" sz="3600" dirty="0"/>
              <a:t>White Papers </a:t>
            </a:r>
            <a:br>
              <a:rPr lang="en-US" sz="3600" dirty="0"/>
            </a:br>
            <a:r>
              <a:rPr lang="en-US" sz="2700" dirty="0"/>
              <a:t>at http://</a:t>
            </a:r>
            <a:r>
              <a:rPr lang="en-US" sz="2700" dirty="0" err="1"/>
              <a:t>www.stsci.edu</a:t>
            </a:r>
            <a:r>
              <a:rPr lang="en-US" sz="2700" dirty="0"/>
              <a:t>/</a:t>
            </a:r>
            <a:r>
              <a:rPr lang="en-US" sz="2700" dirty="0" err="1"/>
              <a:t>jwst</a:t>
            </a:r>
            <a:r>
              <a:rPr lang="en-US" sz="2700" dirty="0"/>
              <a:t>/doc-archive/white-papers</a:t>
            </a:r>
          </a:p>
        </p:txBody>
      </p:sp>
      <p:pic>
        <p:nvPicPr>
          <p:cNvPr id="4" name="Picture 3"/>
          <p:cNvPicPr>
            <a:picLocks noChangeAspect="1"/>
          </p:cNvPicPr>
          <p:nvPr/>
        </p:nvPicPr>
        <p:blipFill>
          <a:blip r:embed="rId3"/>
          <a:stretch>
            <a:fillRect/>
          </a:stretch>
        </p:blipFill>
        <p:spPr>
          <a:xfrm>
            <a:off x="1219200" y="1066800"/>
            <a:ext cx="6945407" cy="5935662"/>
          </a:xfrm>
          <a:prstGeom prst="rect">
            <a:avLst/>
          </a:prstGeom>
        </p:spPr>
      </p:pic>
    </p:spTree>
    <p:extLst>
      <p:ext uri="{BB962C8B-B14F-4D97-AF65-F5344CB8AC3E}">
        <p14:creationId xmlns:p14="http://schemas.microsoft.com/office/powerpoint/2010/main" val="2024316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8229600" cy="1143000"/>
          </a:xfrm>
        </p:spPr>
        <p:txBody>
          <a:bodyPr>
            <a:normAutofit/>
          </a:bodyPr>
          <a:lstStyle/>
          <a:p>
            <a:r>
              <a:rPr lang="en-US" sz="3600" dirty="0" smtClean="0"/>
              <a:t>Prior JWST </a:t>
            </a:r>
            <a:r>
              <a:rPr lang="en-US" sz="3600" dirty="0"/>
              <a:t>White Papers </a:t>
            </a:r>
            <a:br>
              <a:rPr lang="en-US" sz="3600" dirty="0"/>
            </a:br>
            <a:r>
              <a:rPr lang="en-US" sz="2700" dirty="0"/>
              <a:t>at http://</a:t>
            </a:r>
            <a:r>
              <a:rPr lang="en-US" sz="2700" dirty="0" err="1"/>
              <a:t>www.stsci.edu</a:t>
            </a:r>
            <a:r>
              <a:rPr lang="en-US" sz="2700" dirty="0"/>
              <a:t>/</a:t>
            </a:r>
            <a:r>
              <a:rPr lang="en-US" sz="2700" dirty="0" err="1"/>
              <a:t>jwst</a:t>
            </a:r>
            <a:r>
              <a:rPr lang="en-US" sz="2700" dirty="0"/>
              <a:t>/doc-archive/white-papers</a:t>
            </a:r>
          </a:p>
        </p:txBody>
      </p:sp>
      <p:pic>
        <p:nvPicPr>
          <p:cNvPr id="4" name="Picture 3"/>
          <p:cNvPicPr>
            <a:picLocks noChangeAspect="1"/>
          </p:cNvPicPr>
          <p:nvPr/>
        </p:nvPicPr>
        <p:blipFill>
          <a:blip r:embed="rId3"/>
          <a:stretch>
            <a:fillRect/>
          </a:stretch>
        </p:blipFill>
        <p:spPr>
          <a:xfrm>
            <a:off x="1219200" y="1066800"/>
            <a:ext cx="6945407" cy="5935662"/>
          </a:xfrm>
          <a:prstGeom prst="rect">
            <a:avLst/>
          </a:prstGeom>
        </p:spPr>
      </p:pic>
      <p:sp>
        <p:nvSpPr>
          <p:cNvPr id="3" name="Oval 2"/>
          <p:cNvSpPr/>
          <p:nvPr/>
        </p:nvSpPr>
        <p:spPr>
          <a:xfrm>
            <a:off x="2133600" y="6019800"/>
            <a:ext cx="6096000" cy="381000"/>
          </a:xfrm>
          <a:prstGeom prst="ellipse">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 name="Oval 4"/>
          <p:cNvSpPr/>
          <p:nvPr/>
        </p:nvSpPr>
        <p:spPr>
          <a:xfrm>
            <a:off x="1905000" y="5334000"/>
            <a:ext cx="6096000" cy="381000"/>
          </a:xfrm>
          <a:prstGeom prst="ellipse">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6" name="Oval 5"/>
          <p:cNvSpPr/>
          <p:nvPr/>
        </p:nvSpPr>
        <p:spPr>
          <a:xfrm>
            <a:off x="2057400" y="3352800"/>
            <a:ext cx="5257800" cy="381000"/>
          </a:xfrm>
          <a:prstGeom prst="ellipse">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Oval 6"/>
          <p:cNvSpPr/>
          <p:nvPr/>
        </p:nvSpPr>
        <p:spPr>
          <a:xfrm>
            <a:off x="2057400" y="4114800"/>
            <a:ext cx="6096000" cy="381000"/>
          </a:xfrm>
          <a:prstGeom prst="ellipse">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8092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458200" cy="1143000"/>
          </a:xfrm>
        </p:spPr>
        <p:txBody>
          <a:bodyPr>
            <a:noAutofit/>
          </a:bodyPr>
          <a:lstStyle/>
          <a:p>
            <a:r>
              <a:rPr lang="en-US" sz="2800" dirty="0" smtClean="0"/>
              <a:t>Five white papers in particular are worthy of attention</a:t>
            </a:r>
            <a:endParaRPr lang="en-US" sz="2800" dirty="0"/>
          </a:p>
        </p:txBody>
      </p:sp>
      <p:pic>
        <p:nvPicPr>
          <p:cNvPr id="4" name="Picture 3"/>
          <p:cNvPicPr>
            <a:picLocks noChangeAspect="1"/>
          </p:cNvPicPr>
          <p:nvPr/>
        </p:nvPicPr>
        <p:blipFill>
          <a:blip r:embed="rId3"/>
          <a:stretch>
            <a:fillRect/>
          </a:stretch>
        </p:blipFill>
        <p:spPr>
          <a:xfrm>
            <a:off x="152400" y="1295400"/>
            <a:ext cx="4593363" cy="5181600"/>
          </a:xfrm>
          <a:prstGeom prst="rect">
            <a:avLst/>
          </a:prstGeom>
        </p:spPr>
      </p:pic>
      <p:pic>
        <p:nvPicPr>
          <p:cNvPr id="5" name="Picture 4"/>
          <p:cNvPicPr>
            <a:picLocks noChangeAspect="1"/>
          </p:cNvPicPr>
          <p:nvPr/>
        </p:nvPicPr>
        <p:blipFill>
          <a:blip r:embed="rId4"/>
          <a:stretch>
            <a:fillRect/>
          </a:stretch>
        </p:blipFill>
        <p:spPr>
          <a:xfrm>
            <a:off x="914400" y="2286000"/>
            <a:ext cx="4794558" cy="5399229"/>
          </a:xfrm>
          <a:prstGeom prst="rect">
            <a:avLst/>
          </a:prstGeom>
        </p:spPr>
      </p:pic>
      <p:pic>
        <p:nvPicPr>
          <p:cNvPr id="6" name="Picture 5"/>
          <p:cNvPicPr>
            <a:picLocks noChangeAspect="1"/>
          </p:cNvPicPr>
          <p:nvPr/>
        </p:nvPicPr>
        <p:blipFill>
          <a:blip r:embed="rId5"/>
          <a:stretch>
            <a:fillRect/>
          </a:stretch>
        </p:blipFill>
        <p:spPr>
          <a:xfrm>
            <a:off x="1981200" y="3505200"/>
            <a:ext cx="5137503" cy="5309290"/>
          </a:xfrm>
          <a:prstGeom prst="rect">
            <a:avLst/>
          </a:prstGeom>
        </p:spPr>
      </p:pic>
      <p:pic>
        <p:nvPicPr>
          <p:cNvPr id="7" name="Picture 6"/>
          <p:cNvPicPr>
            <a:picLocks noChangeAspect="1"/>
          </p:cNvPicPr>
          <p:nvPr/>
        </p:nvPicPr>
        <p:blipFill>
          <a:blip r:embed="rId6"/>
          <a:stretch>
            <a:fillRect/>
          </a:stretch>
        </p:blipFill>
        <p:spPr>
          <a:xfrm>
            <a:off x="3352800" y="4533900"/>
            <a:ext cx="4368644" cy="4648200"/>
          </a:xfrm>
          <a:prstGeom prst="rect">
            <a:avLst/>
          </a:prstGeom>
        </p:spPr>
      </p:pic>
      <p:pic>
        <p:nvPicPr>
          <p:cNvPr id="8" name="Picture 7"/>
          <p:cNvPicPr>
            <a:picLocks noChangeAspect="1"/>
          </p:cNvPicPr>
          <p:nvPr/>
        </p:nvPicPr>
        <p:blipFill>
          <a:blip r:embed="rId7"/>
          <a:stretch>
            <a:fillRect/>
          </a:stretch>
        </p:blipFill>
        <p:spPr>
          <a:xfrm>
            <a:off x="4267200" y="5638800"/>
            <a:ext cx="4984750" cy="4572000"/>
          </a:xfrm>
          <a:prstGeom prst="rect">
            <a:avLst/>
          </a:prstGeom>
        </p:spPr>
      </p:pic>
      <p:sp>
        <p:nvSpPr>
          <p:cNvPr id="9" name="TextBox 8"/>
          <p:cNvSpPr txBox="1"/>
          <p:nvPr/>
        </p:nvSpPr>
        <p:spPr>
          <a:xfrm>
            <a:off x="6172200" y="2057400"/>
            <a:ext cx="2743256" cy="1200329"/>
          </a:xfrm>
          <a:prstGeom prst="rect">
            <a:avLst/>
          </a:prstGeom>
          <a:noFill/>
        </p:spPr>
        <p:txBody>
          <a:bodyPr wrap="square" rtlCol="0">
            <a:spAutoFit/>
          </a:bodyPr>
          <a:lstStyle/>
          <a:p>
            <a:r>
              <a:rPr lang="en-US" dirty="0" smtClean="0">
                <a:solidFill>
                  <a:srgbClr val="FFFF00"/>
                </a:solidFill>
              </a:rPr>
              <a:t>Feel free to read and discuss these during the workshop</a:t>
            </a:r>
          </a:p>
          <a:p>
            <a:endParaRPr lang="en-US" dirty="0">
              <a:solidFill>
                <a:srgbClr val="FFFF00"/>
              </a:solidFill>
            </a:endParaRPr>
          </a:p>
        </p:txBody>
      </p:sp>
    </p:spTree>
    <p:extLst>
      <p:ext uri="{BB962C8B-B14F-4D97-AF65-F5344CB8AC3E}">
        <p14:creationId xmlns:p14="http://schemas.microsoft.com/office/powerpoint/2010/main" val="33848144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Plans for White Paper</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952838143"/>
              </p:ext>
            </p:extLst>
          </p:nvPr>
        </p:nvGraphicFramePr>
        <p:xfrm>
          <a:off x="739964" y="2590800"/>
          <a:ext cx="6876602" cy="4151690"/>
        </p:xfrm>
        <a:graphic>
          <a:graphicData uri="http://schemas.openxmlformats.org/presentationml/2006/ole">
            <mc:AlternateContent xmlns:mc="http://schemas.openxmlformats.org/markup-compatibility/2006">
              <mc:Choice xmlns:v="urn:schemas-microsoft-com:vml" Requires="v">
                <p:oleObj spid="_x0000_s2060" name="Document" r:id="rId4" imgW="6682600" imgH="4035327" progId="Word.Document.12">
                  <p:embed/>
                </p:oleObj>
              </mc:Choice>
              <mc:Fallback>
                <p:oleObj name="Document" r:id="rId4" imgW="6682600" imgH="4035327" progId="Word.Document.12">
                  <p:embed/>
                  <p:pic>
                    <p:nvPicPr>
                      <p:cNvPr id="0" name="Object 3"/>
                      <p:cNvPicPr>
                        <a:picLocks noChangeAspect="1" noChangeArrowheads="1"/>
                      </p:cNvPicPr>
                      <p:nvPr/>
                    </p:nvPicPr>
                    <p:blipFill>
                      <a:blip r:embed="rId5"/>
                      <a:srcRect/>
                      <a:stretch>
                        <a:fillRect/>
                      </a:stretch>
                    </p:blipFill>
                    <p:spPr bwMode="auto">
                      <a:xfrm>
                        <a:off x="739964" y="2590800"/>
                        <a:ext cx="6876602" cy="4151690"/>
                      </a:xfrm>
                      <a:prstGeom prst="rect">
                        <a:avLst/>
                      </a:prstGeom>
                      <a:solidFill>
                        <a:srgbClr val="00B0F0"/>
                      </a:solidFill>
                      <a:ln>
                        <a:noFill/>
                      </a:ln>
                    </p:spPr>
                  </p:pic>
                </p:oleObj>
              </mc:Fallback>
            </mc:AlternateContent>
          </a:graphicData>
        </a:graphic>
      </p:graphicFrame>
      <p:sp>
        <p:nvSpPr>
          <p:cNvPr id="5" name="TextBox 4"/>
          <p:cNvSpPr txBox="1"/>
          <p:nvPr/>
        </p:nvSpPr>
        <p:spPr>
          <a:xfrm>
            <a:off x="152400" y="914400"/>
            <a:ext cx="891540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bg1"/>
                </a:solidFill>
              </a:rPr>
              <a:t>Important to have meeting summary as well as online viewgraphs</a:t>
            </a:r>
          </a:p>
          <a:p>
            <a:pPr marL="285750" indent="-285750">
              <a:buFont typeface="Arial" panose="020B0604020202020204" pitchFamily="34" charset="0"/>
              <a:buChar char="•"/>
            </a:pPr>
            <a:r>
              <a:rPr lang="en-US" sz="2400" dirty="0" smtClean="0">
                <a:solidFill>
                  <a:schemeClr val="bg1"/>
                </a:solidFill>
              </a:rPr>
              <a:t>Suggest PASP article available by mid-summer.</a:t>
            </a:r>
          </a:p>
          <a:p>
            <a:pPr marL="285750" indent="-285750">
              <a:buFont typeface="Arial" panose="020B0604020202020204" pitchFamily="34" charset="0"/>
              <a:buChar char="•"/>
            </a:pPr>
            <a:r>
              <a:rPr lang="en-US" sz="2400" dirty="0" smtClean="0">
                <a:solidFill>
                  <a:schemeClr val="bg1"/>
                </a:solidFill>
              </a:rPr>
              <a:t>To minimize effort I suggest having rapporteurs write </a:t>
            </a:r>
            <a:r>
              <a:rPr lang="en-US" sz="2400" dirty="0">
                <a:solidFill>
                  <a:schemeClr val="bg1"/>
                </a:solidFill>
              </a:rPr>
              <a:t>summaries </a:t>
            </a:r>
            <a:r>
              <a:rPr lang="en-US" sz="2400" dirty="0" smtClean="0">
                <a:solidFill>
                  <a:schemeClr val="bg1"/>
                </a:solidFill>
              </a:rPr>
              <a:t> (2-3 page + 2-3 figures) for each section. List of “volunteers” here. </a:t>
            </a:r>
            <a:endParaRPr lang="en-US" sz="2400" dirty="0">
              <a:solidFill>
                <a:schemeClr val="bg1"/>
              </a:solidFill>
            </a:endParaRPr>
          </a:p>
        </p:txBody>
      </p:sp>
    </p:spTree>
    <p:extLst>
      <p:ext uri="{BB962C8B-B14F-4D97-AF65-F5344CB8AC3E}">
        <p14:creationId xmlns:p14="http://schemas.microsoft.com/office/powerpoint/2010/main" val="3244478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Logistics</a:t>
            </a:r>
            <a:endParaRPr lang="en-US" dirty="0"/>
          </a:p>
        </p:txBody>
      </p:sp>
      <p:sp>
        <p:nvSpPr>
          <p:cNvPr id="3" name="Content Placeholder 2"/>
          <p:cNvSpPr>
            <a:spLocks noGrp="1"/>
          </p:cNvSpPr>
          <p:nvPr>
            <p:ph idx="1"/>
          </p:nvPr>
        </p:nvSpPr>
        <p:spPr>
          <a:xfrm>
            <a:off x="152400" y="1371601"/>
            <a:ext cx="8763000" cy="3276600"/>
          </a:xfrm>
        </p:spPr>
        <p:txBody>
          <a:bodyPr>
            <a:normAutofit/>
          </a:bodyPr>
          <a:lstStyle/>
          <a:p>
            <a:r>
              <a:rPr lang="en-US" sz="2400" dirty="0" smtClean="0"/>
              <a:t>Please email talks to </a:t>
            </a:r>
            <a:r>
              <a:rPr lang="en-US" sz="2400" dirty="0" smtClean="0">
                <a:hlinkClick r:id="rId3"/>
              </a:rPr>
              <a:t>ellen@ipac.caltech.edu</a:t>
            </a:r>
            <a:r>
              <a:rPr lang="en-US" sz="2400" dirty="0" smtClean="0"/>
              <a:t> to post on </a:t>
            </a:r>
            <a:r>
              <a:rPr lang="en-US" sz="2400" dirty="0" smtClean="0"/>
              <a:t>the meeting website </a:t>
            </a:r>
            <a:r>
              <a:rPr lang="en-US" sz="2400" dirty="0" smtClean="0"/>
              <a:t>before the start of your </a:t>
            </a:r>
            <a:r>
              <a:rPr lang="en-US" sz="2400" dirty="0" smtClean="0"/>
              <a:t>session</a:t>
            </a:r>
          </a:p>
          <a:p>
            <a:r>
              <a:rPr lang="en-US" sz="2400" dirty="0" smtClean="0"/>
              <a:t>Keep </a:t>
            </a:r>
            <a:r>
              <a:rPr lang="en-US" sz="2400" dirty="0" smtClean="0"/>
              <a:t>your talks focused, snappy, and short  to leave time for discussion</a:t>
            </a:r>
          </a:p>
          <a:p>
            <a:r>
              <a:rPr lang="en-US" sz="2400" dirty="0" smtClean="0"/>
              <a:t>Rapporteurs have been identified for each session to provide sections in a white paper from the meeting. </a:t>
            </a:r>
          </a:p>
          <a:p>
            <a:r>
              <a:rPr lang="en-US" sz="2400" dirty="0" smtClean="0"/>
              <a:t>Please pay $20/day (cash or check) for refreshments and $50 for the banquet.</a:t>
            </a:r>
          </a:p>
          <a:p>
            <a:endParaRPr lang="en-US" sz="2400" dirty="0"/>
          </a:p>
        </p:txBody>
      </p:sp>
    </p:spTree>
    <p:extLst>
      <p:ext uri="{BB962C8B-B14F-4D97-AF65-F5344CB8AC3E}">
        <p14:creationId xmlns:p14="http://schemas.microsoft.com/office/powerpoint/2010/main" val="724908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674</Words>
  <Application>Microsoft Office PowerPoint</Application>
  <PresentationFormat>On-screen Show (4:3)</PresentationFormat>
  <Paragraphs>74</Paragraphs>
  <Slides>9</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1" baseType="lpstr">
      <vt:lpstr>Office Theme</vt:lpstr>
      <vt:lpstr>Document</vt:lpstr>
      <vt:lpstr>Introduction: Goals for  JWST Transit Meeting</vt:lpstr>
      <vt:lpstr>JWST and Exoplanets</vt:lpstr>
      <vt:lpstr>What Does JWST Bring to Transit Science?</vt:lpstr>
      <vt:lpstr>Goals of Meeting</vt:lpstr>
      <vt:lpstr>Prior JWST White Papers  at http://www.stsci.edu/jwst/doc-archive/white-papers</vt:lpstr>
      <vt:lpstr>Prior JWST White Papers  at http://www.stsci.edu/jwst/doc-archive/white-papers</vt:lpstr>
      <vt:lpstr>Five white papers in particular are worthy of attention</vt:lpstr>
      <vt:lpstr>Plans for White Paper</vt:lpstr>
      <vt:lpstr>Logistics</vt:lpstr>
    </vt:vector>
  </TitlesOfParts>
  <Company>NExScI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Goals for Transit Meeting</dc:title>
  <dc:creator>Chas Beichman</dc:creator>
  <cp:lastModifiedBy>Chas Beichman</cp:lastModifiedBy>
  <cp:revision>22</cp:revision>
  <dcterms:created xsi:type="dcterms:W3CDTF">2014-03-03T03:23:43Z</dcterms:created>
  <dcterms:modified xsi:type="dcterms:W3CDTF">2014-03-06T19:00:01Z</dcterms:modified>
</cp:coreProperties>
</file>