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5"/>
  </p:notesMasterIdLst>
  <p:sldIdLst>
    <p:sldId id="256" r:id="rId2"/>
    <p:sldId id="265" r:id="rId3"/>
    <p:sldId id="303" r:id="rId4"/>
    <p:sldId id="308" r:id="rId5"/>
    <p:sldId id="304" r:id="rId6"/>
    <p:sldId id="306" r:id="rId7"/>
    <p:sldId id="307" r:id="rId8"/>
    <p:sldId id="305" r:id="rId9"/>
    <p:sldId id="310" r:id="rId10"/>
    <p:sldId id="311" r:id="rId11"/>
    <p:sldId id="312" r:id="rId12"/>
    <p:sldId id="313" r:id="rId13"/>
    <p:sldId id="30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6FB4C"/>
    <a:srgbClr val="FFCA22"/>
    <a:srgbClr val="440A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88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E15E6-EDFD-0244-A756-05280263637C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9D2E9-12DF-D54A-A57B-BEDE7D5A68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7539-79AF-4F42-B9C8-105E0991956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618A-10C7-8C4E-81F1-6F0867338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9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-304800"/>
            <a:ext cx="11277600" cy="845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-304800"/>
            <a:ext cx="9067800" cy="6172200"/>
          </a:xfrm>
        </p:spPr>
        <p:txBody>
          <a:bodyPr>
            <a:noAutofit/>
          </a:bodyPr>
          <a:lstStyle/>
          <a:p>
            <a:r>
              <a:rPr sz="3600">
                <a:solidFill>
                  <a:schemeClr val="bg1"/>
                </a:solidFill>
              </a:rPr>
              <a:t>Known transit validation, high precision characterization (TTV), searches for </a:t>
            </a:r>
            <a:br>
              <a:rPr sz="3600">
                <a:solidFill>
                  <a:schemeClr val="bg1"/>
                </a:solidFill>
              </a:rPr>
            </a:br>
            <a:r>
              <a:rPr sz="3600">
                <a:solidFill>
                  <a:schemeClr val="bg1"/>
                </a:solidFill>
              </a:rPr>
              <a:t>new planets in known systems </a:t>
            </a:r>
            <a:r>
              <a:rPr sz="3200"/>
              <a:t/>
            </a:r>
            <a:br>
              <a:rPr sz="3200"/>
            </a:br>
            <a:r>
              <a:rPr lang="en-US" sz="3200" b="1" dirty="0" smtClean="0">
                <a:latin typeface="Arial"/>
              </a:rPr>
              <a:t/>
            </a:r>
            <a:br>
              <a:rPr lang="en-US" sz="3200" b="1" dirty="0" smtClean="0">
                <a:latin typeface="Arial"/>
              </a:rPr>
            </a:br>
            <a:r>
              <a:rPr lang="en-US" sz="2000" dirty="0" smtClean="0">
                <a:latin typeface="Arial"/>
              </a:rPr>
              <a:t> </a:t>
            </a:r>
            <a:br>
              <a:rPr lang="en-US" sz="2000" dirty="0" smtClean="0"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Drake Deming</a:t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University of Maryland at College Park</a:t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/>
            </a:r>
            <a:br>
              <a:rPr lang="en-US" sz="2400" dirty="0" smtClean="0">
                <a:solidFill>
                  <a:srgbClr val="440A22"/>
                </a:solidFill>
                <a:latin typeface="Arial"/>
              </a:rPr>
            </a:br>
            <a:r>
              <a:rPr lang="en-US" sz="2400" dirty="0" smtClean="0">
                <a:solidFill>
                  <a:srgbClr val="440A22"/>
                </a:solidFill>
                <a:latin typeface="Arial"/>
              </a:rPr>
              <a:t> JWST Workshop, March 2014</a:t>
            </a:r>
            <a:r>
              <a:rPr lang="en-US" sz="2400" b="1" i="1" dirty="0" smtClean="0">
                <a:latin typeface="Arial"/>
              </a:rPr>
              <a:t/>
            </a:r>
            <a:br>
              <a:rPr lang="en-US" sz="2400" b="1" i="1" dirty="0" smtClean="0">
                <a:latin typeface="Arial"/>
              </a:rPr>
            </a:br>
            <a:endParaRPr lang="en-US" sz="24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0"/>
            <a:ext cx="125821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exam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"/>
            <a:ext cx="5738107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3489" y="68580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Prominent intra-pixel effect</a:t>
            </a:r>
          </a:p>
          <a:p>
            <a:r>
              <a:rPr lang="en-US" dirty="0" smtClean="0"/>
              <a:t>peak intensity at pixel center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9249" y="3810000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Decorrelate</a:t>
            </a:r>
            <a:r>
              <a:rPr lang="en-US" b="1" dirty="0" smtClean="0">
                <a:solidFill>
                  <a:srgbClr val="FF0000"/>
                </a:solidFill>
              </a:rPr>
              <a:t> using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order </a:t>
            </a:r>
            <a:r>
              <a:rPr lang="en-US" b="1" dirty="0" err="1" smtClean="0">
                <a:solidFill>
                  <a:srgbClr val="FF0000"/>
                </a:solidFill>
              </a:rPr>
              <a:t>polynominal</a:t>
            </a:r>
            <a:r>
              <a:rPr lang="en-US" b="1" dirty="0" smtClean="0">
                <a:solidFill>
                  <a:srgbClr val="FF0000"/>
                </a:solidFill>
              </a:rPr>
              <a:t> in 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(not perfect)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4715" y="5314890"/>
            <a:ext cx="198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Fraine et al.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228600"/>
            <a:ext cx="125821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binned_da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9" y="1"/>
            <a:ext cx="7704781" cy="6178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133600"/>
            <a:ext cx="3910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Gillon et al. 2014, A&amp;A 563, id.A21`</a:t>
            </a:r>
            <a:r>
              <a:rPr lang="en-US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4267200"/>
            <a:ext cx="547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60066"/>
                </a:solidFill>
              </a:rPr>
              <a:t>JWST search of  an M-dwarf HZ might be justifiable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685800"/>
            <a:ext cx="125821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5148" y="1409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 descr="transit_f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"/>
            <a:ext cx="5198922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114800"/>
            <a:ext cx="4037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3366FF"/>
                </a:solidFill>
              </a:rPr>
              <a:t>Rp/Rs</a:t>
            </a:r>
            <a:r>
              <a:rPr lang="en-US" sz="2800" b="1" dirty="0" smtClean="0">
                <a:solidFill>
                  <a:srgbClr val="3366FF"/>
                </a:solidFill>
              </a:rPr>
              <a:t> = 0.1172 +/- 0.0003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417" y="1409700"/>
            <a:ext cx="2343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660066"/>
                </a:solidFill>
              </a:rPr>
              <a:t>Fraine et al. 2013</a:t>
            </a:r>
          </a:p>
          <a:p>
            <a:r>
              <a:rPr lang="en-US" sz="2400">
                <a:solidFill>
                  <a:srgbClr val="660066"/>
                </a:solidFill>
              </a:rPr>
              <a:t>ApJ 765, id.127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0" y="-304800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662" y="304800"/>
            <a:ext cx="8288338" cy="651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chemeClr val="bg1"/>
                </a:solidFill>
              </a:rPr>
              <a:t>Conclusions:</a:t>
            </a:r>
          </a:p>
          <a:p>
            <a:endParaRPr lang="en-US" sz="2800" b="1" i="1">
              <a:solidFill>
                <a:schemeClr val="bg1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800">
                <a:solidFill>
                  <a:srgbClr val="000090"/>
                </a:solidFill>
              </a:rPr>
              <a:t>We probably won't use JWST for validation of TESS planets (but for atmospheric characterization, yes)</a:t>
            </a:r>
          </a:p>
          <a:p>
            <a:pPr>
              <a:lnSpc>
                <a:spcPts val="3200"/>
              </a:lnSpc>
            </a:pPr>
            <a:endParaRPr lang="en-US" sz="2800">
              <a:solidFill>
                <a:srgbClr val="000090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800">
                <a:solidFill>
                  <a:srgbClr val="000090"/>
                </a:solidFill>
              </a:rPr>
              <a:t>We probably won't use JWST to detect TTVs in any transiting systems</a:t>
            </a:r>
          </a:p>
          <a:p>
            <a:pPr>
              <a:lnSpc>
                <a:spcPts val="3200"/>
              </a:lnSpc>
            </a:pPr>
            <a:endParaRPr lang="en-US" sz="2800">
              <a:solidFill>
                <a:srgbClr val="000090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800">
                <a:solidFill>
                  <a:srgbClr val="000090"/>
                </a:solidFill>
              </a:rPr>
              <a:t>We </a:t>
            </a:r>
            <a:r>
              <a:rPr lang="en-US" sz="2800" i="1">
                <a:solidFill>
                  <a:srgbClr val="000090"/>
                </a:solidFill>
              </a:rPr>
              <a:t>might </a:t>
            </a:r>
            <a:r>
              <a:rPr lang="en-US" sz="2800">
                <a:solidFill>
                  <a:srgbClr val="000090"/>
                </a:solidFill>
              </a:rPr>
              <a:t>use JWST to find transits of specific, compelling, planets (e.g., in the HZ of nearby M-dwarfs)</a:t>
            </a:r>
          </a:p>
          <a:p>
            <a:pPr>
              <a:lnSpc>
                <a:spcPts val="3200"/>
              </a:lnSpc>
            </a:pPr>
            <a:endParaRPr lang="en-US" sz="2800">
              <a:solidFill>
                <a:srgbClr val="000090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800">
                <a:solidFill>
                  <a:srgbClr val="000090"/>
                </a:solidFill>
              </a:rPr>
              <a:t>IR photometry of transits is valuable, but spectroscopy is better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20231"/>
            <a:ext cx="8686800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i="1" dirty="0" smtClean="0">
              <a:solidFill>
                <a:schemeClr val="bg1"/>
              </a:solidFill>
            </a:endParaRPr>
          </a:p>
          <a:p>
            <a:endParaRPr lang="en-US" sz="3200" b="1" i="1" dirty="0" smtClean="0">
              <a:solidFill>
                <a:schemeClr val="bg1"/>
              </a:solidFill>
            </a:endParaRP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Will JWST be used for this science?</a:t>
            </a:r>
          </a:p>
          <a:p>
            <a:r>
              <a:rPr lang="en-US" sz="3200" b="1" i="1" dirty="0" smtClean="0">
                <a:solidFill>
                  <a:schemeClr val="bg1"/>
                </a:solidFill>
              </a:rPr>
              <a:t>	</a:t>
            </a:r>
            <a:r>
              <a:rPr lang="en-US" sz="3200" b="1" i="1" dirty="0" smtClean="0">
                <a:solidFill>
                  <a:srgbClr val="660066"/>
                </a:solidFill>
              </a:rPr>
              <a:t>(Some) history of Spitzer work on this topic</a:t>
            </a: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Advantages of transits in the IR</a:t>
            </a: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Disadvantages of transits in the IR</a:t>
            </a: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Transit timing in the IR</a:t>
            </a: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Searching for transits of unseen specific planets</a:t>
            </a: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</a:t>
            </a:r>
          </a:p>
          <a:p>
            <a:endParaRPr lang="en-US" sz="3200" b="1" i="1" dirty="0" smtClean="0">
              <a:solidFill>
                <a:srgbClr val="660066"/>
              </a:solidFill>
            </a:endParaRPr>
          </a:p>
          <a:p>
            <a:r>
              <a:rPr lang="en-US" sz="3200" b="1" i="1" dirty="0" smtClean="0">
                <a:solidFill>
                  <a:srgbClr val="660066"/>
                </a:solidFill>
              </a:rPr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creen Shot 2014-03-09 at 8.5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12" y="1981200"/>
            <a:ext cx="3317288" cy="2795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092" y="457200"/>
            <a:ext cx="701030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Transits (not eclipses!) with Spitzer: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400">
                <a:solidFill>
                  <a:srgbClr val="660066"/>
                </a:solidFill>
              </a:rPr>
              <a:t>First IR transit was HD209458b with MIPS 24-microns</a:t>
            </a:r>
          </a:p>
          <a:p>
            <a:r>
              <a:rPr lang="en-US" sz="2400">
                <a:solidFill>
                  <a:srgbClr val="660066"/>
                </a:solidFill>
              </a:rPr>
              <a:t>(Richardson et al. 2006, ApJ 649, 1043)</a:t>
            </a:r>
          </a:p>
          <a:p>
            <a:r>
              <a:rPr lang="en-US" sz="2400">
                <a:solidFill>
                  <a:srgbClr val="660066"/>
                </a:solidFill>
              </a:rPr>
              <a:t>Was associated with our first-light eclipse observations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lack of IR limb darkening </a:t>
            </a:r>
          </a:p>
          <a:p>
            <a:r>
              <a:rPr lang="en-US" sz="2800">
                <a:solidFill>
                  <a:schemeClr val="bg1"/>
                </a:solidFill>
              </a:rPr>
              <a:t>produces a very "tophat" </a:t>
            </a:r>
          </a:p>
          <a:p>
            <a:r>
              <a:rPr lang="en-US" sz="2800">
                <a:solidFill>
                  <a:schemeClr val="bg1"/>
                </a:solidFill>
              </a:rPr>
              <a:t>transit – sharp ingress/egress </a:t>
            </a:r>
          </a:p>
          <a:p>
            <a:endParaRPr lang="en-US" sz="2800">
              <a:solidFill>
                <a:srgbClr val="000090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transit depth is simply (Rp/Rs)</a:t>
            </a:r>
            <a:r>
              <a:rPr lang="en-US" sz="3200" baseline="30000">
                <a:solidFill>
                  <a:srgbClr val="000090"/>
                </a:solidFill>
              </a:rPr>
              <a:t>2</a:t>
            </a:r>
          </a:p>
          <a:p>
            <a:r>
              <a:rPr lang="en-US" sz="2800">
                <a:solidFill>
                  <a:srgbClr val="000090"/>
                </a:solidFill>
              </a:rPr>
              <a:t>(gives a more model-indpendent radius)</a:t>
            </a:r>
          </a:p>
          <a:p>
            <a:endParaRPr lang="en-US" sz="28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609600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IR photometry of transits for atmospheric characterization </a:t>
            </a:r>
          </a:p>
        </p:txBody>
      </p:sp>
      <p:pic>
        <p:nvPicPr>
          <p:cNvPr id="6" name="Picture 5" descr="Screen Shot 2014-03-09 at 10.48.3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158"/>
            <a:ext cx="9144000" cy="413768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8605021">
            <a:off x="6572222" y="1311772"/>
            <a:ext cx="317189" cy="2057400"/>
          </a:xfrm>
          <a:prstGeom prst="down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2057400"/>
            <a:ext cx="2343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Fraine et al.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4724400"/>
            <a:ext cx="391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also, Spitzer 90092, J.-M. Desert, P.I.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creen Shot 2014-03-09 at 9.28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01503"/>
            <a:ext cx="9144000" cy="2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8077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Kepler transit validation with Spitzer</a:t>
            </a:r>
          </a:p>
          <a:p>
            <a:endParaRPr lang="en-US" sz="3200"/>
          </a:p>
          <a:p>
            <a:r>
              <a:rPr lang="en-US" sz="2800">
                <a:solidFill>
                  <a:schemeClr val="bg1"/>
                </a:solidFill>
              </a:rPr>
              <a:t>Cycle-6 Warm Spitzer program (D. Charbonneau, P.I.)</a:t>
            </a:r>
          </a:p>
          <a:p>
            <a:r>
              <a:rPr lang="en-US" sz="2800">
                <a:solidFill>
                  <a:schemeClr val="bg1"/>
                </a:solidFill>
              </a:rPr>
              <a:t>Kepler false positives generally have a different transit depth in the infrared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2895600"/>
            <a:ext cx="384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Kepler-19   Ballard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286000"/>
            <a:ext cx="4953000" cy="3277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57200"/>
            <a:ext cx="70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Transit timing variations (TTVs)</a:t>
            </a:r>
          </a:p>
          <a:p>
            <a:r>
              <a:rPr lang="en-US" sz="2400">
                <a:solidFill>
                  <a:schemeClr val="bg1"/>
                </a:solidFill>
              </a:rPr>
              <a:t>to infer the presence and masses of unseen planets</a:t>
            </a:r>
          </a:p>
          <a:p>
            <a:r>
              <a:rPr lang="en-US" sz="2800">
                <a:solidFill>
                  <a:schemeClr val="bg1"/>
                </a:solidFill>
              </a:rPr>
              <a:t>facilitated by continuous viewing</a:t>
            </a:r>
          </a:p>
          <a:p>
            <a:r>
              <a:rPr lang="en-US" sz="2400">
                <a:solidFill>
                  <a:srgbClr val="660066"/>
                </a:solidFill>
              </a:rPr>
              <a:t>Spitzer Cycle-10 program 101027  (D. Fabrycki, P.I.)</a:t>
            </a:r>
          </a:p>
          <a:p>
            <a:r>
              <a:rPr lang="en-US" sz="2400">
                <a:solidFill>
                  <a:srgbClr val="660066"/>
                </a:solidFill>
              </a:rPr>
              <a:t>recovery of Kepler science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1998" y="2590800"/>
            <a:ext cx="34866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To justify JWST for this would</a:t>
            </a:r>
          </a:p>
          <a:p>
            <a:r>
              <a:rPr lang="en-US" sz="2000">
                <a:solidFill>
                  <a:schemeClr val="bg1"/>
                </a:solidFill>
              </a:rPr>
              <a:t>require arguing that it can't</a:t>
            </a:r>
          </a:p>
          <a:p>
            <a:r>
              <a:rPr lang="en-US" sz="2000">
                <a:solidFill>
                  <a:schemeClr val="bg1"/>
                </a:solidFill>
              </a:rPr>
              <a:t>be done from the ground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rgbClr val="000090"/>
                </a:solidFill>
              </a:rPr>
              <a:t>and the targeted systems </a:t>
            </a:r>
          </a:p>
          <a:p>
            <a:r>
              <a:rPr lang="en-US" sz="2000">
                <a:solidFill>
                  <a:srgbClr val="000090"/>
                </a:solidFill>
              </a:rPr>
              <a:t>would have to be of </a:t>
            </a:r>
            <a:r>
              <a:rPr lang="en-US" sz="2000" i="1">
                <a:solidFill>
                  <a:srgbClr val="000090"/>
                </a:solidFill>
              </a:rPr>
              <a:t>compelling</a:t>
            </a:r>
          </a:p>
          <a:p>
            <a:r>
              <a:rPr lang="en-US" sz="2000">
                <a:solidFill>
                  <a:srgbClr val="000090"/>
                </a:solidFill>
              </a:rPr>
              <a:t>importance</a:t>
            </a:r>
          </a:p>
          <a:p>
            <a:endParaRPr lang="en-US" sz="2000">
              <a:solidFill>
                <a:srgbClr val="000090"/>
              </a:solidFill>
            </a:endParaRPr>
          </a:p>
          <a:p>
            <a:r>
              <a:rPr lang="en-US" sz="2000">
                <a:solidFill>
                  <a:srgbClr val="000090"/>
                </a:solidFill>
              </a:rPr>
              <a:t>(e.g., a nearby habitable system</a:t>
            </a:r>
          </a:p>
          <a:p>
            <a:r>
              <a:rPr lang="en-US" sz="2000">
                <a:solidFill>
                  <a:srgbClr val="000090"/>
                </a:solidFill>
              </a:rPr>
              <a:t>from TESS)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200" y="381000"/>
            <a:ext cx="6782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Dis</a:t>
            </a:r>
            <a:r>
              <a:rPr lang="en-US" sz="3600">
                <a:solidFill>
                  <a:schemeClr val="bg1"/>
                </a:solidFill>
              </a:rPr>
              <a:t>-advantage of transits in the IR</a:t>
            </a:r>
          </a:p>
        </p:txBody>
      </p:sp>
      <p:pic>
        <p:nvPicPr>
          <p:cNvPr id="6" name="Picture 5" descr="plan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5334000" cy="3867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447800"/>
            <a:ext cx="3460503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the Planck function peaks</a:t>
            </a:r>
          </a:p>
          <a:p>
            <a:r>
              <a:rPr lang="en-US" sz="2400" b="1">
                <a:solidFill>
                  <a:schemeClr val="bg1"/>
                </a:solidFill>
              </a:rPr>
              <a:t>in the optical </a:t>
            </a:r>
            <a:r>
              <a:rPr lang="en-US" sz="2400">
                <a:solidFill>
                  <a:schemeClr val="bg1"/>
                </a:solidFill>
              </a:rPr>
              <a:t>for </a:t>
            </a:r>
          </a:p>
          <a:p>
            <a:r>
              <a:rPr lang="en-US" sz="2400">
                <a:solidFill>
                  <a:schemeClr val="bg1"/>
                </a:solidFill>
              </a:rPr>
              <a:t>temperatures</a:t>
            </a:r>
          </a:p>
          <a:p>
            <a:r>
              <a:rPr lang="en-US" sz="2400">
                <a:solidFill>
                  <a:schemeClr val="bg1"/>
                </a:solidFill>
              </a:rPr>
              <a:t>of FGK stars 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But planets transiting </a:t>
            </a:r>
          </a:p>
          <a:p>
            <a:r>
              <a:rPr lang="en-US" sz="2400">
                <a:solidFill>
                  <a:schemeClr val="bg1"/>
                </a:solidFill>
              </a:rPr>
              <a:t>M-dwarfs, </a:t>
            </a:r>
          </a:p>
          <a:p>
            <a:r>
              <a:rPr lang="en-US" sz="2000">
                <a:solidFill>
                  <a:schemeClr val="bg1"/>
                </a:solidFill>
              </a:rPr>
              <a:t>and Brown Dwarfs</a:t>
            </a:r>
          </a:p>
          <a:p>
            <a:r>
              <a:rPr lang="en-US" sz="2400">
                <a:solidFill>
                  <a:schemeClr val="bg1"/>
                </a:solidFill>
              </a:rPr>
              <a:t>&gt; get highest S/N in the IR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>
            <a:alphaModFix/>
            <a:lum bright="-11000"/>
          </a:blip>
          <a:stretch>
            <a:fillRect/>
          </a:stretch>
        </p:blipFill>
        <p:spPr>
          <a:xfrm>
            <a:off x="-2133600" y="-527304"/>
            <a:ext cx="13801344" cy="943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1910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967" y="304800"/>
            <a:ext cx="8854833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Implications for JWST</a:t>
            </a:r>
          </a:p>
          <a:p>
            <a:endParaRPr lang="en-US" sz="2800"/>
          </a:p>
          <a:p>
            <a:r>
              <a:rPr lang="en-US" sz="2800">
                <a:solidFill>
                  <a:schemeClr val="bg1"/>
                </a:solidFill>
              </a:rPr>
              <a:t>We probably will not use JWST to reject TESS false-positives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We probably will not use JWST to measure </a:t>
            </a:r>
          </a:p>
          <a:p>
            <a:r>
              <a:rPr lang="en-US" sz="2800">
                <a:solidFill>
                  <a:schemeClr val="bg1"/>
                </a:solidFill>
              </a:rPr>
              <a:t>more precise values of Rp/Rs</a:t>
            </a:r>
          </a:p>
          <a:p>
            <a:r>
              <a:rPr lang="en-US" sz="2800">
                <a:solidFill>
                  <a:schemeClr val="bg1"/>
                </a:solidFill>
              </a:rPr>
              <a:t>(but yes for wavelength-dependence via spectroscopy)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I doubt that we will use JWST to detect TTVs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rgbClr val="000090"/>
                </a:solidFill>
              </a:rPr>
              <a:t>But we might use it to find transits of specific,</a:t>
            </a:r>
          </a:p>
          <a:p>
            <a:r>
              <a:rPr lang="en-US" sz="2800">
                <a:solidFill>
                  <a:srgbClr val="000090"/>
                </a:solidFill>
              </a:rPr>
              <a:t>unseen, interesting planets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2582144" cy="9436608"/>
          </a:xfrm>
          <a:prstGeom prst="rect">
            <a:avLst/>
          </a:prstGeom>
        </p:spPr>
      </p:pic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413282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5334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To find a habitable transiting planet</a:t>
            </a:r>
          </a:p>
          <a:p>
            <a:r>
              <a:rPr lang="en-US" sz="3200" b="1" dirty="0" smtClean="0">
                <a:solidFill>
                  <a:srgbClr val="000090"/>
                </a:solidFill>
              </a:rPr>
              <a:t>	in the GJ1214 system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Also: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	search for the secondary eclipse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	improve the wavelength-dependent planetary radius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	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	</a:t>
            </a:r>
          </a:p>
          <a:p>
            <a:endParaRPr lang="en-US" b="1" dirty="0" smtClean="0">
              <a:solidFill>
                <a:srgbClr val="660066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5092" y="2819400"/>
            <a:ext cx="6372908" cy="2487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440A22"/>
                </a:solidFill>
              </a:rPr>
              <a:t>485-hour quasi-continuous </a:t>
            </a:r>
          </a:p>
          <a:p>
            <a:r>
              <a:rPr lang="en-US" sz="2400" b="1" i="1" dirty="0" smtClean="0">
                <a:solidFill>
                  <a:srgbClr val="440A22"/>
                </a:solidFill>
              </a:rPr>
              <a:t>observation by Spitzer</a:t>
            </a:r>
          </a:p>
          <a:p>
            <a:r>
              <a:rPr lang="en-US" sz="2400" b="1" i="1" dirty="0" smtClean="0">
                <a:solidFill>
                  <a:srgbClr val="440A22"/>
                </a:solidFill>
              </a:rPr>
              <a:t>	- 4.5 microns, </a:t>
            </a:r>
            <a:r>
              <a:rPr lang="en-US" sz="2400" b="1" i="1" dirty="0" err="1" smtClean="0">
                <a:solidFill>
                  <a:srgbClr val="440A22"/>
                </a:solidFill>
              </a:rPr>
              <a:t>subarray</a:t>
            </a:r>
            <a:r>
              <a:rPr lang="en-US" sz="2400" b="1" i="1" dirty="0" smtClean="0">
                <a:solidFill>
                  <a:srgbClr val="440A22"/>
                </a:solidFill>
              </a:rPr>
              <a:t> mode</a:t>
            </a:r>
          </a:p>
          <a:p>
            <a:r>
              <a:rPr lang="en-US" sz="2400" b="1" i="1" dirty="0" smtClean="0">
                <a:solidFill>
                  <a:srgbClr val="440A22"/>
                </a:solidFill>
              </a:rPr>
              <a:t>	- 791000 individual exposures</a:t>
            </a:r>
          </a:p>
          <a:p>
            <a:pPr>
              <a:lnSpc>
                <a:spcPts val="2300"/>
              </a:lnSpc>
            </a:pPr>
            <a:r>
              <a:rPr lang="en-US" sz="2400" b="1" i="1" dirty="0" smtClean="0">
                <a:solidFill>
                  <a:srgbClr val="440A22"/>
                </a:solidFill>
              </a:rPr>
              <a:t>	- one of the longest continuous observations </a:t>
            </a:r>
          </a:p>
          <a:p>
            <a:pPr>
              <a:lnSpc>
                <a:spcPts val="2300"/>
              </a:lnSpc>
            </a:pPr>
            <a:r>
              <a:rPr lang="en-US" sz="2400" b="1" i="1" dirty="0" smtClean="0">
                <a:solidFill>
                  <a:srgbClr val="440A22"/>
                </a:solidFill>
              </a:rPr>
              <a:t>		ever made by Spitzer</a:t>
            </a:r>
            <a:r>
              <a:rPr lang="en-US" sz="3200" b="1" i="1" dirty="0" smtClean="0">
                <a:solidFill>
                  <a:srgbClr val="FFFF00"/>
                </a:solidFill>
              </a:rPr>
              <a:t>	</a:t>
            </a:r>
          </a:p>
          <a:p>
            <a:pPr>
              <a:lnSpc>
                <a:spcPts val="2300"/>
              </a:lnSpc>
            </a:pPr>
            <a:r>
              <a:rPr lang="en-US" sz="3200" b="1" i="1" dirty="0" smtClean="0">
                <a:solidFill>
                  <a:srgbClr val="FFFF00"/>
                </a:solidFill>
              </a:rPr>
              <a:t>	</a:t>
            </a:r>
            <a:r>
              <a:rPr lang="en-US" sz="3200" dirty="0">
                <a:solidFill>
                  <a:srgbClr val="FF0000"/>
                </a:solidFill>
              </a:rPr>
              <a:t>	(</a:t>
            </a:r>
            <a:r>
              <a:rPr lang="en-US" sz="2800" dirty="0">
                <a:solidFill>
                  <a:srgbClr val="FF0000"/>
                </a:solidFill>
              </a:rPr>
              <a:t>Cycle-7, Warm Spitzer)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5045</TotalTime>
  <Words>626</Words>
  <Application>Microsoft Macintosh PowerPoint</Application>
  <PresentationFormat>On-screen Show (4:3)</PresentationFormat>
  <Paragraphs>122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Known transit validation, high precision characterization (TTV), searches for  new planets in known systems     Drake Deming University of Maryland at College Park   JWST Workshop, March 2014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 </vt:lpstr>
      <vt:lpstr>Slide 13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Drake Deming</dc:creator>
  <cp:lastModifiedBy>Drake Deming</cp:lastModifiedBy>
  <cp:revision>393</cp:revision>
  <dcterms:created xsi:type="dcterms:W3CDTF">2014-03-11T06:09:47Z</dcterms:created>
  <dcterms:modified xsi:type="dcterms:W3CDTF">2014-03-11T06:15:41Z</dcterms:modified>
</cp:coreProperties>
</file>